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91" y="2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64BA9-395E-8CF3-15EB-4ECCFD4EE9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DABBD3-C3F8-960C-BA0D-4D3A145548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6431C-C664-D53E-573B-12D1E3658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1A55C1-C077-0F58-C2FF-ED7352DF6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A976E-C681-41C8-BF67-69DE20BCF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238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85E1C-BDC3-7AA7-57D4-6498E5CE2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3C7B8-724F-6A9F-1693-6B3690F930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A1C203-4A3A-BC70-1221-0864D776E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35D996-9181-92AD-EA07-62F4EC6C5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7C835B-E030-0BBD-75D0-CE3A0CF2B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668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A74F5-232E-B986-350A-ED8070CC9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1AB2D-5273-EECA-E346-76360B8A28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C231E-D255-70F8-5403-C88BFFB1F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A649C8-7D29-C77C-46C9-BB79581B9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7533CC-6CF8-AC4A-6856-4A8907B4F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2936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00B94-CCD0-94B5-6EA9-5DFBB951E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9D68F-7AE8-4E70-8BBA-6D322577FF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5AAE88-2B59-A4AF-8429-ECBD96CC18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A36E5B-5422-740B-1146-CEFB4B4EE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A852D-8E26-FCA1-F3F9-5304F45C9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9CBB41-5F69-3566-4274-4DBBE437EA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424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EDD24-4C0B-7576-C3A4-2DDC51F94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05F54F-254C-734F-AACD-16F7ADCBA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A01F80-93BC-6D09-8706-662477B9C3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C9354A-3402-8845-16AF-A5804714C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DD266D-B9E0-07B4-FAA8-5F809BE47C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FD69CF-43F1-71E6-1637-AAB1675B0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E74297-A6A5-CAE9-E492-651605651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05455-2FAA-B103-9155-46280EC7C6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4044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1DD6B-6C82-765D-3CA8-02934CB21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36D71-6BD7-0DD8-DAF6-5BDC7C8F5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50039C-B791-D1E5-1ABF-FD7AD1144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F1FA22-C218-A80E-EBB0-74E8B5604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056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B9D35D-7FFB-F25A-4725-1E4B97219E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93414A-9A0D-E6DF-4D6E-4736B8305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BAA006-F5EB-8C1F-CF5A-E2B922559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712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FC02E-A393-7123-0063-9841153FE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AFECA-29B8-BA7C-AB30-8093A971FB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4EB228-DF06-FAF9-15FF-99C1A3783E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559D26-B5F2-A421-6319-F041C723F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227E38-B7C4-F6D9-2A79-BD7D4BC92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69D5DE-E837-945F-6F7E-19DBBA1E5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072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3DCAC-FCBB-742C-50B2-C3C73A555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D77C14-9C6F-6D35-BD25-AA6781BD97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21103A-B432-60DC-C057-53EDD463A2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B5EC5B-54FB-D28D-03F6-12E3CE87A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42118-A66E-6DB4-42DA-E53514EC8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E948D-CC79-F9EF-CDA5-9ECE799B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929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4B04E-655A-28FC-8B94-607CB88C7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83C8BF-A724-534A-4FCD-2093C2173E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38A6AA-E8B8-1587-DF3E-62995625F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64832-3B53-23CC-2E3B-4F10D6312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85A1F9-E98A-21CD-C14B-983CF916A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041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05A5497-E590-CEAA-E2FC-3E92444E69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F851EF-4689-6402-CC98-F9A44E3852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A4DFFB-67AA-3CC6-33A0-41320AE90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4AAE7-DB1F-213D-A18B-B228B3329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1864C-B985-7A83-3B77-7B71FE955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203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rgbClr val="92D05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4A1E75-AA16-8837-4EE1-6E824319C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08445-8F80-0321-AF54-2FA10F1BE2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E1325-E014-84E2-88DE-1FD42A58DE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9ED3F2-E521-417B-A119-C8C81722D697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2AC90-48DD-AA4C-4A48-E0B39708A9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23B39B-72A0-258E-6200-FCA92FE4A7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EAB980-015A-4C83-8CB9-F41F36BAF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712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" TargetMode="External"/><Relationship Id="rId2" Type="http://schemas.openxmlformats.org/officeDocument/2006/relationships/hyperlink" Target="https://www.hee.nhs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employers.org/" TargetMode="External"/><Relationship Id="rId4" Type="http://schemas.openxmlformats.org/officeDocument/2006/relationships/hyperlink" Target="https://www.gov.uk/government/publications/the-nhs-constitution-for-eng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9F4FC9-790F-4F97-8EE4-312CE91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1582185-B7AA-4C85-9F08-0CF3055EF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F928DF6-7FD6-4208-9ACF-63FB7CC78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22B5A5-A76C-4DCB-9522-E70E2E230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0" y="990600"/>
            <a:ext cx="99059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6A87F-F45C-77A9-0F94-92DBEE89A4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14599" y="1676400"/>
            <a:ext cx="8534401" cy="2590800"/>
          </a:xfrm>
        </p:spPr>
        <p:txBody>
          <a:bodyPr anchor="t">
            <a:normAutofit/>
          </a:bodyPr>
          <a:lstStyle/>
          <a:p>
            <a:pPr algn="l"/>
            <a:r>
              <a:rPr lang="en-US" sz="2200">
                <a:latin typeface="Arial Black" panose="020B0A04020102020204" pitchFamily="34" charset="0"/>
              </a:rPr>
              <a:t>Self-Awareness Presentation – Personal SWOT Analysis</a:t>
            </a:r>
            <a:br>
              <a:rPr lang="en-US" sz="2200" i="1"/>
            </a:br>
            <a:br>
              <a:rPr lang="en-US" sz="2200" i="1"/>
            </a:br>
            <a:b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Name: Silvia Alina Dragomir</a:t>
            </a:r>
            <a:b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Student ID: 2315544</a:t>
            </a:r>
            <a:b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200" b="1">
                <a:latin typeface="Arial" panose="020B0604020202020204" pitchFamily="34" charset="0"/>
                <a:cs typeface="Arial" panose="020B0604020202020204" pitchFamily="34" charset="0"/>
              </a:rPr>
              <a:t>Module: LCHS4009 – Professional Development within Health and Social Care</a:t>
            </a:r>
            <a:endParaRPr lang="en-GB" sz="2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0647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1D6F2-2E20-4BC8-BE3B-4E2A4E62A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762001"/>
            <a:ext cx="4080362" cy="1708242"/>
          </a:xfrm>
        </p:spPr>
        <p:txBody>
          <a:bodyPr anchor="ctr">
            <a:normAutofit/>
          </a:bodyPr>
          <a:lstStyle/>
          <a:p>
            <a:r>
              <a:rPr lang="en-US" sz="3700" b="1"/>
              <a:t>Why Self-Awareness Matters</a:t>
            </a:r>
            <a:br>
              <a:rPr lang="en-US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ADD68-3B06-0370-70A1-12EB7427D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2470244"/>
            <a:ext cx="4080361" cy="3769834"/>
          </a:xfrm>
        </p:spPr>
        <p:txBody>
          <a:bodyPr anchor="ctr">
            <a:normAutofit/>
          </a:bodyPr>
          <a:lstStyle/>
          <a:p>
            <a:r>
              <a:rPr lang="en-US" sz="2000"/>
              <a:t>Self-awareness means understanding your strengths and limitations</a:t>
            </a:r>
          </a:p>
          <a:p>
            <a:r>
              <a:rPr lang="en-US" sz="2000"/>
              <a:t>Essential for personal and professional growth</a:t>
            </a:r>
          </a:p>
          <a:p>
            <a:r>
              <a:rPr lang="en-US" sz="2000"/>
              <a:t>Builds confidence, reflection, and resilience in care settings</a:t>
            </a:r>
          </a:p>
          <a:p>
            <a:endParaRPr lang="en-US" sz="2000"/>
          </a:p>
          <a:p>
            <a:endParaRPr lang="en-GB" sz="2000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11E5656F-B1F7-2E7F-FD2D-BF255E2BA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0" y="761902"/>
            <a:ext cx="5334197" cy="533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26569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649C91A9-84E7-4BF0-9026-62F01380D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924B47-867C-1683-4AF5-315C058B2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762001"/>
            <a:ext cx="4080362" cy="17082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Strengths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9D311F-B5CA-2405-B698-17DBE846E8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3" y="2470244"/>
            <a:ext cx="4080361" cy="37698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/>
              <a:t>Excellent </a:t>
            </a:r>
            <a:r>
              <a:rPr lang="en-US" sz="1700" b="1"/>
              <a:t>communication</a:t>
            </a:r>
            <a:r>
              <a:rPr lang="en-US" sz="1700"/>
              <a:t> and </a:t>
            </a:r>
            <a:r>
              <a:rPr lang="en-US" sz="1700" b="1"/>
              <a:t>empathy</a:t>
            </a:r>
            <a:r>
              <a:rPr lang="en-US" sz="1700"/>
              <a:t> when supporting others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/>
              <a:t>Strong </a:t>
            </a:r>
            <a:r>
              <a:rPr lang="en-US" sz="1700" b="1"/>
              <a:t>active listening</a:t>
            </a:r>
            <a:r>
              <a:rPr lang="en-US" sz="1700"/>
              <a:t> and </a:t>
            </a:r>
            <a:r>
              <a:rPr lang="en-US" sz="1700" b="1"/>
              <a:t>teamwork</a:t>
            </a:r>
            <a:r>
              <a:rPr lang="en-US" sz="1700"/>
              <a:t> abilities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/>
              <a:t>High motivation and willingness to </a:t>
            </a:r>
            <a:r>
              <a:rPr lang="en-US" sz="1700" b="1"/>
              <a:t>learn and develop professionally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1700"/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700"/>
              <a:t>Respect for diversity and inclusion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47378D-AD27-45D0-8C1C-5B1098DCC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799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77800" dist="215900" dir="8520000" sx="94000" sy="94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598C83-4F81-4143-9D95-B5B9C0C74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244392"/>
            <a:ext cx="5334197" cy="4369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2791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D9268-2091-6816-BFD7-ADDAD4864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Weaknesses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742DBDF-F90B-0C0B-2D6F-A4D3170E57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Limited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practical experience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in health or social care environments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4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Occasionally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overthink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self-criticise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performance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4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Need to improve </a:t>
            </a: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time management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and prioritization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4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Can feel anxious in unfamiliar professional settings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37278D-AF6A-7752-894D-30ED1C7005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31" r="13400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025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58" name="Rectangle 205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B1A11-700F-291C-7789-0F16C6640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Opportunities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BF1EAE5-DA58-A813-1446-3A8C5A0481B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NHS apprenticeships and training programmes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4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Volunteering in community health and social care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4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Continuous professional development (CPD) and online learning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4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40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Mentorship and networking through university and placement partners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400"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40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2051" name="Picture 3">
            <a:extLst>
              <a:ext uri="{FF2B5EF4-FFF2-40B4-BE49-F238E27FC236}">
                <a16:creationId xmlns:a16="http://schemas.microsoft.com/office/drawing/2014/main" id="{8C2C9A5F-6C48-E0BC-583D-9D744FE73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62" r="18641" b="-1"/>
          <a:stretch>
            <a:fillRect/>
          </a:stretch>
        </p:blipFill>
        <p:spPr bwMode="auto">
          <a:xfrm>
            <a:off x="6096000" y="1"/>
            <a:ext cx="6102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2607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AF91D4-B886-9279-EC95-5DF763CA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Threats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A578886-7435-F18B-AD41-ACF29B380D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High competition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 for entry-level roles in NHS and care organisations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50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Risk of </a:t>
            </a:r>
            <a:r>
              <a:rPr kumimoji="0" lang="en-US" altLang="en-US" sz="15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stress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, </a:t>
            </a:r>
            <a:r>
              <a:rPr kumimoji="0" lang="en-US" altLang="en-US" sz="15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burnout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, or emotional fatigue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50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Managing </a:t>
            </a:r>
            <a:r>
              <a:rPr kumimoji="0" lang="en-US" altLang="en-US" sz="1500" b="1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work-life-study balance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500" b="1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Rapid changes in health policies and workforce pressures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150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2031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92A7E-22FA-F8AF-12D2-24B6B972C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/>
              <a:t>Action Plan: Using Strengths to Overcome Weaknesses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BA47B-6BF2-905D-98F8-F7DDFDB08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>
            <a:normAutofit/>
          </a:bodyPr>
          <a:lstStyle/>
          <a:p>
            <a:r>
              <a:rPr lang="en-US" sz="1900">
                <a:solidFill>
                  <a:schemeClr val="tx1">
                    <a:alpha val="55000"/>
                  </a:schemeClr>
                </a:solidFill>
              </a:rPr>
              <a:t>Use strong communication to </a:t>
            </a: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seek mentoring and feedback</a:t>
            </a:r>
          </a:p>
          <a:p>
            <a:pPr marL="0" indent="0">
              <a:buNone/>
            </a:pPr>
            <a:endParaRPr lang="en-US" sz="19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55000"/>
                  </a:schemeClr>
                </a:solidFill>
              </a:rPr>
              <a:t>Gain experience through </a:t>
            </a: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volunteering or work shadowing</a:t>
            </a:r>
          </a:p>
          <a:p>
            <a:pPr marL="0" indent="0">
              <a:buNone/>
            </a:pPr>
            <a:endParaRPr lang="en-US" sz="19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55000"/>
                  </a:schemeClr>
                </a:solidFill>
              </a:rPr>
              <a:t>Apply </a:t>
            </a: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SMART goals</a:t>
            </a:r>
            <a:r>
              <a:rPr lang="en-US" sz="1900">
                <a:solidFill>
                  <a:schemeClr val="tx1">
                    <a:alpha val="55000"/>
                  </a:schemeClr>
                </a:solidFill>
              </a:rPr>
              <a:t> to manage time effectively</a:t>
            </a:r>
          </a:p>
          <a:p>
            <a:pPr marL="0" indent="0">
              <a:buNone/>
            </a:pPr>
            <a:endParaRPr lang="en-US" sz="190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US" sz="1900">
                <a:solidFill>
                  <a:schemeClr val="tx1">
                    <a:alpha val="55000"/>
                  </a:schemeClr>
                </a:solidFill>
              </a:rPr>
              <a:t>Practise </a:t>
            </a:r>
            <a:r>
              <a:rPr lang="en-US" sz="1900" b="1">
                <a:solidFill>
                  <a:schemeClr val="tx1">
                    <a:alpha val="55000"/>
                  </a:schemeClr>
                </a:solidFill>
              </a:rPr>
              <a:t>self-reflection</a:t>
            </a:r>
            <a:r>
              <a:rPr lang="en-US" sz="1900">
                <a:solidFill>
                  <a:schemeClr val="tx1">
                    <a:alpha val="55000"/>
                  </a:schemeClr>
                </a:solidFill>
              </a:rPr>
              <a:t> and emotional regulation</a:t>
            </a:r>
          </a:p>
          <a:p>
            <a:endParaRPr lang="en-GB" sz="19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632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6B75DF-A566-5E63-F6A0-36D2F4B8D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070FC3D-6F04-0EB2-B65A-3D4EDAB102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SWOT analysis helps identify areas for self-improvement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200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Builds strategic awareness and planning for NHS career goals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lang="en-US" altLang="en-US" sz="200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Continuous learning and reflection are essential for success</a:t>
            </a:r>
          </a:p>
        </p:txBody>
      </p:sp>
    </p:spTree>
    <p:extLst>
      <p:ext uri="{BB962C8B-B14F-4D97-AF65-F5344CB8AC3E}">
        <p14:creationId xmlns:p14="http://schemas.microsoft.com/office/powerpoint/2010/main" val="1007537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C94297-C03F-6263-0B58-44196D69D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7048967-C1DA-7255-A88A-C882E9F549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4" y="1676400"/>
            <a:ext cx="5638796" cy="3505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457200" lvl="1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Care Quality Commission (CQC) (2022)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The state of health care and adult social care in England 2021/22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London: CQC.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Cottrell, S. (2019)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The Study Skills Handbook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5th ed. London: Macmillan Education.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Doran, G.T. (1981) ‘There’s a S.M.A.R.T. way to write management’s goals and objectives’,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Management Review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, 70(11), pp. 35–36.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Goleman, D. (1998)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Working with Emotional Intelligence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New York: Bantam Books.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Health Education England (2023)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Career pathways in health and care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  <a:hlinkClick r:id="rId2"/>
              </a:rPr>
              <a:t>https://www.hee.nhs.uk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Kolb, D. (1984)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Experiential Learning: Experience as the Source of Learning and Development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Englewood Cliffs: Prentice-Hall.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Mind Tools (2024)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Personal SWOT Analysis – Making the Most of Your Talents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  <a:hlinkClick r:id="rId3"/>
              </a:rPr>
              <a:t>https://www.mindtools.com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NHS (2022)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The NHS Constitution for England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  <a:hlinkClick r:id="rId4"/>
              </a:rPr>
              <a:t>https://www.gov.uk/government/publications/the-nhs-constitution-for-england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NHS Employers (2023)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Workforce pressures and wellbeing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  <a:hlinkClick r:id="rId5"/>
              </a:rPr>
              <a:t>https://www.nhsemployers.org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>
                  <a:alpha val="55000"/>
                </a:schemeClr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Skills for Care (2023)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Core skills for health and social care staff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>
                    <a:alpha val="55000"/>
                  </a:schemeClr>
                </a:solidFill>
                <a:effectLst/>
                <a:latin typeface="Arial" panose="020B0604020202020204" pitchFamily="34" charset="0"/>
              </a:rPr>
              <a:t>. Leeds: Skills for Care.</a:t>
            </a:r>
          </a:p>
        </p:txBody>
      </p:sp>
    </p:spTree>
    <p:extLst>
      <p:ext uri="{BB962C8B-B14F-4D97-AF65-F5344CB8AC3E}">
        <p14:creationId xmlns:p14="http://schemas.microsoft.com/office/powerpoint/2010/main" val="20750984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482</Words>
  <Application>Microsoft Office PowerPoint</Application>
  <PresentationFormat>Widescreen</PresentationFormat>
  <Paragraphs>73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Arial Black</vt:lpstr>
      <vt:lpstr>Calibri</vt:lpstr>
      <vt:lpstr>Office Theme</vt:lpstr>
      <vt:lpstr>Self-Awareness Presentation – Personal SWOT Analysis   Name: Silvia Alina Dragomir Student ID: 2315544 Module: LCHS4009 – Professional Development within Health and Social Care</vt:lpstr>
      <vt:lpstr>Why Self-Awareness Matters </vt:lpstr>
      <vt:lpstr>Strengths</vt:lpstr>
      <vt:lpstr>Weaknesses</vt:lpstr>
      <vt:lpstr>Opportunities</vt:lpstr>
      <vt:lpstr>Threats</vt:lpstr>
      <vt:lpstr>Action Plan: Using Strengths to Overcome Weaknesses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balan bianca</dc:creator>
  <cp:lastModifiedBy>balan bianca</cp:lastModifiedBy>
  <cp:revision>1</cp:revision>
  <dcterms:created xsi:type="dcterms:W3CDTF">2025-11-06T11:29:25Z</dcterms:created>
  <dcterms:modified xsi:type="dcterms:W3CDTF">2025-11-06T11:49:41Z</dcterms:modified>
</cp:coreProperties>
</file>