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53" r:id="rId5"/>
  </p:sldMasterIdLst>
  <p:notesMasterIdLst>
    <p:notesMasterId r:id="rId22"/>
  </p:notesMasterIdLst>
  <p:handoutMasterIdLst>
    <p:handoutMasterId r:id="rId23"/>
  </p:handoutMasterIdLst>
  <p:sldIdLst>
    <p:sldId id="293" r:id="rId6"/>
    <p:sldId id="292" r:id="rId7"/>
    <p:sldId id="271" r:id="rId8"/>
    <p:sldId id="291" r:id="rId9"/>
    <p:sldId id="289" r:id="rId10"/>
    <p:sldId id="273" r:id="rId11"/>
    <p:sldId id="274" r:id="rId12"/>
    <p:sldId id="275" r:id="rId13"/>
    <p:sldId id="276" r:id="rId14"/>
    <p:sldId id="278" r:id="rId15"/>
    <p:sldId id="287" r:id="rId16"/>
    <p:sldId id="288" r:id="rId17"/>
    <p:sldId id="279" r:id="rId18"/>
    <p:sldId id="280" r:id="rId19"/>
    <p:sldId id="281" r:id="rId20"/>
    <p:sldId id="282" r:id="rId21"/>
  </p:sldIdLst>
  <p:sldSz cx="9144000" cy="6858000" type="screen4x3"/>
  <p:notesSz cx="7315200" cy="96012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5pPr>
    <a:lvl6pPr marL="22860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6pPr>
    <a:lvl7pPr marL="27432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7pPr>
    <a:lvl8pPr marL="32004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8pPr>
    <a:lvl9pPr marL="36576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1736B9"/>
    <a:srgbClr val="BBE0E3"/>
    <a:srgbClr val="0069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532" autoAdjust="0"/>
    <p:restoredTop sz="94660"/>
  </p:normalViewPr>
  <p:slideViewPr>
    <p:cSldViewPr>
      <p:cViewPr varScale="1">
        <p:scale>
          <a:sx n="73" d="100"/>
          <a:sy n="73" d="100"/>
        </p:scale>
        <p:origin x="66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28769152-11C1-4CCD-9F6B-57EF193DC9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4919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l"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8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8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158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l"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8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fld id="{90918E54-CF06-43D6-899C-AEC13842EBA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2909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ＭＳ Ｐゴシック" pitchFamily="-11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0918E54-CF06-43D6-899C-AEC13842EBAA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69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_design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928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no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51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230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hapt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392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8120"/>
            <a:ext cx="3886200" cy="416322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8119"/>
            <a:ext cx="3886200" cy="416322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777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65817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10240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937339"/>
            <a:ext cx="3868340" cy="340643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102398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37327"/>
            <a:ext cx="3887391" cy="340644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707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14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357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54868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2060848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410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15938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2794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663" indent="-347663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4"/>
          <p:cNvSpPr>
            <a:spLocks noGrp="1"/>
          </p:cNvSpPr>
          <p:nvPr>
            <p:ph idx="1"/>
          </p:nvPr>
        </p:nvSpPr>
        <p:spPr>
          <a:xfrm>
            <a:off x="4149199" y="2744886"/>
            <a:ext cx="4394166" cy="2340298"/>
          </a:xfrm>
        </p:spPr>
        <p:txBody>
          <a:bodyPr/>
          <a:lstStyle/>
          <a:p>
            <a:pPr marL="0" indent="0">
              <a:spcAft>
                <a:spcPts val="600"/>
              </a:spcAft>
              <a:buNone/>
            </a:pPr>
            <a:r>
              <a:rPr lang="en-GB" sz="3200" b="1" dirty="0" smtClean="0"/>
              <a:t>Consumer Behaviour</a:t>
            </a:r>
          </a:p>
          <a:p>
            <a:pPr>
              <a:buFont typeface="Arial" pitchFamily="34" charset="0"/>
              <a:buChar char="©"/>
            </a:pPr>
            <a:r>
              <a:rPr lang="en-US" sz="2000" dirty="0" smtClean="0"/>
              <a:t>Zubin </a:t>
            </a:r>
            <a:r>
              <a:rPr lang="en-US" sz="2000" dirty="0" err="1" smtClean="0"/>
              <a:t>Sethna</a:t>
            </a:r>
            <a:r>
              <a:rPr lang="en-US" sz="2000" dirty="0" smtClean="0"/>
              <a:t> &amp; Jim Blythe</a:t>
            </a:r>
            <a:endParaRPr lang="en-GB" sz="20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49" t="12600" r="22301" b="12851"/>
          <a:stretch/>
        </p:blipFill>
        <p:spPr>
          <a:xfrm>
            <a:off x="630054" y="1667001"/>
            <a:ext cx="3221866" cy="4316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225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836712"/>
            <a:ext cx="7772400" cy="2387600"/>
          </a:xfrm>
        </p:spPr>
        <p:txBody>
          <a:bodyPr>
            <a:normAutofit/>
          </a:bodyPr>
          <a:lstStyle/>
          <a:p>
            <a:r>
              <a:rPr lang="en-US" sz="3600" b="1" dirty="0"/>
              <a:t>Chapter </a:t>
            </a:r>
            <a:r>
              <a:rPr lang="en-US" sz="3600" b="1" dirty="0" smtClean="0"/>
              <a:t>1</a:t>
            </a:r>
          </a:p>
        </p:txBody>
      </p:sp>
      <p:sp>
        <p:nvSpPr>
          <p:cNvPr id="4099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1143000" y="3429000"/>
            <a:ext cx="6858000" cy="1655762"/>
          </a:xfrm>
        </p:spPr>
        <p:txBody>
          <a:bodyPr>
            <a:normAutofit/>
          </a:bodyPr>
          <a:lstStyle/>
          <a:p>
            <a:r>
              <a:rPr lang="en-US" sz="3600" b="1" dirty="0"/>
              <a:t>Understanding </a:t>
            </a:r>
            <a:r>
              <a:rPr lang="en-US" sz="3600" b="1" dirty="0" smtClean="0"/>
              <a:t>consumer </a:t>
            </a:r>
            <a:r>
              <a:rPr lang="en-US" sz="3600" b="1" dirty="0" err="1" smtClean="0"/>
              <a:t>behaviour</a:t>
            </a:r>
            <a:endParaRPr lang="en-US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2266249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Session objectives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Explain how the study of consumer behaviour has evolved.</a:t>
            </a:r>
          </a:p>
          <a:p>
            <a:r>
              <a:rPr lang="en-GB" dirty="0" smtClean="0"/>
              <a:t>Show how consumer behaviour relates to marketing decision-making.</a:t>
            </a:r>
          </a:p>
          <a:p>
            <a:r>
              <a:rPr lang="en-GB" dirty="0" smtClean="0"/>
              <a:t>Explain why relationships are harder to establish in business-to-consumer situations than in business-to-business situations.</a:t>
            </a:r>
          </a:p>
          <a:p>
            <a:r>
              <a:rPr lang="en-GB" dirty="0" smtClean="0"/>
              <a:t>Describe the scope and nature of psychology and sociology.</a:t>
            </a:r>
          </a:p>
          <a:p>
            <a:r>
              <a:rPr lang="en-GB" dirty="0" smtClean="0"/>
              <a:t>Describe the scope and nature of anthropology.</a:t>
            </a:r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Session objectives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Describe the relationship of economics with the study of consumer behaviour.</a:t>
            </a:r>
          </a:p>
          <a:p>
            <a:r>
              <a:rPr lang="en-GB" dirty="0" smtClean="0"/>
              <a:t>Explain the role of exchange in improving people’s welfare.</a:t>
            </a:r>
          </a:p>
          <a:p>
            <a:r>
              <a:rPr lang="en-GB" dirty="0" smtClean="0"/>
              <a:t>Explain how the terms ‘luxury’ and ‘necessity’ relate to consumer behaviour.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067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Introduction</a:t>
            </a:r>
            <a:endParaRPr lang="en-US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Every day we buy things…exchanging our money for goods and services</a:t>
            </a:r>
          </a:p>
          <a:p>
            <a:r>
              <a:rPr lang="en-US" dirty="0" smtClean="0"/>
              <a:t>Decisions to buy have implications for ourselves, friends and family, and the environments which surround us. </a:t>
            </a:r>
          </a:p>
          <a:p>
            <a:r>
              <a:rPr lang="en-US" dirty="0" smtClean="0"/>
              <a:t>Customer centrality</a:t>
            </a:r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consumer behaviour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Consumer behaviour is the activities people undertake when obtaining, consuming and disposing of products and services. </a:t>
            </a:r>
          </a:p>
          <a:p>
            <a:pPr marL="576263" lvl="4">
              <a:buFont typeface="Arial" panose="020B0604020202020204" pitchFamily="34" charset="0"/>
              <a:buChar char="‒"/>
            </a:pPr>
            <a:r>
              <a:rPr lang="en-GB" dirty="0" smtClean="0"/>
              <a:t>Blackwell, R.D.; </a:t>
            </a:r>
            <a:r>
              <a:rPr lang="en-GB" dirty="0" err="1" smtClean="0"/>
              <a:t>Miniard</a:t>
            </a:r>
            <a:r>
              <a:rPr lang="en-GB" dirty="0" smtClean="0"/>
              <a:t>, P.W.; and Engel, J.F. (2001): </a:t>
            </a:r>
            <a:r>
              <a:rPr lang="en-GB" i="1" dirty="0" smtClean="0"/>
              <a:t>Consumer Behaviour</a:t>
            </a:r>
            <a:r>
              <a:rPr lang="en-GB" dirty="0" smtClean="0"/>
              <a:t>, 9th </a:t>
            </a:r>
            <a:r>
              <a:rPr lang="en-GB" dirty="0" err="1" smtClean="0"/>
              <a:t>edn</a:t>
            </a:r>
            <a:r>
              <a:rPr lang="en-GB" dirty="0" smtClean="0"/>
              <a:t>. (Mason, OH, Southwestern).</a:t>
            </a:r>
          </a:p>
          <a:p>
            <a:r>
              <a:rPr lang="en-GB" dirty="0" smtClean="0"/>
              <a:t>The dynamic interaction of affect and cognition, behaviour, and environmental events by which human beings conduct the exchange aspects of their lives.</a:t>
            </a:r>
          </a:p>
          <a:p>
            <a:pPr marL="576263" lvl="4">
              <a:buFont typeface="Arial" panose="020B0604020202020204" pitchFamily="34" charset="0"/>
              <a:buChar char="‒"/>
            </a:pPr>
            <a:r>
              <a:rPr lang="en-GB" dirty="0" smtClean="0"/>
              <a:t>Bennett, P.D. 1995: </a:t>
            </a:r>
            <a:r>
              <a:rPr lang="en-GB" i="1" dirty="0" smtClean="0"/>
              <a:t>Dictionary of Marketing Terms </a:t>
            </a:r>
            <a:r>
              <a:rPr lang="en-GB" dirty="0" smtClean="0"/>
              <a:t>(Chicago: American Marketing Association).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Consumer </a:t>
            </a:r>
            <a:r>
              <a:rPr lang="en-US" dirty="0" err="1" smtClean="0"/>
              <a:t>behaviour</a:t>
            </a:r>
            <a:r>
              <a:rPr lang="en-US" dirty="0" smtClean="0"/>
              <a:t> dynamics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06982" y="1902879"/>
            <a:ext cx="7345566" cy="3125967"/>
          </a:xfr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Consumer </a:t>
            </a:r>
            <a:r>
              <a:rPr lang="en-US" dirty="0" err="1" smtClean="0"/>
              <a:t>behaviour</a:t>
            </a:r>
            <a:r>
              <a:rPr lang="en-US" dirty="0" smtClean="0"/>
              <a:t> in context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Segmentation</a:t>
            </a:r>
          </a:p>
          <a:p>
            <a:r>
              <a:rPr lang="en-GB" dirty="0" smtClean="0"/>
              <a:t>Service-dominant logic</a:t>
            </a:r>
          </a:p>
          <a:p>
            <a:r>
              <a:rPr lang="en-GB" dirty="0" smtClean="0"/>
              <a:t>The marketing mix: a brief insight</a:t>
            </a:r>
          </a:p>
          <a:p>
            <a:r>
              <a:rPr lang="en-GB" dirty="0" smtClean="0"/>
              <a:t>Relationship marketing</a:t>
            </a:r>
          </a:p>
          <a:p>
            <a:r>
              <a:rPr lang="en-GB" dirty="0" smtClean="0"/>
              <a:t>Marketing planning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Differences between transactional marketing and relationship marketing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132856"/>
            <a:ext cx="8113089" cy="4104456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Antecedents of consumer </a:t>
            </a:r>
            <a:r>
              <a:rPr lang="en-US" dirty="0" err="1" smtClean="0"/>
              <a:t>behaviour</a:t>
            </a:r>
            <a:endParaRPr lang="en-US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Psychology</a:t>
            </a:r>
          </a:p>
          <a:p>
            <a:pPr marL="576263" lvl="2" indent="-347663">
              <a:buFont typeface="Arial" panose="020B0604020202020204" pitchFamily="34" charset="0"/>
              <a:buChar char="‒"/>
            </a:pPr>
            <a:r>
              <a:rPr lang="en-GB" dirty="0" smtClean="0"/>
              <a:t>The study of mental processes</a:t>
            </a:r>
          </a:p>
          <a:p>
            <a:r>
              <a:rPr lang="en-GB" dirty="0" smtClean="0"/>
              <a:t>Sociology</a:t>
            </a:r>
          </a:p>
          <a:p>
            <a:pPr marL="576263" lvl="2" indent="-347663">
              <a:buFont typeface="Arial" panose="020B0604020202020204" pitchFamily="34" charset="0"/>
              <a:buChar char="‒"/>
            </a:pPr>
            <a:r>
              <a:rPr lang="en-GB" dirty="0" smtClean="0"/>
              <a:t>Understanding group behaviour </a:t>
            </a:r>
          </a:p>
          <a:p>
            <a:r>
              <a:rPr lang="en-GB" dirty="0" smtClean="0"/>
              <a:t>Anthropology</a:t>
            </a:r>
          </a:p>
          <a:p>
            <a:pPr marL="576263" lvl="2" indent="-347663">
              <a:buFont typeface="Arial" panose="020B0604020202020204" pitchFamily="34" charset="0"/>
              <a:buChar char="‒"/>
            </a:pPr>
            <a:r>
              <a:rPr lang="en-GB" dirty="0" smtClean="0"/>
              <a:t>The study of people as a whole</a:t>
            </a:r>
          </a:p>
          <a:p>
            <a:r>
              <a:rPr lang="en-GB" dirty="0" smtClean="0"/>
              <a:t>Economics</a:t>
            </a:r>
          </a:p>
          <a:p>
            <a:pPr marL="576263" lvl="2" indent="-347663">
              <a:buFont typeface="Arial" panose="020B0604020202020204" pitchFamily="34" charset="0"/>
              <a:buChar char="‒"/>
            </a:pPr>
            <a:r>
              <a:rPr lang="en-GB" dirty="0" smtClean="0"/>
              <a:t>The study of demand</a:t>
            </a:r>
          </a:p>
          <a:p>
            <a:r>
              <a:rPr lang="en-GB" dirty="0" smtClean="0"/>
              <a:t>Neuroscience</a:t>
            </a:r>
          </a:p>
          <a:p>
            <a:pPr marL="576263" lvl="2" indent="-347663">
              <a:buFont typeface="Arial" panose="020B0604020202020204" pitchFamily="34" charset="0"/>
              <a:buChar char="‒"/>
            </a:pPr>
            <a:r>
              <a:rPr lang="en-GB" dirty="0" smtClean="0"/>
              <a:t>The study of ways in which the human brain works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Contributions from psychology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988840"/>
            <a:ext cx="7532308" cy="396044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Contributions from sociology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780928"/>
            <a:ext cx="6895678" cy="2650821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Contributions from economics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Microeconomics – individual transactions, firm level and its customers</a:t>
            </a:r>
          </a:p>
          <a:p>
            <a:r>
              <a:rPr lang="en-GB" dirty="0" smtClean="0"/>
              <a:t>Macroeconomics – the overall level of demand in the economy</a:t>
            </a:r>
          </a:p>
          <a:p>
            <a:r>
              <a:rPr lang="en-GB" dirty="0" smtClean="0"/>
              <a:t>The economic choice</a:t>
            </a:r>
          </a:p>
          <a:p>
            <a:r>
              <a:rPr lang="en-GB" dirty="0" smtClean="0"/>
              <a:t>Elasticity of demand</a:t>
            </a: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Contributions from neuroscience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Neuro-economics is the fusion of neuroscience and economics</a:t>
            </a:r>
          </a:p>
          <a:p>
            <a:r>
              <a:rPr lang="en-GB" dirty="0" smtClean="0"/>
              <a:t>Evolutionary neuroscience – long series of evolutionary adaptations of the brain</a:t>
            </a:r>
          </a:p>
          <a:p>
            <a:r>
              <a:rPr lang="en-GB" dirty="0" smtClean="0"/>
              <a:t>Survival problems (finding food, evading predators, cooperating with tribe members) and reproduction problems (finding a suitable mate, protection and feeding of children).</a:t>
            </a:r>
            <a:endParaRPr lang="en-US" dirty="0" smtClean="0"/>
          </a:p>
          <a:p>
            <a:r>
              <a:rPr lang="en-GB" dirty="0" smtClean="0"/>
              <a:t>Modern problems (career progression, financial management, learning to operate a smartphone, and many other tasks that did not exist when our ancestors evolved on the African savannah).</a:t>
            </a:r>
            <a:endParaRPr lang="en-US" dirty="0" smtClean="0"/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Contributions from neuroscience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If neuro-economics can successfully map brain activity onto economic behaviour, then neuroscientists hope to explain consumer behaviour in terms of evolutionary and survival factors</a:t>
            </a:r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Consumer decision-making not isolated from all other human behaviour.</a:t>
            </a:r>
          </a:p>
          <a:p>
            <a:r>
              <a:rPr lang="en-GB" dirty="0" smtClean="0"/>
              <a:t>Consumption of products and services produced by other people.</a:t>
            </a:r>
          </a:p>
          <a:p>
            <a:r>
              <a:rPr lang="en-GB" dirty="0" smtClean="0"/>
              <a:t>Understanding the ways in which people make decisions about their purchasing behaviour is crucially important in </a:t>
            </a:r>
            <a:r>
              <a:rPr lang="en-GB" smtClean="0"/>
              <a:t>marketing planning.</a:t>
            </a:r>
            <a:endParaRPr lang="en-GB" dirty="0" smtClean="0"/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16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DC PPT master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DC PPT master theme" id="{54717623-23ED-4358-9C73-6518671C19EC}" vid="{8348790F-27F1-4F39-885D-2376FA45C8D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LongProperties xmlns="http://schemas.microsoft.com/office/2006/metadata/longProperties"/>
</file>

<file path=customXml/item3.xml><?xml version="1.0" encoding="utf-8"?>
<p:properties xmlns:p="http://schemas.microsoft.com/office/2006/metadata/properties" xmlns:xsi="http://www.w3.org/2001/XMLSchema-instance">
  <documentManagement>
    <Category xmlns="222221df-2d11-4f4f-86cd-f7ac7d5e56ae">Company Templates</Category>
    <Doc_x0020_or_x0020_form xmlns="222221df-2d11-4f4f-86cd-f7ac7d5e56ae">Document</Doc_x0020_or_x0020_form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63E9B4B9F7A94F9FA8633D9CB63939" ma:contentTypeVersion="3" ma:contentTypeDescription="Create a new document." ma:contentTypeScope="" ma:versionID="92e314e7d452253f1c83e89f17b49655">
  <xsd:schema xmlns:xsd="http://www.w3.org/2001/XMLSchema" xmlns:p="http://schemas.microsoft.com/office/2006/metadata/properties" xmlns:ns1="222221df-2d11-4f4f-86cd-f7ac7d5e56ae" targetNamespace="http://schemas.microsoft.com/office/2006/metadata/properties" ma:root="true" ma:fieldsID="3039d5cb0fbabd38dbadf8998714136a" ns1:_="">
    <xsd:import namespace="222221df-2d11-4f4f-86cd-f7ac7d5e56ae"/>
    <xsd:element name="properties">
      <xsd:complexType>
        <xsd:sequence>
          <xsd:element name="documentManagement">
            <xsd:complexType>
              <xsd:all>
                <xsd:element ref="ns1:Category" minOccurs="0"/>
                <xsd:element ref="ns1:Doc_x0020_or_x0020_form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222221df-2d11-4f4f-86cd-f7ac7d5e56ae" elementFormDefault="qualified">
    <xsd:import namespace="http://schemas.microsoft.com/office/2006/documentManagement/types"/>
    <xsd:element name="Category" ma:index="0" nillable="true" ma:displayName="Category" ma:default="Vision &amp; Values" ma:format="RadioButtons" ma:internalName="Category">
      <xsd:simpleType>
        <xsd:union memberTypes="dms:Text">
          <xsd:simpleType>
            <xsd:restriction base="dms:Choice">
              <xsd:enumeration value="Vision &amp; Values"/>
              <xsd:enumeration value="Company History &amp; Structure"/>
              <xsd:enumeration value="Department Overviews"/>
              <xsd:enumeration value="Information"/>
              <xsd:enumeration value="SAGE Overseas"/>
              <xsd:enumeration value="Company Templates"/>
              <xsd:enumeration value="Printable Organisational Charts"/>
            </xsd:restriction>
          </xsd:simpleType>
        </xsd:union>
      </xsd:simpleType>
    </xsd:element>
    <xsd:element name="Doc_x0020_or_x0020_form" ma:index="3" nillable="true" ma:displayName="Doc or form" ma:default="Document" ma:format="RadioButtons" ma:internalName="Doc_x0020_or_x0020_form">
      <xsd:simpleType>
        <xsd:restriction base="dms:Choice">
          <xsd:enumeration value="Document"/>
          <xsd:enumeration value="Form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6" ma:displayName="Content Type" ma:readOnly="true"/>
        <xsd:element ref="dc:title" minOccurs="0" maxOccurs="1" ma:index="2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Props1.xml><?xml version="1.0" encoding="utf-8"?>
<ds:datastoreItem xmlns:ds="http://schemas.openxmlformats.org/officeDocument/2006/customXml" ds:itemID="{037EE024-4EAF-4CFD-8CAD-2F96E63DEC9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07771A-7F07-4F11-8AAD-0069E1EA977E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8B5E02A0-1D66-493B-8D0A-9C1F293F322B}">
  <ds:schemaRefs>
    <ds:schemaRef ds:uri="http://purl.org/dc/terms/"/>
    <ds:schemaRef ds:uri="http://schemas.openxmlformats.org/package/2006/metadata/core-properties"/>
    <ds:schemaRef ds:uri="http://purl.org/dc/dcmitype/"/>
    <ds:schemaRef ds:uri="222221df-2d11-4f4f-86cd-f7ac7d5e56ae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elements/1.1/"/>
  </ds:schemaRefs>
</ds:datastoreItem>
</file>

<file path=customXml/itemProps4.xml><?xml version="1.0" encoding="utf-8"?>
<ds:datastoreItem xmlns:ds="http://schemas.openxmlformats.org/officeDocument/2006/customXml" ds:itemID="{0A236885-C7F3-4209-BC43-39A5E43BE8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22221df-2d11-4f4f-86cd-f7ac7d5e56ae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426</TotalTime>
  <Words>498</Words>
  <Application>Microsoft Office PowerPoint</Application>
  <PresentationFormat>On-screen Show (4:3)</PresentationFormat>
  <Paragraphs>76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ＭＳ Ｐゴシック</vt:lpstr>
      <vt:lpstr>Arial</vt:lpstr>
      <vt:lpstr>Courier New</vt:lpstr>
      <vt:lpstr>HelveticaNeue-Light</vt:lpstr>
      <vt:lpstr>CDC PPT master theme</vt:lpstr>
      <vt:lpstr>PowerPoint Presentation</vt:lpstr>
      <vt:lpstr>Chapter 1</vt:lpstr>
      <vt:lpstr>Session objectives</vt:lpstr>
      <vt:lpstr>Session objectives</vt:lpstr>
      <vt:lpstr>Introduction</vt:lpstr>
      <vt:lpstr>Defining consumer behaviour</vt:lpstr>
      <vt:lpstr>Consumer behaviour dynamics</vt:lpstr>
      <vt:lpstr>Consumer behaviour in context</vt:lpstr>
      <vt:lpstr>Differences between transactional marketing and relationship marketing</vt:lpstr>
      <vt:lpstr>Antecedents of consumer behaviour</vt:lpstr>
      <vt:lpstr>Contributions from psychology</vt:lpstr>
      <vt:lpstr>Contributions from sociology</vt:lpstr>
      <vt:lpstr>Contributions from economics</vt:lpstr>
      <vt:lpstr>Contributions from neuroscience</vt:lpstr>
      <vt:lpstr>Contributions from neuroscience</vt:lpstr>
      <vt:lpstr>Summary</vt:lpstr>
    </vt:vector>
  </TitlesOfParts>
  <Company>Sage Publications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SAGE PowerPoint Template</dc:title>
  <dc:creator>mukherjee</dc:creator>
  <cp:lastModifiedBy>Nicola Carrier</cp:lastModifiedBy>
  <cp:revision>32</cp:revision>
  <dcterms:created xsi:type="dcterms:W3CDTF">2008-06-18T10:11:10Z</dcterms:created>
  <dcterms:modified xsi:type="dcterms:W3CDTF">2019-06-03T13:04:56Z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Document</vt:lpwstr>
  </property>
</Properties>
</file>