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4"/>
  </p:notesMasterIdLst>
  <p:handoutMasterIdLst>
    <p:handoutMasterId r:id="rId15"/>
  </p:handoutMasterIdLst>
  <p:sldIdLst>
    <p:sldId id="277" r:id="rId2"/>
    <p:sldId id="471" r:id="rId3"/>
    <p:sldId id="472" r:id="rId4"/>
    <p:sldId id="473" r:id="rId5"/>
    <p:sldId id="474" r:id="rId6"/>
    <p:sldId id="475" r:id="rId7"/>
    <p:sldId id="481" r:id="rId8"/>
    <p:sldId id="476" r:id="rId9"/>
    <p:sldId id="477" r:id="rId10"/>
    <p:sldId id="478" r:id="rId11"/>
    <p:sldId id="479" r:id="rId12"/>
    <p:sldId id="480" r:id="rId13"/>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809" autoAdjust="0"/>
    <p:restoredTop sz="94576" autoAdjust="0"/>
  </p:normalViewPr>
  <p:slideViewPr>
    <p:cSldViewPr>
      <p:cViewPr varScale="1">
        <p:scale>
          <a:sx n="64" d="100"/>
          <a:sy n="64" d="100"/>
        </p:scale>
        <p:origin x="1216" y="5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txBody>
          <a:bodyPr/>
          <a:lstStyle/>
          <a:p>
            <a:endParaRPr lang="en-GB"/>
          </a:p>
        </p:txBody>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a:t>
            </a:fld>
            <a:endParaRPr lang="en-GB" altLang="en-US"/>
          </a:p>
        </p:txBody>
      </p:sp>
    </p:spTree>
    <p:extLst>
      <p:ext uri="{BB962C8B-B14F-4D97-AF65-F5344CB8AC3E}">
        <p14:creationId xmlns:p14="http://schemas.microsoft.com/office/powerpoint/2010/main" val="240416987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11/08/2026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11/08/2026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11/08/2026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11/08/2026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11/08/2026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11/08/2026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11/08/2026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11/08/2026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11/08/2026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11/08/2026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11/08/2026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11/08/2026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3.png"/><Relationship Id="rId4" Type="http://schemas.openxmlformats.org/officeDocument/2006/relationships/image" Target="../media/image4.jpg"/></Relationships>
</file>

<file path=ppt/slides/_rels/slide3.xml.rels><?xml version="1.0" encoding="UTF-8" standalone="yes"?>
<Relationships xmlns="http://schemas.openxmlformats.org/package/2006/relationships"><Relationship Id="rId3" Type="http://schemas.microsoft.com/office/2007/relationships/media" Target="../media/media4.m4a"/><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3.png"/><Relationship Id="rId5" Type="http://schemas.openxmlformats.org/officeDocument/2006/relationships/slideLayout" Target="../slideLayouts/slideLayout2.xml"/><Relationship Id="rId4" Type="http://schemas.openxmlformats.org/officeDocument/2006/relationships/audio" Target="../media/media4.m4a"/></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3.png"/><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hyperlink" Target="https://okcthunderwire.usatoday.com/story/news/politics/2017/03/21/bold-health-care-plan-could-reshape-insurance-floridians/99444372/" TargetMode="External"/><Relationship Id="rId5" Type="http://schemas.openxmlformats.org/officeDocument/2006/relationships/image" Target="../media/image6.jpe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hyperlink" Target="https://www.medicalnewstoday.com/articles/how-type-2-diabetes-can-change-over-time" TargetMode="External"/><Relationship Id="rId5" Type="http://schemas.openxmlformats.org/officeDocument/2006/relationships/image" Target="../media/image7.jpe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8" Type="http://schemas.openxmlformats.org/officeDocument/2006/relationships/hyperlink" Target="https://hbmag.com/what-happens-if-a-type-2-diabetic-doesnt-eat/" TargetMode="External"/><Relationship Id="rId3" Type="http://schemas.microsoft.com/office/2007/relationships/media" Target="../media/media11.m4a"/><Relationship Id="rId7" Type="http://schemas.openxmlformats.org/officeDocument/2006/relationships/image" Target="../media/image8.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3.png"/><Relationship Id="rId5" Type="http://schemas.openxmlformats.org/officeDocument/2006/relationships/slideLayout" Target="../slideLayouts/slideLayout2.xml"/><Relationship Id="rId4" Type="http://schemas.openxmlformats.org/officeDocument/2006/relationships/audio" Target="../media/media11.m4a"/></Relationships>
</file>

<file path=ppt/slides/_rels/slide10.xml.rels><?xml version="1.0" encoding="UTF-8" standalone="yes"?>
<Relationships xmlns="http://schemas.openxmlformats.org/package/2006/relationships"><Relationship Id="rId3" Type="http://schemas.microsoft.com/office/2007/relationships/media" Target="../media/media13.m4a"/><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3.png"/><Relationship Id="rId5" Type="http://schemas.openxmlformats.org/officeDocument/2006/relationships/slideLayout" Target="../slideLayouts/slideLayout2.xml"/><Relationship Id="rId4" Type="http://schemas.openxmlformats.org/officeDocument/2006/relationships/audio" Target="../media/media13.m4a"/></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549275" y="1340768"/>
            <a:ext cx="8050709" cy="1584176"/>
          </a:xfrm>
        </p:spPr>
        <p:txBody>
          <a:bodyPr/>
          <a:lstStyle/>
          <a:p>
            <a:pPr algn="l" eaLnBrk="1" hangingPunct="1"/>
            <a:r>
              <a:rPr lang="en-GB" altLang="en-US" sz="2800" b="1" dirty="0">
                <a:solidFill>
                  <a:schemeClr val="bg1"/>
                </a:solidFill>
              </a:rPr>
              <a:t>BMHP5032 Introduction to Physiology</a:t>
            </a:r>
          </a:p>
          <a:p>
            <a:pPr algn="l" eaLnBrk="1" hangingPunct="1"/>
            <a:r>
              <a:rPr lang="en-GB" altLang="en-US" sz="2800" b="1" dirty="0">
                <a:solidFill>
                  <a:schemeClr val="bg1"/>
                </a:solidFill>
              </a:rPr>
              <a:t>Component 2 – Presentation </a:t>
            </a:r>
          </a:p>
          <a:p>
            <a:pPr algn="l" eaLnBrk="1" hangingPunct="1"/>
            <a:r>
              <a:rPr lang="en-GB" altLang="en-US" sz="2800" b="1" dirty="0">
                <a:solidFill>
                  <a:schemeClr val="bg1"/>
                </a:solidFill>
              </a:rPr>
              <a:t>Care Plan</a:t>
            </a:r>
          </a:p>
          <a:p>
            <a:pPr algn="l" eaLnBrk="1" hangingPunct="1"/>
            <a:endParaRPr lang="en-GB" altLang="en-US" sz="2800" b="1" dirty="0">
              <a:solidFill>
                <a:schemeClr val="bg1"/>
              </a:solidFill>
            </a:endParaRPr>
          </a:p>
          <a:p>
            <a:pPr algn="l" eaLnBrk="1" hangingPunct="1"/>
            <a:r>
              <a:rPr lang="en-GB" altLang="en-US" sz="2800" b="1" dirty="0">
                <a:solidFill>
                  <a:schemeClr val="bg1"/>
                </a:solidFill>
              </a:rPr>
              <a:t>Student ID: 2431278</a:t>
            </a:r>
          </a:p>
          <a:p>
            <a:pPr algn="l" eaLnBrk="1" hangingPunct="1"/>
            <a:r>
              <a:rPr lang="en-GB" altLang="en-US" sz="2800" b="1" dirty="0">
                <a:solidFill>
                  <a:schemeClr val="bg1"/>
                </a:solidFill>
              </a:rPr>
              <a:t>Student name: Kizzy </a:t>
            </a:r>
            <a:r>
              <a:rPr lang="en-GB" altLang="en-US" sz="2800" b="1" dirty="0" err="1">
                <a:solidFill>
                  <a:schemeClr val="bg1"/>
                </a:solidFill>
              </a:rPr>
              <a:t>Owusuwa</a:t>
            </a:r>
            <a:r>
              <a:rPr lang="en-GB" altLang="en-US" sz="2800" b="1" dirty="0">
                <a:solidFill>
                  <a:schemeClr val="bg1"/>
                </a:solidFill>
              </a:rPr>
              <a:t> Poku</a:t>
            </a:r>
          </a:p>
          <a:p>
            <a:pPr algn="l" eaLnBrk="1" hangingPunct="1"/>
            <a:r>
              <a:rPr lang="en-GB" altLang="en-US" sz="2800" b="1" dirty="0">
                <a:solidFill>
                  <a:schemeClr val="bg1"/>
                </a:solidFill>
              </a:rPr>
              <a:t>Lecturer Name: Soban Sadiq</a:t>
            </a:r>
          </a:p>
        </p:txBody>
      </p:sp>
      <p:sp>
        <p:nvSpPr>
          <p:cNvPr id="614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pic>
        <p:nvPicPr>
          <p:cNvPr id="3" name="Recorded Sound">
            <a:hlinkClick r:id="" action="ppaction://media"/>
            <a:extLst>
              <a:ext uri="{FF2B5EF4-FFF2-40B4-BE49-F238E27FC236}">
                <a16:creationId xmlns:a16="http://schemas.microsoft.com/office/drawing/2014/main" id="{99AA9668-8B63-9DB1-EE51-AEE2ED3535F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6084168" y="2276872"/>
            <a:ext cx="766440" cy="648072"/>
          </a:xfrm>
          <a:prstGeom prst="rect">
            <a:avLst/>
          </a:prstGeom>
        </p:spPr>
      </p:pic>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Tm="2102">
        <p159:morph option="byObject"/>
      </p:transition>
    </mc:Choice>
    <mc:Fallback>
      <p:transition spd="slow" advTm="210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976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C3CB7-D278-A2A4-CAD1-A290CF81F7AE}"/>
              </a:ext>
            </a:extLst>
          </p:cNvPr>
          <p:cNvSpPr>
            <a:spLocks noGrp="1"/>
          </p:cNvSpPr>
          <p:nvPr>
            <p:ph type="title"/>
          </p:nvPr>
        </p:nvSpPr>
        <p:spPr>
          <a:xfrm>
            <a:off x="323528" y="0"/>
            <a:ext cx="8229600" cy="850106"/>
          </a:xfrm>
        </p:spPr>
        <p:txBody>
          <a:bodyPr/>
          <a:lstStyle/>
          <a:p>
            <a:r>
              <a:rPr lang="en-GB" sz="3600" b="1" dirty="0"/>
              <a:t>Introduction</a:t>
            </a:r>
          </a:p>
        </p:txBody>
      </p:sp>
      <p:sp>
        <p:nvSpPr>
          <p:cNvPr id="3" name="Content Placeholder 2">
            <a:extLst>
              <a:ext uri="{FF2B5EF4-FFF2-40B4-BE49-F238E27FC236}">
                <a16:creationId xmlns:a16="http://schemas.microsoft.com/office/drawing/2014/main" id="{0F63D4A8-101E-12D0-65B2-FF0482C77A7B}"/>
              </a:ext>
            </a:extLst>
          </p:cNvPr>
          <p:cNvSpPr>
            <a:spLocks noGrp="1"/>
          </p:cNvSpPr>
          <p:nvPr>
            <p:ph idx="1"/>
          </p:nvPr>
        </p:nvSpPr>
        <p:spPr>
          <a:xfrm>
            <a:off x="421905" y="850106"/>
            <a:ext cx="8229600" cy="3917032"/>
          </a:xfrm>
        </p:spPr>
        <p:txBody>
          <a:bodyPr anchor="ctr" anchorCtr="0"/>
          <a:lstStyle/>
          <a:p>
            <a:pPr marL="457200" lvl="1" indent="0">
              <a:spcBef>
                <a:spcPts val="1400"/>
              </a:spcBef>
              <a:buNone/>
            </a:pPr>
            <a:r>
              <a:rPr lang="en-GB" sz="1600" dirty="0"/>
              <a:t>Sky Brown is a 45-year-old British white woman who lives alone and works full-time as an accountant. She was recently diagnosed with Type 2 diabetes after experiencing symptoms of increased thirst, tiredness, and frequent urination. Her job limits her opportunities for physical activity, and her lifestyle choices have contributed to the development of her condition. This presentation will outline an evidence-based care plan to help Sky manage her diabetes and improve her overall health and wellbeing, in line with NHS and NICE guidelines.</a:t>
            </a:r>
          </a:p>
        </p:txBody>
      </p:sp>
      <p:sp>
        <p:nvSpPr>
          <p:cNvPr id="4" name="Date Placeholder 3">
            <a:extLst>
              <a:ext uri="{FF2B5EF4-FFF2-40B4-BE49-F238E27FC236}">
                <a16:creationId xmlns:a16="http://schemas.microsoft.com/office/drawing/2014/main" id="{C563C9C2-F8C4-FC64-3A2B-8D7272153520}"/>
              </a:ext>
            </a:extLst>
          </p:cNvPr>
          <p:cNvSpPr>
            <a:spLocks noGrp="1"/>
          </p:cNvSpPr>
          <p:nvPr>
            <p:ph type="dt" sz="half" idx="10"/>
          </p:nvPr>
        </p:nvSpPr>
        <p:spPr/>
        <p:txBody>
          <a:bodyPr/>
          <a:lstStyle/>
          <a:p>
            <a:pPr>
              <a:defRPr/>
            </a:pPr>
            <a:fld id="{2303D31F-598B-47EE-BA37-93F097A3D676}" type="datetime1">
              <a:rPr lang="en-GB" altLang="en-US" smtClean="0"/>
              <a:pPr>
                <a:defRPr/>
              </a:pPr>
              <a:t>11/08/2026</a:t>
            </a:fld>
            <a:endParaRPr lang="en-GB" altLang="en-US"/>
          </a:p>
        </p:txBody>
      </p:sp>
      <p:sp>
        <p:nvSpPr>
          <p:cNvPr id="5" name="Slide Number Placeholder 4">
            <a:extLst>
              <a:ext uri="{FF2B5EF4-FFF2-40B4-BE49-F238E27FC236}">
                <a16:creationId xmlns:a16="http://schemas.microsoft.com/office/drawing/2014/main" id="{311AD01A-35D6-54F1-21E7-C950B3125C02}"/>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pic>
        <p:nvPicPr>
          <p:cNvPr id="7" name="Picture 6" descr="Why Accounting And SEC Reporting Professionals Should Adopt AI Early">
            <a:extLst>
              <a:ext uri="{FF2B5EF4-FFF2-40B4-BE49-F238E27FC236}">
                <a16:creationId xmlns:a16="http://schemas.microsoft.com/office/drawing/2014/main" id="{E92B5DB4-4DE2-35DE-C85A-BCF7455A89AF}"/>
              </a:ext>
            </a:extLst>
          </p:cNvPr>
          <p:cNvPicPr>
            <a:picLocks noChangeAspect="1"/>
          </p:cNvPicPr>
          <p:nvPr/>
        </p:nvPicPr>
        <p:blipFill>
          <a:blip r:embed="rId4"/>
          <a:stretch>
            <a:fillRect/>
          </a:stretch>
        </p:blipFill>
        <p:spPr>
          <a:xfrm>
            <a:off x="15009" y="3933056"/>
            <a:ext cx="2804966" cy="1869977"/>
          </a:xfrm>
          <a:prstGeom prst="rect">
            <a:avLst/>
          </a:prstGeom>
        </p:spPr>
      </p:pic>
      <p:pic>
        <p:nvPicPr>
          <p:cNvPr id="13" name="Recorded Sound">
            <a:hlinkClick r:id="" action="ppaction://media"/>
            <a:extLst>
              <a:ext uri="{FF2B5EF4-FFF2-40B4-BE49-F238E27FC236}">
                <a16:creationId xmlns:a16="http://schemas.microsoft.com/office/drawing/2014/main" id="{5D315547-A617-9CCD-B937-8A650C91080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250825" y="3919872"/>
            <a:ext cx="989943" cy="698382"/>
          </a:xfrm>
          <a:prstGeom prst="rect">
            <a:avLst/>
          </a:prstGeom>
        </p:spPr>
      </p:pic>
      <p:sp>
        <p:nvSpPr>
          <p:cNvPr id="10" name="TextBox 9">
            <a:extLst>
              <a:ext uri="{FF2B5EF4-FFF2-40B4-BE49-F238E27FC236}">
                <a16:creationId xmlns:a16="http://schemas.microsoft.com/office/drawing/2014/main" id="{7D222695-B793-19CB-98BE-ECE5ADEB35E4}"/>
              </a:ext>
            </a:extLst>
          </p:cNvPr>
          <p:cNvSpPr txBox="1"/>
          <p:nvPr/>
        </p:nvSpPr>
        <p:spPr>
          <a:xfrm>
            <a:off x="5724128" y="5247912"/>
            <a:ext cx="4682751" cy="369332"/>
          </a:xfrm>
          <a:prstGeom prst="rect">
            <a:avLst/>
          </a:prstGeom>
          <a:noFill/>
        </p:spPr>
        <p:txBody>
          <a:bodyPr wrap="square">
            <a:spAutoFit/>
          </a:bodyPr>
          <a:lstStyle/>
          <a:p>
            <a:r>
              <a:rPr lang="en-GB" dirty="0">
                <a:latin typeface="Arial" panose="020B0604020202020204" pitchFamily="34" charset="0"/>
                <a:ea typeface="ADLaM Display" panose="020F0502020204030204" pitchFamily="2" charset="0"/>
                <a:cs typeface="Arial" panose="020B0604020202020204" pitchFamily="34" charset="0"/>
              </a:rPr>
              <a:t>British Heart Foundation (2021). </a:t>
            </a:r>
            <a:endParaRPr lang="en-GB" dirty="0"/>
          </a:p>
        </p:txBody>
      </p:sp>
    </p:spTree>
    <p:extLst>
      <p:ext uri="{BB962C8B-B14F-4D97-AF65-F5344CB8AC3E}">
        <p14:creationId xmlns:p14="http://schemas.microsoft.com/office/powerpoint/2010/main" val="2528563295"/>
      </p:ext>
    </p:extLst>
  </p:cSld>
  <p:clrMapOvr>
    <a:masterClrMapping/>
  </p:clrMapOvr>
  <p:transition spd="slow" advTm="102700">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2700"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3880F13-35A9-9D38-4535-EF0C49E1491E}"/>
              </a:ext>
            </a:extLst>
          </p:cNvPr>
          <p:cNvSpPr>
            <a:spLocks noGrp="1"/>
          </p:cNvSpPr>
          <p:nvPr>
            <p:ph idx="1"/>
          </p:nvPr>
        </p:nvSpPr>
        <p:spPr>
          <a:xfrm>
            <a:off x="467544" y="908720"/>
            <a:ext cx="8075240" cy="3052935"/>
          </a:xfrm>
        </p:spPr>
        <p:txBody>
          <a:bodyPr anchor="ctr" anchorCtr="0"/>
          <a:lstStyle/>
          <a:p>
            <a:pPr marL="0" indent="0">
              <a:spcBef>
                <a:spcPts val="1200"/>
              </a:spcBef>
              <a:buNone/>
            </a:pPr>
            <a:r>
              <a:rPr lang="en-GB" sz="1800" dirty="0">
                <a:solidFill>
                  <a:schemeClr val="tx1"/>
                </a:solidFill>
              </a:rPr>
              <a:t>Sky Brown</a:t>
            </a:r>
          </a:p>
          <a:p>
            <a:pPr marL="0" indent="0">
              <a:spcBef>
                <a:spcPts val="1200"/>
              </a:spcBef>
              <a:buNone/>
            </a:pPr>
            <a:r>
              <a:rPr lang="en-GB" sz="1600" dirty="0"/>
              <a:t>Age: 45 years</a:t>
            </a:r>
          </a:p>
          <a:p>
            <a:pPr marL="0" indent="0">
              <a:spcBef>
                <a:spcPts val="1200"/>
              </a:spcBef>
              <a:buNone/>
            </a:pPr>
            <a:r>
              <a:rPr lang="en-GB" sz="1600" dirty="0"/>
              <a:t>Gender: Female</a:t>
            </a:r>
          </a:p>
          <a:p>
            <a:pPr marL="0" indent="0">
              <a:spcBef>
                <a:spcPts val="1200"/>
              </a:spcBef>
              <a:buNone/>
            </a:pPr>
            <a:r>
              <a:rPr lang="en-GB" sz="1600" dirty="0"/>
              <a:t>Ethnicity: White/British</a:t>
            </a:r>
          </a:p>
          <a:p>
            <a:pPr marL="0" indent="0">
              <a:spcBef>
                <a:spcPts val="1200"/>
              </a:spcBef>
              <a:buNone/>
            </a:pPr>
            <a:r>
              <a:rPr lang="en-GB" sz="1600" dirty="0"/>
              <a:t>Occupation: Full -time accountant</a:t>
            </a:r>
          </a:p>
          <a:p>
            <a:pPr marL="0" indent="0">
              <a:spcBef>
                <a:spcPts val="1200"/>
              </a:spcBef>
              <a:buNone/>
            </a:pPr>
            <a:r>
              <a:rPr lang="en-GB" sz="1600" dirty="0"/>
              <a:t>Living situation: Lives alone</a:t>
            </a:r>
          </a:p>
          <a:p>
            <a:pPr marL="0" indent="0">
              <a:spcBef>
                <a:spcPts val="1200"/>
              </a:spcBef>
              <a:buNone/>
            </a:pPr>
            <a:r>
              <a:rPr lang="en-GB" sz="1600" b="1" dirty="0"/>
              <a:t>Key Health Measurements:</a:t>
            </a:r>
          </a:p>
          <a:p>
            <a:pPr marL="0" indent="0">
              <a:spcBef>
                <a:spcPts val="1200"/>
              </a:spcBef>
              <a:buNone/>
            </a:pPr>
            <a:r>
              <a:rPr lang="en-GB" sz="1600" dirty="0"/>
              <a:t>Blood pressure: 148/93 mmHG</a:t>
            </a:r>
          </a:p>
          <a:p>
            <a:pPr marL="0" indent="0">
              <a:spcBef>
                <a:spcPts val="1200"/>
              </a:spcBef>
              <a:buNone/>
            </a:pPr>
            <a:r>
              <a:rPr lang="en-GB" sz="1600" dirty="0"/>
              <a:t>Body Mass index (BMI) 47Kg (classified as obese)</a:t>
            </a:r>
          </a:p>
          <a:p>
            <a:pPr marL="0" indent="0">
              <a:spcBef>
                <a:spcPts val="1200"/>
              </a:spcBef>
              <a:buNone/>
            </a:pPr>
            <a:r>
              <a:rPr lang="en-GB" sz="1600" dirty="0"/>
              <a:t>Blood glucose ( HbA1c) 58 mmol/ mol (7.5%) diagnostic of type 2 diabetes|)</a:t>
            </a:r>
          </a:p>
          <a:p>
            <a:pPr marL="0" indent="0">
              <a:spcBef>
                <a:spcPts val="1200"/>
              </a:spcBef>
              <a:buNone/>
            </a:pPr>
            <a:r>
              <a:rPr lang="en-GB" sz="1600" dirty="0"/>
              <a:t>Fasting blood glucose: 8.9 mmol/L (above the normal range)</a:t>
            </a:r>
          </a:p>
          <a:p>
            <a:pPr marL="0" indent="0">
              <a:spcBef>
                <a:spcPts val="1200"/>
              </a:spcBef>
              <a:buNone/>
            </a:pPr>
            <a:endParaRPr lang="en-GB" sz="1600" dirty="0">
              <a:solidFill>
                <a:schemeClr val="tx1"/>
              </a:solidFill>
            </a:endParaRPr>
          </a:p>
        </p:txBody>
      </p:sp>
      <p:sp>
        <p:nvSpPr>
          <p:cNvPr id="4" name="Date Placeholder 3">
            <a:extLst>
              <a:ext uri="{FF2B5EF4-FFF2-40B4-BE49-F238E27FC236}">
                <a16:creationId xmlns:a16="http://schemas.microsoft.com/office/drawing/2014/main" id="{1C800642-0D74-9A9D-EEA9-9EEA43A736F5}"/>
              </a:ext>
            </a:extLst>
          </p:cNvPr>
          <p:cNvSpPr>
            <a:spLocks noGrp="1"/>
          </p:cNvSpPr>
          <p:nvPr>
            <p:ph type="dt" sz="half" idx="10"/>
          </p:nvPr>
        </p:nvSpPr>
        <p:spPr/>
        <p:txBody>
          <a:bodyPr/>
          <a:lstStyle/>
          <a:p>
            <a:pPr>
              <a:defRPr/>
            </a:pPr>
            <a:fld id="{2303D31F-598B-47EE-BA37-93F097A3D676}" type="datetime1">
              <a:rPr lang="en-GB" altLang="en-US" smtClean="0"/>
              <a:pPr>
                <a:defRPr/>
              </a:pPr>
              <a:t>11/08/2026</a:t>
            </a:fld>
            <a:endParaRPr lang="en-GB" altLang="en-US"/>
          </a:p>
        </p:txBody>
      </p:sp>
      <p:sp>
        <p:nvSpPr>
          <p:cNvPr id="5" name="Slide Number Placeholder 4">
            <a:extLst>
              <a:ext uri="{FF2B5EF4-FFF2-40B4-BE49-F238E27FC236}">
                <a16:creationId xmlns:a16="http://schemas.microsoft.com/office/drawing/2014/main" id="{61A468CE-6AEE-EAD3-595F-267F232355D7}"/>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pic>
        <p:nvPicPr>
          <p:cNvPr id="6" name="Recorded Sound">
            <a:hlinkClick r:id="" action="ppaction://media"/>
            <a:extLst>
              <a:ext uri="{FF2B5EF4-FFF2-40B4-BE49-F238E27FC236}">
                <a16:creationId xmlns:a16="http://schemas.microsoft.com/office/drawing/2014/main" id="{97998085-8387-5F84-0AA3-BAAAAC1BCC7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079456" y="345525"/>
            <a:ext cx="550416" cy="550416"/>
          </a:xfrm>
          <a:prstGeom prst="rect">
            <a:avLst/>
          </a:prstGeom>
        </p:spPr>
      </p:pic>
      <p:sp>
        <p:nvSpPr>
          <p:cNvPr id="7" name="TextBox 6">
            <a:extLst>
              <a:ext uri="{FF2B5EF4-FFF2-40B4-BE49-F238E27FC236}">
                <a16:creationId xmlns:a16="http://schemas.microsoft.com/office/drawing/2014/main" id="{9702C5D5-E2B6-D8F6-8D2D-683365711969}"/>
              </a:ext>
            </a:extLst>
          </p:cNvPr>
          <p:cNvSpPr txBox="1"/>
          <p:nvPr/>
        </p:nvSpPr>
        <p:spPr>
          <a:xfrm>
            <a:off x="250825" y="4509120"/>
            <a:ext cx="7489006" cy="954107"/>
          </a:xfrm>
          <a:prstGeom prst="rect">
            <a:avLst/>
          </a:prstGeom>
          <a:noFill/>
        </p:spPr>
        <p:txBody>
          <a:bodyPr wrap="square">
            <a:spAutoFit/>
          </a:bodyPr>
          <a:lstStyle/>
          <a:p>
            <a:r>
              <a:rPr lang="en-GB" sz="1400" dirty="0"/>
              <a:t>According to the British Heart Foundation, Type 2 diabetes occurs when the body either does not produce enough insulin or cannot use the insulin it produces effectively. As a result, glucose builds up in the bloodstream instead of being absorbed into the body's cells, where it is needed for energy.</a:t>
            </a:r>
          </a:p>
        </p:txBody>
      </p:sp>
      <p:pic>
        <p:nvPicPr>
          <p:cNvPr id="2" name="Recorded Sound">
            <a:hlinkClick r:id="" action="ppaction://media"/>
            <a:extLst>
              <a:ext uri="{FF2B5EF4-FFF2-40B4-BE49-F238E27FC236}">
                <a16:creationId xmlns:a16="http://schemas.microsoft.com/office/drawing/2014/main" id="{8BE92C1A-28C8-A1C8-05BB-5EBC4161DCD9}"/>
              </a:ext>
            </a:extLst>
          </p:cNvPr>
          <p:cNvPicPr>
            <a:picLocks noChangeAspect="1"/>
          </p:cNvPicPr>
          <p:nvPr>
            <a:audioFile r:link="rId4"/>
            <p:extLst>
              <p:ext uri="{DAA4B4D4-6D71-4841-9C94-3DE7FCFB9230}">
                <p14:media xmlns:p14="http://schemas.microsoft.com/office/powerpoint/2010/main" r:embed="rId3">
                  <p14:bmkLst>
                    <p14:bmk name="Bookmark 1" time="31498.4609"/>
                  </p14:bmkLst>
                </p14:media>
              </p:ext>
            </p:extLst>
          </p:nvPr>
        </p:nvPicPr>
        <p:blipFill>
          <a:blip r:embed="rId6"/>
          <a:stretch>
            <a:fillRect/>
          </a:stretch>
        </p:blipFill>
        <p:spPr>
          <a:xfrm>
            <a:off x="6948264" y="2420888"/>
            <a:ext cx="681608" cy="681608"/>
          </a:xfrm>
          <a:prstGeom prst="rect">
            <a:avLst/>
          </a:prstGeom>
        </p:spPr>
      </p:pic>
      <p:sp>
        <p:nvSpPr>
          <p:cNvPr id="9" name="TextBox 8">
            <a:extLst>
              <a:ext uri="{FF2B5EF4-FFF2-40B4-BE49-F238E27FC236}">
                <a16:creationId xmlns:a16="http://schemas.microsoft.com/office/drawing/2014/main" id="{F515A6EC-6D0D-709F-560C-974F0C9D72AF}"/>
              </a:ext>
            </a:extLst>
          </p:cNvPr>
          <p:cNvSpPr txBox="1"/>
          <p:nvPr/>
        </p:nvSpPr>
        <p:spPr>
          <a:xfrm>
            <a:off x="5670550" y="5278561"/>
            <a:ext cx="4572000" cy="369332"/>
          </a:xfrm>
          <a:prstGeom prst="rect">
            <a:avLst/>
          </a:prstGeom>
          <a:noFill/>
        </p:spPr>
        <p:txBody>
          <a:bodyPr wrap="square">
            <a:spAutoFit/>
          </a:bodyPr>
          <a:lstStyle/>
          <a:p>
            <a:r>
              <a:rPr lang="en-GB" dirty="0">
                <a:latin typeface="Arial" panose="020B0604020202020204" pitchFamily="34" charset="0"/>
                <a:ea typeface="ADLaM Display" panose="020F0502020204030204" pitchFamily="2" charset="0"/>
                <a:cs typeface="Arial" panose="020B0604020202020204" pitchFamily="34" charset="0"/>
              </a:rPr>
              <a:t>British Heart Foundation (2021). </a:t>
            </a:r>
            <a:endParaRPr lang="en-GB" dirty="0"/>
          </a:p>
        </p:txBody>
      </p:sp>
    </p:spTree>
    <p:extLst>
      <p:ext uri="{BB962C8B-B14F-4D97-AF65-F5344CB8AC3E}">
        <p14:creationId xmlns:p14="http://schemas.microsoft.com/office/powerpoint/2010/main" val="2323019882"/>
      </p:ext>
    </p:extLst>
  </p:cSld>
  <p:clrMapOvr>
    <a:masterClrMapping/>
  </p:clrMapOvr>
  <p:transition spd="slow" advTm="1025">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5329"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6"/>
                </p:tgtEl>
              </p:cMediaNode>
            </p:audi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1" presetClass="mediacall" presetSubtype="0" fill="hold" nodeType="clickEffect">
                                  <p:stCondLst>
                                    <p:cond delay="0"/>
                                  </p:stCondLst>
                                  <p:childTnLst>
                                    <p:cmd type="call" cmd="playFrom(0.0)">
                                      <p:cBhvr>
                                        <p:cTn id="12" dur="48362" fill="hold"/>
                                        <p:tgtEl>
                                          <p:spTgt spid="2"/>
                                        </p:tgtEl>
                                      </p:cBhvr>
                                    </p:cmd>
                                  </p:childTnLst>
                                </p:cTn>
                              </p:par>
                            </p:childTnLst>
                          </p:cTn>
                        </p:par>
                      </p:childTnLst>
                    </p:cTn>
                  </p:par>
                </p:childTnLst>
              </p:cTn>
              <p:nextCondLst>
                <p:cond evt="onClick" delay="0">
                  <p:tgtEl>
                    <p:spTgt spid="2"/>
                  </p:tgtEl>
                </p:cond>
              </p:nextCondLst>
            </p:seq>
            <p:audio>
              <p:cMediaNode vol="80000" showWhenStopped="0">
                <p:cTn id="13" fill="hold" display="0">
                  <p:stCondLst>
                    <p:cond delay="indefinite"/>
                  </p:stCondLst>
                  <p:endCondLst>
                    <p:cond evt="onStopAudio" delay="0">
                      <p:tgtEl>
                        <p:sldTgt/>
                      </p:tgtEl>
                    </p:cond>
                  </p:endCondLst>
                </p:cTn>
                <p:tgtEl>
                  <p:spTgt spid="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19058"/>
            <a:ext cx="8229600" cy="1143000"/>
          </a:xfrm>
        </p:spPr>
        <p:txBody>
          <a:bodyPr wrap="square" anchor="ctr">
            <a:normAutofit/>
          </a:bodyPr>
          <a:lstStyle/>
          <a:p>
            <a:r>
              <a:rPr lang="en-GB" b="1" dirty="0"/>
              <a:t>Anatomy and Physiology</a:t>
            </a:r>
          </a:p>
        </p:txBody>
      </p:sp>
      <p:sp>
        <p:nvSpPr>
          <p:cNvPr id="2" name="Content Placeholder 1">
            <a:extLst>
              <a:ext uri="{FF2B5EF4-FFF2-40B4-BE49-F238E27FC236}">
                <a16:creationId xmlns:a16="http://schemas.microsoft.com/office/drawing/2014/main" id="{41C35443-F263-7B57-2247-B900E4E8B74E}"/>
              </a:ext>
            </a:extLst>
          </p:cNvPr>
          <p:cNvSpPr>
            <a:spLocks noGrp="1"/>
          </p:cNvSpPr>
          <p:nvPr>
            <p:ph sz="half" idx="1"/>
          </p:nvPr>
        </p:nvSpPr>
        <p:spPr>
          <a:xfrm>
            <a:off x="285192" y="739529"/>
            <a:ext cx="5798976" cy="4849711"/>
          </a:xfrm>
        </p:spPr>
        <p:txBody>
          <a:bodyPr wrap="square" anchor="t" anchorCtr="0">
            <a:normAutofit lnSpcReduction="10000"/>
          </a:bodyPr>
          <a:lstStyle/>
          <a:p>
            <a:pPr marL="0" indent="0">
              <a:lnSpc>
                <a:spcPct val="90000"/>
              </a:lnSpc>
              <a:spcBef>
                <a:spcPts val="1200"/>
              </a:spcBef>
              <a:buNone/>
            </a:pPr>
            <a:r>
              <a:rPr lang="en-GB" sz="1300" dirty="0"/>
              <a:t>.</a:t>
            </a:r>
          </a:p>
          <a:p>
            <a:pPr marL="0" indent="0">
              <a:lnSpc>
                <a:spcPct val="90000"/>
              </a:lnSpc>
              <a:spcBef>
                <a:spcPts val="1200"/>
              </a:spcBef>
              <a:buNone/>
            </a:pPr>
            <a:r>
              <a:rPr lang="en-GB" sz="1300" dirty="0"/>
              <a:t>The patient’s pancreas has been affected due to type 2 diabetes </a:t>
            </a:r>
          </a:p>
          <a:p>
            <a:pPr marL="457200" lvl="1" indent="0">
              <a:lnSpc>
                <a:spcPct val="90000"/>
              </a:lnSpc>
              <a:spcBef>
                <a:spcPts val="1400"/>
              </a:spcBef>
              <a:buNone/>
            </a:pPr>
            <a:r>
              <a:rPr lang="en-GB" sz="1300" dirty="0"/>
              <a:t>Anatomy and physiology of the pancreas also know as the Endocrine system:</a:t>
            </a:r>
          </a:p>
          <a:p>
            <a:pPr lvl="1">
              <a:lnSpc>
                <a:spcPct val="90000"/>
              </a:lnSpc>
              <a:spcBef>
                <a:spcPts val="1400"/>
              </a:spcBef>
              <a:buFont typeface="Arial" panose="020B0604020202020204" pitchFamily="34" charset="0"/>
              <a:buChar char="•"/>
            </a:pPr>
            <a:r>
              <a:rPr lang="en-GB" sz="1300" dirty="0"/>
              <a:t>Located behind the stomach.</a:t>
            </a:r>
          </a:p>
          <a:p>
            <a:pPr lvl="1">
              <a:lnSpc>
                <a:spcPct val="90000"/>
              </a:lnSpc>
              <a:spcBef>
                <a:spcPts val="1400"/>
              </a:spcBef>
              <a:buFont typeface="Arial" panose="020B0604020202020204" pitchFamily="34" charset="0"/>
              <a:buChar char="•"/>
            </a:pPr>
            <a:r>
              <a:rPr lang="en-GB" sz="1300" dirty="0"/>
              <a:t>Made up of the head, body and tail.</a:t>
            </a:r>
          </a:p>
          <a:p>
            <a:pPr lvl="1">
              <a:lnSpc>
                <a:spcPct val="90000"/>
              </a:lnSpc>
              <a:spcBef>
                <a:spcPts val="1400"/>
              </a:spcBef>
              <a:buFont typeface="Arial" panose="020B0604020202020204" pitchFamily="34" charset="0"/>
              <a:buChar char="•"/>
            </a:pPr>
            <a:r>
              <a:rPr lang="en-GB" sz="1300" dirty="0"/>
              <a:t>Contains the Islets of Langerhans.</a:t>
            </a:r>
          </a:p>
          <a:p>
            <a:pPr lvl="1">
              <a:lnSpc>
                <a:spcPct val="90000"/>
              </a:lnSpc>
              <a:spcBef>
                <a:spcPts val="1400"/>
              </a:spcBef>
              <a:buFont typeface="Arial" panose="020B0604020202020204" pitchFamily="34" charset="0"/>
              <a:buChar char="•"/>
            </a:pPr>
            <a:r>
              <a:rPr lang="en-GB" sz="1300" dirty="0"/>
              <a:t>Beta cells produce insulin and Alpha cells – produces glucagon.</a:t>
            </a:r>
          </a:p>
          <a:p>
            <a:pPr marL="457200" lvl="1" indent="0">
              <a:lnSpc>
                <a:spcPct val="90000"/>
              </a:lnSpc>
              <a:spcBef>
                <a:spcPts val="1400"/>
              </a:spcBef>
              <a:buNone/>
            </a:pPr>
            <a:r>
              <a:rPr lang="en-GB" sz="1300" dirty="0"/>
              <a:t>Physiology: </a:t>
            </a:r>
          </a:p>
          <a:p>
            <a:pPr marL="457200" lvl="1" indent="0">
              <a:lnSpc>
                <a:spcPct val="90000"/>
              </a:lnSpc>
              <a:spcBef>
                <a:spcPts val="1400"/>
              </a:spcBef>
              <a:buNone/>
            </a:pPr>
            <a:r>
              <a:rPr lang="en-GB" sz="1300" dirty="0"/>
              <a:t>Insulin helps glucose move from the bloodstream into body cells, glucagon raises blood glucose when it falls too low and together these hormones maintain normal blood glucose levels.</a:t>
            </a:r>
          </a:p>
          <a:p>
            <a:pPr marL="457200" lvl="1" indent="0">
              <a:lnSpc>
                <a:spcPct val="90000"/>
              </a:lnSpc>
              <a:spcBef>
                <a:spcPts val="1400"/>
              </a:spcBef>
              <a:buNone/>
            </a:pPr>
            <a:r>
              <a:rPr lang="en-GB" sz="1300" dirty="0"/>
              <a:t>How did type 2 diabetes affect  the pancreas?</a:t>
            </a:r>
          </a:p>
          <a:p>
            <a:pPr marL="457200" lvl="1" indent="0">
              <a:lnSpc>
                <a:spcPct val="90000"/>
              </a:lnSpc>
              <a:spcBef>
                <a:spcPts val="1400"/>
              </a:spcBef>
              <a:buNone/>
            </a:pPr>
            <a:r>
              <a:rPr lang="en-GB" sz="1300" dirty="0"/>
              <a:t>Type 2 diabetes has affected the patient's pancreas by her body cell becoming resistant to insulin, the pancreas produces more insulin at first then overtime the beta cells produce less insulin and blood glucose build up in the bloodstream (hyperglycaemia).</a:t>
            </a:r>
          </a:p>
        </p:txBody>
      </p:sp>
      <p:pic>
        <p:nvPicPr>
          <p:cNvPr id="4" name="Picture 3" descr="Imágenes de Anatomia apendice - Descarga gratuita en Magnific (antes Freepik)">
            <a:extLst>
              <a:ext uri="{FF2B5EF4-FFF2-40B4-BE49-F238E27FC236}">
                <a16:creationId xmlns:a16="http://schemas.microsoft.com/office/drawing/2014/main" id="{5DE2F0AD-08E6-EE5B-ECDD-379B6160963C}"/>
              </a:ext>
            </a:extLst>
          </p:cNvPr>
          <p:cNvPicPr>
            <a:picLocks noChangeAspect="1"/>
          </p:cNvPicPr>
          <p:nvPr/>
        </p:nvPicPr>
        <p:blipFill>
          <a:blip r:embed="rId4"/>
          <a:srcRect l="10155" r="14419"/>
          <a:stretch>
            <a:fillRect/>
          </a:stretch>
        </p:blipFill>
        <p:spPr>
          <a:xfrm>
            <a:off x="5968144" y="2734050"/>
            <a:ext cx="2890664" cy="2855191"/>
          </a:xfrm>
          <a:prstGeom prst="rect">
            <a:avLst/>
          </a:prstGeom>
          <a:noFill/>
        </p:spPr>
      </p:pic>
      <p:sp>
        <p:nvSpPr>
          <p:cNvPr id="9" name="Date Placeholder 4">
            <a:extLst>
              <a:ext uri="{FF2B5EF4-FFF2-40B4-BE49-F238E27FC236}">
                <a16:creationId xmlns:a16="http://schemas.microsoft.com/office/drawing/2014/main" id="{43B03CD7-92A5-0C41-D721-EE987EE32AB7}"/>
              </a:ext>
            </a:extLst>
          </p:cNvPr>
          <p:cNvSpPr>
            <a:spLocks noGrp="1"/>
          </p:cNvSpPr>
          <p:nvPr>
            <p:ph type="dt" sz="half" idx="10"/>
          </p:nvPr>
        </p:nvSpPr>
        <p:spPr>
          <a:xfrm>
            <a:off x="250825" y="6524625"/>
            <a:ext cx="971550" cy="219075"/>
          </a:xfrm>
        </p:spPr>
        <p:txBody>
          <a:bodyPr/>
          <a:lstStyle/>
          <a:p>
            <a:pPr>
              <a:spcAft>
                <a:spcPts val="600"/>
              </a:spcAft>
              <a:defRPr/>
            </a:pPr>
            <a:fld id="{F7614AD2-EBEE-4B9C-B8EB-7B45076136C4}" type="datetime1">
              <a:rPr lang="en-GB" altLang="en-US" smtClean="0"/>
              <a:pPr>
                <a:spcAft>
                  <a:spcPts val="600"/>
                </a:spcAft>
                <a:defRPr/>
              </a:pPr>
              <a:t>11/08/2026</a:t>
            </a:fld>
            <a:endParaRPr lang="en-GB" altLang="en-US"/>
          </a:p>
        </p:txBody>
      </p:sp>
      <p:sp>
        <p:nvSpPr>
          <p:cNvPr id="11" name="Slide Number Placeholder 5">
            <a:extLst>
              <a:ext uri="{FF2B5EF4-FFF2-40B4-BE49-F238E27FC236}">
                <a16:creationId xmlns:a16="http://schemas.microsoft.com/office/drawing/2014/main" id="{D5A04C05-0D3A-171E-016C-E71513B04238}"/>
              </a:ext>
            </a:extLst>
          </p:cNvPr>
          <p:cNvSpPr>
            <a:spLocks noGrp="1"/>
          </p:cNvSpPr>
          <p:nvPr>
            <p:ph type="sldNum" sz="quarter" idx="11"/>
          </p:nvPr>
        </p:nvSpPr>
        <p:spPr>
          <a:xfrm>
            <a:off x="7956550" y="6381750"/>
            <a:ext cx="730250" cy="339725"/>
          </a:xfrm>
        </p:spPr>
        <p:txBody>
          <a:bodyPr/>
          <a:lstStyle/>
          <a:p>
            <a:pPr>
              <a:spcAft>
                <a:spcPts val="600"/>
              </a:spcAft>
              <a:defRPr/>
            </a:pPr>
            <a:fld id="{386495F9-B3F5-4DDF-9323-6CEC80C52C17}" type="slidenum">
              <a:rPr lang="en-GB" altLang="en-US" smtClean="0"/>
              <a:pPr>
                <a:spcAft>
                  <a:spcPts val="600"/>
                </a:spcAft>
                <a:defRPr/>
              </a:pPr>
              <a:t>4</a:t>
            </a:fld>
            <a:endParaRPr lang="en-GB" altLang="en-US"/>
          </a:p>
        </p:txBody>
      </p:sp>
      <p:sp>
        <p:nvSpPr>
          <p:cNvPr id="5" name="TextBox 4">
            <a:extLst>
              <a:ext uri="{FF2B5EF4-FFF2-40B4-BE49-F238E27FC236}">
                <a16:creationId xmlns:a16="http://schemas.microsoft.com/office/drawing/2014/main" id="{E5FB7711-63C3-88E5-0299-3EE1A525B1D1}"/>
              </a:ext>
            </a:extLst>
          </p:cNvPr>
          <p:cNvSpPr txBox="1"/>
          <p:nvPr/>
        </p:nvSpPr>
        <p:spPr>
          <a:xfrm>
            <a:off x="6350650" y="5267420"/>
            <a:ext cx="2480166" cy="369332"/>
          </a:xfrm>
          <a:prstGeom prst="rect">
            <a:avLst/>
          </a:prstGeom>
          <a:noFill/>
        </p:spPr>
        <p:txBody>
          <a:bodyPr wrap="none" rtlCol="0">
            <a:spAutoFit/>
          </a:bodyPr>
          <a:lstStyle/>
          <a:p>
            <a:r>
              <a:rPr lang="en-GB" dirty="0"/>
              <a:t>Cleveland Clinic, 2024</a:t>
            </a:r>
          </a:p>
        </p:txBody>
      </p:sp>
      <p:pic>
        <p:nvPicPr>
          <p:cNvPr id="7" name="Recorded Sound">
            <a:hlinkClick r:id="" action="ppaction://media"/>
            <a:extLst>
              <a:ext uri="{FF2B5EF4-FFF2-40B4-BE49-F238E27FC236}">
                <a16:creationId xmlns:a16="http://schemas.microsoft.com/office/drawing/2014/main" id="{0BABECA4-1594-47A4-807A-31A006D7254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6350650" y="1654448"/>
            <a:ext cx="715982" cy="715982"/>
          </a:xfrm>
          <a:prstGeom prst="rect">
            <a:avLst/>
          </a:prstGeom>
        </p:spPr>
      </p:pic>
    </p:spTree>
    <p:extLst>
      <p:ext uri="{BB962C8B-B14F-4D97-AF65-F5344CB8AC3E}">
        <p14:creationId xmlns:p14="http://schemas.microsoft.com/office/powerpoint/2010/main" val="1446427416"/>
      </p:ext>
    </p:extLst>
  </p:cSld>
  <p:clrMapOvr>
    <a:masterClrMapping/>
  </p:clrMapOvr>
  <p:transition spd="slow" advTm="5499">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6059"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924A3-1440-EE2D-BFA7-E4E87ED0695F}"/>
              </a:ext>
            </a:extLst>
          </p:cNvPr>
          <p:cNvSpPr>
            <a:spLocks noGrp="1"/>
          </p:cNvSpPr>
          <p:nvPr>
            <p:ph type="title"/>
          </p:nvPr>
        </p:nvSpPr>
        <p:spPr>
          <a:xfrm>
            <a:off x="431697" y="-18132"/>
            <a:ext cx="8229600" cy="922114"/>
          </a:xfrm>
        </p:spPr>
        <p:txBody>
          <a:bodyPr/>
          <a:lstStyle/>
          <a:p>
            <a:r>
              <a:rPr lang="en-GB" sz="3600" b="1" dirty="0"/>
              <a:t>Care Plan (1/3)</a:t>
            </a:r>
          </a:p>
        </p:txBody>
      </p:sp>
      <p:sp>
        <p:nvSpPr>
          <p:cNvPr id="3" name="Content Placeholder 2">
            <a:extLst>
              <a:ext uri="{FF2B5EF4-FFF2-40B4-BE49-F238E27FC236}">
                <a16:creationId xmlns:a16="http://schemas.microsoft.com/office/drawing/2014/main" id="{6434F549-6873-A292-8A34-6B47A514022A}"/>
              </a:ext>
            </a:extLst>
          </p:cNvPr>
          <p:cNvSpPr>
            <a:spLocks noGrp="1"/>
          </p:cNvSpPr>
          <p:nvPr>
            <p:ph idx="1"/>
          </p:nvPr>
        </p:nvSpPr>
        <p:spPr>
          <a:xfrm>
            <a:off x="422445" y="692696"/>
            <a:ext cx="8229600" cy="4752528"/>
          </a:xfrm>
        </p:spPr>
        <p:txBody>
          <a:bodyPr anchor="ctr" anchorCtr="0"/>
          <a:lstStyle/>
          <a:p>
            <a:pPr marL="457200" lvl="1" indent="0">
              <a:spcBef>
                <a:spcPts val="1800"/>
              </a:spcBef>
              <a:buNone/>
            </a:pPr>
            <a:endParaRPr lang="en-GB" sz="1800" dirty="0">
              <a:solidFill>
                <a:schemeClr val="tx1"/>
              </a:solidFill>
            </a:endParaRPr>
          </a:p>
          <a:p>
            <a:pPr marL="457200" lvl="1" indent="0">
              <a:spcBef>
                <a:spcPts val="1800"/>
              </a:spcBef>
              <a:buNone/>
            </a:pPr>
            <a:r>
              <a:rPr lang="en-GB" sz="1800" dirty="0">
                <a:solidFill>
                  <a:schemeClr val="tx1"/>
                </a:solidFill>
              </a:rPr>
              <a:t>Care pl</a:t>
            </a:r>
            <a:r>
              <a:rPr lang="en-GB" sz="1800" dirty="0"/>
              <a:t>an of Sky Brown:</a:t>
            </a:r>
          </a:p>
          <a:p>
            <a:pPr marL="457200" lvl="1" indent="0">
              <a:spcBef>
                <a:spcPts val="1800"/>
              </a:spcBef>
              <a:buNone/>
            </a:pPr>
            <a:r>
              <a:rPr lang="en-GB" sz="1800" dirty="0">
                <a:solidFill>
                  <a:schemeClr val="tx1"/>
                </a:solidFill>
              </a:rPr>
              <a:t>Sky has a very high intake of processed foods and sugary drinks she is not physically active and doesn’t exercise at all, she does not smoke bu</a:t>
            </a:r>
            <a:r>
              <a:rPr lang="en-GB" sz="1800" dirty="0"/>
              <a:t>t vapes and drinks alcohol occasionally and her sleep is not great due to long working hours.</a:t>
            </a:r>
          </a:p>
          <a:p>
            <a:pPr marL="457200" lvl="1" indent="0">
              <a:spcBef>
                <a:spcPts val="1800"/>
              </a:spcBef>
              <a:buNone/>
            </a:pPr>
            <a:r>
              <a:rPr lang="en-GB" sz="1800" dirty="0"/>
              <a:t>The patient has the following:</a:t>
            </a:r>
          </a:p>
          <a:p>
            <a:pPr marL="457200" lvl="1" indent="0">
              <a:spcBef>
                <a:spcPts val="1800"/>
              </a:spcBef>
              <a:buNone/>
            </a:pPr>
            <a:r>
              <a:rPr lang="en-GB" sz="1800" dirty="0">
                <a:solidFill>
                  <a:schemeClr val="tx1"/>
                </a:solidFill>
              </a:rPr>
              <a:t>An</a:t>
            </a:r>
            <a:r>
              <a:rPr lang="en-GB" sz="1800" dirty="0"/>
              <a:t> unhealthy diet which can lead to weight gain and insulin resistance.</a:t>
            </a:r>
          </a:p>
          <a:p>
            <a:pPr marL="457200" lvl="1" indent="0">
              <a:spcBef>
                <a:spcPts val="1800"/>
              </a:spcBef>
              <a:buNone/>
            </a:pPr>
            <a:r>
              <a:rPr lang="en-GB" sz="1800" dirty="0">
                <a:solidFill>
                  <a:schemeClr val="tx1"/>
                </a:solidFill>
              </a:rPr>
              <a:t>Physic</a:t>
            </a:r>
            <a:r>
              <a:rPr lang="en-GB" sz="1800" dirty="0"/>
              <a:t>al inactivity reduces the body’s ability to use insulin effectively this increases blood glucose levels.  </a:t>
            </a:r>
          </a:p>
          <a:p>
            <a:pPr marL="457200" lvl="1" indent="0">
              <a:spcBef>
                <a:spcPts val="1800"/>
              </a:spcBef>
              <a:buNone/>
            </a:pPr>
            <a:r>
              <a:rPr lang="en-GB" sz="1800" dirty="0">
                <a:solidFill>
                  <a:schemeClr val="tx1"/>
                </a:solidFill>
              </a:rPr>
              <a:t>Poor sleep</a:t>
            </a:r>
            <a:r>
              <a:rPr lang="en-GB" sz="1800" dirty="0"/>
              <a:t>ing habits.</a:t>
            </a:r>
            <a:endParaRPr lang="en-GB" sz="1600" i="1" dirty="0">
              <a:solidFill>
                <a:schemeClr val="tx1"/>
              </a:solidFill>
            </a:endParaRPr>
          </a:p>
        </p:txBody>
      </p:sp>
      <p:sp>
        <p:nvSpPr>
          <p:cNvPr id="4" name="Date Placeholder 3">
            <a:extLst>
              <a:ext uri="{FF2B5EF4-FFF2-40B4-BE49-F238E27FC236}">
                <a16:creationId xmlns:a16="http://schemas.microsoft.com/office/drawing/2014/main" id="{9FCEB692-B9B5-A7EC-175D-C55FD2A656B5}"/>
              </a:ext>
            </a:extLst>
          </p:cNvPr>
          <p:cNvSpPr>
            <a:spLocks noGrp="1"/>
          </p:cNvSpPr>
          <p:nvPr>
            <p:ph type="dt" sz="half" idx="10"/>
          </p:nvPr>
        </p:nvSpPr>
        <p:spPr/>
        <p:txBody>
          <a:bodyPr/>
          <a:lstStyle/>
          <a:p>
            <a:pPr>
              <a:defRPr/>
            </a:pPr>
            <a:fld id="{2303D31F-598B-47EE-BA37-93F097A3D676}" type="datetime1">
              <a:rPr lang="en-GB" altLang="en-US" smtClean="0"/>
              <a:pPr>
                <a:defRPr/>
              </a:pPr>
              <a:t>11/08/2026</a:t>
            </a:fld>
            <a:endParaRPr lang="en-GB" altLang="en-US"/>
          </a:p>
        </p:txBody>
      </p:sp>
      <p:sp>
        <p:nvSpPr>
          <p:cNvPr id="5" name="Slide Number Placeholder 4">
            <a:extLst>
              <a:ext uri="{FF2B5EF4-FFF2-40B4-BE49-F238E27FC236}">
                <a16:creationId xmlns:a16="http://schemas.microsoft.com/office/drawing/2014/main" id="{4E6DEE0F-0A02-6D68-23C0-0B77EC1F3087}"/>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pic>
        <p:nvPicPr>
          <p:cNvPr id="6" name="Recorded Sound">
            <a:hlinkClick r:id="" action="ppaction://media"/>
            <a:extLst>
              <a:ext uri="{FF2B5EF4-FFF2-40B4-BE49-F238E27FC236}">
                <a16:creationId xmlns:a16="http://schemas.microsoft.com/office/drawing/2014/main" id="{9FCC94EF-3306-B2A9-9743-775DE9A3BDE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652120" y="890797"/>
            <a:ext cx="406400" cy="406400"/>
          </a:xfrm>
          <a:prstGeom prst="rect">
            <a:avLst/>
          </a:prstGeom>
        </p:spPr>
      </p:pic>
      <p:sp>
        <p:nvSpPr>
          <p:cNvPr id="8" name="TextBox 7">
            <a:extLst>
              <a:ext uri="{FF2B5EF4-FFF2-40B4-BE49-F238E27FC236}">
                <a16:creationId xmlns:a16="http://schemas.microsoft.com/office/drawing/2014/main" id="{11DE6D1A-6627-4B48-C2C6-CF098C79C16B}"/>
              </a:ext>
            </a:extLst>
          </p:cNvPr>
          <p:cNvSpPr txBox="1"/>
          <p:nvPr/>
        </p:nvSpPr>
        <p:spPr>
          <a:xfrm>
            <a:off x="7236296" y="5260558"/>
            <a:ext cx="4572000" cy="369332"/>
          </a:xfrm>
          <a:prstGeom prst="rect">
            <a:avLst/>
          </a:prstGeom>
          <a:noFill/>
        </p:spPr>
        <p:txBody>
          <a:bodyPr wrap="square">
            <a:spAutoFit/>
          </a:bodyPr>
          <a:lstStyle/>
          <a:p>
            <a:pPr indent="0" algn="l">
              <a:buNone/>
            </a:pPr>
            <a:r>
              <a:rPr lang="en-GB" b="0" i="0" dirty="0">
                <a:solidFill>
                  <a:srgbClr val="040102"/>
                </a:solidFill>
                <a:effectLst/>
              </a:rPr>
              <a:t>(Wayne, 2022)</a:t>
            </a:r>
            <a:endParaRPr lang="en-GB" b="0" i="0" dirty="0">
              <a:solidFill>
                <a:srgbClr val="818181"/>
              </a:solidFill>
              <a:effectLst/>
            </a:endParaRPr>
          </a:p>
        </p:txBody>
      </p:sp>
      <p:pic>
        <p:nvPicPr>
          <p:cNvPr id="9" name="Picture 8">
            <a:extLst>
              <a:ext uri="{FF2B5EF4-FFF2-40B4-BE49-F238E27FC236}">
                <a16:creationId xmlns:a16="http://schemas.microsoft.com/office/drawing/2014/main" id="{DC9051CC-4F2F-92B8-3617-D44126C86A05}"/>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6876255" y="-18132"/>
            <a:ext cx="2267745" cy="1588348"/>
          </a:xfrm>
          <a:prstGeom prst="rect">
            <a:avLst/>
          </a:prstGeom>
        </p:spPr>
      </p:pic>
    </p:spTree>
    <p:extLst>
      <p:ext uri="{BB962C8B-B14F-4D97-AF65-F5344CB8AC3E}">
        <p14:creationId xmlns:p14="http://schemas.microsoft.com/office/powerpoint/2010/main" val="1804203998"/>
      </p:ext>
    </p:extLst>
  </p:cSld>
  <p:clrMapOvr>
    <a:masterClrMapping/>
  </p:clrMapOvr>
  <p:transition spd="slow" advTm="88372">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8372"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9B926-B65F-3EB5-92BB-DC40BD793F0D}"/>
              </a:ext>
            </a:extLst>
          </p:cNvPr>
          <p:cNvSpPr>
            <a:spLocks noGrp="1"/>
          </p:cNvSpPr>
          <p:nvPr>
            <p:ph type="title"/>
          </p:nvPr>
        </p:nvSpPr>
        <p:spPr>
          <a:xfrm>
            <a:off x="488508" y="-193150"/>
            <a:ext cx="8229600" cy="922114"/>
          </a:xfrm>
        </p:spPr>
        <p:txBody>
          <a:bodyPr/>
          <a:lstStyle/>
          <a:p>
            <a:r>
              <a:rPr lang="en-GB" sz="3600" b="1" dirty="0"/>
              <a:t>Care Plan (2/3)</a:t>
            </a:r>
          </a:p>
        </p:txBody>
      </p:sp>
      <p:sp>
        <p:nvSpPr>
          <p:cNvPr id="3" name="Content Placeholder 2">
            <a:extLst>
              <a:ext uri="{FF2B5EF4-FFF2-40B4-BE49-F238E27FC236}">
                <a16:creationId xmlns:a16="http://schemas.microsoft.com/office/drawing/2014/main" id="{D8D4FB70-B25A-602C-D334-08F645D206D5}"/>
              </a:ext>
            </a:extLst>
          </p:cNvPr>
          <p:cNvSpPr>
            <a:spLocks noGrp="1"/>
          </p:cNvSpPr>
          <p:nvPr>
            <p:ph idx="1"/>
          </p:nvPr>
        </p:nvSpPr>
        <p:spPr>
          <a:xfrm>
            <a:off x="194977" y="588518"/>
            <a:ext cx="8229600" cy="3917032"/>
          </a:xfrm>
        </p:spPr>
        <p:txBody>
          <a:bodyPr anchor="ctr" anchorCtr="0"/>
          <a:lstStyle/>
          <a:p>
            <a:pPr marL="0" indent="0">
              <a:spcBef>
                <a:spcPts val="1400"/>
              </a:spcBef>
              <a:buNone/>
            </a:pPr>
            <a:endParaRPr lang="en-GB" sz="2000" dirty="0"/>
          </a:p>
          <a:p>
            <a:pPr marL="0" indent="0">
              <a:spcBef>
                <a:spcPts val="1400"/>
              </a:spcBef>
              <a:buNone/>
            </a:pPr>
            <a:endParaRPr lang="en-GB" sz="2000" dirty="0"/>
          </a:p>
          <a:p>
            <a:pPr marL="0" indent="0">
              <a:spcBef>
                <a:spcPts val="1400"/>
              </a:spcBef>
              <a:buNone/>
            </a:pPr>
            <a:r>
              <a:rPr lang="en-GB" sz="2000" dirty="0"/>
              <a:t>Evidence: </a:t>
            </a:r>
          </a:p>
          <a:p>
            <a:pPr>
              <a:spcBef>
                <a:spcPts val="1400"/>
              </a:spcBef>
              <a:buFont typeface="Arial"/>
              <a:buChar char="•"/>
            </a:pPr>
            <a:r>
              <a:rPr lang="en-GB" sz="2000" dirty="0"/>
              <a:t>If Sky can maintain a healthy diet, do regular physical activity this can improve her blood glucose control and reduce the risk of complications (Diabetes UK, 2024).</a:t>
            </a:r>
          </a:p>
          <a:p>
            <a:pPr>
              <a:spcBef>
                <a:spcPts val="1400"/>
              </a:spcBef>
              <a:buFont typeface="Arial"/>
              <a:buChar char="•"/>
            </a:pPr>
            <a:r>
              <a:rPr lang="en-GB" sz="2000" dirty="0"/>
              <a:t>According to the National Institute for Health and Care Excellence (NICE,2022) recommends lifestyle changes include diet and exercise as a first-line management for people with type 2 diabetes.</a:t>
            </a:r>
          </a:p>
          <a:p>
            <a:pPr>
              <a:spcBef>
                <a:spcPts val="1400"/>
              </a:spcBef>
              <a:buFont typeface="Arial"/>
              <a:buChar char="•"/>
            </a:pPr>
            <a:r>
              <a:rPr lang="en-GB" sz="2000" dirty="0"/>
              <a:t>(WHO,2023) states that healthy eating, regular exercise and maintaining a healthy weight help prevent and manage type 2 diabetes.</a:t>
            </a:r>
          </a:p>
          <a:p>
            <a:pPr>
              <a:spcBef>
                <a:spcPts val="1400"/>
              </a:spcBef>
              <a:buFont typeface="Arial"/>
              <a:buChar char="•"/>
            </a:pPr>
            <a:endParaRPr lang="en-GB" sz="1800" dirty="0">
              <a:solidFill>
                <a:schemeClr val="tx1"/>
              </a:solidFill>
            </a:endParaRPr>
          </a:p>
        </p:txBody>
      </p:sp>
      <p:sp>
        <p:nvSpPr>
          <p:cNvPr id="4" name="Date Placeholder 3">
            <a:extLst>
              <a:ext uri="{FF2B5EF4-FFF2-40B4-BE49-F238E27FC236}">
                <a16:creationId xmlns:a16="http://schemas.microsoft.com/office/drawing/2014/main" id="{28290F66-9B7A-D4EF-7AC0-B0C0F1F98F5B}"/>
              </a:ext>
            </a:extLst>
          </p:cNvPr>
          <p:cNvSpPr>
            <a:spLocks noGrp="1"/>
          </p:cNvSpPr>
          <p:nvPr>
            <p:ph type="dt" sz="half" idx="10"/>
          </p:nvPr>
        </p:nvSpPr>
        <p:spPr/>
        <p:txBody>
          <a:bodyPr/>
          <a:lstStyle/>
          <a:p>
            <a:pPr>
              <a:defRPr/>
            </a:pPr>
            <a:fld id="{2303D31F-598B-47EE-BA37-93F097A3D676}" type="datetime1">
              <a:rPr lang="en-GB" altLang="en-US" smtClean="0"/>
              <a:pPr>
                <a:defRPr/>
              </a:pPr>
              <a:t>11/08/2026</a:t>
            </a:fld>
            <a:endParaRPr lang="en-GB" altLang="en-US"/>
          </a:p>
        </p:txBody>
      </p:sp>
      <p:sp>
        <p:nvSpPr>
          <p:cNvPr id="5" name="Slide Number Placeholder 4">
            <a:extLst>
              <a:ext uri="{FF2B5EF4-FFF2-40B4-BE49-F238E27FC236}">
                <a16:creationId xmlns:a16="http://schemas.microsoft.com/office/drawing/2014/main" id="{B0F15D2E-B843-1BFC-9C28-E4C39C9B066C}"/>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pic>
        <p:nvPicPr>
          <p:cNvPr id="6" name="Recorded Sound">
            <a:hlinkClick r:id="" action="ppaction://media"/>
            <a:extLst>
              <a:ext uri="{FF2B5EF4-FFF2-40B4-BE49-F238E27FC236}">
                <a16:creationId xmlns:a16="http://schemas.microsoft.com/office/drawing/2014/main" id="{52D9AFE0-97E0-2AAF-5340-BAFA8D60AC2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7452320" y="4645294"/>
            <a:ext cx="504230" cy="504230"/>
          </a:xfrm>
          <a:prstGeom prst="rect">
            <a:avLst/>
          </a:prstGeom>
        </p:spPr>
      </p:pic>
      <p:pic>
        <p:nvPicPr>
          <p:cNvPr id="10" name="Picture 9">
            <a:extLst>
              <a:ext uri="{FF2B5EF4-FFF2-40B4-BE49-F238E27FC236}">
                <a16:creationId xmlns:a16="http://schemas.microsoft.com/office/drawing/2014/main" id="{356C5E38-DB49-C2EE-99D2-CBCFAE03AD58}"/>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3203848" y="4293096"/>
            <a:ext cx="2328273" cy="1440160"/>
          </a:xfrm>
          <a:prstGeom prst="rect">
            <a:avLst/>
          </a:prstGeom>
        </p:spPr>
      </p:pic>
    </p:spTree>
    <p:extLst>
      <p:ext uri="{BB962C8B-B14F-4D97-AF65-F5344CB8AC3E}">
        <p14:creationId xmlns:p14="http://schemas.microsoft.com/office/powerpoint/2010/main" val="2773911049"/>
      </p:ext>
    </p:extLst>
  </p:cSld>
  <p:clrMapOvr>
    <a:masterClrMapping/>
  </p:clrMapOvr>
  <p:transition spd="slow" advTm="82180">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2180"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11"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1E04BE-A9FF-BAD9-95D4-EFDDB8653728}"/>
              </a:ext>
            </a:extLst>
          </p:cNvPr>
          <p:cNvSpPr>
            <a:spLocks noGrp="1"/>
          </p:cNvSpPr>
          <p:nvPr>
            <p:ph type="title"/>
          </p:nvPr>
        </p:nvSpPr>
        <p:spPr>
          <a:xfrm>
            <a:off x="270906" y="-54068"/>
            <a:ext cx="8229600" cy="1143000"/>
          </a:xfrm>
        </p:spPr>
        <p:txBody>
          <a:bodyPr/>
          <a:lstStyle/>
          <a:p>
            <a:r>
              <a:rPr lang="en-GB" dirty="0"/>
              <a:t>Care plan(Continued)</a:t>
            </a:r>
          </a:p>
        </p:txBody>
      </p:sp>
      <p:sp>
        <p:nvSpPr>
          <p:cNvPr id="3" name="Content Placeholder 2">
            <a:extLst>
              <a:ext uri="{FF2B5EF4-FFF2-40B4-BE49-F238E27FC236}">
                <a16:creationId xmlns:a16="http://schemas.microsoft.com/office/drawing/2014/main" id="{FCE47FCE-32A0-A0EE-7715-5B83AC42822B}"/>
              </a:ext>
            </a:extLst>
          </p:cNvPr>
          <p:cNvSpPr>
            <a:spLocks noGrp="1"/>
          </p:cNvSpPr>
          <p:nvPr>
            <p:ph idx="1"/>
          </p:nvPr>
        </p:nvSpPr>
        <p:spPr>
          <a:xfrm>
            <a:off x="151520" y="1340768"/>
            <a:ext cx="4953544" cy="3917032"/>
          </a:xfrm>
        </p:spPr>
        <p:txBody>
          <a:bodyPr/>
          <a:lstStyle/>
          <a:p>
            <a:r>
              <a:rPr lang="en-GB" sz="1600" dirty="0"/>
              <a:t>Sky Brown works full-time as an accountant and spends most of the day sitting at a desk. She often eats junk food and convenience meals because of her busy schedule and takes her diabetes medication daily. </a:t>
            </a:r>
          </a:p>
          <a:p>
            <a:pPr marL="0" indent="0">
              <a:buNone/>
            </a:pPr>
            <a:endParaRPr lang="en-GB" sz="1600" dirty="0"/>
          </a:p>
          <a:p>
            <a:pPr>
              <a:buFont typeface="Wingdings" panose="05000000000000000000" pitchFamily="2" charset="2"/>
              <a:buChar char="§"/>
            </a:pPr>
            <a:endParaRPr lang="en-GB" sz="1600" dirty="0"/>
          </a:p>
          <a:p>
            <a:r>
              <a:rPr lang="en-GB" sz="1600" dirty="0"/>
              <a:t>Sky Brown has type 2 diabetes this affects her daily routine.</a:t>
            </a:r>
          </a:p>
          <a:p>
            <a:pPr>
              <a:buFont typeface="Wingdings" panose="05000000000000000000" pitchFamily="2" charset="2"/>
              <a:buChar char="§"/>
            </a:pPr>
            <a:endParaRPr lang="en-GB" sz="1600" dirty="0"/>
          </a:p>
          <a:p>
            <a:pPr>
              <a:buFont typeface="Wingdings" panose="05000000000000000000" pitchFamily="2" charset="2"/>
              <a:buChar char="§"/>
            </a:pPr>
            <a:r>
              <a:rPr lang="en-GB" sz="1600" dirty="0"/>
              <a:t>Sky is advised to  monitor her blood glucose, her medication, and make healthier lifestyle choices.  </a:t>
            </a:r>
          </a:p>
          <a:p>
            <a:pPr marL="0" indent="0">
              <a:buNone/>
            </a:pPr>
            <a:r>
              <a:rPr lang="en-GB" sz="1600" dirty="0"/>
              <a:t>    </a:t>
            </a:r>
          </a:p>
        </p:txBody>
      </p:sp>
      <p:sp>
        <p:nvSpPr>
          <p:cNvPr id="4" name="Date Placeholder 3">
            <a:extLst>
              <a:ext uri="{FF2B5EF4-FFF2-40B4-BE49-F238E27FC236}">
                <a16:creationId xmlns:a16="http://schemas.microsoft.com/office/drawing/2014/main" id="{5FCE5DF5-4BC4-2E04-D489-749AE103741B}"/>
              </a:ext>
            </a:extLst>
          </p:cNvPr>
          <p:cNvSpPr>
            <a:spLocks noGrp="1"/>
          </p:cNvSpPr>
          <p:nvPr>
            <p:ph type="dt" sz="half" idx="10"/>
          </p:nvPr>
        </p:nvSpPr>
        <p:spPr/>
        <p:txBody>
          <a:bodyPr/>
          <a:lstStyle/>
          <a:p>
            <a:pPr>
              <a:defRPr/>
            </a:pPr>
            <a:fld id="{2303D31F-598B-47EE-BA37-93F097A3D676}" type="datetime1">
              <a:rPr lang="en-GB" altLang="en-US" smtClean="0"/>
              <a:pPr>
                <a:defRPr/>
              </a:pPr>
              <a:t>11/08/2026</a:t>
            </a:fld>
            <a:endParaRPr lang="en-GB" altLang="en-US"/>
          </a:p>
        </p:txBody>
      </p:sp>
      <p:sp>
        <p:nvSpPr>
          <p:cNvPr id="5" name="Slide Number Placeholder 4">
            <a:extLst>
              <a:ext uri="{FF2B5EF4-FFF2-40B4-BE49-F238E27FC236}">
                <a16:creationId xmlns:a16="http://schemas.microsoft.com/office/drawing/2014/main" id="{CB91F867-0474-7064-B604-25FCBC20947A}"/>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graphicFrame>
        <p:nvGraphicFramePr>
          <p:cNvPr id="7" name="Table 6">
            <a:extLst>
              <a:ext uri="{FF2B5EF4-FFF2-40B4-BE49-F238E27FC236}">
                <a16:creationId xmlns:a16="http://schemas.microsoft.com/office/drawing/2014/main" id="{251848AD-58A4-AB83-B6AC-A308D0D830F8}"/>
              </a:ext>
            </a:extLst>
          </p:cNvPr>
          <p:cNvGraphicFramePr>
            <a:graphicFrameLocks noGrp="1"/>
          </p:cNvGraphicFramePr>
          <p:nvPr>
            <p:extLst>
              <p:ext uri="{D42A27DB-BD31-4B8C-83A1-F6EECF244321}">
                <p14:modId xmlns:p14="http://schemas.microsoft.com/office/powerpoint/2010/main" val="2754397051"/>
              </p:ext>
            </p:extLst>
          </p:nvPr>
        </p:nvGraphicFramePr>
        <p:xfrm>
          <a:off x="4987850" y="947762"/>
          <a:ext cx="4062873" cy="4962475"/>
        </p:xfrm>
        <a:graphic>
          <a:graphicData uri="http://schemas.openxmlformats.org/drawingml/2006/table">
            <a:tbl>
              <a:tblPr/>
              <a:tblGrid>
                <a:gridCol w="2158403">
                  <a:extLst>
                    <a:ext uri="{9D8B030D-6E8A-4147-A177-3AD203B41FA5}">
                      <a16:colId xmlns:a16="http://schemas.microsoft.com/office/drawing/2014/main" val="404021725"/>
                    </a:ext>
                  </a:extLst>
                </a:gridCol>
                <a:gridCol w="952235">
                  <a:extLst>
                    <a:ext uri="{9D8B030D-6E8A-4147-A177-3AD203B41FA5}">
                      <a16:colId xmlns:a16="http://schemas.microsoft.com/office/drawing/2014/main" val="528774429"/>
                    </a:ext>
                  </a:extLst>
                </a:gridCol>
                <a:gridCol w="952235">
                  <a:extLst>
                    <a:ext uri="{9D8B030D-6E8A-4147-A177-3AD203B41FA5}">
                      <a16:colId xmlns:a16="http://schemas.microsoft.com/office/drawing/2014/main" val="1730281371"/>
                    </a:ext>
                  </a:extLst>
                </a:gridCol>
              </a:tblGrid>
              <a:tr h="218235">
                <a:tc>
                  <a:txBody>
                    <a:bodyPr/>
                    <a:lstStyle/>
                    <a:p>
                      <a:pPr>
                        <a:buNone/>
                      </a:pPr>
                      <a:r>
                        <a:rPr lang="en-GB" sz="900" b="1" dirty="0"/>
                        <a:t>Time</a:t>
                      </a:r>
                      <a:endParaRPr lang="en-GB" sz="900" dirty="0"/>
                    </a:p>
                  </a:txBody>
                  <a:tcPr marL="47761" marR="47761" marT="23880" marB="23880" anchor="ctr">
                    <a:lnL>
                      <a:noFill/>
                    </a:lnL>
                    <a:lnR>
                      <a:noFill/>
                    </a:lnR>
                    <a:lnT>
                      <a:noFill/>
                    </a:lnT>
                    <a:lnB>
                      <a:noFill/>
                    </a:lnB>
                    <a:noFill/>
                  </a:tcPr>
                </a:tc>
                <a:tc>
                  <a:txBody>
                    <a:bodyPr/>
                    <a:lstStyle/>
                    <a:p>
                      <a:pPr>
                        <a:buNone/>
                      </a:pPr>
                      <a:r>
                        <a:rPr lang="en-GB" sz="900" b="1" dirty="0"/>
                        <a:t>Routine</a:t>
                      </a:r>
                      <a:endParaRPr lang="en-GB" sz="900" dirty="0"/>
                    </a:p>
                  </a:txBody>
                  <a:tcPr marL="47761" marR="47761" marT="23880" marB="23880" anchor="ctr">
                    <a:lnL>
                      <a:noFill/>
                    </a:lnL>
                    <a:lnR>
                      <a:noFill/>
                    </a:lnR>
                    <a:lnT>
                      <a:noFill/>
                    </a:lnT>
                    <a:lnB>
                      <a:noFill/>
                    </a:lnB>
                    <a:noFill/>
                  </a:tcPr>
                </a:tc>
                <a:tc>
                  <a:txBody>
                    <a:bodyPr/>
                    <a:lstStyle/>
                    <a:p>
                      <a:pPr>
                        <a:buNone/>
                      </a:pPr>
                      <a:r>
                        <a:rPr lang="en-GB" sz="900" b="1"/>
                        <a:t>Impact on Type 2 Diabetes</a:t>
                      </a:r>
                      <a:endParaRPr lang="en-GB" sz="900"/>
                    </a:p>
                  </a:txBody>
                  <a:tcPr marL="47761" marR="47761" marT="23880" marB="23880" anchor="ctr">
                    <a:lnL>
                      <a:noFill/>
                    </a:lnL>
                    <a:lnR>
                      <a:noFill/>
                    </a:lnR>
                    <a:lnT>
                      <a:noFill/>
                    </a:lnT>
                    <a:lnB>
                      <a:noFill/>
                    </a:lnB>
                    <a:noFill/>
                  </a:tcPr>
                </a:tc>
                <a:extLst>
                  <a:ext uri="{0D108BD9-81ED-4DB2-BD59-A6C34878D82A}">
                    <a16:rowId xmlns:a16="http://schemas.microsoft.com/office/drawing/2014/main" val="3773747834"/>
                  </a:ext>
                </a:extLst>
              </a:tr>
              <a:tr h="311172">
                <a:tc>
                  <a:txBody>
                    <a:bodyPr/>
                    <a:lstStyle/>
                    <a:p>
                      <a:pPr>
                        <a:buNone/>
                      </a:pPr>
                      <a:r>
                        <a:rPr lang="en-GB" sz="900" b="1" dirty="0"/>
                        <a:t>7:00 am</a:t>
                      </a:r>
                      <a:endParaRPr lang="en-GB" sz="900" dirty="0"/>
                    </a:p>
                  </a:txBody>
                  <a:tcPr marL="47761" marR="47761" marT="23880" marB="23880" anchor="ctr">
                    <a:lnL>
                      <a:noFill/>
                    </a:lnL>
                    <a:lnR>
                      <a:noFill/>
                    </a:lnR>
                    <a:lnT>
                      <a:noFill/>
                    </a:lnT>
                    <a:lnB>
                      <a:noFill/>
                    </a:lnB>
                    <a:noFill/>
                  </a:tcPr>
                </a:tc>
                <a:tc>
                  <a:txBody>
                    <a:bodyPr/>
                    <a:lstStyle/>
                    <a:p>
                      <a:pPr>
                        <a:buNone/>
                      </a:pPr>
                      <a:r>
                        <a:rPr lang="en-GB" sz="900" dirty="0"/>
                        <a:t>Wakes up and gets ready for work.</a:t>
                      </a:r>
                    </a:p>
                  </a:txBody>
                  <a:tcPr marL="47761" marR="47761" marT="23880" marB="23880" anchor="ctr">
                    <a:lnL>
                      <a:noFill/>
                    </a:lnL>
                    <a:lnR>
                      <a:noFill/>
                    </a:lnR>
                    <a:lnT>
                      <a:noFill/>
                    </a:lnT>
                    <a:lnB>
                      <a:noFill/>
                    </a:lnB>
                    <a:noFill/>
                  </a:tcPr>
                </a:tc>
                <a:tc>
                  <a:txBody>
                    <a:bodyPr/>
                    <a:lstStyle/>
                    <a:p>
                      <a:pPr>
                        <a:buNone/>
                      </a:pPr>
                      <a:r>
                        <a:rPr lang="en-GB" sz="900" dirty="0"/>
                        <a:t>May skip breakfast or choose unhealthy foods.</a:t>
                      </a:r>
                    </a:p>
                  </a:txBody>
                  <a:tcPr marL="47761" marR="47761" marT="23880" marB="23880" anchor="ctr">
                    <a:lnL>
                      <a:noFill/>
                    </a:lnL>
                    <a:lnR>
                      <a:noFill/>
                    </a:lnR>
                    <a:lnT>
                      <a:noFill/>
                    </a:lnT>
                    <a:lnB>
                      <a:noFill/>
                    </a:lnB>
                    <a:noFill/>
                  </a:tcPr>
                </a:tc>
                <a:extLst>
                  <a:ext uri="{0D108BD9-81ED-4DB2-BD59-A6C34878D82A}">
                    <a16:rowId xmlns:a16="http://schemas.microsoft.com/office/drawing/2014/main" val="595849354"/>
                  </a:ext>
                </a:extLst>
              </a:tr>
              <a:tr h="417835">
                <a:tc>
                  <a:txBody>
                    <a:bodyPr/>
                    <a:lstStyle/>
                    <a:p>
                      <a:pPr>
                        <a:buNone/>
                      </a:pPr>
                      <a:r>
                        <a:rPr lang="en-GB" sz="900" b="1" dirty="0"/>
                        <a:t>8:00 am</a:t>
                      </a:r>
                      <a:endParaRPr lang="en-GB" sz="900" dirty="0"/>
                    </a:p>
                  </a:txBody>
                  <a:tcPr marL="47761" marR="47761" marT="23880" marB="23880" anchor="ctr">
                    <a:lnL>
                      <a:noFill/>
                    </a:lnL>
                    <a:lnR>
                      <a:noFill/>
                    </a:lnR>
                    <a:lnT>
                      <a:noFill/>
                    </a:lnT>
                    <a:lnB>
                      <a:noFill/>
                    </a:lnB>
                    <a:noFill/>
                  </a:tcPr>
                </a:tc>
                <a:tc>
                  <a:txBody>
                    <a:bodyPr/>
                    <a:lstStyle/>
                    <a:p>
                      <a:pPr>
                        <a:buNone/>
                      </a:pPr>
                      <a:r>
                        <a:rPr lang="en-GB" sz="900" dirty="0"/>
                        <a:t>Drives to work.</a:t>
                      </a:r>
                    </a:p>
                  </a:txBody>
                  <a:tcPr marL="47761" marR="47761" marT="23880" marB="23880" anchor="ctr">
                    <a:lnL>
                      <a:noFill/>
                    </a:lnL>
                    <a:lnR>
                      <a:noFill/>
                    </a:lnR>
                    <a:lnT>
                      <a:noFill/>
                    </a:lnT>
                    <a:lnB>
                      <a:noFill/>
                    </a:lnB>
                    <a:noFill/>
                  </a:tcPr>
                </a:tc>
                <a:tc>
                  <a:txBody>
                    <a:bodyPr/>
                    <a:lstStyle/>
                    <a:p>
                      <a:pPr>
                        <a:buNone/>
                      </a:pPr>
                      <a:r>
                        <a:rPr lang="en-GB" sz="900" dirty="0"/>
                        <a:t>Small physical activity.</a:t>
                      </a:r>
                    </a:p>
                  </a:txBody>
                  <a:tcPr marL="47761" marR="47761" marT="23880" marB="23880" anchor="ctr">
                    <a:lnL>
                      <a:noFill/>
                    </a:lnL>
                    <a:lnR>
                      <a:noFill/>
                    </a:lnR>
                    <a:lnT>
                      <a:noFill/>
                    </a:lnT>
                    <a:lnB>
                      <a:noFill/>
                    </a:lnB>
                    <a:noFill/>
                  </a:tcPr>
                </a:tc>
                <a:extLst>
                  <a:ext uri="{0D108BD9-81ED-4DB2-BD59-A6C34878D82A}">
                    <a16:rowId xmlns:a16="http://schemas.microsoft.com/office/drawing/2014/main" val="3375690789"/>
                  </a:ext>
                </a:extLst>
              </a:tr>
              <a:tr h="404108">
                <a:tc>
                  <a:txBody>
                    <a:bodyPr/>
                    <a:lstStyle/>
                    <a:p>
                      <a:pPr>
                        <a:buNone/>
                      </a:pPr>
                      <a:r>
                        <a:rPr lang="en-GB" sz="900" b="1" dirty="0"/>
                        <a:t>9:00 am – 5:00 pm</a:t>
                      </a:r>
                      <a:endParaRPr lang="en-GB" sz="900" dirty="0"/>
                    </a:p>
                  </a:txBody>
                  <a:tcPr marL="47761" marR="47761" marT="23880" marB="23880" anchor="ctr">
                    <a:lnL>
                      <a:noFill/>
                    </a:lnL>
                    <a:lnR>
                      <a:noFill/>
                    </a:lnR>
                    <a:lnT>
                      <a:noFill/>
                    </a:lnT>
                    <a:lnB>
                      <a:noFill/>
                    </a:lnB>
                    <a:noFill/>
                  </a:tcPr>
                </a:tc>
                <a:tc>
                  <a:txBody>
                    <a:bodyPr/>
                    <a:lstStyle/>
                    <a:p>
                      <a:pPr>
                        <a:buNone/>
                      </a:pPr>
                      <a:r>
                        <a:rPr lang="en-GB" sz="900" dirty="0"/>
                        <a:t>Works as an accountant, sitting at a desk most of the day.</a:t>
                      </a:r>
                    </a:p>
                  </a:txBody>
                  <a:tcPr marL="47761" marR="47761" marT="23880" marB="23880" anchor="ctr">
                    <a:lnL>
                      <a:noFill/>
                    </a:lnL>
                    <a:lnR>
                      <a:noFill/>
                    </a:lnR>
                    <a:lnT>
                      <a:noFill/>
                    </a:lnT>
                    <a:lnB>
                      <a:noFill/>
                    </a:lnB>
                    <a:noFill/>
                  </a:tcPr>
                </a:tc>
                <a:tc>
                  <a:txBody>
                    <a:bodyPr/>
                    <a:lstStyle/>
                    <a:p>
                      <a:pPr>
                        <a:buNone/>
                      </a:pPr>
                      <a:r>
                        <a:rPr lang="en-GB" sz="900" dirty="0"/>
                        <a:t>Inactive lifestyle can increase insulin resistance.</a:t>
                      </a:r>
                    </a:p>
                  </a:txBody>
                  <a:tcPr marL="47761" marR="47761" marT="23880" marB="23880" anchor="ctr">
                    <a:lnL>
                      <a:noFill/>
                    </a:lnL>
                    <a:lnR>
                      <a:noFill/>
                    </a:lnR>
                    <a:lnT>
                      <a:noFill/>
                    </a:lnT>
                    <a:lnB>
                      <a:noFill/>
                    </a:lnB>
                    <a:noFill/>
                  </a:tcPr>
                </a:tc>
                <a:extLst>
                  <a:ext uri="{0D108BD9-81ED-4DB2-BD59-A6C34878D82A}">
                    <a16:rowId xmlns:a16="http://schemas.microsoft.com/office/drawing/2014/main" val="311374022"/>
                  </a:ext>
                </a:extLst>
              </a:tr>
              <a:tr h="404108">
                <a:tc>
                  <a:txBody>
                    <a:bodyPr/>
                    <a:lstStyle/>
                    <a:p>
                      <a:pPr>
                        <a:buNone/>
                      </a:pPr>
                      <a:r>
                        <a:rPr lang="en-GB" sz="900" b="1" dirty="0"/>
                        <a:t>12:30 pm</a:t>
                      </a:r>
                      <a:endParaRPr lang="en-GB" sz="900" dirty="0"/>
                    </a:p>
                  </a:txBody>
                  <a:tcPr marL="47761" marR="47761" marT="23880" marB="23880" anchor="ctr">
                    <a:lnL>
                      <a:noFill/>
                    </a:lnL>
                    <a:lnR>
                      <a:noFill/>
                    </a:lnR>
                    <a:lnT>
                      <a:noFill/>
                    </a:lnT>
                    <a:lnB>
                      <a:noFill/>
                    </a:lnB>
                    <a:noFill/>
                  </a:tcPr>
                </a:tc>
                <a:tc>
                  <a:txBody>
                    <a:bodyPr/>
                    <a:lstStyle/>
                    <a:p>
                      <a:pPr>
                        <a:buNone/>
                      </a:pPr>
                      <a:r>
                        <a:rPr lang="en-GB" sz="900" dirty="0"/>
                        <a:t>Eats fast food or other junk food for lunch.</a:t>
                      </a:r>
                    </a:p>
                  </a:txBody>
                  <a:tcPr marL="47761" marR="47761" marT="23880" marB="23880" anchor="ctr">
                    <a:lnL>
                      <a:noFill/>
                    </a:lnL>
                    <a:lnR>
                      <a:noFill/>
                    </a:lnR>
                    <a:lnT>
                      <a:noFill/>
                    </a:lnT>
                    <a:lnB>
                      <a:noFill/>
                    </a:lnB>
                    <a:noFill/>
                  </a:tcPr>
                </a:tc>
                <a:tc>
                  <a:txBody>
                    <a:bodyPr/>
                    <a:lstStyle/>
                    <a:p>
                      <a:pPr>
                        <a:buNone/>
                      </a:pPr>
                      <a:r>
                        <a:rPr lang="en-GB" sz="900" dirty="0"/>
                        <a:t>High in sugar, fat and calories, raising blood glucose levels.</a:t>
                      </a:r>
                    </a:p>
                  </a:txBody>
                  <a:tcPr marL="47761" marR="47761" marT="23880" marB="23880" anchor="ctr">
                    <a:lnL>
                      <a:noFill/>
                    </a:lnL>
                    <a:lnR>
                      <a:noFill/>
                    </a:lnR>
                    <a:lnT>
                      <a:noFill/>
                    </a:lnT>
                    <a:lnB>
                      <a:noFill/>
                    </a:lnB>
                    <a:noFill/>
                  </a:tcPr>
                </a:tc>
                <a:extLst>
                  <a:ext uri="{0D108BD9-81ED-4DB2-BD59-A6C34878D82A}">
                    <a16:rowId xmlns:a16="http://schemas.microsoft.com/office/drawing/2014/main" val="3404188693"/>
                  </a:ext>
                </a:extLst>
              </a:tr>
              <a:tr h="311172">
                <a:tc>
                  <a:txBody>
                    <a:bodyPr/>
                    <a:lstStyle/>
                    <a:p>
                      <a:pPr>
                        <a:buNone/>
                      </a:pPr>
                      <a:r>
                        <a:rPr lang="en-GB" sz="900" b="1"/>
                        <a:t>3:00 pm</a:t>
                      </a:r>
                      <a:endParaRPr lang="en-GB" sz="900"/>
                    </a:p>
                  </a:txBody>
                  <a:tcPr marL="47761" marR="47761" marT="23880" marB="23880" anchor="ctr">
                    <a:lnL>
                      <a:noFill/>
                    </a:lnL>
                    <a:lnR>
                      <a:noFill/>
                    </a:lnR>
                    <a:lnT>
                      <a:noFill/>
                    </a:lnT>
                    <a:lnB>
                      <a:noFill/>
                    </a:lnB>
                    <a:noFill/>
                  </a:tcPr>
                </a:tc>
                <a:tc>
                  <a:txBody>
                    <a:bodyPr/>
                    <a:lstStyle/>
                    <a:p>
                      <a:pPr>
                        <a:buNone/>
                      </a:pPr>
                      <a:r>
                        <a:rPr lang="en-GB" sz="900" dirty="0"/>
                        <a:t>Snacks on crisps, sweets or sugary drinks.</a:t>
                      </a:r>
                    </a:p>
                  </a:txBody>
                  <a:tcPr marL="47761" marR="47761" marT="23880" marB="23880" anchor="ctr">
                    <a:lnL>
                      <a:noFill/>
                    </a:lnL>
                    <a:lnR>
                      <a:noFill/>
                    </a:lnR>
                    <a:lnT>
                      <a:noFill/>
                    </a:lnT>
                    <a:lnB>
                      <a:noFill/>
                    </a:lnB>
                    <a:noFill/>
                  </a:tcPr>
                </a:tc>
                <a:tc>
                  <a:txBody>
                    <a:bodyPr/>
                    <a:lstStyle/>
                    <a:p>
                      <a:pPr>
                        <a:buNone/>
                      </a:pPr>
                      <a:r>
                        <a:rPr lang="en-GB" sz="900"/>
                        <a:t>Causes blood glucose to rise.</a:t>
                      </a:r>
                    </a:p>
                  </a:txBody>
                  <a:tcPr marL="47761" marR="47761" marT="23880" marB="23880" anchor="ctr">
                    <a:lnL>
                      <a:noFill/>
                    </a:lnL>
                    <a:lnR>
                      <a:noFill/>
                    </a:lnR>
                    <a:lnT>
                      <a:noFill/>
                    </a:lnT>
                    <a:lnB>
                      <a:noFill/>
                    </a:lnB>
                    <a:noFill/>
                  </a:tcPr>
                </a:tc>
                <a:extLst>
                  <a:ext uri="{0D108BD9-81ED-4DB2-BD59-A6C34878D82A}">
                    <a16:rowId xmlns:a16="http://schemas.microsoft.com/office/drawing/2014/main" val="3101984484"/>
                  </a:ext>
                </a:extLst>
              </a:tr>
              <a:tr h="218235">
                <a:tc>
                  <a:txBody>
                    <a:bodyPr/>
                    <a:lstStyle/>
                    <a:p>
                      <a:pPr>
                        <a:buNone/>
                      </a:pPr>
                      <a:r>
                        <a:rPr lang="en-GB" sz="900" b="1" dirty="0"/>
                        <a:t>6:00 pm</a:t>
                      </a:r>
                      <a:endParaRPr lang="en-GB" sz="900" dirty="0"/>
                    </a:p>
                  </a:txBody>
                  <a:tcPr marL="47761" marR="47761" marT="23880" marB="23880" anchor="ctr">
                    <a:lnL>
                      <a:noFill/>
                    </a:lnL>
                    <a:lnR>
                      <a:noFill/>
                    </a:lnR>
                    <a:lnT>
                      <a:noFill/>
                    </a:lnT>
                    <a:lnB>
                      <a:noFill/>
                    </a:lnB>
                    <a:noFill/>
                  </a:tcPr>
                </a:tc>
                <a:tc>
                  <a:txBody>
                    <a:bodyPr/>
                    <a:lstStyle/>
                    <a:p>
                      <a:pPr>
                        <a:buNone/>
                      </a:pPr>
                      <a:r>
                        <a:rPr lang="en-GB" sz="900" dirty="0"/>
                        <a:t>Returns home feeling tired.</a:t>
                      </a:r>
                    </a:p>
                  </a:txBody>
                  <a:tcPr marL="47761" marR="47761" marT="23880" marB="23880" anchor="ctr">
                    <a:lnL>
                      <a:noFill/>
                    </a:lnL>
                    <a:lnR>
                      <a:noFill/>
                    </a:lnR>
                    <a:lnT>
                      <a:noFill/>
                    </a:lnT>
                    <a:lnB>
                      <a:noFill/>
                    </a:lnB>
                    <a:noFill/>
                  </a:tcPr>
                </a:tc>
                <a:tc>
                  <a:txBody>
                    <a:bodyPr/>
                    <a:lstStyle/>
                    <a:p>
                      <a:pPr>
                        <a:buNone/>
                      </a:pPr>
                      <a:r>
                        <a:rPr lang="en-GB" sz="900"/>
                        <a:t>Less likely to exercise.</a:t>
                      </a:r>
                    </a:p>
                  </a:txBody>
                  <a:tcPr marL="47761" marR="47761" marT="23880" marB="23880" anchor="ctr">
                    <a:lnL>
                      <a:noFill/>
                    </a:lnL>
                    <a:lnR>
                      <a:noFill/>
                    </a:lnR>
                    <a:lnT>
                      <a:noFill/>
                    </a:lnT>
                    <a:lnB>
                      <a:noFill/>
                    </a:lnB>
                    <a:noFill/>
                  </a:tcPr>
                </a:tc>
                <a:extLst>
                  <a:ext uri="{0D108BD9-81ED-4DB2-BD59-A6C34878D82A}">
                    <a16:rowId xmlns:a16="http://schemas.microsoft.com/office/drawing/2014/main" val="4056490064"/>
                  </a:ext>
                </a:extLst>
              </a:tr>
              <a:tr h="404108">
                <a:tc>
                  <a:txBody>
                    <a:bodyPr/>
                    <a:lstStyle/>
                    <a:p>
                      <a:pPr>
                        <a:buNone/>
                      </a:pPr>
                      <a:r>
                        <a:rPr lang="en-GB" sz="900" b="1" dirty="0"/>
                        <a:t>7:00 pm</a:t>
                      </a:r>
                      <a:endParaRPr lang="en-GB" sz="900" dirty="0"/>
                    </a:p>
                  </a:txBody>
                  <a:tcPr marL="47761" marR="47761" marT="23880" marB="23880" anchor="ctr">
                    <a:lnL>
                      <a:noFill/>
                    </a:lnL>
                    <a:lnR>
                      <a:noFill/>
                    </a:lnR>
                    <a:lnT>
                      <a:noFill/>
                    </a:lnT>
                    <a:lnB>
                      <a:noFill/>
                    </a:lnB>
                    <a:noFill/>
                  </a:tcPr>
                </a:tc>
                <a:tc>
                  <a:txBody>
                    <a:bodyPr/>
                    <a:lstStyle/>
                    <a:p>
                      <a:pPr>
                        <a:buNone/>
                      </a:pPr>
                      <a:r>
                        <a:rPr lang="en-GB" sz="900" dirty="0"/>
                        <a:t>Eats a takeaway or convenience meal.</a:t>
                      </a:r>
                    </a:p>
                  </a:txBody>
                  <a:tcPr marL="47761" marR="47761" marT="23880" marB="23880" anchor="ctr">
                    <a:lnL>
                      <a:noFill/>
                    </a:lnL>
                    <a:lnR>
                      <a:noFill/>
                    </a:lnR>
                    <a:lnT>
                      <a:noFill/>
                    </a:lnT>
                    <a:lnB>
                      <a:noFill/>
                    </a:lnB>
                    <a:noFill/>
                  </a:tcPr>
                </a:tc>
                <a:tc>
                  <a:txBody>
                    <a:bodyPr/>
                    <a:lstStyle/>
                    <a:p>
                      <a:pPr>
                        <a:buNone/>
                      </a:pPr>
                      <a:r>
                        <a:rPr lang="en-GB" sz="900"/>
                        <a:t>Poor diet makes blood glucose control more difficult.</a:t>
                      </a:r>
                    </a:p>
                  </a:txBody>
                  <a:tcPr marL="47761" marR="47761" marT="23880" marB="23880" anchor="ctr">
                    <a:lnL>
                      <a:noFill/>
                    </a:lnL>
                    <a:lnR>
                      <a:noFill/>
                    </a:lnR>
                    <a:lnT>
                      <a:noFill/>
                    </a:lnT>
                    <a:lnB>
                      <a:noFill/>
                    </a:lnB>
                    <a:noFill/>
                  </a:tcPr>
                </a:tc>
                <a:extLst>
                  <a:ext uri="{0D108BD9-81ED-4DB2-BD59-A6C34878D82A}">
                    <a16:rowId xmlns:a16="http://schemas.microsoft.com/office/drawing/2014/main" val="2316055200"/>
                  </a:ext>
                </a:extLst>
              </a:tr>
              <a:tr h="218235">
                <a:tc>
                  <a:txBody>
                    <a:bodyPr/>
                    <a:lstStyle/>
                    <a:p>
                      <a:pPr>
                        <a:buNone/>
                      </a:pPr>
                      <a:r>
                        <a:rPr lang="en-GB" sz="900" b="1"/>
                        <a:t>8:00 pm</a:t>
                      </a:r>
                      <a:endParaRPr lang="en-GB" sz="900"/>
                    </a:p>
                  </a:txBody>
                  <a:tcPr marL="47761" marR="47761" marT="23880" marB="23880" anchor="ctr">
                    <a:lnL>
                      <a:noFill/>
                    </a:lnL>
                    <a:lnR>
                      <a:noFill/>
                    </a:lnR>
                    <a:lnT>
                      <a:noFill/>
                    </a:lnT>
                    <a:lnB>
                      <a:noFill/>
                    </a:lnB>
                    <a:noFill/>
                  </a:tcPr>
                </a:tc>
                <a:tc>
                  <a:txBody>
                    <a:bodyPr/>
                    <a:lstStyle/>
                    <a:p>
                      <a:pPr>
                        <a:buNone/>
                      </a:pPr>
                      <a:r>
                        <a:rPr lang="en-GB" sz="900"/>
                        <a:t>Watches TV or uses her phone.</a:t>
                      </a:r>
                    </a:p>
                  </a:txBody>
                  <a:tcPr marL="47761" marR="47761" marT="23880" marB="23880" anchor="ctr">
                    <a:lnL>
                      <a:noFill/>
                    </a:lnL>
                    <a:lnR>
                      <a:noFill/>
                    </a:lnR>
                    <a:lnT>
                      <a:noFill/>
                    </a:lnT>
                    <a:lnB>
                      <a:noFill/>
                    </a:lnB>
                    <a:noFill/>
                  </a:tcPr>
                </a:tc>
                <a:tc>
                  <a:txBody>
                    <a:bodyPr/>
                    <a:lstStyle/>
                    <a:p>
                      <a:pPr>
                        <a:buNone/>
                      </a:pPr>
                      <a:r>
                        <a:rPr lang="en-GB" sz="900"/>
                        <a:t>Limited physical activity.</a:t>
                      </a:r>
                    </a:p>
                  </a:txBody>
                  <a:tcPr marL="47761" marR="47761" marT="23880" marB="23880" anchor="ctr">
                    <a:lnL>
                      <a:noFill/>
                    </a:lnL>
                    <a:lnR>
                      <a:noFill/>
                    </a:lnR>
                    <a:lnT>
                      <a:noFill/>
                    </a:lnT>
                    <a:lnB>
                      <a:noFill/>
                    </a:lnB>
                    <a:noFill/>
                  </a:tcPr>
                </a:tc>
                <a:extLst>
                  <a:ext uri="{0D108BD9-81ED-4DB2-BD59-A6C34878D82A}">
                    <a16:rowId xmlns:a16="http://schemas.microsoft.com/office/drawing/2014/main" val="4110154436"/>
                  </a:ext>
                </a:extLst>
              </a:tr>
              <a:tr h="404108">
                <a:tc>
                  <a:txBody>
                    <a:bodyPr/>
                    <a:lstStyle/>
                    <a:p>
                      <a:pPr>
                        <a:buNone/>
                      </a:pPr>
                      <a:r>
                        <a:rPr lang="en-GB" sz="900" b="1" dirty="0"/>
                        <a:t>10:30 pm</a:t>
                      </a:r>
                      <a:endParaRPr lang="en-GB" sz="900" dirty="0"/>
                    </a:p>
                  </a:txBody>
                  <a:tcPr marL="47761" marR="47761" marT="23880" marB="23880" anchor="ctr">
                    <a:lnL>
                      <a:noFill/>
                    </a:lnL>
                    <a:lnR>
                      <a:noFill/>
                    </a:lnR>
                    <a:lnT>
                      <a:noFill/>
                    </a:lnT>
                    <a:lnB>
                      <a:noFill/>
                    </a:lnB>
                    <a:noFill/>
                  </a:tcPr>
                </a:tc>
                <a:tc>
                  <a:txBody>
                    <a:bodyPr/>
                    <a:lstStyle/>
                    <a:p>
                      <a:pPr>
                        <a:buNone/>
                      </a:pPr>
                      <a:r>
                        <a:rPr lang="en-GB" sz="900" dirty="0"/>
                        <a:t>Takes diabetes medication and goes to bed.</a:t>
                      </a:r>
                    </a:p>
                  </a:txBody>
                  <a:tcPr marL="47761" marR="47761" marT="23880" marB="23880" anchor="ctr">
                    <a:lnL>
                      <a:noFill/>
                    </a:lnL>
                    <a:lnR>
                      <a:noFill/>
                    </a:lnR>
                    <a:lnT>
                      <a:noFill/>
                    </a:lnT>
                    <a:lnB>
                      <a:noFill/>
                    </a:lnB>
                    <a:noFill/>
                  </a:tcPr>
                </a:tc>
                <a:tc>
                  <a:txBody>
                    <a:bodyPr/>
                    <a:lstStyle/>
                    <a:p>
                      <a:pPr>
                        <a:buNone/>
                      </a:pPr>
                      <a:r>
                        <a:rPr lang="en-GB" sz="900" dirty="0"/>
                        <a:t>Regular medication helps manage blood glucose levels.</a:t>
                      </a:r>
                    </a:p>
                  </a:txBody>
                  <a:tcPr marL="47761" marR="47761" marT="23880" marB="23880" anchor="ctr">
                    <a:lnL>
                      <a:noFill/>
                    </a:lnL>
                    <a:lnR>
                      <a:noFill/>
                    </a:lnR>
                    <a:lnT>
                      <a:noFill/>
                    </a:lnT>
                    <a:lnB>
                      <a:noFill/>
                    </a:lnB>
                    <a:noFill/>
                  </a:tcPr>
                </a:tc>
                <a:extLst>
                  <a:ext uri="{0D108BD9-81ED-4DB2-BD59-A6C34878D82A}">
                    <a16:rowId xmlns:a16="http://schemas.microsoft.com/office/drawing/2014/main" val="1620803228"/>
                  </a:ext>
                </a:extLst>
              </a:tr>
            </a:tbl>
          </a:graphicData>
        </a:graphic>
      </p:graphicFrame>
      <p:pic>
        <p:nvPicPr>
          <p:cNvPr id="6" name="Recorded Sound">
            <a:hlinkClick r:id="" action="ppaction://media"/>
            <a:extLst>
              <a:ext uri="{FF2B5EF4-FFF2-40B4-BE49-F238E27FC236}">
                <a16:creationId xmlns:a16="http://schemas.microsoft.com/office/drawing/2014/main" id="{0E592993-346B-610C-E38D-A9386E8A5DF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3939186" y="3501008"/>
            <a:ext cx="550416" cy="550416"/>
          </a:xfrm>
          <a:prstGeom prst="rect">
            <a:avLst/>
          </a:prstGeom>
        </p:spPr>
      </p:pic>
      <p:sp>
        <p:nvSpPr>
          <p:cNvPr id="9" name="TextBox 8">
            <a:extLst>
              <a:ext uri="{FF2B5EF4-FFF2-40B4-BE49-F238E27FC236}">
                <a16:creationId xmlns:a16="http://schemas.microsoft.com/office/drawing/2014/main" id="{0EFA9E21-CBD5-D647-84D5-FC141981CDF5}"/>
              </a:ext>
            </a:extLst>
          </p:cNvPr>
          <p:cNvSpPr txBox="1"/>
          <p:nvPr/>
        </p:nvSpPr>
        <p:spPr>
          <a:xfrm>
            <a:off x="270906" y="5174840"/>
            <a:ext cx="4572000" cy="923330"/>
          </a:xfrm>
          <a:prstGeom prst="rect">
            <a:avLst/>
          </a:prstGeom>
          <a:noFill/>
        </p:spPr>
        <p:txBody>
          <a:bodyPr wrap="square">
            <a:spAutoFit/>
          </a:bodyPr>
          <a:lstStyle/>
          <a:p>
            <a:r>
              <a:rPr lang="en-GB"/>
              <a:t>(Wayne, 2022)</a:t>
            </a:r>
          </a:p>
          <a:p>
            <a:br>
              <a:rPr lang="en-GB"/>
            </a:br>
            <a:endParaRPr lang="en-GB" dirty="0"/>
          </a:p>
        </p:txBody>
      </p:sp>
    </p:spTree>
    <p:extLst>
      <p:ext uri="{BB962C8B-B14F-4D97-AF65-F5344CB8AC3E}">
        <p14:creationId xmlns:p14="http://schemas.microsoft.com/office/powerpoint/2010/main" val="741967577"/>
      </p:ext>
    </p:extLst>
  </p:cSld>
  <p:clrMapOvr>
    <a:masterClrMapping/>
  </p:clrMapOvr>
  <p:transition spd="slow" advTm="176057">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76057"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E0124-C10B-2C22-8E26-7781C9788DBB}"/>
              </a:ext>
            </a:extLst>
          </p:cNvPr>
          <p:cNvSpPr>
            <a:spLocks noGrp="1"/>
          </p:cNvSpPr>
          <p:nvPr>
            <p:ph type="title"/>
          </p:nvPr>
        </p:nvSpPr>
        <p:spPr>
          <a:xfrm>
            <a:off x="454861" y="55563"/>
            <a:ext cx="8229600" cy="922114"/>
          </a:xfrm>
        </p:spPr>
        <p:txBody>
          <a:bodyPr/>
          <a:lstStyle/>
          <a:p>
            <a:r>
              <a:rPr lang="en-GB" sz="3600" b="1" dirty="0"/>
              <a:t>Care Plan (3/3) </a:t>
            </a:r>
          </a:p>
        </p:txBody>
      </p:sp>
      <p:sp>
        <p:nvSpPr>
          <p:cNvPr id="3" name="Content Placeholder 2">
            <a:extLst>
              <a:ext uri="{FF2B5EF4-FFF2-40B4-BE49-F238E27FC236}">
                <a16:creationId xmlns:a16="http://schemas.microsoft.com/office/drawing/2014/main" id="{CB8DB334-A7AC-B263-B902-D885AE203F43}"/>
              </a:ext>
            </a:extLst>
          </p:cNvPr>
          <p:cNvSpPr>
            <a:spLocks noGrp="1"/>
          </p:cNvSpPr>
          <p:nvPr>
            <p:ph idx="1"/>
          </p:nvPr>
        </p:nvSpPr>
        <p:spPr>
          <a:xfrm>
            <a:off x="92075" y="1268760"/>
            <a:ext cx="8229600" cy="3894222"/>
          </a:xfrm>
        </p:spPr>
        <p:txBody>
          <a:bodyPr anchor="ctr" anchorCtr="0"/>
          <a:lstStyle/>
          <a:p>
            <a:pPr marL="457200" lvl="1" indent="0">
              <a:spcBef>
                <a:spcPts val="1800"/>
              </a:spcBef>
              <a:buNone/>
            </a:pPr>
            <a:r>
              <a:rPr lang="en-GB" sz="1700" dirty="0">
                <a:solidFill>
                  <a:schemeClr val="tx1"/>
                </a:solidFill>
              </a:rPr>
              <a:t>Ways to communicate with Sky is by using a clear &amp; simple language to explain what is type 2 diabetes and her treatment, encourage Sky to ask questions and discuss any concerns she has about her care, with Sky’s consent, involve family members or carers in her care if needed.</a:t>
            </a:r>
            <a:endParaRPr lang="en-GB" sz="1700" dirty="0"/>
          </a:p>
          <a:p>
            <a:pPr lvl="1">
              <a:spcBef>
                <a:spcPts val="1800"/>
              </a:spcBef>
              <a:buFont typeface="Arial" panose="020B0604020202020204" pitchFamily="34" charset="0"/>
              <a:buChar char="•"/>
            </a:pPr>
            <a:r>
              <a:rPr lang="en-GB" sz="1700" dirty="0">
                <a:solidFill>
                  <a:schemeClr val="tx1"/>
                </a:solidFill>
              </a:rPr>
              <a:t>Gain informed consent before treatment </a:t>
            </a:r>
            <a:r>
              <a:rPr lang="en-GB" sz="1700" dirty="0"/>
              <a:t>or sharing of information</a:t>
            </a:r>
          </a:p>
          <a:p>
            <a:pPr lvl="1">
              <a:spcBef>
                <a:spcPts val="1800"/>
              </a:spcBef>
              <a:buFont typeface="Arial" panose="020B0604020202020204" pitchFamily="34" charset="0"/>
              <a:buChar char="•"/>
            </a:pPr>
            <a:r>
              <a:rPr lang="en-GB" sz="1700" dirty="0">
                <a:solidFill>
                  <a:schemeClr val="tx1"/>
                </a:solidFill>
              </a:rPr>
              <a:t>Keep Sky’s</a:t>
            </a:r>
            <a:r>
              <a:rPr lang="en-GB" sz="1700" dirty="0"/>
              <a:t> personal information private.</a:t>
            </a:r>
          </a:p>
          <a:p>
            <a:pPr lvl="1">
              <a:spcBef>
                <a:spcPts val="1800"/>
              </a:spcBef>
              <a:buFont typeface="Arial" panose="020B0604020202020204" pitchFamily="34" charset="0"/>
              <a:buChar char="•"/>
            </a:pPr>
            <a:r>
              <a:rPr lang="en-GB" sz="1700" dirty="0">
                <a:solidFill>
                  <a:schemeClr val="tx1"/>
                </a:solidFill>
              </a:rPr>
              <a:t>Treat Sky with respect and without judgement</a:t>
            </a:r>
          </a:p>
          <a:p>
            <a:pPr lvl="1">
              <a:spcBef>
                <a:spcPts val="1800"/>
              </a:spcBef>
              <a:buFont typeface="Arial" panose="020B0604020202020204" pitchFamily="34" charset="0"/>
              <a:buChar char="•"/>
            </a:pPr>
            <a:r>
              <a:rPr lang="en-GB" sz="1700" dirty="0"/>
              <a:t>The NHS promotes person-centred care, shared decision-making and respecting patient confidentiality. </a:t>
            </a:r>
          </a:p>
          <a:p>
            <a:pPr lvl="1">
              <a:spcBef>
                <a:spcPts val="1800"/>
              </a:spcBef>
              <a:buFont typeface="Arial" panose="020B0604020202020204" pitchFamily="34" charset="0"/>
              <a:buChar char="•"/>
            </a:pPr>
            <a:r>
              <a:rPr lang="en-GB" sz="1700" dirty="0"/>
              <a:t>(NICE,2022) recommends involving people with type 2 diabetes in decision about their treatment and supporting lifestyle changes.</a:t>
            </a:r>
            <a:endParaRPr lang="en-GB" sz="1700" dirty="0">
              <a:solidFill>
                <a:schemeClr val="tx1"/>
              </a:solidFill>
            </a:endParaRPr>
          </a:p>
        </p:txBody>
      </p:sp>
      <p:sp>
        <p:nvSpPr>
          <p:cNvPr id="4" name="Date Placeholder 3">
            <a:extLst>
              <a:ext uri="{FF2B5EF4-FFF2-40B4-BE49-F238E27FC236}">
                <a16:creationId xmlns:a16="http://schemas.microsoft.com/office/drawing/2014/main" id="{DB4193C0-9C37-D32B-C845-058D81A0063B}"/>
              </a:ext>
            </a:extLst>
          </p:cNvPr>
          <p:cNvSpPr>
            <a:spLocks noGrp="1"/>
          </p:cNvSpPr>
          <p:nvPr>
            <p:ph type="dt" sz="half" idx="10"/>
          </p:nvPr>
        </p:nvSpPr>
        <p:spPr/>
        <p:txBody>
          <a:bodyPr/>
          <a:lstStyle/>
          <a:p>
            <a:pPr>
              <a:defRPr/>
            </a:pPr>
            <a:fld id="{2303D31F-598B-47EE-BA37-93F097A3D676}" type="datetime1">
              <a:rPr lang="en-GB" altLang="en-US" smtClean="0"/>
              <a:pPr>
                <a:defRPr/>
              </a:pPr>
              <a:t>11/08/2026</a:t>
            </a:fld>
            <a:endParaRPr lang="en-GB" altLang="en-US"/>
          </a:p>
        </p:txBody>
      </p:sp>
      <p:sp>
        <p:nvSpPr>
          <p:cNvPr id="5" name="Slide Number Placeholder 4">
            <a:extLst>
              <a:ext uri="{FF2B5EF4-FFF2-40B4-BE49-F238E27FC236}">
                <a16:creationId xmlns:a16="http://schemas.microsoft.com/office/drawing/2014/main" id="{332ED7D4-D58E-B110-D734-7BC6B273144D}"/>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pic>
        <p:nvPicPr>
          <p:cNvPr id="6" name="Recorded Sound">
            <a:hlinkClick r:id="" action="ppaction://media"/>
            <a:extLst>
              <a:ext uri="{FF2B5EF4-FFF2-40B4-BE49-F238E27FC236}">
                <a16:creationId xmlns:a16="http://schemas.microsoft.com/office/drawing/2014/main" id="{2C775692-68AC-7EA7-3E74-9BE6F1FEEB4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7236296" y="2808863"/>
            <a:ext cx="406400" cy="406400"/>
          </a:xfrm>
          <a:prstGeom prst="rect">
            <a:avLst/>
          </a:prstGeom>
        </p:spPr>
      </p:pic>
      <p:sp>
        <p:nvSpPr>
          <p:cNvPr id="8" name="TextBox 7">
            <a:extLst>
              <a:ext uri="{FF2B5EF4-FFF2-40B4-BE49-F238E27FC236}">
                <a16:creationId xmlns:a16="http://schemas.microsoft.com/office/drawing/2014/main" id="{70CB5F33-DF09-CEC4-7773-995BEBD8D001}"/>
              </a:ext>
            </a:extLst>
          </p:cNvPr>
          <p:cNvSpPr txBox="1"/>
          <p:nvPr/>
        </p:nvSpPr>
        <p:spPr>
          <a:xfrm>
            <a:off x="7216418" y="5218368"/>
            <a:ext cx="4572000" cy="369332"/>
          </a:xfrm>
          <a:prstGeom prst="rect">
            <a:avLst/>
          </a:prstGeom>
          <a:noFill/>
        </p:spPr>
        <p:txBody>
          <a:bodyPr wrap="square">
            <a:spAutoFit/>
          </a:bodyPr>
          <a:lstStyle/>
          <a:p>
            <a:pPr indent="0" algn="l">
              <a:buNone/>
            </a:pPr>
            <a:r>
              <a:rPr lang="en-GB" b="0" i="0" dirty="0">
                <a:solidFill>
                  <a:srgbClr val="040102"/>
                </a:solidFill>
                <a:effectLst/>
              </a:rPr>
              <a:t>(Wayne, 2022)</a:t>
            </a:r>
            <a:endParaRPr lang="en-GB" b="0" i="0" dirty="0">
              <a:solidFill>
                <a:srgbClr val="818181"/>
              </a:solidFill>
              <a:effectLst/>
            </a:endParaRPr>
          </a:p>
        </p:txBody>
      </p:sp>
    </p:spTree>
    <p:extLst>
      <p:ext uri="{BB962C8B-B14F-4D97-AF65-F5344CB8AC3E}">
        <p14:creationId xmlns:p14="http://schemas.microsoft.com/office/powerpoint/2010/main" val="180165127"/>
      </p:ext>
    </p:extLst>
  </p:cSld>
  <p:clrMapOvr>
    <a:masterClrMapping/>
  </p:clrMapOvr>
  <p:transition spd="slow" advTm="110795">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0795"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4624"/>
            <a:ext cx="8229600" cy="1143000"/>
          </a:xfrm>
        </p:spPr>
        <p:txBody>
          <a:bodyPr/>
          <a:lstStyle/>
          <a:p>
            <a:pPr algn="ctr"/>
            <a:r>
              <a:rPr lang="en-GB" sz="3600" b="1" dirty="0">
                <a:cs typeface="Arial" panose="020B0604020202020204" pitchFamily="34" charset="0"/>
              </a:rPr>
              <a:t>Risk factors</a:t>
            </a:r>
          </a:p>
        </p:txBody>
      </p:sp>
      <p:sp>
        <p:nvSpPr>
          <p:cNvPr id="4" name="TextBox 3">
            <a:extLst>
              <a:ext uri="{FF2B5EF4-FFF2-40B4-BE49-F238E27FC236}">
                <a16:creationId xmlns:a16="http://schemas.microsoft.com/office/drawing/2014/main" id="{46D49380-5170-083C-FC66-8837B7EDF477}"/>
              </a:ext>
            </a:extLst>
          </p:cNvPr>
          <p:cNvSpPr txBox="1"/>
          <p:nvPr/>
        </p:nvSpPr>
        <p:spPr>
          <a:xfrm>
            <a:off x="457200" y="849461"/>
            <a:ext cx="5976664" cy="4524315"/>
          </a:xfrm>
          <a:prstGeom prst="rect">
            <a:avLst/>
          </a:prstGeom>
          <a:noFill/>
        </p:spPr>
        <p:txBody>
          <a:bodyPr wrap="square" rtlCol="0">
            <a:spAutoFit/>
          </a:bodyPr>
          <a:lstStyle/>
          <a:p>
            <a:r>
              <a:rPr lang="en-GB" dirty="0"/>
              <a:t>Lifestyle Risk Factors for Sky Brown</a:t>
            </a:r>
          </a:p>
          <a:p>
            <a:pPr marL="285750" indent="-285750">
              <a:buFont typeface="Arial" panose="020B0604020202020204" pitchFamily="34" charset="0"/>
              <a:buChar char="•"/>
            </a:pPr>
            <a:r>
              <a:rPr lang="en-GB" dirty="0"/>
              <a:t>Sky has a poor diet because she eats junk food regularly and drinks sugary drinks.</a:t>
            </a:r>
          </a:p>
          <a:p>
            <a:pPr marL="285750" indent="-285750">
              <a:buFont typeface="Arial" panose="020B0604020202020204" pitchFamily="34" charset="0"/>
              <a:buChar char="•"/>
            </a:pPr>
            <a:r>
              <a:rPr lang="en-GB" dirty="0"/>
              <a:t>She sits at her desk most of day which makes her low on physical activity.</a:t>
            </a:r>
          </a:p>
          <a:p>
            <a:r>
              <a:rPr lang="en-GB" dirty="0"/>
              <a:t>Risks for Sky’s disorder:</a:t>
            </a:r>
          </a:p>
          <a:p>
            <a:pPr marL="285750" indent="-285750">
              <a:buFont typeface="Arial" panose="020B0604020202020204" pitchFamily="34" charset="0"/>
              <a:buChar char="•"/>
            </a:pPr>
            <a:r>
              <a:rPr lang="en-GB" dirty="0"/>
              <a:t>Risk of type 2 diabetes increases with Sky’s age</a:t>
            </a:r>
          </a:p>
          <a:p>
            <a:pPr marL="285750" indent="-285750">
              <a:buFont typeface="Arial" panose="020B0604020202020204" pitchFamily="34" charset="0"/>
              <a:buChar char="•"/>
            </a:pPr>
            <a:r>
              <a:rPr lang="en-GB" dirty="0"/>
              <a:t>A greater risk of kidney disease, nerve damage and heart disease.</a:t>
            </a:r>
          </a:p>
          <a:p>
            <a:endParaRPr lang="en-GB" dirty="0"/>
          </a:p>
          <a:p>
            <a:r>
              <a:rPr lang="en-GB" dirty="0"/>
              <a:t>Manageable risks factors:</a:t>
            </a:r>
          </a:p>
          <a:p>
            <a:r>
              <a:rPr lang="en-GB" dirty="0"/>
              <a:t>Sky can manage her disorder if she eats a balanced diet and reduces eating junk food, workout more often, lose weight, take medication as prescribed and monitor blood glucose regularly.</a:t>
            </a:r>
          </a:p>
          <a:p>
            <a:endParaRPr lang="en-GB" dirty="0"/>
          </a:p>
        </p:txBody>
      </p:sp>
      <p:pic>
        <p:nvPicPr>
          <p:cNvPr id="2" name="Recorded Sound">
            <a:hlinkClick r:id="" action="ppaction://media"/>
            <a:extLst>
              <a:ext uri="{FF2B5EF4-FFF2-40B4-BE49-F238E27FC236}">
                <a16:creationId xmlns:a16="http://schemas.microsoft.com/office/drawing/2014/main" id="{1A9FCF1C-321D-314D-1731-9D6ED43BA33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6965493" y="476672"/>
            <a:ext cx="612080" cy="612080"/>
          </a:xfrm>
          <a:prstGeom prst="rect">
            <a:avLst/>
          </a:prstGeom>
        </p:spPr>
      </p:pic>
      <p:pic>
        <p:nvPicPr>
          <p:cNvPr id="5" name="Recorded Sound">
            <a:hlinkClick r:id="" action="ppaction://media"/>
            <a:extLst>
              <a:ext uri="{FF2B5EF4-FFF2-40B4-BE49-F238E27FC236}">
                <a16:creationId xmlns:a16="http://schemas.microsoft.com/office/drawing/2014/main" id="{AAEE29B9-53AA-E4E6-989B-750D49538290}"/>
              </a:ext>
            </a:extLst>
          </p:cNvPr>
          <p:cNvPicPr>
            <a:picLocks noChangeAspect="1"/>
          </p:cNvPicPr>
          <p:nvPr>
            <a:audioFile r:link="rId4"/>
            <p:extLst>
              <p:ext uri="{DAA4B4D4-6D71-4841-9C94-3DE7FCFB9230}">
                <p14:media xmlns:p14="http://schemas.microsoft.com/office/powerpoint/2010/main" r:embed="rId3"/>
              </p:ext>
            </p:extLst>
          </p:nvPr>
        </p:nvPicPr>
        <p:blipFill>
          <a:blip r:embed="rId6"/>
          <a:stretch>
            <a:fillRect/>
          </a:stretch>
        </p:blipFill>
        <p:spPr>
          <a:xfrm>
            <a:off x="6965493" y="1619672"/>
            <a:ext cx="648072" cy="648072"/>
          </a:xfrm>
          <a:prstGeom prst="rect">
            <a:avLst/>
          </a:prstGeom>
        </p:spPr>
      </p:pic>
      <p:sp>
        <p:nvSpPr>
          <p:cNvPr id="9" name="TextBox 8">
            <a:extLst>
              <a:ext uri="{FF2B5EF4-FFF2-40B4-BE49-F238E27FC236}">
                <a16:creationId xmlns:a16="http://schemas.microsoft.com/office/drawing/2014/main" id="{F8D97478-870D-AF47-5C37-484ED3D5127F}"/>
              </a:ext>
            </a:extLst>
          </p:cNvPr>
          <p:cNvSpPr txBox="1"/>
          <p:nvPr/>
        </p:nvSpPr>
        <p:spPr>
          <a:xfrm>
            <a:off x="5076056" y="5189110"/>
            <a:ext cx="4932040" cy="369332"/>
          </a:xfrm>
          <a:prstGeom prst="rect">
            <a:avLst/>
          </a:prstGeom>
          <a:noFill/>
        </p:spPr>
        <p:txBody>
          <a:bodyPr wrap="square">
            <a:spAutoFit/>
          </a:bodyPr>
          <a:lstStyle/>
          <a:p>
            <a:r>
              <a:rPr lang="en-GB" b="0" i="0" dirty="0">
                <a:solidFill>
                  <a:srgbClr val="040102"/>
                </a:solidFill>
                <a:effectLst/>
              </a:rPr>
              <a:t>(National Health Service Inform, 2023)</a:t>
            </a:r>
            <a:endParaRPr lang="en-GB" dirty="0"/>
          </a:p>
        </p:txBody>
      </p:sp>
      <p:pic>
        <p:nvPicPr>
          <p:cNvPr id="7" name="Picture 6">
            <a:extLst>
              <a:ext uri="{FF2B5EF4-FFF2-40B4-BE49-F238E27FC236}">
                <a16:creationId xmlns:a16="http://schemas.microsoft.com/office/drawing/2014/main" id="{EE5C034C-FD8C-E773-6B5C-FBBD3E53B23F}"/>
              </a:ext>
            </a:extLst>
          </p:cNvPr>
          <p:cNvPicPr>
            <a:picLocks noChangeAspect="1"/>
          </p:cNvPicPr>
          <p:nvPr/>
        </p:nvPicPr>
        <p:blipFill>
          <a:blip r:embed="rId7" cstate="print">
            <a:alphaModFix amt="70000"/>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6354451" y="2488950"/>
            <a:ext cx="2375250" cy="1583500"/>
          </a:xfrm>
          <a:prstGeom prst="rect">
            <a:avLst/>
          </a:prstGeom>
          <a:effectLst>
            <a:reflection stA="0" endPos="65000" dir="5400000" sy="-100000" algn="bl" rotWithShape="0"/>
          </a:effectLst>
        </p:spPr>
      </p:pic>
    </p:spTree>
    <p:extLst>
      <p:ext uri="{BB962C8B-B14F-4D97-AF65-F5344CB8AC3E}">
        <p14:creationId xmlns:p14="http://schemas.microsoft.com/office/powerpoint/2010/main" val="2642543611"/>
      </p:ext>
    </p:extLst>
  </p:cSld>
  <p:clrMapOvr>
    <a:masterClrMapping/>
  </p:clrMapOvr>
  <p:transition spd="slow" advTm="140358">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40358"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36474"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11" fill="hold" display="0">
                  <p:stCondLst>
                    <p:cond delay="indefinite"/>
                  </p:stCondLst>
                  <p:endCondLst>
                    <p:cond evt="onStopAudio" delay="0">
                      <p:tgtEl>
                        <p:sldTgt/>
                      </p:tgtEl>
                    </p:cond>
                  </p:endCondLst>
                </p:cTn>
                <p:tgtEl>
                  <p:spTgt spid="2"/>
                </p:tgtEl>
              </p:cMediaNode>
            </p:audio>
            <p:audio>
              <p:cMediaNode vol="80000" showWhenStopped="0">
                <p:cTn id="12"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0FCB6-E8B5-E668-6859-562592213C24}"/>
              </a:ext>
            </a:extLst>
          </p:cNvPr>
          <p:cNvSpPr>
            <a:spLocks noGrp="1"/>
          </p:cNvSpPr>
          <p:nvPr>
            <p:ph type="title"/>
          </p:nvPr>
        </p:nvSpPr>
        <p:spPr>
          <a:xfrm>
            <a:off x="457200" y="-179623"/>
            <a:ext cx="8229600" cy="1143000"/>
          </a:xfrm>
        </p:spPr>
        <p:txBody>
          <a:bodyPr/>
          <a:lstStyle/>
          <a:p>
            <a:r>
              <a:rPr lang="en-GB" sz="3600" b="1" dirty="0"/>
              <a:t>Recommendations</a:t>
            </a:r>
          </a:p>
        </p:txBody>
      </p:sp>
      <p:sp>
        <p:nvSpPr>
          <p:cNvPr id="3" name="Content Placeholder 2">
            <a:extLst>
              <a:ext uri="{FF2B5EF4-FFF2-40B4-BE49-F238E27FC236}">
                <a16:creationId xmlns:a16="http://schemas.microsoft.com/office/drawing/2014/main" id="{7EB34A5C-AEA4-8C87-D5EF-1CD835079D1D}"/>
              </a:ext>
            </a:extLst>
          </p:cNvPr>
          <p:cNvSpPr>
            <a:spLocks noGrp="1"/>
          </p:cNvSpPr>
          <p:nvPr>
            <p:ph idx="1"/>
          </p:nvPr>
        </p:nvSpPr>
        <p:spPr>
          <a:xfrm>
            <a:off x="250825" y="1470484"/>
            <a:ext cx="8229600" cy="3917032"/>
          </a:xfrm>
        </p:spPr>
        <p:txBody>
          <a:bodyPr anchor="ctr" anchorCtr="0"/>
          <a:lstStyle/>
          <a:p>
            <a:pPr>
              <a:spcBef>
                <a:spcPts val="1000"/>
              </a:spcBef>
            </a:pPr>
            <a:endParaRPr lang="en-GB" sz="1400" dirty="0">
              <a:latin typeface="Arial" panose="020B0604020202020204" pitchFamily="34" charset="0"/>
              <a:cs typeface="Arial" panose="020B0604020202020204" pitchFamily="34" charset="0"/>
            </a:endParaRPr>
          </a:p>
          <a:p>
            <a:pPr marL="0" indent="0">
              <a:spcBef>
                <a:spcPts val="1000"/>
              </a:spcBef>
              <a:buNone/>
            </a:pPr>
            <a:r>
              <a:rPr lang="en-GB" sz="1600" dirty="0">
                <a:latin typeface="Arial" panose="020B0604020202020204" pitchFamily="34" charset="0"/>
                <a:cs typeface="Arial" panose="020B0604020202020204" pitchFamily="34" charset="0"/>
              </a:rPr>
              <a:t>Sky is advised to eat a balanced diet and reduce junk food; she needs to aim for at least 130 minutes of moderate exercise per week, take diabetes medication as prescribed and try maintain weight. </a:t>
            </a:r>
          </a:p>
          <a:p>
            <a:pPr>
              <a:spcBef>
                <a:spcPts val="1000"/>
              </a:spcBef>
            </a:pPr>
            <a:r>
              <a:rPr lang="en-GB" sz="1600" dirty="0">
                <a:latin typeface="Arial" panose="020B0604020202020204" pitchFamily="34" charset="0"/>
                <a:cs typeface="Arial" panose="020B0604020202020204" pitchFamily="34" charset="0"/>
              </a:rPr>
              <a:t>Monitoring Sky</a:t>
            </a:r>
          </a:p>
          <a:p>
            <a:pPr>
              <a:spcBef>
                <a:spcPts val="1000"/>
              </a:spcBef>
            </a:pPr>
            <a:r>
              <a:rPr lang="en-GB" sz="1400" dirty="0">
                <a:latin typeface="Arial" panose="020B0604020202020204" pitchFamily="34" charset="0"/>
                <a:cs typeface="Arial" panose="020B0604020202020204" pitchFamily="34" charset="0"/>
              </a:rPr>
              <a:t> Check blood glucose levels regularly, attend HbA1c reviews every 3-6 months, have annual checks and monitor blood pressure and BMI.</a:t>
            </a:r>
          </a:p>
          <a:p>
            <a:pPr>
              <a:spcBef>
                <a:spcPts val="1000"/>
              </a:spcBef>
            </a:pPr>
            <a:r>
              <a:rPr lang="en-GB" sz="1400" dirty="0">
                <a:latin typeface="Arial" panose="020B0604020202020204" pitchFamily="34" charset="0"/>
                <a:cs typeface="Arial" panose="020B0604020202020204" pitchFamily="34" charset="0"/>
              </a:rPr>
              <a:t>Future planning for Sky:</a:t>
            </a:r>
          </a:p>
          <a:p>
            <a:pPr>
              <a:spcBef>
                <a:spcPts val="1000"/>
              </a:spcBef>
            </a:pPr>
            <a:r>
              <a:rPr lang="en-GB" sz="1400" dirty="0">
                <a:latin typeface="Arial" panose="020B0604020202020204" pitchFamily="34" charset="0"/>
                <a:cs typeface="Arial" panose="020B0604020202020204" pitchFamily="34" charset="0"/>
              </a:rPr>
              <a:t>Moving forward set goals for diet, exercise.</a:t>
            </a:r>
          </a:p>
          <a:p>
            <a:pPr>
              <a:spcBef>
                <a:spcPts val="1000"/>
              </a:spcBef>
            </a:pPr>
            <a:r>
              <a:rPr lang="en-GB" sz="1400" dirty="0">
                <a:latin typeface="Arial" panose="020B0604020202020204" pitchFamily="34" charset="0"/>
                <a:cs typeface="Arial" panose="020B0604020202020204" pitchFamily="34" charset="0"/>
              </a:rPr>
              <a:t>Advice Sky to attend regular GP and diabetes nurse appointment.</a:t>
            </a:r>
          </a:p>
          <a:p>
            <a:pPr>
              <a:spcBef>
                <a:spcPts val="1000"/>
              </a:spcBef>
            </a:pPr>
            <a:r>
              <a:rPr lang="en-GB" sz="1400" dirty="0">
                <a:latin typeface="Arial" panose="020B0604020202020204" pitchFamily="34" charset="0"/>
                <a:cs typeface="Arial" panose="020B0604020202020204" pitchFamily="34" charset="0"/>
              </a:rPr>
              <a:t>Receive education on manage type 2 diabetes.</a:t>
            </a:r>
          </a:p>
          <a:p>
            <a:pPr>
              <a:spcBef>
                <a:spcPts val="1000"/>
              </a:spcBef>
            </a:pPr>
            <a:r>
              <a:rPr lang="en-GB" sz="1400" dirty="0">
                <a:latin typeface="Arial" panose="020B0604020202020204" pitchFamily="34" charset="0"/>
                <a:cs typeface="Arial" panose="020B0604020202020204" pitchFamily="34" charset="0"/>
              </a:rPr>
              <a:t>Develop a personalised  care plan with healthcare professionals.</a:t>
            </a:r>
          </a:p>
          <a:p>
            <a:pPr>
              <a:spcBef>
                <a:spcPts val="1000"/>
              </a:spcBef>
            </a:pPr>
            <a:r>
              <a:rPr lang="en-GB" sz="1400" dirty="0">
                <a:latin typeface="Arial" panose="020B0604020202020204" pitchFamily="34" charset="0"/>
                <a:cs typeface="Arial" panose="020B0604020202020204" pitchFamily="34" charset="0"/>
              </a:rPr>
              <a:t>NHS/NICE guidance</a:t>
            </a:r>
          </a:p>
          <a:p>
            <a:pPr>
              <a:spcBef>
                <a:spcPts val="1000"/>
              </a:spcBef>
            </a:pPr>
            <a:r>
              <a:rPr lang="en-GB" sz="1400" dirty="0">
                <a:latin typeface="Arial" panose="020B0604020202020204" pitchFamily="34" charset="0"/>
                <a:cs typeface="Arial" panose="020B0604020202020204" pitchFamily="34" charset="0"/>
              </a:rPr>
              <a:t>Recommends healthy eating, regular physical activity, blood glucose monitoring and annual diabetes reviews.</a:t>
            </a:r>
          </a:p>
          <a:p>
            <a:pPr>
              <a:spcBef>
                <a:spcPts val="1000"/>
              </a:spcBef>
            </a:pPr>
            <a:r>
              <a:rPr lang="en-GB" sz="1400" dirty="0">
                <a:latin typeface="Arial" panose="020B0604020202020204" pitchFamily="34" charset="0"/>
                <a:cs typeface="Arial" panose="020B0604020202020204" pitchFamily="34" charset="0"/>
              </a:rPr>
              <a:t>NHS supporting person-centred care and regular health checks to reduce complications.</a:t>
            </a:r>
          </a:p>
          <a:p>
            <a:pPr>
              <a:spcBef>
                <a:spcPts val="1000"/>
              </a:spcBef>
            </a:pPr>
            <a:endParaRPr lang="en-GB" sz="1700" dirty="0">
              <a:latin typeface="Arial" panose="020B0604020202020204" pitchFamily="34" charset="0"/>
              <a:cs typeface="Arial" panose="020B0604020202020204" pitchFamily="34" charset="0"/>
            </a:endParaRPr>
          </a:p>
          <a:p>
            <a:pPr>
              <a:spcBef>
                <a:spcPts val="1000"/>
              </a:spcBef>
            </a:pPr>
            <a:endParaRPr lang="en-GB" sz="1700" dirty="0">
              <a:latin typeface="Arial" panose="020B0604020202020204" pitchFamily="34" charset="0"/>
              <a:cs typeface="Arial" panose="020B0604020202020204" pitchFamily="34" charset="0"/>
            </a:endParaRPr>
          </a:p>
          <a:p>
            <a:pPr>
              <a:spcBef>
                <a:spcPts val="1000"/>
              </a:spcBef>
            </a:pPr>
            <a:endParaRPr lang="en-GB" sz="17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BFDC4459-B578-A402-DCF4-CAC2307B75D4}"/>
              </a:ext>
            </a:extLst>
          </p:cNvPr>
          <p:cNvSpPr>
            <a:spLocks noGrp="1"/>
          </p:cNvSpPr>
          <p:nvPr>
            <p:ph type="dt" sz="half" idx="10"/>
          </p:nvPr>
        </p:nvSpPr>
        <p:spPr/>
        <p:txBody>
          <a:bodyPr/>
          <a:lstStyle/>
          <a:p>
            <a:pPr>
              <a:defRPr/>
            </a:pPr>
            <a:fld id="{2303D31F-598B-47EE-BA37-93F097A3D676}" type="datetime1">
              <a:rPr lang="en-GB" altLang="en-US" smtClean="0"/>
              <a:pPr>
                <a:defRPr/>
              </a:pPr>
              <a:t>11/08/2026</a:t>
            </a:fld>
            <a:endParaRPr lang="en-GB" altLang="en-US"/>
          </a:p>
        </p:txBody>
      </p:sp>
      <p:sp>
        <p:nvSpPr>
          <p:cNvPr id="5" name="Slide Number Placeholder 4">
            <a:extLst>
              <a:ext uri="{FF2B5EF4-FFF2-40B4-BE49-F238E27FC236}">
                <a16:creationId xmlns:a16="http://schemas.microsoft.com/office/drawing/2014/main" id="{C61D60C8-0E6D-5493-15CC-220B5D39BED7}"/>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pic>
        <p:nvPicPr>
          <p:cNvPr id="6" name="Recorded Sound">
            <a:hlinkClick r:id="" action="ppaction://media"/>
            <a:extLst>
              <a:ext uri="{FF2B5EF4-FFF2-40B4-BE49-F238E27FC236}">
                <a16:creationId xmlns:a16="http://schemas.microsoft.com/office/drawing/2014/main" id="{03C0AD6B-DC0E-B72E-156E-B287E176D9C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6300192" y="2132856"/>
            <a:ext cx="622424" cy="622424"/>
          </a:xfrm>
          <a:prstGeom prst="rect">
            <a:avLst/>
          </a:prstGeom>
        </p:spPr>
      </p:pic>
      <p:pic>
        <p:nvPicPr>
          <p:cNvPr id="7" name="Recorded Sound">
            <a:hlinkClick r:id="" action="ppaction://media"/>
            <a:extLst>
              <a:ext uri="{FF2B5EF4-FFF2-40B4-BE49-F238E27FC236}">
                <a16:creationId xmlns:a16="http://schemas.microsoft.com/office/drawing/2014/main" id="{29D1BFD6-2761-8346-F25C-5151D5ACF7CF}"/>
              </a:ext>
            </a:extLst>
          </p:cNvPr>
          <p:cNvPicPr>
            <a:picLocks noChangeAspect="1"/>
          </p:cNvPicPr>
          <p:nvPr>
            <a:audioFile r:link="rId4"/>
            <p:extLst>
              <p:ext uri="{DAA4B4D4-6D71-4841-9C94-3DE7FCFB9230}">
                <p14:media xmlns:p14="http://schemas.microsoft.com/office/powerpoint/2010/main" r:embed="rId3"/>
              </p:ext>
            </p:extLst>
          </p:nvPr>
        </p:nvPicPr>
        <p:blipFill>
          <a:blip r:embed="rId6"/>
          <a:stretch>
            <a:fillRect/>
          </a:stretch>
        </p:blipFill>
        <p:spPr>
          <a:xfrm>
            <a:off x="6397757" y="3254242"/>
            <a:ext cx="678814" cy="678814"/>
          </a:xfrm>
          <a:prstGeom prst="rect">
            <a:avLst/>
          </a:prstGeom>
        </p:spPr>
      </p:pic>
    </p:spTree>
    <p:extLst>
      <p:ext uri="{BB962C8B-B14F-4D97-AF65-F5344CB8AC3E}">
        <p14:creationId xmlns:p14="http://schemas.microsoft.com/office/powerpoint/2010/main" val="1976972165"/>
      </p:ext>
    </p:extLst>
  </p:cSld>
  <p:clrMapOvr>
    <a:masterClrMapping/>
  </p:clrMapOvr>
  <p:transition spd="slow" advTm="132355">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2355"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6"/>
                </p:tgtEl>
              </p:cMediaNode>
            </p:audi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1" presetClass="mediacall" presetSubtype="0" fill="hold" nodeType="clickEffect">
                                  <p:stCondLst>
                                    <p:cond delay="0"/>
                                  </p:stCondLst>
                                  <p:childTnLst>
                                    <p:cmd type="call" cmd="playFrom(0.0)">
                                      <p:cBhvr>
                                        <p:cTn id="12" dur="70665" fill="hold"/>
                                        <p:tgtEl>
                                          <p:spTgt spid="7"/>
                                        </p:tgtEl>
                                      </p:cBhvr>
                                    </p:cmd>
                                  </p:childTnLst>
                                </p:cTn>
                              </p:par>
                            </p:childTnLst>
                          </p:cTn>
                        </p:par>
                      </p:childTnLst>
                    </p:cTn>
                  </p:par>
                </p:childTnLst>
              </p:cTn>
              <p:nextCondLst>
                <p:cond evt="onClick" delay="0">
                  <p:tgtEl>
                    <p:spTgt spid="7"/>
                  </p:tgtEl>
                </p:cond>
              </p:nextCondLst>
            </p:seq>
            <p:audio>
              <p:cMediaNode vol="80000" showWhenStopped="0">
                <p:cTn id="13" fill="hold" display="0">
                  <p:stCondLst>
                    <p:cond delay="indefinite"/>
                  </p:stCondLst>
                  <p:endCondLst>
                    <p:cond evt="onStopAudio" delay="0">
                      <p:tgtEl>
                        <p:sldTgt/>
                      </p:tgtEl>
                    </p:cond>
                  </p:endCondLst>
                </p:cTn>
                <p:tgtEl>
                  <p:spTgt spid="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8604B-AC6B-0846-C825-2BEC86565B25}"/>
              </a:ext>
            </a:extLst>
          </p:cNvPr>
          <p:cNvSpPr>
            <a:spLocks noGrp="1"/>
          </p:cNvSpPr>
          <p:nvPr>
            <p:ph type="title"/>
          </p:nvPr>
        </p:nvSpPr>
        <p:spPr/>
        <p:txBody>
          <a:bodyPr/>
          <a:lstStyle/>
          <a:p>
            <a:r>
              <a:rPr lang="en-GB" sz="3600" b="1" dirty="0"/>
              <a:t>Conclusion</a:t>
            </a:r>
          </a:p>
        </p:txBody>
      </p:sp>
      <p:sp>
        <p:nvSpPr>
          <p:cNvPr id="6" name="Content Placeholder 5">
            <a:extLst>
              <a:ext uri="{FF2B5EF4-FFF2-40B4-BE49-F238E27FC236}">
                <a16:creationId xmlns:a16="http://schemas.microsoft.com/office/drawing/2014/main" id="{C68C4224-F958-CB66-7629-688D5AD53A53}"/>
              </a:ext>
            </a:extLst>
          </p:cNvPr>
          <p:cNvSpPr>
            <a:spLocks noGrp="1"/>
          </p:cNvSpPr>
          <p:nvPr>
            <p:ph idx="1"/>
          </p:nvPr>
        </p:nvSpPr>
        <p:spPr>
          <a:xfrm>
            <a:off x="92075" y="620688"/>
            <a:ext cx="8229600" cy="3917032"/>
          </a:xfrm>
        </p:spPr>
        <p:txBody>
          <a:bodyPr anchor="ctr" anchorCtr="0"/>
          <a:lstStyle/>
          <a:p>
            <a:pPr lvl="1" algn="just">
              <a:spcBef>
                <a:spcPts val="2000"/>
              </a:spcBef>
              <a:buNone/>
            </a:pPr>
            <a:r>
              <a:rPr lang="en-GB" sz="1600" dirty="0">
                <a:solidFill>
                  <a:schemeClr val="tx1"/>
                </a:solidFill>
                <a:latin typeface="Arial" panose="020B0604020202020204" pitchFamily="34" charset="0"/>
                <a:cs typeface="Arial" panose="020B0604020202020204" pitchFamily="34" charset="0"/>
              </a:rPr>
              <a:t>     In conclusion, type 2 diabetes affects the pancreas and reduces the body’s ability to control blood glucose levels. Understanding the role of the pancreas helps healthcare professionals provide effective care, monitoring and treatment. With healthy lifestyle choices and regular monitoring and person-centred care, Sky can better manage her condition and reduce the risk of long-term complications.</a:t>
            </a:r>
          </a:p>
        </p:txBody>
      </p:sp>
      <p:sp>
        <p:nvSpPr>
          <p:cNvPr id="4" name="Date Placeholder 3">
            <a:extLst>
              <a:ext uri="{FF2B5EF4-FFF2-40B4-BE49-F238E27FC236}">
                <a16:creationId xmlns:a16="http://schemas.microsoft.com/office/drawing/2014/main" id="{0BC4CF4B-AA00-001B-CFC7-69AA662BA595}"/>
              </a:ext>
            </a:extLst>
          </p:cNvPr>
          <p:cNvSpPr>
            <a:spLocks noGrp="1"/>
          </p:cNvSpPr>
          <p:nvPr>
            <p:ph type="dt" sz="half" idx="10"/>
          </p:nvPr>
        </p:nvSpPr>
        <p:spPr/>
        <p:txBody>
          <a:bodyPr/>
          <a:lstStyle/>
          <a:p>
            <a:pPr>
              <a:defRPr/>
            </a:pPr>
            <a:fld id="{2303D31F-598B-47EE-BA37-93F097A3D676}" type="datetime1">
              <a:rPr lang="en-GB" altLang="en-US" smtClean="0"/>
              <a:pPr>
                <a:defRPr/>
              </a:pPr>
              <a:t>11/08/2026</a:t>
            </a:fld>
            <a:endParaRPr lang="en-GB" altLang="en-US"/>
          </a:p>
        </p:txBody>
      </p:sp>
      <p:sp>
        <p:nvSpPr>
          <p:cNvPr id="5" name="Slide Number Placeholder 4">
            <a:extLst>
              <a:ext uri="{FF2B5EF4-FFF2-40B4-BE49-F238E27FC236}">
                <a16:creationId xmlns:a16="http://schemas.microsoft.com/office/drawing/2014/main" id="{EED03137-7AB2-2A5E-B86B-FAB9F630A66E}"/>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pic>
        <p:nvPicPr>
          <p:cNvPr id="7" name="Recorded Sound">
            <a:hlinkClick r:id="" action="ppaction://media"/>
            <a:extLst>
              <a:ext uri="{FF2B5EF4-FFF2-40B4-BE49-F238E27FC236}">
                <a16:creationId xmlns:a16="http://schemas.microsoft.com/office/drawing/2014/main" id="{95FA3FF2-9DD9-6865-338E-785E5A38DEF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368800" y="3493294"/>
            <a:ext cx="871810" cy="871810"/>
          </a:xfrm>
          <a:prstGeom prst="rect">
            <a:avLst/>
          </a:prstGeom>
        </p:spPr>
      </p:pic>
    </p:spTree>
    <p:extLst>
      <p:ext uri="{BB962C8B-B14F-4D97-AF65-F5344CB8AC3E}">
        <p14:creationId xmlns:p14="http://schemas.microsoft.com/office/powerpoint/2010/main" val="2515865707"/>
      </p:ext>
    </p:extLst>
  </p:cSld>
  <p:clrMapOvr>
    <a:masterClrMapping/>
  </p:clrMapOvr>
  <p:transition spd="slow" advTm="48387">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863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0825" y="-252628"/>
            <a:ext cx="8229600" cy="1143000"/>
          </a:xfrm>
        </p:spPr>
        <p:txBody>
          <a:bodyPr/>
          <a:lstStyle/>
          <a:p>
            <a:r>
              <a:rPr lang="en-GB" sz="3600" b="1" dirty="0">
                <a:cs typeface="Arial" panose="020B0604020202020204" pitchFamily="34" charset="0"/>
              </a:rPr>
              <a:t>References</a:t>
            </a:r>
          </a:p>
        </p:txBody>
      </p:sp>
      <p:sp>
        <p:nvSpPr>
          <p:cNvPr id="6" name="Content Placeholder 5">
            <a:extLst>
              <a:ext uri="{FF2B5EF4-FFF2-40B4-BE49-F238E27FC236}">
                <a16:creationId xmlns:a16="http://schemas.microsoft.com/office/drawing/2014/main" id="{A4085575-4426-A9AB-0F8A-7A51209EE3B6}"/>
              </a:ext>
            </a:extLst>
          </p:cNvPr>
          <p:cNvSpPr>
            <a:spLocks noGrp="1"/>
          </p:cNvSpPr>
          <p:nvPr>
            <p:ph idx="1"/>
          </p:nvPr>
        </p:nvSpPr>
        <p:spPr>
          <a:xfrm>
            <a:off x="243725" y="620688"/>
            <a:ext cx="8229600" cy="4464496"/>
          </a:xfrm>
        </p:spPr>
        <p:txBody>
          <a:bodyPr anchor="ctr" anchorCtr="0"/>
          <a:lstStyle/>
          <a:p>
            <a:pPr marL="457200" lvl="1" indent="0">
              <a:spcBef>
                <a:spcPts val="2000"/>
              </a:spcBef>
              <a:buNone/>
            </a:pPr>
            <a:endParaRPr lang="en-GB" sz="1400" dirty="0">
              <a:latin typeface="Arial" panose="020B0604020202020204" pitchFamily="34" charset="0"/>
              <a:cs typeface="Arial" panose="020B0604020202020204" pitchFamily="34" charset="0"/>
            </a:endParaRPr>
          </a:p>
          <a:p>
            <a:pPr marL="457200" lvl="1" indent="0">
              <a:spcBef>
                <a:spcPts val="2000"/>
              </a:spcBef>
              <a:buNone/>
            </a:pPr>
            <a:r>
              <a:rPr lang="en-GB" sz="1400" dirty="0">
                <a:latin typeface="Arial" panose="020B0604020202020204" pitchFamily="34" charset="0"/>
                <a:ea typeface="ADLaM Display" panose="020F0502020204030204" pitchFamily="2" charset="0"/>
                <a:cs typeface="Arial" panose="020B0604020202020204" pitchFamily="34" charset="0"/>
              </a:rPr>
              <a:t>British Heart Foundation (2021). </a:t>
            </a:r>
            <a:r>
              <a:rPr lang="en-GB" sz="1400" i="1" dirty="0">
                <a:latin typeface="Arial" panose="020B0604020202020204" pitchFamily="34" charset="0"/>
                <a:ea typeface="ADLaM Display" panose="020F0502020204030204" pitchFamily="2" charset="0"/>
                <a:cs typeface="Arial" panose="020B0604020202020204" pitchFamily="34" charset="0"/>
              </a:rPr>
              <a:t>Diabetes - Causes, Symptoms &amp; Treatments</a:t>
            </a:r>
            <a:r>
              <a:rPr lang="en-GB" sz="1400" dirty="0">
                <a:latin typeface="Arial" panose="020B0604020202020204" pitchFamily="34" charset="0"/>
                <a:ea typeface="ADLaM Display" panose="020F0502020204030204" pitchFamily="2" charset="0"/>
                <a:cs typeface="Arial" panose="020B0604020202020204" pitchFamily="34" charset="0"/>
              </a:rPr>
              <a:t>. [online] </a:t>
            </a:r>
            <a:r>
              <a:rPr lang="en-GB" sz="1400" i="1" dirty="0">
                <a:latin typeface="Arial" panose="020B0604020202020204" pitchFamily="34" charset="0"/>
                <a:ea typeface="ADLaM Display" panose="020F0502020204030204" pitchFamily="2" charset="0"/>
                <a:cs typeface="Arial" panose="020B0604020202020204" pitchFamily="34" charset="0"/>
              </a:rPr>
              <a:t>Bhf.org.uk</a:t>
            </a:r>
            <a:r>
              <a:rPr lang="en-GB" sz="1400" dirty="0">
                <a:latin typeface="Arial" panose="020B0604020202020204" pitchFamily="34" charset="0"/>
                <a:ea typeface="ADLaM Display" panose="020F0502020204030204" pitchFamily="2" charset="0"/>
                <a:cs typeface="Arial" panose="020B0604020202020204" pitchFamily="34" charset="0"/>
              </a:rPr>
              <a:t>. Available at: https://www.bhf.org.uk/informationsupport/risk-factors/diabetes [Accessed 2 Aug. 2026].</a:t>
            </a:r>
          </a:p>
          <a:p>
            <a:pPr marL="457200" lvl="1" indent="0">
              <a:spcBef>
                <a:spcPts val="2000"/>
              </a:spcBef>
              <a:buNone/>
            </a:pPr>
            <a:r>
              <a:rPr lang="en-GB" sz="1400" dirty="0">
                <a:latin typeface="Arial" panose="020B0604020202020204" pitchFamily="34" charset="0"/>
                <a:cs typeface="Arial" panose="020B0604020202020204" pitchFamily="34" charset="0"/>
              </a:rPr>
              <a:t>Cleveland Clinic (2024) </a:t>
            </a:r>
            <a:r>
              <a:rPr lang="en-GB" sz="1400" i="1" dirty="0">
                <a:latin typeface="Arial" panose="020B0604020202020204" pitchFamily="34" charset="0"/>
                <a:cs typeface="Arial" panose="020B0604020202020204" pitchFamily="34" charset="0"/>
              </a:rPr>
              <a:t>Pancreas: Anatomy, Function and Diseases</a:t>
            </a:r>
            <a:r>
              <a:rPr lang="en-GB" sz="1400" dirty="0">
                <a:latin typeface="Arial" panose="020B0604020202020204" pitchFamily="34" charset="0"/>
                <a:cs typeface="Arial" panose="020B0604020202020204" pitchFamily="34" charset="0"/>
              </a:rPr>
              <a:t>.</a:t>
            </a:r>
          </a:p>
          <a:p>
            <a:pPr marL="457200" lvl="1" indent="0">
              <a:spcBef>
                <a:spcPts val="2000"/>
              </a:spcBef>
              <a:buNone/>
            </a:pPr>
            <a:r>
              <a:rPr lang="en-GB" sz="1400" dirty="0">
                <a:latin typeface="Arial" panose="020B0604020202020204" pitchFamily="34" charset="0"/>
                <a:cs typeface="Arial" panose="020B0604020202020204" pitchFamily="34" charset="0"/>
              </a:rPr>
              <a:t>Enilari, O. and Sinha, S. (2019). The Global Impact of Asthma in Adult Populations. </a:t>
            </a:r>
            <a:r>
              <a:rPr lang="en-GB" sz="1400" i="1" dirty="0">
                <a:latin typeface="Arial" panose="020B0604020202020204" pitchFamily="34" charset="0"/>
                <a:cs typeface="Arial" panose="020B0604020202020204" pitchFamily="34" charset="0"/>
              </a:rPr>
              <a:t>Annals of Global Health</a:t>
            </a:r>
            <a:r>
              <a:rPr lang="en-GB" sz="1400" dirty="0">
                <a:latin typeface="Arial" panose="020B0604020202020204" pitchFamily="34" charset="0"/>
                <a:cs typeface="Arial" panose="020B0604020202020204" pitchFamily="34" charset="0"/>
              </a:rPr>
              <a:t>, 85(1). doi:10.5334/aogh.2412.</a:t>
            </a:r>
          </a:p>
          <a:p>
            <a:pPr marL="457200" lvl="1" indent="0">
              <a:spcBef>
                <a:spcPts val="2000"/>
              </a:spcBef>
              <a:buNone/>
            </a:pPr>
            <a:r>
              <a:rPr lang="en-GB" sz="1400" dirty="0">
                <a:latin typeface="Arial" panose="020B0604020202020204" pitchFamily="34" charset="0"/>
                <a:cs typeface="Arial" panose="020B0604020202020204" pitchFamily="34" charset="0"/>
              </a:rPr>
              <a:t>NHS (2023). </a:t>
            </a:r>
            <a:r>
              <a:rPr lang="en-GB" sz="1400" i="1" dirty="0">
                <a:latin typeface="Arial" panose="020B0604020202020204" pitchFamily="34" charset="0"/>
                <a:cs typeface="Arial" panose="020B0604020202020204" pitchFamily="34" charset="0"/>
              </a:rPr>
              <a:t>What is type 2 diabetes?</a:t>
            </a:r>
            <a:r>
              <a:rPr lang="en-GB" sz="1400" dirty="0">
                <a:latin typeface="Arial" panose="020B0604020202020204" pitchFamily="34" charset="0"/>
                <a:cs typeface="Arial" panose="020B0604020202020204" pitchFamily="34" charset="0"/>
              </a:rPr>
              <a:t> [online] </a:t>
            </a:r>
            <a:r>
              <a:rPr lang="en-GB" sz="1400" i="1" dirty="0">
                <a:latin typeface="Arial" panose="020B0604020202020204" pitchFamily="34" charset="0"/>
                <a:cs typeface="Arial" panose="020B0604020202020204" pitchFamily="34" charset="0"/>
              </a:rPr>
              <a:t>NHS</a:t>
            </a:r>
            <a:r>
              <a:rPr lang="en-GB" sz="1400" dirty="0">
                <a:latin typeface="Arial" panose="020B0604020202020204" pitchFamily="34" charset="0"/>
                <a:cs typeface="Arial" panose="020B0604020202020204" pitchFamily="34" charset="0"/>
              </a:rPr>
              <a:t>. NHS. Available at: https://www.nhs.uk/conditions/type-2-diabetes/ [Accessed 29 July 2026].</a:t>
            </a:r>
          </a:p>
          <a:p>
            <a:pPr marL="457200" lvl="1" indent="0">
              <a:spcBef>
                <a:spcPts val="2000"/>
              </a:spcBef>
              <a:buNone/>
            </a:pPr>
            <a:r>
              <a:rPr lang="en-GB" sz="1400" dirty="0"/>
              <a:t>National Health Service (2025). </a:t>
            </a:r>
            <a:r>
              <a:rPr lang="en-GB" sz="1400" i="1" dirty="0"/>
              <a:t>Symptoms - type 2 diabetes</a:t>
            </a:r>
            <a:r>
              <a:rPr lang="en-GB" sz="1400" dirty="0"/>
              <a:t>. [online] </a:t>
            </a:r>
            <a:r>
              <a:rPr lang="en-GB" sz="1400" i="1" dirty="0"/>
              <a:t>NHS</a:t>
            </a:r>
            <a:r>
              <a:rPr lang="en-GB" sz="1400" dirty="0"/>
              <a:t>. Available at: https://www.nhs.uk/conditions/type-2-diabetes/symptoms/ [Accessed 2 Aug. 2026].</a:t>
            </a:r>
            <a:endParaRPr lang="en-GB" sz="1400" dirty="0">
              <a:latin typeface="Arial" panose="020B0604020202020204" pitchFamily="34" charset="0"/>
              <a:cs typeface="Arial" panose="020B0604020202020204" pitchFamily="34" charset="0"/>
            </a:endParaRPr>
          </a:p>
          <a:p>
            <a:pPr marL="457200" lvl="1" indent="0">
              <a:spcBef>
                <a:spcPts val="2000"/>
              </a:spcBef>
              <a:buNone/>
            </a:pPr>
            <a:r>
              <a:rPr lang="en-GB" sz="1400" dirty="0">
                <a:latin typeface="Arial" panose="020B0604020202020204" pitchFamily="34" charset="0"/>
                <a:cs typeface="Arial" panose="020B0604020202020204" pitchFamily="34" charset="0"/>
              </a:rPr>
              <a:t>National Institute for Health and Care Excellence (NICE) (2022) </a:t>
            </a:r>
            <a:r>
              <a:rPr lang="en-GB" sz="1400" i="1" dirty="0">
                <a:latin typeface="Arial" panose="020B0604020202020204" pitchFamily="34" charset="0"/>
                <a:cs typeface="Arial" panose="020B0604020202020204" pitchFamily="34" charset="0"/>
              </a:rPr>
              <a:t>Type 2 diabetes in adults: management (NG28)</a:t>
            </a:r>
            <a:r>
              <a:rPr lang="en-GB" sz="1400" dirty="0">
                <a:latin typeface="Arial" panose="020B0604020202020204" pitchFamily="34" charset="0"/>
                <a:cs typeface="Arial" panose="020B0604020202020204" pitchFamily="34" charset="0"/>
              </a:rPr>
              <a:t>.</a:t>
            </a:r>
          </a:p>
          <a:p>
            <a:pPr marL="457200" lvl="1" indent="0">
              <a:spcBef>
                <a:spcPts val="2000"/>
              </a:spcBef>
              <a:buNone/>
            </a:pPr>
            <a:r>
              <a:rPr lang="en-GB" sz="1400" dirty="0">
                <a:latin typeface="Arial" panose="020B0604020202020204" pitchFamily="34" charset="0"/>
                <a:cs typeface="Arial" panose="020B0604020202020204" pitchFamily="34" charset="0"/>
              </a:rPr>
              <a:t>Wayne, G. (2022). </a:t>
            </a:r>
            <a:r>
              <a:rPr lang="en-GB" sz="1400" i="1" dirty="0">
                <a:latin typeface="Arial" panose="020B0604020202020204" pitchFamily="34" charset="0"/>
                <a:cs typeface="Arial" panose="020B0604020202020204" pitchFamily="34" charset="0"/>
              </a:rPr>
              <a:t>Deficient Knowledge – Nursing Diagnosis &amp; Care Plan</a:t>
            </a:r>
            <a:r>
              <a:rPr lang="en-GB" sz="1400" dirty="0">
                <a:latin typeface="Arial" panose="020B0604020202020204" pitchFamily="34" charset="0"/>
                <a:cs typeface="Arial" panose="020B0604020202020204" pitchFamily="34" charset="0"/>
              </a:rPr>
              <a:t>. [online] </a:t>
            </a:r>
            <a:r>
              <a:rPr lang="en-GB" sz="1400" i="1" dirty="0">
                <a:latin typeface="Arial" panose="020B0604020202020204" pitchFamily="34" charset="0"/>
                <a:cs typeface="Arial" panose="020B0604020202020204" pitchFamily="34" charset="0"/>
              </a:rPr>
              <a:t>Nurseslabs</a:t>
            </a:r>
            <a:r>
              <a:rPr lang="en-GB" sz="1400" dirty="0">
                <a:latin typeface="Arial" panose="020B0604020202020204" pitchFamily="34" charset="0"/>
                <a:cs typeface="Arial" panose="020B0604020202020204" pitchFamily="34" charset="0"/>
              </a:rPr>
              <a:t>. Available at: https://nurseslabs.com/deficient-knowledge/ [Accessed 5 Aug. 2026].</a:t>
            </a:r>
          </a:p>
          <a:p>
            <a:pPr marL="457200" lvl="1" indent="0">
              <a:spcBef>
                <a:spcPts val="2000"/>
              </a:spcBef>
              <a:buNone/>
            </a:pPr>
            <a:r>
              <a:rPr lang="en-GB" sz="1400" dirty="0">
                <a:latin typeface="Arial" panose="020B0604020202020204" pitchFamily="34" charset="0"/>
                <a:cs typeface="Arial" panose="020B0604020202020204" pitchFamily="34" charset="0"/>
              </a:rPr>
              <a:t>World Health Organization (2023). </a:t>
            </a:r>
            <a:r>
              <a:rPr lang="en-GB" sz="1400" i="1" dirty="0">
                <a:latin typeface="Arial" panose="020B0604020202020204" pitchFamily="34" charset="0"/>
                <a:cs typeface="Arial" panose="020B0604020202020204" pitchFamily="34" charset="0"/>
              </a:rPr>
              <a:t>Diabetes</a:t>
            </a:r>
            <a:r>
              <a:rPr lang="en-GB" sz="1400" dirty="0">
                <a:latin typeface="Arial" panose="020B0604020202020204" pitchFamily="34" charset="0"/>
                <a:cs typeface="Arial" panose="020B0604020202020204" pitchFamily="34" charset="0"/>
              </a:rPr>
              <a:t>. [online] </a:t>
            </a:r>
            <a:r>
              <a:rPr lang="en-GB" sz="1400" i="1" dirty="0">
                <a:latin typeface="Arial" panose="020B0604020202020204" pitchFamily="34" charset="0"/>
                <a:cs typeface="Arial" panose="020B0604020202020204" pitchFamily="34" charset="0"/>
              </a:rPr>
              <a:t>Who.int</a:t>
            </a:r>
            <a:r>
              <a:rPr lang="en-GB" sz="1400" dirty="0">
                <a:latin typeface="Arial" panose="020B0604020202020204" pitchFamily="34" charset="0"/>
                <a:cs typeface="Arial" panose="020B0604020202020204" pitchFamily="34" charset="0"/>
              </a:rPr>
              <a:t>. World Health Organization: WHO. Available at: https://www.who.int/health-topics/diabetes [Accessed 29 July 2026].</a:t>
            </a:r>
            <a:endParaRPr lang="en-GB" sz="1400" dirty="0">
              <a:solidFill>
                <a:schemeClr val="tx1"/>
              </a:solidFill>
              <a:latin typeface="Arial" panose="020B0604020202020204" pitchFamily="34" charset="0"/>
              <a:cs typeface="Arial" panose="020B0604020202020204" pitchFamily="34" charset="0"/>
            </a:endParaRP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11/08/2026</a:t>
            </a:fld>
            <a:endParaRPr lang="en-GB" altLang="en-US" dirty="0"/>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pic>
        <p:nvPicPr>
          <p:cNvPr id="3" name="Recorded Sound">
            <a:hlinkClick r:id="" action="ppaction://media"/>
            <a:extLst>
              <a:ext uri="{FF2B5EF4-FFF2-40B4-BE49-F238E27FC236}">
                <a16:creationId xmlns:a16="http://schemas.microsoft.com/office/drawing/2014/main" id="{FF0B2BD9-ED45-EF66-417B-4A4B065186E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7666586" y="2313585"/>
            <a:ext cx="813839" cy="813839"/>
          </a:xfrm>
          <a:prstGeom prst="rect">
            <a:avLst/>
          </a:prstGeom>
        </p:spPr>
      </p:pic>
    </p:spTree>
    <p:extLst>
      <p:ext uri="{BB962C8B-B14F-4D97-AF65-F5344CB8AC3E}">
        <p14:creationId xmlns:p14="http://schemas.microsoft.com/office/powerpoint/2010/main" val="2021817562"/>
      </p:ext>
    </p:extLst>
  </p:cSld>
  <p:clrMapOvr>
    <a:masterClrMapping/>
  </p:clrMapOvr>
  <p:transition spd="slow" advTm="12903">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90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CA845005-2D0A-7340-9158-F7C2EED21ECD}">
  <we:reference id="wa200010001" version="1.0.0.1" store="en-GB" storeType="OMEX"/>
  <we:alternateReferences>
    <we:reference id="WA200010001" version="1.0.0.1" store="WA200010001" storeType="OMEX"/>
  </we:alternateReferences>
  <we:properties>
    <we:property name="claude.fileId" value="&quot;75df47eb-6b36-49c2-aa41-49fbd7b0be1f&quot;"/>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emplate>PPT template</Template>
  <TotalTime>875</TotalTime>
  <Words>1589</Words>
  <Application>Microsoft Office PowerPoint</Application>
  <PresentationFormat>On-screen Show (4:3)</PresentationFormat>
  <Paragraphs>159</Paragraphs>
  <Slides>12</Slides>
  <Notes>1</Notes>
  <HiddenSlides>0</HiddenSlides>
  <MMClips>15</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Myriad Pro</vt:lpstr>
      <vt:lpstr>Verdana</vt:lpstr>
      <vt:lpstr>Wingdings</vt:lpstr>
      <vt:lpstr>20140311PresentationUWTSDTemplate</vt:lpstr>
      <vt:lpstr>PowerPoint Presentation</vt:lpstr>
      <vt:lpstr>Introduction</vt:lpstr>
      <vt:lpstr>PowerPoint Presentation</vt:lpstr>
      <vt:lpstr>Anatomy and Physiology</vt:lpstr>
      <vt:lpstr>Care Plan (1/3)</vt:lpstr>
      <vt:lpstr>Care Plan (2/3)</vt:lpstr>
      <vt:lpstr>Care plan(Continued)</vt:lpstr>
      <vt:lpstr>Care Plan (3/3) </vt:lpstr>
      <vt:lpstr>Risk factors</vt:lpstr>
      <vt:lpstr>Recommendations</vt:lpstr>
      <vt:lpstr>Conclusion</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Hoodricch DE</cp:lastModifiedBy>
  <cp:revision>319</cp:revision>
  <cp:lastPrinted>2018-07-09T15:27:01Z</cp:lastPrinted>
  <dcterms:created xsi:type="dcterms:W3CDTF">2002-10-07T19:43:58Z</dcterms:created>
  <dcterms:modified xsi:type="dcterms:W3CDTF">2026-08-10T23:39:43Z</dcterms:modified>
</cp:coreProperties>
</file>