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7" r:id="rId2"/>
    <p:sldId id="258" r:id="rId3"/>
    <p:sldId id="260" r:id="rId4"/>
    <p:sldId id="259" r:id="rId5"/>
    <p:sldId id="261" r:id="rId6"/>
    <p:sldId id="262" r:id="rId7"/>
    <p:sldId id="263" r:id="rId8"/>
    <p:sldId id="264" r:id="rId9"/>
    <p:sldId id="265" r:id="rId10"/>
    <p:sldId id="266" r:id="rId11"/>
    <p:sldId id="267" r:id="rId12"/>
    <p:sldId id="268" r:id="rId13"/>
    <p:sldId id="269" r:id="rId14"/>
    <p:sldId id="270" r:id="rId15"/>
    <p:sldId id="271" r:id="rId16"/>
    <p:sldId id="288" r:id="rId17"/>
    <p:sldId id="298" r:id="rId18"/>
    <p:sldId id="290" r:id="rId19"/>
    <p:sldId id="301" r:id="rId20"/>
    <p:sldId id="289" r:id="rId21"/>
    <p:sldId id="291" r:id="rId22"/>
    <p:sldId id="293" r:id="rId23"/>
    <p:sldId id="292" r:id="rId24"/>
    <p:sldId id="295" r:id="rId25"/>
    <p:sldId id="296" r:id="rId26"/>
    <p:sldId id="294" r:id="rId27"/>
    <p:sldId id="297" r:id="rId28"/>
    <p:sldId id="299" r:id="rId29"/>
    <p:sldId id="300" r:id="rId30"/>
    <p:sldId id="275" r:id="rId31"/>
    <p:sldId id="276" r:id="rId32"/>
    <p:sldId id="277" r:id="rId33"/>
    <p:sldId id="278" r:id="rId34"/>
    <p:sldId id="279" r:id="rId35"/>
    <p:sldId id="280" r:id="rId36"/>
    <p:sldId id="281" r:id="rId37"/>
    <p:sldId id="282" r:id="rId38"/>
    <p:sldId id="283" r:id="rId39"/>
    <p:sldId id="284" r:id="rId40"/>
    <p:sldId id="25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37"/>
    <p:restoredTop sz="94558"/>
  </p:normalViewPr>
  <p:slideViewPr>
    <p:cSldViewPr snapToGrid="0" snapToObjects="1">
      <p:cViewPr varScale="1">
        <p:scale>
          <a:sx n="121" d="100"/>
          <a:sy n="121" d="100"/>
        </p:scale>
        <p:origin x="73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D0837D-002D-49D3-9532-ECB2EE5D662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7795B3-BF47-4503-938C-DFAFFAA43D99}">
      <dgm:prSet/>
      <dgm:spPr/>
      <dgm:t>
        <a:bodyPr/>
        <a:lstStyle/>
        <a:p>
          <a:r>
            <a:rPr lang="en-US" dirty="0"/>
            <a:t>What is Compositing?</a:t>
          </a:r>
        </a:p>
      </dgm:t>
    </dgm:pt>
    <dgm:pt modelId="{79DD1103-BBEE-49ED-9B0D-4A95EA299BF0}" type="parTrans" cxnId="{A6CD78DD-66A3-400F-AFB1-98552E22AD75}">
      <dgm:prSet/>
      <dgm:spPr/>
      <dgm:t>
        <a:bodyPr/>
        <a:lstStyle/>
        <a:p>
          <a:endParaRPr lang="en-US"/>
        </a:p>
      </dgm:t>
    </dgm:pt>
    <dgm:pt modelId="{2D03C8E3-B5ED-4041-AF85-6B28ABE0284D}" type="sibTrans" cxnId="{A6CD78DD-66A3-400F-AFB1-98552E22AD75}">
      <dgm:prSet/>
      <dgm:spPr/>
      <dgm:t>
        <a:bodyPr/>
        <a:lstStyle/>
        <a:p>
          <a:endParaRPr lang="en-US"/>
        </a:p>
      </dgm:t>
    </dgm:pt>
    <dgm:pt modelId="{9F22DE54-542E-492B-BE28-6900EAA5FB7D}">
      <dgm:prSet/>
      <dgm:spPr/>
      <dgm:t>
        <a:bodyPr/>
        <a:lstStyle/>
        <a:p>
          <a:r>
            <a:rPr lang="en-US"/>
            <a:t>Compositing is the combining of visual elements from separate sources into single images, often to create the illusion that all those elements are parts of the same scene.</a:t>
          </a:r>
        </a:p>
      </dgm:t>
    </dgm:pt>
    <dgm:pt modelId="{A86C8997-88DA-452F-9D08-2D50B20A5482}" type="parTrans" cxnId="{0E1198DC-B52C-41DA-97D6-77F78D32CFE5}">
      <dgm:prSet/>
      <dgm:spPr/>
      <dgm:t>
        <a:bodyPr/>
        <a:lstStyle/>
        <a:p>
          <a:endParaRPr lang="en-US"/>
        </a:p>
      </dgm:t>
    </dgm:pt>
    <dgm:pt modelId="{1A751FC6-8B91-49D4-8BD7-74799AFC41CF}" type="sibTrans" cxnId="{0E1198DC-B52C-41DA-97D6-77F78D32CFE5}">
      <dgm:prSet/>
      <dgm:spPr/>
      <dgm:t>
        <a:bodyPr/>
        <a:lstStyle/>
        <a:p>
          <a:endParaRPr lang="en-US"/>
        </a:p>
      </dgm:t>
    </dgm:pt>
    <dgm:pt modelId="{F848D1FB-C8DB-4FFE-92E9-43D2C5662274}" type="pres">
      <dgm:prSet presAssocID="{DAD0837D-002D-49D3-9532-ECB2EE5D662F}" presName="root" presStyleCnt="0">
        <dgm:presLayoutVars>
          <dgm:dir/>
          <dgm:resizeHandles val="exact"/>
        </dgm:presLayoutVars>
      </dgm:prSet>
      <dgm:spPr/>
    </dgm:pt>
    <dgm:pt modelId="{1C7B7D32-7A34-42A2-94BE-E8B5169B1081}" type="pres">
      <dgm:prSet presAssocID="{1B7795B3-BF47-4503-938C-DFAFFAA43D99}" presName="compNode" presStyleCnt="0"/>
      <dgm:spPr/>
    </dgm:pt>
    <dgm:pt modelId="{F3507D36-4232-4B14-B7C5-6A7BC39DFBAC}" type="pres">
      <dgm:prSet presAssocID="{1B7795B3-BF47-4503-938C-DFAFFAA43D99}" presName="bgRect" presStyleLbl="bgShp" presStyleIdx="0" presStyleCnt="2" custLinFactNeighborX="-26348" custLinFactNeighborY="-4733"/>
      <dgm:spPr/>
    </dgm:pt>
    <dgm:pt modelId="{B3C9BBCB-D250-4BBB-AD21-5FF4F5380DFD}" type="pres">
      <dgm:prSet presAssocID="{1B7795B3-BF47-4503-938C-DFAFFAA43D9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ipboard"/>
        </a:ext>
      </dgm:extLst>
    </dgm:pt>
    <dgm:pt modelId="{76717366-27B3-4E79-8417-2B612BD70451}" type="pres">
      <dgm:prSet presAssocID="{1B7795B3-BF47-4503-938C-DFAFFAA43D99}" presName="spaceRect" presStyleCnt="0"/>
      <dgm:spPr/>
    </dgm:pt>
    <dgm:pt modelId="{0ADA5E56-8EE0-494B-8146-EF8BDF4B4B34}" type="pres">
      <dgm:prSet presAssocID="{1B7795B3-BF47-4503-938C-DFAFFAA43D99}" presName="parTx" presStyleLbl="revTx" presStyleIdx="0" presStyleCnt="2">
        <dgm:presLayoutVars>
          <dgm:chMax val="0"/>
          <dgm:chPref val="0"/>
        </dgm:presLayoutVars>
      </dgm:prSet>
      <dgm:spPr/>
    </dgm:pt>
    <dgm:pt modelId="{1570062C-762A-44D4-88AA-E17771549947}" type="pres">
      <dgm:prSet presAssocID="{2D03C8E3-B5ED-4041-AF85-6B28ABE0284D}" presName="sibTrans" presStyleCnt="0"/>
      <dgm:spPr/>
    </dgm:pt>
    <dgm:pt modelId="{C5F103A3-46E0-45F7-B29B-E8070A573A22}" type="pres">
      <dgm:prSet presAssocID="{9F22DE54-542E-492B-BE28-6900EAA5FB7D}" presName="compNode" presStyleCnt="0"/>
      <dgm:spPr/>
    </dgm:pt>
    <dgm:pt modelId="{9CA7EA78-D3D9-4452-B256-893D6B2A9F3B}" type="pres">
      <dgm:prSet presAssocID="{9F22DE54-542E-492B-BE28-6900EAA5FB7D}" presName="bgRect" presStyleLbl="bgShp" presStyleIdx="1" presStyleCnt="2"/>
      <dgm:spPr/>
    </dgm:pt>
    <dgm:pt modelId="{97182DF2-800B-41E2-97C9-6014332786EB}" type="pres">
      <dgm:prSet presAssocID="{9F22DE54-542E-492B-BE28-6900EAA5FB7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DC1B9233-FB94-4739-A1C6-410574C11D4F}" type="pres">
      <dgm:prSet presAssocID="{9F22DE54-542E-492B-BE28-6900EAA5FB7D}" presName="spaceRect" presStyleCnt="0"/>
      <dgm:spPr/>
    </dgm:pt>
    <dgm:pt modelId="{32C5EA7E-3982-4E1D-B042-57CBE6C9AE98}" type="pres">
      <dgm:prSet presAssocID="{9F22DE54-542E-492B-BE28-6900EAA5FB7D}" presName="parTx" presStyleLbl="revTx" presStyleIdx="1" presStyleCnt="2">
        <dgm:presLayoutVars>
          <dgm:chMax val="0"/>
          <dgm:chPref val="0"/>
        </dgm:presLayoutVars>
      </dgm:prSet>
      <dgm:spPr/>
    </dgm:pt>
  </dgm:ptLst>
  <dgm:cxnLst>
    <dgm:cxn modelId="{FA61EBC7-29E0-49A6-81B6-10B2BA57BF17}" type="presOf" srcId="{9F22DE54-542E-492B-BE28-6900EAA5FB7D}" destId="{32C5EA7E-3982-4E1D-B042-57CBE6C9AE98}" srcOrd="0" destOrd="0" presId="urn:microsoft.com/office/officeart/2018/2/layout/IconVerticalSolidList"/>
    <dgm:cxn modelId="{097586DB-8EC5-4AD1-A52B-F3D22FDAC264}" type="presOf" srcId="{DAD0837D-002D-49D3-9532-ECB2EE5D662F}" destId="{F848D1FB-C8DB-4FFE-92E9-43D2C5662274}" srcOrd="0" destOrd="0" presId="urn:microsoft.com/office/officeart/2018/2/layout/IconVerticalSolidList"/>
    <dgm:cxn modelId="{0E1198DC-B52C-41DA-97D6-77F78D32CFE5}" srcId="{DAD0837D-002D-49D3-9532-ECB2EE5D662F}" destId="{9F22DE54-542E-492B-BE28-6900EAA5FB7D}" srcOrd="1" destOrd="0" parTransId="{A86C8997-88DA-452F-9D08-2D50B20A5482}" sibTransId="{1A751FC6-8B91-49D4-8BD7-74799AFC41CF}"/>
    <dgm:cxn modelId="{A6CD78DD-66A3-400F-AFB1-98552E22AD75}" srcId="{DAD0837D-002D-49D3-9532-ECB2EE5D662F}" destId="{1B7795B3-BF47-4503-938C-DFAFFAA43D99}" srcOrd="0" destOrd="0" parTransId="{79DD1103-BBEE-49ED-9B0D-4A95EA299BF0}" sibTransId="{2D03C8E3-B5ED-4041-AF85-6B28ABE0284D}"/>
    <dgm:cxn modelId="{096315EC-4DEC-4187-842D-A72E9E465964}" type="presOf" srcId="{1B7795B3-BF47-4503-938C-DFAFFAA43D99}" destId="{0ADA5E56-8EE0-494B-8146-EF8BDF4B4B34}" srcOrd="0" destOrd="0" presId="urn:microsoft.com/office/officeart/2018/2/layout/IconVerticalSolidList"/>
    <dgm:cxn modelId="{6B6BA893-1F6B-4C28-95DB-9C14186AB77C}" type="presParOf" srcId="{F848D1FB-C8DB-4FFE-92E9-43D2C5662274}" destId="{1C7B7D32-7A34-42A2-94BE-E8B5169B1081}" srcOrd="0" destOrd="0" presId="urn:microsoft.com/office/officeart/2018/2/layout/IconVerticalSolidList"/>
    <dgm:cxn modelId="{4311837D-D55F-4FE8-B359-83CD2E22B938}" type="presParOf" srcId="{1C7B7D32-7A34-42A2-94BE-E8B5169B1081}" destId="{F3507D36-4232-4B14-B7C5-6A7BC39DFBAC}" srcOrd="0" destOrd="0" presId="urn:microsoft.com/office/officeart/2018/2/layout/IconVerticalSolidList"/>
    <dgm:cxn modelId="{528A5BE0-85F4-4F9C-9692-7AB620957F2C}" type="presParOf" srcId="{1C7B7D32-7A34-42A2-94BE-E8B5169B1081}" destId="{B3C9BBCB-D250-4BBB-AD21-5FF4F5380DFD}" srcOrd="1" destOrd="0" presId="urn:microsoft.com/office/officeart/2018/2/layout/IconVerticalSolidList"/>
    <dgm:cxn modelId="{56623413-87D8-41A5-A765-D75074F1B85C}" type="presParOf" srcId="{1C7B7D32-7A34-42A2-94BE-E8B5169B1081}" destId="{76717366-27B3-4E79-8417-2B612BD70451}" srcOrd="2" destOrd="0" presId="urn:microsoft.com/office/officeart/2018/2/layout/IconVerticalSolidList"/>
    <dgm:cxn modelId="{142F7DAC-A9F3-462F-9251-1B09543229B1}" type="presParOf" srcId="{1C7B7D32-7A34-42A2-94BE-E8B5169B1081}" destId="{0ADA5E56-8EE0-494B-8146-EF8BDF4B4B34}" srcOrd="3" destOrd="0" presId="urn:microsoft.com/office/officeart/2018/2/layout/IconVerticalSolidList"/>
    <dgm:cxn modelId="{251863A0-FA1E-4DE3-B702-C0D25A981E37}" type="presParOf" srcId="{F848D1FB-C8DB-4FFE-92E9-43D2C5662274}" destId="{1570062C-762A-44D4-88AA-E17771549947}" srcOrd="1" destOrd="0" presId="urn:microsoft.com/office/officeart/2018/2/layout/IconVerticalSolidList"/>
    <dgm:cxn modelId="{ACDA5648-CFC9-459A-AA74-76CFB9F9FC01}" type="presParOf" srcId="{F848D1FB-C8DB-4FFE-92E9-43D2C5662274}" destId="{C5F103A3-46E0-45F7-B29B-E8070A573A22}" srcOrd="2" destOrd="0" presId="urn:microsoft.com/office/officeart/2018/2/layout/IconVerticalSolidList"/>
    <dgm:cxn modelId="{CCC2D1BF-8F5B-4B7C-B290-D6854867561B}" type="presParOf" srcId="{C5F103A3-46E0-45F7-B29B-E8070A573A22}" destId="{9CA7EA78-D3D9-4452-B256-893D6B2A9F3B}" srcOrd="0" destOrd="0" presId="urn:microsoft.com/office/officeart/2018/2/layout/IconVerticalSolidList"/>
    <dgm:cxn modelId="{D45D5C9C-5158-4364-8540-2C79F1BAD899}" type="presParOf" srcId="{C5F103A3-46E0-45F7-B29B-E8070A573A22}" destId="{97182DF2-800B-41E2-97C9-6014332786EB}" srcOrd="1" destOrd="0" presId="urn:microsoft.com/office/officeart/2018/2/layout/IconVerticalSolidList"/>
    <dgm:cxn modelId="{4CF6538D-4500-408D-B77B-F193317D108E}" type="presParOf" srcId="{C5F103A3-46E0-45F7-B29B-E8070A573A22}" destId="{DC1B9233-FB94-4739-A1C6-410574C11D4F}" srcOrd="2" destOrd="0" presId="urn:microsoft.com/office/officeart/2018/2/layout/IconVerticalSolidList"/>
    <dgm:cxn modelId="{BED09F2B-1A46-4B58-A44D-77097A163FAA}" type="presParOf" srcId="{C5F103A3-46E0-45F7-B29B-E8070A573A22}" destId="{32C5EA7E-3982-4E1D-B042-57CBE6C9AE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16C251-4D02-4C1E-A4A0-5BA192E08CE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EDC7EDC-FBEE-4219-B1B1-1649EA742EBF}">
      <dgm:prSet/>
      <dgm:spPr/>
      <dgm:t>
        <a:bodyPr/>
        <a:lstStyle/>
        <a:p>
          <a:r>
            <a:rPr lang="en-US"/>
            <a:t>Why is Compositing needed?</a:t>
          </a:r>
        </a:p>
      </dgm:t>
    </dgm:pt>
    <dgm:pt modelId="{8BCD0F13-66B0-4027-842C-8BB74A0FB248}" type="parTrans" cxnId="{D2AAAE2B-CE6A-4095-842E-37B861A886DF}">
      <dgm:prSet/>
      <dgm:spPr/>
      <dgm:t>
        <a:bodyPr/>
        <a:lstStyle/>
        <a:p>
          <a:endParaRPr lang="en-US"/>
        </a:p>
      </dgm:t>
    </dgm:pt>
    <dgm:pt modelId="{496DCEBB-7C2C-4504-A06B-9445ACAC9409}" type="sibTrans" cxnId="{D2AAAE2B-CE6A-4095-842E-37B861A886DF}">
      <dgm:prSet/>
      <dgm:spPr/>
      <dgm:t>
        <a:bodyPr/>
        <a:lstStyle/>
        <a:p>
          <a:endParaRPr lang="en-US"/>
        </a:p>
      </dgm:t>
    </dgm:pt>
    <dgm:pt modelId="{B448C5A7-5A40-4FE7-B372-21CB16D944F4}">
      <dgm:prSet/>
      <dgm:spPr/>
      <dgm:t>
        <a:bodyPr/>
        <a:lstStyle/>
        <a:p>
          <a:r>
            <a:rPr lang="en-US"/>
            <a:t>Incorporate additional 2D graphics including typography and images and as part of the layering process.</a:t>
          </a:r>
        </a:p>
      </dgm:t>
    </dgm:pt>
    <dgm:pt modelId="{2386A92B-9919-40FE-99FF-E091BD3CF913}" type="parTrans" cxnId="{AED04FF5-C4E5-413B-81DA-A4AD33A8401D}">
      <dgm:prSet/>
      <dgm:spPr/>
      <dgm:t>
        <a:bodyPr/>
        <a:lstStyle/>
        <a:p>
          <a:endParaRPr lang="en-US"/>
        </a:p>
      </dgm:t>
    </dgm:pt>
    <dgm:pt modelId="{C704E2A0-DF56-46FC-8DE5-297E9406909B}" type="sibTrans" cxnId="{AED04FF5-C4E5-413B-81DA-A4AD33A8401D}">
      <dgm:prSet/>
      <dgm:spPr/>
      <dgm:t>
        <a:bodyPr/>
        <a:lstStyle/>
        <a:p>
          <a:endParaRPr lang="en-US"/>
        </a:p>
      </dgm:t>
    </dgm:pt>
    <dgm:pt modelId="{E56EDEDF-8123-421B-BF78-D832017ED6DC}">
      <dgm:prSet/>
      <dgm:spPr/>
      <dgm:t>
        <a:bodyPr/>
        <a:lstStyle/>
        <a:p>
          <a:r>
            <a:rPr lang="en-US"/>
            <a:t>Incorporate additional 2D and 3D effects as part of the layering process.</a:t>
          </a:r>
        </a:p>
      </dgm:t>
    </dgm:pt>
    <dgm:pt modelId="{223A6B4E-034E-4851-9394-C5799001CAA8}" type="parTrans" cxnId="{6BB2D67E-7586-42BE-932B-B90B3CCD9A7D}">
      <dgm:prSet/>
      <dgm:spPr/>
      <dgm:t>
        <a:bodyPr/>
        <a:lstStyle/>
        <a:p>
          <a:endParaRPr lang="en-US"/>
        </a:p>
      </dgm:t>
    </dgm:pt>
    <dgm:pt modelId="{ECD72E6E-1CDA-47D5-93A7-7FCCFD527E4C}" type="sibTrans" cxnId="{6BB2D67E-7586-42BE-932B-B90B3CCD9A7D}">
      <dgm:prSet/>
      <dgm:spPr/>
      <dgm:t>
        <a:bodyPr/>
        <a:lstStyle/>
        <a:p>
          <a:endParaRPr lang="en-US"/>
        </a:p>
      </dgm:t>
    </dgm:pt>
    <dgm:pt modelId="{612142C1-4ECE-4D3A-BAAE-28D7105E7A93}">
      <dgm:prSet/>
      <dgm:spPr/>
      <dgm:t>
        <a:bodyPr/>
        <a:lstStyle/>
        <a:p>
          <a:r>
            <a:rPr lang="en-US" dirty="0"/>
            <a:t>Introduce additional motion to elements.</a:t>
          </a:r>
        </a:p>
      </dgm:t>
    </dgm:pt>
    <dgm:pt modelId="{64CF66D6-7B03-485E-B81E-8A20E6B67695}" type="parTrans" cxnId="{44EB0B70-16D3-4FC9-8679-FC7ECF5CF89A}">
      <dgm:prSet/>
      <dgm:spPr/>
      <dgm:t>
        <a:bodyPr/>
        <a:lstStyle/>
        <a:p>
          <a:endParaRPr lang="en-US"/>
        </a:p>
      </dgm:t>
    </dgm:pt>
    <dgm:pt modelId="{9F3F8D5A-03EC-4761-9F34-1A4D3D1FAADE}" type="sibTrans" cxnId="{44EB0B70-16D3-4FC9-8679-FC7ECF5CF89A}">
      <dgm:prSet/>
      <dgm:spPr/>
      <dgm:t>
        <a:bodyPr/>
        <a:lstStyle/>
        <a:p>
          <a:endParaRPr lang="en-US"/>
        </a:p>
      </dgm:t>
    </dgm:pt>
    <dgm:pt modelId="{2DB84C99-F50B-4AE5-92A1-66CE44D83443}">
      <dgm:prSet/>
      <dgm:spPr/>
      <dgm:t>
        <a:bodyPr/>
        <a:lstStyle/>
        <a:p>
          <a:r>
            <a:rPr lang="en-US"/>
            <a:t>Incorporate sophisticated static or dynamic visual effects.</a:t>
          </a:r>
        </a:p>
      </dgm:t>
    </dgm:pt>
    <dgm:pt modelId="{F4F3C453-BDE0-46BD-92EB-4AF33778380C}" type="parTrans" cxnId="{ABC3DEFD-90FF-40C4-B6FF-1ECFE19ED07A}">
      <dgm:prSet/>
      <dgm:spPr/>
      <dgm:t>
        <a:bodyPr/>
        <a:lstStyle/>
        <a:p>
          <a:endParaRPr lang="en-US"/>
        </a:p>
      </dgm:t>
    </dgm:pt>
    <dgm:pt modelId="{B5E8C041-C75D-42A7-8428-E356D6A4CC71}" type="sibTrans" cxnId="{ABC3DEFD-90FF-40C4-B6FF-1ECFE19ED07A}">
      <dgm:prSet/>
      <dgm:spPr/>
      <dgm:t>
        <a:bodyPr/>
        <a:lstStyle/>
        <a:p>
          <a:endParaRPr lang="en-US"/>
        </a:p>
      </dgm:t>
    </dgm:pt>
    <dgm:pt modelId="{4053A5EC-79D3-436F-87B3-1F52E8F7DC61}">
      <dgm:prSet/>
      <dgm:spPr/>
      <dgm:t>
        <a:bodyPr/>
        <a:lstStyle/>
        <a:p>
          <a:r>
            <a:rPr lang="en-US"/>
            <a:t>Grade a sequence by the use of colour and other filtering techniques.</a:t>
          </a:r>
        </a:p>
      </dgm:t>
    </dgm:pt>
    <dgm:pt modelId="{51FA150C-D886-42A3-96B4-67862B36C6E0}" type="parTrans" cxnId="{9BD7034F-B2AB-455F-AA22-9CEE8822AFCB}">
      <dgm:prSet/>
      <dgm:spPr/>
      <dgm:t>
        <a:bodyPr/>
        <a:lstStyle/>
        <a:p>
          <a:endParaRPr lang="en-US"/>
        </a:p>
      </dgm:t>
    </dgm:pt>
    <dgm:pt modelId="{8E1D3FDE-C440-42C9-A94C-46D19EFA37EC}" type="sibTrans" cxnId="{9BD7034F-B2AB-455F-AA22-9CEE8822AFCB}">
      <dgm:prSet/>
      <dgm:spPr/>
      <dgm:t>
        <a:bodyPr/>
        <a:lstStyle/>
        <a:p>
          <a:endParaRPr lang="en-US"/>
        </a:p>
      </dgm:t>
    </dgm:pt>
    <dgm:pt modelId="{3F4D6337-72EB-6B40-AF36-6169A0CE427A}" type="pres">
      <dgm:prSet presAssocID="{A016C251-4D02-4C1E-A4A0-5BA192E08CE4}" presName="diagram" presStyleCnt="0">
        <dgm:presLayoutVars>
          <dgm:dir/>
          <dgm:resizeHandles val="exact"/>
        </dgm:presLayoutVars>
      </dgm:prSet>
      <dgm:spPr/>
    </dgm:pt>
    <dgm:pt modelId="{24B2FB40-124D-DB4E-9B09-D1E50545B1B5}" type="pres">
      <dgm:prSet presAssocID="{BEDC7EDC-FBEE-4219-B1B1-1649EA742EBF}" presName="node" presStyleLbl="node1" presStyleIdx="0" presStyleCnt="4">
        <dgm:presLayoutVars>
          <dgm:bulletEnabled val="1"/>
        </dgm:presLayoutVars>
      </dgm:prSet>
      <dgm:spPr/>
    </dgm:pt>
    <dgm:pt modelId="{10D70AC2-F4DB-6E48-9EDD-F7C8275424C6}" type="pres">
      <dgm:prSet presAssocID="{496DCEBB-7C2C-4504-A06B-9445ACAC9409}" presName="sibTrans" presStyleCnt="0"/>
      <dgm:spPr/>
    </dgm:pt>
    <dgm:pt modelId="{026BFF0B-8464-2C4C-93F7-DE5E1DA222F8}" type="pres">
      <dgm:prSet presAssocID="{612142C1-4ECE-4D3A-BAAE-28D7105E7A93}" presName="node" presStyleLbl="node1" presStyleIdx="1" presStyleCnt="4">
        <dgm:presLayoutVars>
          <dgm:bulletEnabled val="1"/>
        </dgm:presLayoutVars>
      </dgm:prSet>
      <dgm:spPr/>
    </dgm:pt>
    <dgm:pt modelId="{2A4C0A28-F384-FB4F-A9A2-D987033738C6}" type="pres">
      <dgm:prSet presAssocID="{9F3F8D5A-03EC-4761-9F34-1A4D3D1FAADE}" presName="sibTrans" presStyleCnt="0"/>
      <dgm:spPr/>
    </dgm:pt>
    <dgm:pt modelId="{379071AF-E6D4-4348-A70A-CEE9019593A6}" type="pres">
      <dgm:prSet presAssocID="{2DB84C99-F50B-4AE5-92A1-66CE44D83443}" presName="node" presStyleLbl="node1" presStyleIdx="2" presStyleCnt="4">
        <dgm:presLayoutVars>
          <dgm:bulletEnabled val="1"/>
        </dgm:presLayoutVars>
      </dgm:prSet>
      <dgm:spPr/>
    </dgm:pt>
    <dgm:pt modelId="{E33AE6C3-098B-7B40-9351-73D0C9A2C3AC}" type="pres">
      <dgm:prSet presAssocID="{B5E8C041-C75D-42A7-8428-E356D6A4CC71}" presName="sibTrans" presStyleCnt="0"/>
      <dgm:spPr/>
    </dgm:pt>
    <dgm:pt modelId="{B4B7A3B0-24F1-C14C-B576-0823D8C4563B}" type="pres">
      <dgm:prSet presAssocID="{4053A5EC-79D3-436F-87B3-1F52E8F7DC61}" presName="node" presStyleLbl="node1" presStyleIdx="3" presStyleCnt="4">
        <dgm:presLayoutVars>
          <dgm:bulletEnabled val="1"/>
        </dgm:presLayoutVars>
      </dgm:prSet>
      <dgm:spPr/>
    </dgm:pt>
  </dgm:ptLst>
  <dgm:cxnLst>
    <dgm:cxn modelId="{AAD0BA1D-A3EE-2D44-B017-81C76F28EBF0}" type="presOf" srcId="{A016C251-4D02-4C1E-A4A0-5BA192E08CE4}" destId="{3F4D6337-72EB-6B40-AF36-6169A0CE427A}" srcOrd="0" destOrd="0" presId="urn:microsoft.com/office/officeart/2005/8/layout/default"/>
    <dgm:cxn modelId="{C6C8EB20-7220-D24F-BF36-CDB8F5D5E487}" type="presOf" srcId="{BEDC7EDC-FBEE-4219-B1B1-1649EA742EBF}" destId="{24B2FB40-124D-DB4E-9B09-D1E50545B1B5}" srcOrd="0" destOrd="0" presId="urn:microsoft.com/office/officeart/2005/8/layout/default"/>
    <dgm:cxn modelId="{FEC76D23-6008-B24D-B372-BC954903E8BF}" type="presOf" srcId="{B448C5A7-5A40-4FE7-B372-21CB16D944F4}" destId="{24B2FB40-124D-DB4E-9B09-D1E50545B1B5}" srcOrd="0" destOrd="1" presId="urn:microsoft.com/office/officeart/2005/8/layout/default"/>
    <dgm:cxn modelId="{D2AAAE2B-CE6A-4095-842E-37B861A886DF}" srcId="{A016C251-4D02-4C1E-A4A0-5BA192E08CE4}" destId="{BEDC7EDC-FBEE-4219-B1B1-1649EA742EBF}" srcOrd="0" destOrd="0" parTransId="{8BCD0F13-66B0-4027-842C-8BB74A0FB248}" sibTransId="{496DCEBB-7C2C-4504-A06B-9445ACAC9409}"/>
    <dgm:cxn modelId="{74A6712C-2EAB-F74B-8CB5-7360F877265C}" type="presOf" srcId="{E56EDEDF-8123-421B-BF78-D832017ED6DC}" destId="{24B2FB40-124D-DB4E-9B09-D1E50545B1B5}" srcOrd="0" destOrd="2" presId="urn:microsoft.com/office/officeart/2005/8/layout/default"/>
    <dgm:cxn modelId="{9BD7034F-B2AB-455F-AA22-9CEE8822AFCB}" srcId="{A016C251-4D02-4C1E-A4A0-5BA192E08CE4}" destId="{4053A5EC-79D3-436F-87B3-1F52E8F7DC61}" srcOrd="3" destOrd="0" parTransId="{51FA150C-D886-42A3-96B4-67862B36C6E0}" sibTransId="{8E1D3FDE-C440-42C9-A94C-46D19EFA37EC}"/>
    <dgm:cxn modelId="{44EB0B70-16D3-4FC9-8679-FC7ECF5CF89A}" srcId="{A016C251-4D02-4C1E-A4A0-5BA192E08CE4}" destId="{612142C1-4ECE-4D3A-BAAE-28D7105E7A93}" srcOrd="1" destOrd="0" parTransId="{64CF66D6-7B03-485E-B81E-8A20E6B67695}" sibTransId="{9F3F8D5A-03EC-4761-9F34-1A4D3D1FAADE}"/>
    <dgm:cxn modelId="{D3D6007E-8472-C946-A624-CF167C5D1638}" type="presOf" srcId="{612142C1-4ECE-4D3A-BAAE-28D7105E7A93}" destId="{026BFF0B-8464-2C4C-93F7-DE5E1DA222F8}" srcOrd="0" destOrd="0" presId="urn:microsoft.com/office/officeart/2005/8/layout/default"/>
    <dgm:cxn modelId="{6BB2D67E-7586-42BE-932B-B90B3CCD9A7D}" srcId="{BEDC7EDC-FBEE-4219-B1B1-1649EA742EBF}" destId="{E56EDEDF-8123-421B-BF78-D832017ED6DC}" srcOrd="1" destOrd="0" parTransId="{223A6B4E-034E-4851-9394-C5799001CAA8}" sibTransId="{ECD72E6E-1CDA-47D5-93A7-7FCCFD527E4C}"/>
    <dgm:cxn modelId="{60660C81-BF3E-9C41-9D54-E2B0EE3CBE50}" type="presOf" srcId="{2DB84C99-F50B-4AE5-92A1-66CE44D83443}" destId="{379071AF-E6D4-4348-A70A-CEE9019593A6}" srcOrd="0" destOrd="0" presId="urn:microsoft.com/office/officeart/2005/8/layout/default"/>
    <dgm:cxn modelId="{101AD6A1-D846-9E49-9F2E-76D27CA7B6FE}" type="presOf" srcId="{4053A5EC-79D3-436F-87B3-1F52E8F7DC61}" destId="{B4B7A3B0-24F1-C14C-B576-0823D8C4563B}" srcOrd="0" destOrd="0" presId="urn:microsoft.com/office/officeart/2005/8/layout/default"/>
    <dgm:cxn modelId="{AED04FF5-C4E5-413B-81DA-A4AD33A8401D}" srcId="{BEDC7EDC-FBEE-4219-B1B1-1649EA742EBF}" destId="{B448C5A7-5A40-4FE7-B372-21CB16D944F4}" srcOrd="0" destOrd="0" parTransId="{2386A92B-9919-40FE-99FF-E091BD3CF913}" sibTransId="{C704E2A0-DF56-46FC-8DE5-297E9406909B}"/>
    <dgm:cxn modelId="{ABC3DEFD-90FF-40C4-B6FF-1ECFE19ED07A}" srcId="{A016C251-4D02-4C1E-A4A0-5BA192E08CE4}" destId="{2DB84C99-F50B-4AE5-92A1-66CE44D83443}" srcOrd="2" destOrd="0" parTransId="{F4F3C453-BDE0-46BD-92EB-4AF33778380C}" sibTransId="{B5E8C041-C75D-42A7-8428-E356D6A4CC71}"/>
    <dgm:cxn modelId="{6B7BE677-A060-A04A-BBAB-8D868A2FF62D}" type="presParOf" srcId="{3F4D6337-72EB-6B40-AF36-6169A0CE427A}" destId="{24B2FB40-124D-DB4E-9B09-D1E50545B1B5}" srcOrd="0" destOrd="0" presId="urn:microsoft.com/office/officeart/2005/8/layout/default"/>
    <dgm:cxn modelId="{CDB5F0BD-62BF-854B-850F-0AA3175C2D7B}" type="presParOf" srcId="{3F4D6337-72EB-6B40-AF36-6169A0CE427A}" destId="{10D70AC2-F4DB-6E48-9EDD-F7C8275424C6}" srcOrd="1" destOrd="0" presId="urn:microsoft.com/office/officeart/2005/8/layout/default"/>
    <dgm:cxn modelId="{269F970B-A2D0-2144-B135-B3167BA7E807}" type="presParOf" srcId="{3F4D6337-72EB-6B40-AF36-6169A0CE427A}" destId="{026BFF0B-8464-2C4C-93F7-DE5E1DA222F8}" srcOrd="2" destOrd="0" presId="urn:microsoft.com/office/officeart/2005/8/layout/default"/>
    <dgm:cxn modelId="{DCC92321-5941-5446-AC6F-01216903B57C}" type="presParOf" srcId="{3F4D6337-72EB-6B40-AF36-6169A0CE427A}" destId="{2A4C0A28-F384-FB4F-A9A2-D987033738C6}" srcOrd="3" destOrd="0" presId="urn:microsoft.com/office/officeart/2005/8/layout/default"/>
    <dgm:cxn modelId="{54D99F07-9F9B-584F-87C2-2EC48F8081B0}" type="presParOf" srcId="{3F4D6337-72EB-6B40-AF36-6169A0CE427A}" destId="{379071AF-E6D4-4348-A70A-CEE9019593A6}" srcOrd="4" destOrd="0" presId="urn:microsoft.com/office/officeart/2005/8/layout/default"/>
    <dgm:cxn modelId="{586A6EE2-CE0A-934A-ADA1-E990E758B294}" type="presParOf" srcId="{3F4D6337-72EB-6B40-AF36-6169A0CE427A}" destId="{E33AE6C3-098B-7B40-9351-73D0C9A2C3AC}" srcOrd="5" destOrd="0" presId="urn:microsoft.com/office/officeart/2005/8/layout/default"/>
    <dgm:cxn modelId="{EB36F303-F31E-C844-9325-077B52D5A688}" type="presParOf" srcId="{3F4D6337-72EB-6B40-AF36-6169A0CE427A}" destId="{B4B7A3B0-24F1-C14C-B576-0823D8C4563B}"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07D36-4232-4B14-B7C5-6A7BC39DFBAC}">
      <dsp:nvSpPr>
        <dsp:cNvPr id="0" name=""/>
        <dsp:cNvSpPr/>
      </dsp:nvSpPr>
      <dsp:spPr>
        <a:xfrm>
          <a:off x="0" y="779446"/>
          <a:ext cx="6084366" cy="15767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C9BBCB-D250-4BBB-AD21-5FF4F5380DFD}">
      <dsp:nvSpPr>
        <dsp:cNvPr id="0" name=""/>
        <dsp:cNvSpPr/>
      </dsp:nvSpPr>
      <dsp:spPr>
        <a:xfrm>
          <a:off x="476967" y="1208842"/>
          <a:ext cx="867213" cy="867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A5E56-8EE0-494B-8146-EF8BDF4B4B34}">
      <dsp:nvSpPr>
        <dsp:cNvPr id="0" name=""/>
        <dsp:cNvSpPr/>
      </dsp:nvSpPr>
      <dsp:spPr>
        <a:xfrm>
          <a:off x="1821147" y="854073"/>
          <a:ext cx="4263218" cy="157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3" tIns="166873" rIns="166873" bIns="166873" numCol="1" spcCol="1270" anchor="ctr" anchorCtr="0">
          <a:noAutofit/>
        </a:bodyPr>
        <a:lstStyle/>
        <a:p>
          <a:pPr marL="0" lvl="0" indent="0" algn="l" defTabSz="755650">
            <a:lnSpc>
              <a:spcPct val="90000"/>
            </a:lnSpc>
            <a:spcBef>
              <a:spcPct val="0"/>
            </a:spcBef>
            <a:spcAft>
              <a:spcPct val="35000"/>
            </a:spcAft>
            <a:buNone/>
          </a:pPr>
          <a:r>
            <a:rPr lang="en-US" sz="1700" kern="1200" dirty="0"/>
            <a:t>What is Compositing?</a:t>
          </a:r>
        </a:p>
      </dsp:txBody>
      <dsp:txXfrm>
        <a:off x="1821147" y="854073"/>
        <a:ext cx="4263218" cy="1576751"/>
      </dsp:txXfrm>
    </dsp:sp>
    <dsp:sp modelId="{9CA7EA78-D3D9-4452-B256-893D6B2A9F3B}">
      <dsp:nvSpPr>
        <dsp:cNvPr id="0" name=""/>
        <dsp:cNvSpPr/>
      </dsp:nvSpPr>
      <dsp:spPr>
        <a:xfrm>
          <a:off x="0" y="2825012"/>
          <a:ext cx="6084366" cy="15767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182DF2-800B-41E2-97C9-6014332786EB}">
      <dsp:nvSpPr>
        <dsp:cNvPr id="0" name=""/>
        <dsp:cNvSpPr/>
      </dsp:nvSpPr>
      <dsp:spPr>
        <a:xfrm>
          <a:off x="476967" y="3179781"/>
          <a:ext cx="867213" cy="8672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C5EA7E-3982-4E1D-B042-57CBE6C9AE98}">
      <dsp:nvSpPr>
        <dsp:cNvPr id="0" name=""/>
        <dsp:cNvSpPr/>
      </dsp:nvSpPr>
      <dsp:spPr>
        <a:xfrm>
          <a:off x="1821147" y="2825012"/>
          <a:ext cx="4263218" cy="157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3" tIns="166873" rIns="166873" bIns="166873" numCol="1" spcCol="1270" anchor="ctr" anchorCtr="0">
          <a:noAutofit/>
        </a:bodyPr>
        <a:lstStyle/>
        <a:p>
          <a:pPr marL="0" lvl="0" indent="0" algn="l" defTabSz="755650">
            <a:lnSpc>
              <a:spcPct val="90000"/>
            </a:lnSpc>
            <a:spcBef>
              <a:spcPct val="0"/>
            </a:spcBef>
            <a:spcAft>
              <a:spcPct val="35000"/>
            </a:spcAft>
            <a:buNone/>
          </a:pPr>
          <a:r>
            <a:rPr lang="en-US" sz="1700" kern="1200"/>
            <a:t>Compositing is the combining of visual elements from separate sources into single images, often to create the illusion that all those elements are parts of the same scene.</a:t>
          </a:r>
        </a:p>
      </dsp:txBody>
      <dsp:txXfrm>
        <a:off x="1821147" y="2825012"/>
        <a:ext cx="4263218" cy="15767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2FB40-124D-DB4E-9B09-D1E50545B1B5}">
      <dsp:nvSpPr>
        <dsp:cNvPr id="0" name=""/>
        <dsp:cNvSpPr/>
      </dsp:nvSpPr>
      <dsp:spPr>
        <a:xfrm>
          <a:off x="917804" y="223"/>
          <a:ext cx="4133329" cy="247999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Why is Compositing needed?</a:t>
          </a:r>
        </a:p>
        <a:p>
          <a:pPr marL="228600" lvl="1" indent="-228600" algn="l" defTabSz="889000">
            <a:lnSpc>
              <a:spcPct val="90000"/>
            </a:lnSpc>
            <a:spcBef>
              <a:spcPct val="0"/>
            </a:spcBef>
            <a:spcAft>
              <a:spcPct val="15000"/>
            </a:spcAft>
            <a:buChar char="•"/>
          </a:pPr>
          <a:r>
            <a:rPr lang="en-US" sz="2000" kern="1200"/>
            <a:t>Incorporate additional 2D graphics including typography and images and as part of the layering process.</a:t>
          </a:r>
        </a:p>
        <a:p>
          <a:pPr marL="228600" lvl="1" indent="-228600" algn="l" defTabSz="889000">
            <a:lnSpc>
              <a:spcPct val="90000"/>
            </a:lnSpc>
            <a:spcBef>
              <a:spcPct val="0"/>
            </a:spcBef>
            <a:spcAft>
              <a:spcPct val="15000"/>
            </a:spcAft>
            <a:buChar char="•"/>
          </a:pPr>
          <a:r>
            <a:rPr lang="en-US" sz="2000" kern="1200"/>
            <a:t>Incorporate additional 2D and 3D effects as part of the layering process.</a:t>
          </a:r>
        </a:p>
      </dsp:txBody>
      <dsp:txXfrm>
        <a:off x="917804" y="223"/>
        <a:ext cx="4133329" cy="2479997"/>
      </dsp:txXfrm>
    </dsp:sp>
    <dsp:sp modelId="{026BFF0B-8464-2C4C-93F7-DE5E1DA222F8}">
      <dsp:nvSpPr>
        <dsp:cNvPr id="0" name=""/>
        <dsp:cNvSpPr/>
      </dsp:nvSpPr>
      <dsp:spPr>
        <a:xfrm>
          <a:off x="5464466" y="223"/>
          <a:ext cx="4133329" cy="2479997"/>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Introduce additional motion to elements.</a:t>
          </a:r>
        </a:p>
      </dsp:txBody>
      <dsp:txXfrm>
        <a:off x="5464466" y="223"/>
        <a:ext cx="4133329" cy="2479997"/>
      </dsp:txXfrm>
    </dsp:sp>
    <dsp:sp modelId="{379071AF-E6D4-4348-A70A-CEE9019593A6}">
      <dsp:nvSpPr>
        <dsp:cNvPr id="0" name=""/>
        <dsp:cNvSpPr/>
      </dsp:nvSpPr>
      <dsp:spPr>
        <a:xfrm>
          <a:off x="917804" y="2893553"/>
          <a:ext cx="4133329" cy="2479997"/>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Incorporate sophisticated static or dynamic visual effects.</a:t>
          </a:r>
        </a:p>
      </dsp:txBody>
      <dsp:txXfrm>
        <a:off x="917804" y="2893553"/>
        <a:ext cx="4133329" cy="2479997"/>
      </dsp:txXfrm>
    </dsp:sp>
    <dsp:sp modelId="{B4B7A3B0-24F1-C14C-B576-0823D8C4563B}">
      <dsp:nvSpPr>
        <dsp:cNvPr id="0" name=""/>
        <dsp:cNvSpPr/>
      </dsp:nvSpPr>
      <dsp:spPr>
        <a:xfrm>
          <a:off x="5464466" y="2893553"/>
          <a:ext cx="4133329" cy="2479997"/>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Grade a sequence by the use of colour and other filtering techniques.</a:t>
          </a:r>
        </a:p>
      </dsp:txBody>
      <dsp:txXfrm>
        <a:off x="5464466" y="2893553"/>
        <a:ext cx="4133329" cy="247999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745CB9-54F9-5F4D-B939-6065CFF1572E}" type="datetimeFigureOut">
              <a:rPr lang="en-US" smtClean="0"/>
              <a:t>10/21/22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7FE9D3-95B9-8B4F-B8C2-ACA4C7FA0EBE}" type="slidenum">
              <a:rPr lang="en-US" smtClean="0"/>
              <a:t>‹#›</a:t>
            </a:fld>
            <a:endParaRPr lang="en-US"/>
          </a:p>
        </p:txBody>
      </p:sp>
    </p:spTree>
    <p:extLst>
      <p:ext uri="{BB962C8B-B14F-4D97-AF65-F5344CB8AC3E}">
        <p14:creationId xmlns:p14="http://schemas.microsoft.com/office/powerpoint/2010/main" val="2512461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7FE9D3-95B9-8B4F-B8C2-ACA4C7FA0EBE}" type="slidenum">
              <a:rPr lang="en-US" smtClean="0"/>
              <a:t>40</a:t>
            </a:fld>
            <a:endParaRPr lang="en-US"/>
          </a:p>
        </p:txBody>
      </p:sp>
    </p:spTree>
    <p:extLst>
      <p:ext uri="{BB962C8B-B14F-4D97-AF65-F5344CB8AC3E}">
        <p14:creationId xmlns:p14="http://schemas.microsoft.com/office/powerpoint/2010/main" val="675137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19C1-7D3A-B547-93F6-0808E88782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ACDE477-D962-8D40-995F-D79101232A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121DC74-929D-BC40-82D9-EA71AF6B0A95}"/>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302D35C5-D833-494E-B995-8DE54A450D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C0472-E17A-CE48-B40A-1EA09A94A17A}"/>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215593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267FE-F549-0F4E-84AA-0232632947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38AB09-9C08-C04E-8B0F-021B3A18F7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DE7B93-CBB8-E547-A2CA-0630A0FFE7C7}"/>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F4A1C044-2F54-7C45-BCB6-0D226390DC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071409-C658-BE4D-9602-740C7050A139}"/>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778725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DFD03-BCC0-784B-9C1C-F63085169B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8E3376F-15A5-1F43-B938-2C09497419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6AB91C-29FC-4D42-88A0-13A2A66E2257}"/>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A8D4A26F-9293-BF41-B289-BF7502F012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225966-3639-1447-8A58-452C8C798417}"/>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839124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C1BF-13FF-5E4E-B63E-0C9DEC378D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3158EEF-5A2E-6546-9692-71CD84F21F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FCE81C7-485E-364B-89BE-3BEA0338AA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98E5656-CE00-1142-B8B8-7D91D6BB6158}"/>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6" name="Footer Placeholder 5">
            <a:extLst>
              <a:ext uri="{FF2B5EF4-FFF2-40B4-BE49-F238E27FC236}">
                <a16:creationId xmlns:a16="http://schemas.microsoft.com/office/drawing/2014/main" id="{4C6C4F46-5849-C94C-A9D4-FAA1B3F1B9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93E916-FDAD-4F40-9CE6-4B622F445B46}"/>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231619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25F75-A15F-604D-8A5F-578271E6D7B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EF7EF8D-D180-124D-A307-DEA435217A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19B7EB-FC48-A04B-8B54-7178A0BA3C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193E57-1EF5-6C4A-80FE-6DB2E2C758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BCFA467-C724-6D44-A823-8664EA8C4E3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76E590D-4FAA-7146-B0AE-79029F40274B}"/>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8" name="Footer Placeholder 7">
            <a:extLst>
              <a:ext uri="{FF2B5EF4-FFF2-40B4-BE49-F238E27FC236}">
                <a16:creationId xmlns:a16="http://schemas.microsoft.com/office/drawing/2014/main" id="{324B9286-14F9-5D4B-A636-C1229EE3A5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D17AF0E-5E33-B642-B04C-94F72DCA2CC5}"/>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943967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9BC1A-4981-9A43-983F-DDE75DE4DA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8768986-4CF5-6046-97E8-739E202700E5}"/>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4" name="Footer Placeholder 3">
            <a:extLst>
              <a:ext uri="{FF2B5EF4-FFF2-40B4-BE49-F238E27FC236}">
                <a16:creationId xmlns:a16="http://schemas.microsoft.com/office/drawing/2014/main" id="{1A6539AC-70F7-1341-8E46-4430B838E2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0ABBBA-9C50-5D4F-B946-E8695F05BDCF}"/>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126444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B43E80-7F29-804B-A452-8BC179712246}"/>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3" name="Footer Placeholder 2">
            <a:extLst>
              <a:ext uri="{FF2B5EF4-FFF2-40B4-BE49-F238E27FC236}">
                <a16:creationId xmlns:a16="http://schemas.microsoft.com/office/drawing/2014/main" id="{3DF56C51-56D6-244A-8362-D74AFCBAAD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E7C282-72DD-A24F-95AE-DE5FA92137DD}"/>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2616933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B82D-04BC-BA46-A70F-C80F9E0BD5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7BBCB5B-9432-C641-A072-20F4BB8037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B5D692C-5D32-4B4F-807D-9725B42E96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C064BE-DCF7-3846-B45B-D9A4A2ABF9FB}"/>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6" name="Footer Placeholder 5">
            <a:extLst>
              <a:ext uri="{FF2B5EF4-FFF2-40B4-BE49-F238E27FC236}">
                <a16:creationId xmlns:a16="http://schemas.microsoft.com/office/drawing/2014/main" id="{49D514B9-B7D8-AB42-B47C-88A5B4EF07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12BB4B-4475-B948-9443-4A3FB46E9731}"/>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470507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364B9-7080-F54B-9582-2698C8E73A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459DE5F-D68C-D944-A380-05A6AD9466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02BF28-090C-B848-AC63-2D976A5BB6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A055EC-61F2-DD41-A35A-642E8ABAD1E7}"/>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6" name="Footer Placeholder 5">
            <a:extLst>
              <a:ext uri="{FF2B5EF4-FFF2-40B4-BE49-F238E27FC236}">
                <a16:creationId xmlns:a16="http://schemas.microsoft.com/office/drawing/2014/main" id="{26956007-2144-FE4B-8150-1CC7B4C3E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6CB3EA-8B9A-624C-890F-D191F6473E35}"/>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1007108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0AC5-BB9B-ED4E-A87E-F06F2A75C16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A34E779-3FD5-7F47-91BA-79A217F1D7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8911B1-C17B-C149-8F0D-8863875098EF}"/>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14D22953-5F4E-A64D-A46E-4B55F4815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56B05B-1B4D-4E47-BD37-EECDD4CE34EB}"/>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3356012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FFDB04-46E7-D747-8C9A-907571B4E0A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7FFC77-FAA0-7146-A0F0-2DA008BA92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3F1100-D10E-1749-8139-4201187E93CB}"/>
              </a:ext>
            </a:extLst>
          </p:cNvPr>
          <p:cNvSpPr>
            <a:spLocks noGrp="1"/>
          </p:cNvSpPr>
          <p:nvPr>
            <p:ph type="dt" sz="half" idx="10"/>
          </p:nvPr>
        </p:nvSpPr>
        <p:spPr/>
        <p:txBody>
          <a:body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04D1F71D-AAF6-1442-BDC4-7820EC873C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4C6F-AAEE-F04C-B0D3-A4828FFD6F93}"/>
              </a:ext>
            </a:extLst>
          </p:cNvPr>
          <p:cNvSpPr>
            <a:spLocks noGrp="1"/>
          </p:cNvSpPr>
          <p:nvPr>
            <p:ph type="sldNum" sz="quarter" idx="12"/>
          </p:nvPr>
        </p:nvSpPr>
        <p:spPr/>
        <p:txBody>
          <a:bodyPr/>
          <a:lstStyle/>
          <a:p>
            <a:fld id="{CC4A3B4C-19C6-3646-BD85-2A3DE2B403E4}" type="slidenum">
              <a:rPr lang="en-US" smtClean="0"/>
              <a:t>‹#›</a:t>
            </a:fld>
            <a:endParaRPr lang="en-US"/>
          </a:p>
        </p:txBody>
      </p:sp>
    </p:spTree>
    <p:extLst>
      <p:ext uri="{BB962C8B-B14F-4D97-AF65-F5344CB8AC3E}">
        <p14:creationId xmlns:p14="http://schemas.microsoft.com/office/powerpoint/2010/main" val="5102539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914401" y="609601"/>
            <a:ext cx="10358967" cy="1139825"/>
          </a:xfrm>
        </p:spPr>
        <p:txBody>
          <a:bodyPr/>
          <a:lstStyle/>
          <a:p>
            <a:r>
              <a:rPr lang="en-US"/>
              <a:t>Click to edit Master title style</a:t>
            </a:r>
          </a:p>
        </p:txBody>
      </p:sp>
      <p:sp>
        <p:nvSpPr>
          <p:cNvPr id="3" name="Rectangle 3">
            <a:extLst>
              <a:ext uri="{FF2B5EF4-FFF2-40B4-BE49-F238E27FC236}">
                <a16:creationId xmlns:a16="http://schemas.microsoft.com/office/drawing/2014/main" id="{6FEA50A8-96C6-59F0-AEE8-460CF2F1D322}"/>
              </a:ext>
            </a:extLst>
          </p:cNvPr>
          <p:cNvSpPr>
            <a:spLocks noGrp="1" noChangeArrowheads="1"/>
          </p:cNvSpPr>
          <p:nvPr>
            <p:ph type="dt" idx="10"/>
          </p:nvPr>
        </p:nvSpPr>
        <p:spPr>
          <a:ln/>
        </p:spPr>
        <p:txBody>
          <a:bodyPr/>
          <a:lstStyle>
            <a:lvl1pPr>
              <a:defRPr/>
            </a:lvl1pPr>
          </a:lstStyle>
          <a:p>
            <a:pPr>
              <a:defRPr/>
            </a:pPr>
            <a:endParaRPr lang="en-US"/>
          </a:p>
        </p:txBody>
      </p:sp>
      <p:sp>
        <p:nvSpPr>
          <p:cNvPr id="4" name="Rectangle 4">
            <a:extLst>
              <a:ext uri="{FF2B5EF4-FFF2-40B4-BE49-F238E27FC236}">
                <a16:creationId xmlns:a16="http://schemas.microsoft.com/office/drawing/2014/main" id="{A062CB90-F9DA-BCB2-EADF-6D7E8995E9D0}"/>
              </a:ext>
            </a:extLst>
          </p:cNvPr>
          <p:cNvSpPr>
            <a:spLocks noGrp="1" noChangeArrowheads="1"/>
          </p:cNvSpPr>
          <p:nvPr>
            <p:ph type="ftr" idx="11"/>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D01C1B56-3517-1B31-C32C-F6D98DD4EC28}"/>
              </a:ext>
            </a:extLst>
          </p:cNvPr>
          <p:cNvSpPr>
            <a:spLocks noGrp="1" noChangeArrowheads="1"/>
          </p:cNvSpPr>
          <p:nvPr>
            <p:ph type="sldNum" idx="12"/>
          </p:nvPr>
        </p:nvSpPr>
        <p:spPr>
          <a:ln/>
        </p:spPr>
        <p:txBody>
          <a:bodyPr/>
          <a:lstStyle>
            <a:lvl1pPr>
              <a:defRPr/>
            </a:lvl1pPr>
          </a:lstStyle>
          <a:p>
            <a:fld id="{4B9C687B-EAD1-714C-B455-199EC74B791A}" type="slidenum">
              <a:rPr lang="en-GB" altLang="en-US"/>
              <a:pPr/>
              <a:t>‹#›</a:t>
            </a:fld>
            <a:endParaRPr lang="en-GB" altLang="en-US"/>
          </a:p>
        </p:txBody>
      </p:sp>
    </p:spTree>
    <p:extLst>
      <p:ext uri="{BB962C8B-B14F-4D97-AF65-F5344CB8AC3E}">
        <p14:creationId xmlns:p14="http://schemas.microsoft.com/office/powerpoint/2010/main" val="363503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7B01FC-41C1-4848-80AF-E9849A98DC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0DCFB8-D86D-6441-96D2-E9FB8D6772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796216-67BD-B442-A244-EEF160A647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7DDF35-2DAF-4F49-943E-4DC35A3136D0}" type="datetimeFigureOut">
              <a:rPr lang="en-US" smtClean="0"/>
              <a:t>10/21/22</a:t>
            </a:fld>
            <a:endParaRPr lang="en-US"/>
          </a:p>
        </p:txBody>
      </p:sp>
      <p:sp>
        <p:nvSpPr>
          <p:cNvPr id="5" name="Footer Placeholder 4">
            <a:extLst>
              <a:ext uri="{FF2B5EF4-FFF2-40B4-BE49-F238E27FC236}">
                <a16:creationId xmlns:a16="http://schemas.microsoft.com/office/drawing/2014/main" id="{9D5AEA0E-F3B8-A244-A6CB-E3F1A68196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E5342B9-BD74-3D4F-B934-4E05D5A66A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4A3B4C-19C6-3646-BD85-2A3DE2B403E4}" type="slidenum">
              <a:rPr lang="en-US" smtClean="0"/>
              <a:t>‹#›</a:t>
            </a:fld>
            <a:endParaRPr lang="en-US"/>
          </a:p>
        </p:txBody>
      </p:sp>
    </p:spTree>
    <p:extLst>
      <p:ext uri="{BB962C8B-B14F-4D97-AF65-F5344CB8AC3E}">
        <p14:creationId xmlns:p14="http://schemas.microsoft.com/office/powerpoint/2010/main" val="30673099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H72_4i2_bjE?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kKfvjvTJKbo?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video" Target="https://www.youtube.com/embed/kqS3PzwA2w0?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video" Target="https://www.youtube.com/embed/V5mS7BHmZJI?start=9&amp;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2.xml"/><Relationship Id="rId5" Type="http://schemas.openxmlformats.org/officeDocument/2006/relationships/image" Target="../media/image15.jpeg"/><Relationship Id="rId4" Type="http://schemas.openxmlformats.org/officeDocument/2006/relationships/image" Target="../media/image14.jpeg"/></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2.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2.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7.jpeg"/><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8.jpeg"/><Relationship Id="rId1" Type="http://schemas.openxmlformats.org/officeDocument/2006/relationships/slideLayout" Target="../slideLayouts/slideLayout12.xml"/><Relationship Id="rId5" Type="http://schemas.openxmlformats.org/officeDocument/2006/relationships/image" Target="../media/image30.jpeg"/><Relationship Id="rId4" Type="http://schemas.openxmlformats.org/officeDocument/2006/relationships/image" Target="../media/image29.jpeg"/></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jpeg"/><Relationship Id="rId1" Type="http://schemas.openxmlformats.org/officeDocument/2006/relationships/slideLayout" Target="../slideLayouts/slideLayout12.xml"/><Relationship Id="rId5" Type="http://schemas.openxmlformats.org/officeDocument/2006/relationships/image" Target="../media/image29.jpeg"/><Relationship Id="rId4" Type="http://schemas.openxmlformats.org/officeDocument/2006/relationships/image" Target="../media/image31.jpeg"/></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2.xml"/><Relationship Id="rId5" Type="http://schemas.openxmlformats.org/officeDocument/2006/relationships/image" Target="../media/image15.jpeg"/><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12.xml"/><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youtube.com/watch?v=DPVpR1yy92k" TargetMode="External"/><Relationship Id="rId2" Type="http://schemas.openxmlformats.org/officeDocument/2006/relationships/hyperlink" Target="http://m.youtube.com/watch?v=l27iQPnpmD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m.youtube.com/watch?v=caUzMef5tnM"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m.youtube.com/watch?v=6y0wd91z4Kg" TargetMode="External"/><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www.moving-picture.com/" TargetMode="External"/><Relationship Id="rId3" Type="http://schemas.openxmlformats.org/officeDocument/2006/relationships/slideLayout" Target="../slideLayouts/slideLayout1.xml"/><Relationship Id="rId7" Type="http://schemas.openxmlformats.org/officeDocument/2006/relationships/hyperlink" Target="https://www.framestore.com/" TargetMode="Externa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hyperlink" Target="https://www.dneg.com/" TargetMode="External"/><Relationship Id="rId5" Type="http://schemas.openxmlformats.org/officeDocument/2006/relationships/image" Target="../media/image44.png"/><Relationship Id="rId10" Type="http://schemas.openxmlformats.org/officeDocument/2006/relationships/hyperlink" Target="http://www.themill.com/" TargetMode="External"/><Relationship Id="rId4" Type="http://schemas.openxmlformats.org/officeDocument/2006/relationships/notesSlide" Target="../notesSlides/notesSlide1.xml"/><Relationship Id="rId9" Type="http://schemas.openxmlformats.org/officeDocument/2006/relationships/hyperlink" Target="https://www.il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406189CB-D29E-5D4F-82AA-BD64D1C109A3}"/>
              </a:ext>
            </a:extLst>
          </p:cNvPr>
          <p:cNvSpPr txBox="1"/>
          <p:nvPr/>
        </p:nvSpPr>
        <p:spPr>
          <a:xfrm>
            <a:off x="345990" y="2173288"/>
            <a:ext cx="4095382" cy="3639684"/>
          </a:xfrm>
          <a:prstGeom prst="rect">
            <a:avLst/>
          </a:prstGeom>
        </p:spPr>
        <p:txBody>
          <a:bodyPr vert="horz" lIns="91440" tIns="45720" rIns="91440" bIns="45720" rtlCol="0" anchor="ctr">
            <a:normAutofit/>
          </a:bodyPr>
          <a:lstStyle/>
          <a:p>
            <a:pPr>
              <a:lnSpc>
                <a:spcPct val="9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rPr>
              <a:t>Introduction to Virtual Production</a:t>
            </a:r>
            <a:r>
              <a:rPr lang="en-GB" sz="3200" dirty="0">
                <a:solidFill>
                  <a:schemeClr val="bg1"/>
                </a:solidFill>
                <a:effectLst/>
              </a:rPr>
              <a:t> </a:t>
            </a:r>
          </a:p>
          <a:p>
            <a:pPr>
              <a:lnSpc>
                <a:spcPct val="9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rPr>
              <a:t>BA Computer Animation </a:t>
            </a:r>
            <a:endParaRPr lang="en-GB" sz="3200" b="1" dirty="0">
              <a:solidFill>
                <a:schemeClr val="bg1"/>
              </a:solidFill>
              <a:latin typeface="Arial" panose="020B0604020202020204" pitchFamily="34" charset="0"/>
              <a:ea typeface="Times New Roman" panose="02020603050405020304" pitchFamily="18" charset="0"/>
            </a:endParaRPr>
          </a:p>
          <a:p>
            <a:pPr>
              <a:lnSpc>
                <a:spcPct val="90000"/>
              </a:lnSpc>
              <a:spcAft>
                <a:spcPts val="600"/>
              </a:spcAft>
            </a:pPr>
            <a:r>
              <a:rPr lang="en-GB" sz="1800" b="1" dirty="0">
                <a:solidFill>
                  <a:schemeClr val="bg1"/>
                </a:solidFill>
                <a:effectLst/>
                <a:latin typeface="Arial" panose="020B0604020202020204" pitchFamily="34" charset="0"/>
                <a:ea typeface="Times New Roman" panose="02020603050405020304" pitchFamily="18" charset="0"/>
              </a:rPr>
              <a:t>ACCA4034</a:t>
            </a:r>
            <a:r>
              <a:rPr lang="en-GB" sz="2000" dirty="0">
                <a:solidFill>
                  <a:schemeClr val="bg1"/>
                </a:solidFill>
                <a:effectLst/>
              </a:rPr>
              <a:t> </a:t>
            </a:r>
            <a:endParaRPr lang="en-US" sz="2000" dirty="0">
              <a:solidFill>
                <a:schemeClr val="bg1"/>
              </a:solidFill>
            </a:endParaRPr>
          </a:p>
        </p:txBody>
      </p:sp>
      <p:pic>
        <p:nvPicPr>
          <p:cNvPr id="3" name="7CWF" descr="7CWF">
            <a:hlinkClick r:id="" action="ppaction://media"/>
            <a:extLst>
              <a:ext uri="{FF2B5EF4-FFF2-40B4-BE49-F238E27FC236}">
                <a16:creationId xmlns:a16="http://schemas.microsoft.com/office/drawing/2014/main" id="{8B7268F6-530A-BA44-80DD-16AD8F2C48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183088" y="2720863"/>
            <a:ext cx="5170711" cy="2908523"/>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89045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E7603C-D1CE-624A-89C6-0545C0CD8F08}"/>
              </a:ext>
            </a:extLst>
          </p:cNvPr>
          <p:cNvSpPr txBox="1"/>
          <p:nvPr/>
        </p:nvSpPr>
        <p:spPr>
          <a:xfrm>
            <a:off x="280620" y="578286"/>
            <a:ext cx="6319877" cy="5608552"/>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dirty="0">
                <a:effectLst/>
              </a:rPr>
              <a:t>AIM(S)</a:t>
            </a:r>
          </a:p>
          <a:p>
            <a:pPr marL="342900" lvl="0" indent="-228600" fontAlgn="base">
              <a:lnSpc>
                <a:spcPct val="90000"/>
              </a:lnSpc>
              <a:spcBef>
                <a:spcPts val="1200"/>
              </a:spcBef>
              <a:spcAft>
                <a:spcPts val="0"/>
              </a:spcAft>
              <a:buFont typeface="Arial" panose="020B0604020202020204" pitchFamily="34" charset="0"/>
              <a:buChar char="•"/>
            </a:pPr>
            <a:r>
              <a:rPr lang="en-US" sz="2000" dirty="0">
                <a:effectLst/>
              </a:rPr>
              <a:t>Demonstrate effective decision-making and techniques in the construction and execution of digital visual artefacts in a production context</a:t>
            </a:r>
          </a:p>
          <a:p>
            <a:pPr marL="342900" lvl="0" indent="-228600" fontAlgn="base">
              <a:lnSpc>
                <a:spcPct val="90000"/>
              </a:lnSpc>
              <a:spcBef>
                <a:spcPts val="1200"/>
              </a:spcBef>
              <a:spcAft>
                <a:spcPts val="0"/>
              </a:spcAft>
              <a:buFont typeface="Arial" panose="020B0604020202020204" pitchFamily="34" charset="0"/>
              <a:buChar char="•"/>
            </a:pPr>
            <a:r>
              <a:rPr lang="en-US" sz="2000" dirty="0">
                <a:effectLst/>
              </a:rPr>
              <a:t>Manipulate rendering technologies and studio-based methods in a live action VFX compositing context</a:t>
            </a:r>
          </a:p>
          <a:p>
            <a:pPr indent="-228600">
              <a:lnSpc>
                <a:spcPct val="90000"/>
              </a:lnSpc>
              <a:spcAft>
                <a:spcPts val="600"/>
              </a:spcAft>
              <a:buFont typeface="Arial" panose="020B0604020202020204" pitchFamily="34" charset="0"/>
              <a:buChar char="•"/>
            </a:pPr>
            <a:endParaRPr lang="en-US" sz="2000" dirty="0">
              <a:effectLst/>
            </a:endParaRPr>
          </a:p>
          <a:p>
            <a:pPr indent="-228600" fontAlgn="base">
              <a:lnSpc>
                <a:spcPct val="90000"/>
              </a:lnSpc>
              <a:spcAft>
                <a:spcPts val="1000"/>
              </a:spcAft>
              <a:buFont typeface="Arial" panose="020B0604020202020204" pitchFamily="34" charset="0"/>
              <a:buChar char="•"/>
            </a:pPr>
            <a:r>
              <a:rPr lang="en-US" sz="2000" b="1" dirty="0">
                <a:effectLst/>
              </a:rPr>
              <a:t>LEARNING OUTCOMES</a:t>
            </a:r>
            <a:endParaRPr lang="en-US" sz="2000" dirty="0">
              <a:effectLst/>
            </a:endParaRPr>
          </a:p>
          <a:p>
            <a:pPr indent="-228600" fontAlgn="base">
              <a:lnSpc>
                <a:spcPct val="90000"/>
              </a:lnSpc>
              <a:spcAft>
                <a:spcPts val="1000"/>
              </a:spcAft>
              <a:buFont typeface="Arial" panose="020B0604020202020204" pitchFamily="34" charset="0"/>
              <a:buChar char="•"/>
            </a:pPr>
            <a:r>
              <a:rPr lang="en-US" sz="2000" b="1" dirty="0">
                <a:effectLst/>
              </a:rPr>
              <a:t> </a:t>
            </a:r>
            <a:endParaRPr lang="en-US" sz="2000" dirty="0">
              <a:effectLst/>
            </a:endParaRPr>
          </a:p>
          <a:p>
            <a:pPr indent="-228600" fontAlgn="base">
              <a:lnSpc>
                <a:spcPct val="90000"/>
              </a:lnSpc>
              <a:spcAft>
                <a:spcPts val="1000"/>
              </a:spcAft>
              <a:buFont typeface="Arial" panose="020B0604020202020204" pitchFamily="34" charset="0"/>
              <a:buChar char="•"/>
            </a:pPr>
            <a:r>
              <a:rPr lang="en-US" sz="2000" dirty="0">
                <a:effectLst/>
              </a:rPr>
              <a:t>Upon the successful completion of this module, the student should be able to:</a:t>
            </a:r>
          </a:p>
          <a:p>
            <a:pPr marL="342900" lvl="0" indent="-228600" fontAlgn="base">
              <a:lnSpc>
                <a:spcPct val="90000"/>
              </a:lnSpc>
              <a:spcBef>
                <a:spcPts val="1200"/>
              </a:spcBef>
              <a:spcAft>
                <a:spcPts val="1000"/>
              </a:spcAft>
              <a:buFont typeface="Arial" panose="020B0604020202020204" pitchFamily="34" charset="0"/>
              <a:buChar char="•"/>
            </a:pPr>
            <a:r>
              <a:rPr lang="en-US" sz="2000" dirty="0">
                <a:effectLst/>
              </a:rPr>
              <a:t>Demonstrate effective decision-making and techniques in the construction and execution of digital visual artefacts in a production context</a:t>
            </a:r>
          </a:p>
          <a:p>
            <a:pPr marL="342900" lvl="0" indent="-228600" fontAlgn="base">
              <a:lnSpc>
                <a:spcPct val="90000"/>
              </a:lnSpc>
              <a:spcBef>
                <a:spcPts val="1200"/>
              </a:spcBef>
              <a:spcAft>
                <a:spcPts val="1000"/>
              </a:spcAft>
              <a:buFont typeface="Arial" panose="020B0604020202020204" pitchFamily="34" charset="0"/>
              <a:buChar char="•"/>
            </a:pPr>
            <a:r>
              <a:rPr lang="en-US" sz="2000" dirty="0">
                <a:effectLst/>
              </a:rPr>
              <a:t>Manipulate rendering technologies and studio-based methods in a live action </a:t>
            </a:r>
            <a:r>
              <a:rPr lang="en-US" sz="2000" dirty="0" err="1">
                <a:effectLst/>
              </a:rPr>
              <a:t>vfx</a:t>
            </a:r>
            <a:r>
              <a:rPr lang="en-US" sz="2000" dirty="0">
                <a:effectLst/>
              </a:rPr>
              <a:t> compositing context</a:t>
            </a:r>
          </a:p>
        </p:txBody>
      </p:sp>
      <p:sp>
        <p:nvSpPr>
          <p:cNvPr id="23" name="Oval 2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Block Arc 2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Shape 2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9" name="Straight Connector 2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Arc 3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7743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15">
            <a:extLst>
              <a:ext uri="{FF2B5EF4-FFF2-40B4-BE49-F238E27FC236}">
                <a16:creationId xmlns:a16="http://schemas.microsoft.com/office/drawing/2014/main" id="{CF57AFA7-9BBF-8AD6-62A9-8153673BC629}"/>
              </a:ext>
            </a:extLst>
          </p:cNvPr>
          <p:cNvPicPr>
            <a:picLocks noChangeAspect="1"/>
          </p:cNvPicPr>
          <p:nvPr/>
        </p:nvPicPr>
        <p:blipFill rotWithShape="1">
          <a:blip r:embed="rId2"/>
          <a:srcRect l="9658" r="23590"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5" name="TextBox 1">
            <a:extLst>
              <a:ext uri="{FF2B5EF4-FFF2-40B4-BE49-F238E27FC236}">
                <a16:creationId xmlns:a16="http://schemas.microsoft.com/office/drawing/2014/main" id="{0799FBB8-8549-4627-999B-055C9965D64D}"/>
              </a:ext>
            </a:extLst>
          </p:cNvPr>
          <p:cNvGraphicFramePr/>
          <p:nvPr>
            <p:extLst>
              <p:ext uri="{D42A27DB-BD31-4B8C-83A1-F6EECF244321}">
                <p14:modId xmlns:p14="http://schemas.microsoft.com/office/powerpoint/2010/main" val="3442891593"/>
              </p:ext>
            </p:extLst>
          </p:nvPr>
        </p:nvGraphicFramePr>
        <p:xfrm>
          <a:off x="152361" y="921125"/>
          <a:ext cx="6084366" cy="5255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06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03BA1779-1DE5-254F-8382-9F3DEF324B09}"/>
              </a:ext>
            </a:extLst>
          </p:cNvPr>
          <p:cNvSpPr txBox="1"/>
          <p:nvPr/>
        </p:nvSpPr>
        <p:spPr>
          <a:xfrm>
            <a:off x="625890" y="829249"/>
            <a:ext cx="5983109" cy="5199501"/>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2400" dirty="0"/>
              <a:t>What is Post Production?</a:t>
            </a:r>
          </a:p>
          <a:p>
            <a:pPr indent="-228600">
              <a:lnSpc>
                <a:spcPct val="90000"/>
              </a:lnSpc>
              <a:spcAft>
                <a:spcPts val="600"/>
              </a:spcAft>
              <a:buFont typeface="Arial" panose="020B0604020202020204" pitchFamily="34" charset="0"/>
              <a:buChar char="•"/>
            </a:pPr>
            <a:endParaRPr lang="en-US" sz="2400" dirty="0"/>
          </a:p>
          <a:p>
            <a:pPr marL="285750" indent="-228600">
              <a:lnSpc>
                <a:spcPct val="90000"/>
              </a:lnSpc>
              <a:spcAft>
                <a:spcPts val="600"/>
              </a:spcAft>
              <a:buFont typeface="Arial" panose="020B0604020202020204" pitchFamily="34" charset="0"/>
              <a:buChar char="•"/>
            </a:pPr>
            <a:r>
              <a:rPr lang="en-US" sz="2400" dirty="0"/>
              <a:t>A literal explanation of the term “Post Production” would be “that which comes after production”, but the line between what is post and what is not, is blurred.</a:t>
            </a:r>
          </a:p>
          <a:p>
            <a:pPr indent="-228600">
              <a:lnSpc>
                <a:spcPct val="90000"/>
              </a:lnSpc>
              <a:spcAft>
                <a:spcPts val="600"/>
              </a:spcAft>
              <a:buFont typeface="Arial" panose="020B0604020202020204" pitchFamily="34" charset="0"/>
              <a:buChar char="•"/>
            </a:pPr>
            <a:endParaRPr lang="en-US" sz="2400" dirty="0"/>
          </a:p>
          <a:p>
            <a:pPr marL="285750" indent="-228600">
              <a:lnSpc>
                <a:spcPct val="90000"/>
              </a:lnSpc>
              <a:spcAft>
                <a:spcPts val="600"/>
              </a:spcAft>
              <a:buFont typeface="Arial" panose="020B0604020202020204" pitchFamily="34" charset="0"/>
              <a:buChar char="•"/>
            </a:pPr>
            <a:r>
              <a:rPr lang="en-US" sz="2400" dirty="0"/>
              <a:t>The type of post production can differ, depending on what type of production you are dealing with. A live action wild life documentary may have, graphics, editing, grading and sound dubbing as part of it’s post production processes. In this case, it is what happens after the filming which constitutes post production.</a:t>
            </a:r>
          </a:p>
          <a:p>
            <a:pPr indent="-228600">
              <a:lnSpc>
                <a:spcPct val="90000"/>
              </a:lnSpc>
              <a:spcAft>
                <a:spcPts val="600"/>
              </a:spcAft>
              <a:buFont typeface="Arial" panose="020B0604020202020204" pitchFamily="34" charset="0"/>
              <a:buChar char="•"/>
            </a:pPr>
            <a:endParaRPr lang="en-US" sz="2400" dirty="0"/>
          </a:p>
          <a:p>
            <a:pPr marL="285750" indent="-228600">
              <a:lnSpc>
                <a:spcPct val="90000"/>
              </a:lnSpc>
              <a:spcAft>
                <a:spcPts val="600"/>
              </a:spcAft>
              <a:buFont typeface="Arial" panose="020B0604020202020204" pitchFamily="34" charset="0"/>
              <a:buChar char="•"/>
            </a:pPr>
            <a:r>
              <a:rPr lang="en-US" sz="2400" dirty="0"/>
              <a:t>In the case of 3D Computer Animation, it is what happens after the final 3D render which constitutes post production. This may still include some element of graphics, editing, grading and sound dubbing but more often than not, it will mainly consist of a large amount of compositing.</a:t>
            </a:r>
          </a:p>
          <a:p>
            <a:pPr indent="-228600">
              <a:lnSpc>
                <a:spcPct val="90000"/>
              </a:lnSpc>
              <a:spcAft>
                <a:spcPts val="600"/>
              </a:spcAft>
              <a:buFont typeface="Arial" panose="020B0604020202020204" pitchFamily="34" charset="0"/>
              <a:buChar char="•"/>
            </a:pPr>
            <a:endParaRPr lang="en-US" sz="1500" dirty="0"/>
          </a:p>
        </p:txBody>
      </p:sp>
      <p:sp>
        <p:nvSpPr>
          <p:cNvPr id="22" name="Oval 2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Block Arc 2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8" name="Straight Connector 2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Arc 3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2160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F488312-8157-AB49-A195-F63CF5854F45}"/>
              </a:ext>
            </a:extLst>
          </p:cNvPr>
          <p:cNvSpPr txBox="1"/>
          <p:nvPr/>
        </p:nvSpPr>
        <p:spPr>
          <a:xfrm>
            <a:off x="277856" y="775496"/>
            <a:ext cx="7010256" cy="43513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effectLst/>
              </a:rPr>
              <a:t>Why is Compositing needed?</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effectLst/>
            </a:endParaRPr>
          </a:p>
          <a:p>
            <a:pPr marL="342900" indent="-228600">
              <a:lnSpc>
                <a:spcPct val="90000"/>
              </a:lnSpc>
              <a:spcAft>
                <a:spcPts val="600"/>
              </a:spcAft>
              <a:buFont typeface="Arial" panose="020B0604020202020204" pitchFamily="34" charset="0"/>
              <a:buChar char="•"/>
            </a:pPr>
            <a:r>
              <a:rPr lang="en-US" sz="2400" dirty="0">
                <a:effectLst/>
              </a:rPr>
              <a:t>A compositing application like “After Effects” or “Nuke” can achieve the following common processes.</a:t>
            </a:r>
          </a:p>
          <a:p>
            <a:pPr marL="342900" indent="-228600">
              <a:lnSpc>
                <a:spcPct val="90000"/>
              </a:lnSpc>
              <a:spcAft>
                <a:spcPts val="600"/>
              </a:spcAft>
              <a:buFont typeface="Arial" panose="020B0604020202020204" pitchFamily="34" charset="0"/>
              <a:buChar char="•"/>
            </a:pPr>
            <a:r>
              <a:rPr lang="en-US" sz="2400" dirty="0">
                <a:effectLst/>
              </a:rPr>
              <a:t>Re-package a sequence by re-sizing the image format, re-coding or compressing into digital formats depending on what type of finish is required.</a:t>
            </a:r>
          </a:p>
          <a:p>
            <a:pPr marL="342900" indent="-228600">
              <a:lnSpc>
                <a:spcPct val="90000"/>
              </a:lnSpc>
              <a:spcAft>
                <a:spcPts val="600"/>
              </a:spcAft>
              <a:buFont typeface="Arial" panose="020B0604020202020204" pitchFamily="34" charset="0"/>
              <a:buChar char="•"/>
            </a:pPr>
            <a:r>
              <a:rPr lang="en-US" sz="2400" dirty="0">
                <a:effectLst/>
              </a:rPr>
              <a:t>Layer different elements together by using alpha channels. Build up elements from different passes supplied from the 3D render process.</a:t>
            </a:r>
          </a:p>
        </p:txBody>
      </p:sp>
      <p:sp>
        <p:nvSpPr>
          <p:cNvPr id="23" name="Oval 2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Block Arc 2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Shape 2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9" name="Straight Connector 2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3" name="Arc 3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3381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D2C0E7D7-B124-3E26-1D1F-12C11E0CA8DD}"/>
              </a:ext>
            </a:extLst>
          </p:cNvPr>
          <p:cNvGraphicFramePr/>
          <p:nvPr>
            <p:extLst>
              <p:ext uri="{D42A27DB-BD31-4B8C-83A1-F6EECF244321}">
                <p14:modId xmlns:p14="http://schemas.microsoft.com/office/powerpoint/2010/main" val="1852032074"/>
              </p:ext>
            </p:extLst>
          </p:nvPr>
        </p:nvGraphicFramePr>
        <p:xfrm>
          <a:off x="838200" y="803189"/>
          <a:ext cx="10515600" cy="53737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2385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TextBox 1">
            <a:extLst>
              <a:ext uri="{FF2B5EF4-FFF2-40B4-BE49-F238E27FC236}">
                <a16:creationId xmlns:a16="http://schemas.microsoft.com/office/drawing/2014/main" id="{9EB26DB8-48E2-E644-8128-6F0EA9E4A3AF}"/>
              </a:ext>
            </a:extLst>
          </p:cNvPr>
          <p:cNvSpPr txBox="1"/>
          <p:nvPr/>
        </p:nvSpPr>
        <p:spPr>
          <a:xfrm>
            <a:off x="838200" y="777766"/>
            <a:ext cx="6655676" cy="539919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000" dirty="0"/>
              <a:t>Blurring of the borders between Pre Post &amp; Production execution.</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Within a production, when does production stop and post production start?</a:t>
            </a:r>
          </a:p>
          <a:p>
            <a:pPr indent="-228600">
              <a:lnSpc>
                <a:spcPct val="90000"/>
              </a:lnSpc>
              <a:spcAft>
                <a:spcPts val="600"/>
              </a:spcAft>
              <a:buFont typeface="Arial" panose="020B0604020202020204" pitchFamily="34" charset="0"/>
              <a:buChar char="•"/>
            </a:pPr>
            <a:r>
              <a:rPr lang="en-US" sz="2000" dirty="0"/>
              <a:t>With regard to 3D computer animation there usually is no definitive point where </a:t>
            </a:r>
          </a:p>
          <a:p>
            <a:pPr indent="-228600">
              <a:lnSpc>
                <a:spcPct val="90000"/>
              </a:lnSpc>
              <a:spcAft>
                <a:spcPts val="600"/>
              </a:spcAft>
              <a:buFont typeface="Arial" panose="020B0604020202020204" pitchFamily="34" charset="0"/>
              <a:buChar char="•"/>
            </a:pPr>
            <a:r>
              <a:rPr lang="en-US" sz="2000" dirty="0"/>
              <a:t>one stops and the other starts.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If you look at the image below, you can see that both pre-production</a:t>
            </a:r>
          </a:p>
          <a:p>
            <a:pPr indent="-228600">
              <a:lnSpc>
                <a:spcPct val="90000"/>
              </a:lnSpc>
              <a:spcAft>
                <a:spcPts val="600"/>
              </a:spcAft>
              <a:buFont typeface="Arial" panose="020B0604020202020204" pitchFamily="34" charset="0"/>
              <a:buChar char="•"/>
            </a:pPr>
            <a:r>
              <a:rPr lang="en-US" sz="2000" dirty="0"/>
              <a:t>and post production (represented in blue) usually over lap, to a lesser or greater</a:t>
            </a:r>
          </a:p>
          <a:p>
            <a:pPr indent="-228600">
              <a:lnSpc>
                <a:spcPct val="90000"/>
              </a:lnSpc>
              <a:spcAft>
                <a:spcPts val="600"/>
              </a:spcAft>
              <a:buFont typeface="Arial" panose="020B0604020202020204" pitchFamily="34" charset="0"/>
              <a:buChar char="•"/>
            </a:pPr>
            <a:r>
              <a:rPr lang="en-US" sz="2000" dirty="0"/>
              <a:t>extent, depending on the type of project.</a:t>
            </a:r>
          </a:p>
          <a:p>
            <a:pPr indent="-228600">
              <a:lnSpc>
                <a:spcPct val="90000"/>
              </a:lnSpc>
              <a:spcAft>
                <a:spcPts val="600"/>
              </a:spcAft>
              <a:buFont typeface="Arial" panose="020B0604020202020204" pitchFamily="34" charset="0"/>
              <a:buChar char="•"/>
            </a:pPr>
            <a:endParaRPr lang="en-US" sz="2000" dirty="0"/>
          </a:p>
        </p:txBody>
      </p:sp>
      <p:sp>
        <p:nvSpPr>
          <p:cNvPr id="22" name="Oval 2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Block Arc 2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Freeform: Shape 2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8" name="Straight Connector 2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2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 name="Arc 3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3236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D8E5C-412E-934D-BA83-F6BAF684FD95}"/>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200000"/>
                    </a14:imgEffect>
                    <a14:imgEffect>
                      <a14:brightnessContrast contrast="-40000"/>
                    </a14:imgEffect>
                  </a14:imgLayer>
                </a14:imgProps>
              </a:ext>
            </a:extLst>
          </a:blip>
          <a:srcRect b="4987"/>
          <a:stretch/>
        </p:blipFill>
        <p:spPr>
          <a:xfrm>
            <a:off x="838200" y="754148"/>
            <a:ext cx="10515600" cy="4995575"/>
          </a:xfrm>
          <a:prstGeom prst="rect">
            <a:avLst/>
          </a:prstGeom>
        </p:spPr>
      </p:pic>
      <p:cxnSp>
        <p:nvCxnSpPr>
          <p:cNvPr id="13" name="Straight Connector 12">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142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E0EBD5-B27B-FB40-BAC8-C7E0829A7510}"/>
              </a:ext>
            </a:extLst>
          </p:cNvPr>
          <p:cNvSpPr txBox="1"/>
          <p:nvPr/>
        </p:nvSpPr>
        <p:spPr>
          <a:xfrm>
            <a:off x="0" y="6488668"/>
            <a:ext cx="4846007" cy="369332"/>
          </a:xfrm>
          <a:prstGeom prst="rect">
            <a:avLst/>
          </a:prstGeom>
          <a:noFill/>
        </p:spPr>
        <p:txBody>
          <a:bodyPr wrap="none" rtlCol="0">
            <a:spAutoFit/>
          </a:bodyPr>
          <a:lstStyle/>
          <a:p>
            <a:r>
              <a:rPr lang="en-US" dirty="0"/>
              <a:t>https://</a:t>
            </a:r>
            <a:r>
              <a:rPr lang="en-US" dirty="0" err="1"/>
              <a:t>www.youtube.com</a:t>
            </a:r>
            <a:r>
              <a:rPr lang="en-US" dirty="0"/>
              <a:t>/</a:t>
            </a:r>
            <a:r>
              <a:rPr lang="en-US" dirty="0" err="1"/>
              <a:t>watch?v</a:t>
            </a:r>
            <a:r>
              <a:rPr lang="en-US" dirty="0"/>
              <a:t>=H72_4i2_bjE</a:t>
            </a:r>
          </a:p>
        </p:txBody>
      </p:sp>
      <p:pic>
        <p:nvPicPr>
          <p:cNvPr id="3" name="Online Media 2" descr="Movies BEFORE AND AFTER Special Effects (VFX)">
            <a:hlinkClick r:id="" action="ppaction://media"/>
            <a:extLst>
              <a:ext uri="{FF2B5EF4-FFF2-40B4-BE49-F238E27FC236}">
                <a16:creationId xmlns:a16="http://schemas.microsoft.com/office/drawing/2014/main" id="{337191CF-9BA3-284E-BEDE-067CD1DB7F5F}"/>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1037781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3ABCF7-E310-8D4B-A072-DCDFDAF8FAC1}"/>
              </a:ext>
            </a:extLst>
          </p:cNvPr>
          <p:cNvSpPr txBox="1"/>
          <p:nvPr/>
        </p:nvSpPr>
        <p:spPr>
          <a:xfrm>
            <a:off x="-34499" y="6488668"/>
            <a:ext cx="6098058"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a:t>
            </a:r>
            <a:r>
              <a:rPr lang="en-US" dirty="0" err="1"/>
              <a:t>kKfvjvTJKbo</a:t>
            </a:r>
            <a:endParaRPr lang="en-US" dirty="0"/>
          </a:p>
        </p:txBody>
      </p:sp>
      <p:pic>
        <p:nvPicPr>
          <p:cNvPr id="2" name="Online Media 1" descr="CGI &amp; VFX Breakdowns: &quot;Attraction VFX breakdown&quot; - by Main Road Post">
            <a:hlinkClick r:id="" action="ppaction://media"/>
            <a:extLst>
              <a:ext uri="{FF2B5EF4-FFF2-40B4-BE49-F238E27FC236}">
                <a16:creationId xmlns:a16="http://schemas.microsoft.com/office/drawing/2014/main" id="{0DF38687-2A41-B34A-B7A1-87A79D0F6940}"/>
              </a:ext>
            </a:extLst>
          </p:cNvPr>
          <p:cNvPicPr>
            <a:picLocks noRot="1" noChangeAspect="1"/>
          </p:cNvPicPr>
          <p:nvPr>
            <a:videoFile r:link="rId1"/>
          </p:nvPr>
        </p:nvPicPr>
        <p:blipFill>
          <a:blip r:embed="rId3"/>
          <a:stretch>
            <a:fillRect/>
          </a:stretch>
        </p:blipFill>
        <p:spPr>
          <a:xfrm>
            <a:off x="0" y="0"/>
            <a:ext cx="12192000" cy="6888480"/>
          </a:xfrm>
          <a:prstGeom prst="rect">
            <a:avLst/>
          </a:prstGeom>
        </p:spPr>
      </p:pic>
    </p:spTree>
    <p:extLst>
      <p:ext uri="{BB962C8B-B14F-4D97-AF65-F5344CB8AC3E}">
        <p14:creationId xmlns:p14="http://schemas.microsoft.com/office/powerpoint/2010/main" val="1635266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op Amazing Work in movies (VFX) (CGI) before and after shot">
            <a:hlinkClick r:id="" action="ppaction://media"/>
            <a:extLst>
              <a:ext uri="{FF2B5EF4-FFF2-40B4-BE49-F238E27FC236}">
                <a16:creationId xmlns:a16="http://schemas.microsoft.com/office/drawing/2014/main" id="{2CE3FB51-77C9-A640-BE38-8FAEC19510D4}"/>
              </a:ext>
            </a:extLst>
          </p:cNvPr>
          <p:cNvPicPr>
            <a:picLocks noRot="1" noChangeAspect="1"/>
          </p:cNvPicPr>
          <p:nvPr>
            <a:videoFile r:link="rId1"/>
          </p:nvPr>
        </p:nvPicPr>
        <p:blipFill>
          <a:blip r:embed="rId3"/>
          <a:stretch>
            <a:fillRect/>
          </a:stretch>
        </p:blipFill>
        <p:spPr>
          <a:xfrm>
            <a:off x="0" y="-55605"/>
            <a:ext cx="12236469" cy="6913605"/>
          </a:xfrm>
          <a:prstGeom prst="rect">
            <a:avLst/>
          </a:prstGeom>
        </p:spPr>
      </p:pic>
    </p:spTree>
    <p:extLst>
      <p:ext uri="{BB962C8B-B14F-4D97-AF65-F5344CB8AC3E}">
        <p14:creationId xmlns:p14="http://schemas.microsoft.com/office/powerpoint/2010/main" val="405068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F14E3D-3E83-0749-A334-6AB572D38538}"/>
              </a:ext>
            </a:extLst>
          </p:cNvPr>
          <p:cNvSpPr txBox="1"/>
          <p:nvPr/>
        </p:nvSpPr>
        <p:spPr>
          <a:xfrm>
            <a:off x="230415" y="6037571"/>
            <a:ext cx="6098058" cy="646331"/>
          </a:xfrm>
          <a:prstGeom prst="rect">
            <a:avLst/>
          </a:prstGeom>
          <a:noFill/>
        </p:spPr>
        <p:txBody>
          <a:bodyPr wrap="square">
            <a:spAutoFit/>
          </a:bodyPr>
          <a:lstStyle/>
          <a:p>
            <a:r>
              <a:rPr lang="en-US" dirty="0"/>
              <a:t>https://</a:t>
            </a:r>
            <a:r>
              <a:rPr lang="en-US" dirty="0" err="1"/>
              <a:t>discover.therookies.co</a:t>
            </a:r>
            <a:r>
              <a:rPr lang="en-US" dirty="0"/>
              <a:t>/2019/05/06/beginners-guide-to-becoming-a-visual-effects-</a:t>
            </a:r>
            <a:r>
              <a:rPr lang="en-US" dirty="0" err="1"/>
              <a:t>vfx</a:t>
            </a:r>
            <a:r>
              <a:rPr lang="en-US" dirty="0"/>
              <a:t>-artist/</a:t>
            </a:r>
          </a:p>
        </p:txBody>
      </p:sp>
      <p:pic>
        <p:nvPicPr>
          <p:cNvPr id="4" name="Online Media 3" descr="Avengers: Infinity War | VFX Breakdown | Framestore">
            <a:hlinkClick r:id="" action="ppaction://media"/>
            <a:extLst>
              <a:ext uri="{FF2B5EF4-FFF2-40B4-BE49-F238E27FC236}">
                <a16:creationId xmlns:a16="http://schemas.microsoft.com/office/drawing/2014/main" id="{70D800DA-6F31-844C-8559-D4DF86DD717B}"/>
              </a:ext>
            </a:extLst>
          </p:cNvPr>
          <p:cNvPicPr>
            <a:picLocks noRot="1" noChangeAspect="1"/>
          </p:cNvPicPr>
          <p:nvPr>
            <a:videoFile r:link="rId1"/>
          </p:nvPr>
        </p:nvPicPr>
        <p:blipFill>
          <a:blip r:embed="rId3"/>
          <a:stretch>
            <a:fillRect/>
          </a:stretch>
        </p:blipFill>
        <p:spPr>
          <a:xfrm>
            <a:off x="0" y="0"/>
            <a:ext cx="12138053" cy="6858000"/>
          </a:xfrm>
          <a:prstGeom prst="rect">
            <a:avLst/>
          </a:prstGeom>
        </p:spPr>
      </p:pic>
    </p:spTree>
    <p:extLst>
      <p:ext uri="{BB962C8B-B14F-4D97-AF65-F5344CB8AC3E}">
        <p14:creationId xmlns:p14="http://schemas.microsoft.com/office/powerpoint/2010/main" val="306946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TextBox 1">
            <a:extLst>
              <a:ext uri="{FF2B5EF4-FFF2-40B4-BE49-F238E27FC236}">
                <a16:creationId xmlns:a16="http://schemas.microsoft.com/office/drawing/2014/main" id="{9EB26DB8-48E2-E644-8128-6F0EA9E4A3AF}"/>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marL="270510" indent="-228600">
              <a:lnSpc>
                <a:spcPct val="90000"/>
              </a:lnSpc>
              <a:buFont typeface="Arial" panose="020B0604020202020204" pitchFamily="34" charset="0"/>
              <a:buChar char="•"/>
            </a:pPr>
            <a:r>
              <a:rPr lang="en-US" dirty="0">
                <a:effectLst/>
              </a:rPr>
              <a:t>For this assignment, it will be necessary to use the VFX compositing techniques, rotoscoping, keying and 2Dtracking. These are listed as the main areas of focus for the portfolio.</a:t>
            </a:r>
          </a:p>
          <a:p>
            <a:pPr marL="270510" indent="-228600">
              <a:lnSpc>
                <a:spcPct val="90000"/>
              </a:lnSpc>
              <a:buFont typeface="Arial" panose="020B0604020202020204" pitchFamily="34" charset="0"/>
              <a:buChar char="•"/>
            </a:pPr>
            <a:r>
              <a:rPr lang="en-US" dirty="0">
                <a:effectLst/>
              </a:rPr>
              <a:t>As the portfolio grows, various essential elements from the individual elements of a final image to a whole final composite will require the integration of several disciplines in order to meet specific briefs. With a guided reference to support students in applying their knowledge to the work at hand, these components are designed to replicate common junior-level industry activities.</a:t>
            </a:r>
          </a:p>
          <a:p>
            <a:pPr marL="270510" indent="-228600">
              <a:lnSpc>
                <a:spcPct val="90000"/>
              </a:lnSpc>
              <a:buFont typeface="Arial" panose="020B0604020202020204" pitchFamily="34" charset="0"/>
              <a:buChar char="•"/>
            </a:pPr>
            <a:r>
              <a:rPr lang="en-US" dirty="0">
                <a:effectLst/>
              </a:rPr>
              <a:t> </a:t>
            </a:r>
          </a:p>
          <a:p>
            <a:pPr marL="270510" indent="-228600">
              <a:lnSpc>
                <a:spcPct val="90000"/>
              </a:lnSpc>
              <a:spcAft>
                <a:spcPts val="1200"/>
              </a:spcAft>
              <a:buFont typeface="Arial" panose="020B0604020202020204" pitchFamily="34" charset="0"/>
              <a:buChar char="•"/>
            </a:pPr>
            <a:r>
              <a:rPr lang="en-US" dirty="0">
                <a:effectLst/>
              </a:rPr>
              <a:t>You will create a visually compelling VFX shot, which should demonstrate your post-production skill technically as well as creatively. The length of your final VFX shot should be between 30 sec to 60 seconds.</a:t>
            </a:r>
          </a:p>
          <a:p>
            <a:pPr indent="-228600">
              <a:lnSpc>
                <a:spcPct val="90000"/>
              </a:lnSpc>
              <a:buFont typeface="Arial" panose="020B0604020202020204" pitchFamily="34" charset="0"/>
              <a:buChar char="•"/>
            </a:pPr>
            <a:r>
              <a:rPr lang="en-US" dirty="0">
                <a:effectLst/>
              </a:rPr>
              <a:t>Incorporate the footage with your 2D and 3D elements, visual effect scene using Adobe After </a:t>
            </a:r>
          </a:p>
          <a:p>
            <a:pPr indent="-228600">
              <a:lnSpc>
                <a:spcPct val="90000"/>
              </a:lnSpc>
              <a:buFont typeface="Arial" panose="020B0604020202020204" pitchFamily="34" charset="0"/>
              <a:buChar char="•"/>
            </a:pPr>
            <a:r>
              <a:rPr lang="en-US" dirty="0">
                <a:effectLst/>
              </a:rPr>
              <a:t>Effects, Mocha, Premiere and Photoshop.</a:t>
            </a:r>
          </a:p>
          <a:p>
            <a:pPr indent="-228600">
              <a:lnSpc>
                <a:spcPct val="90000"/>
              </a:lnSpc>
              <a:buFont typeface="Arial" panose="020B0604020202020204" pitchFamily="34" charset="0"/>
              <a:buChar char="•"/>
            </a:pPr>
            <a:endParaRPr lang="en-US" dirty="0">
              <a:effectLst/>
            </a:endParaRPr>
          </a:p>
        </p:txBody>
      </p:sp>
      <p:sp>
        <p:nvSpPr>
          <p:cNvPr id="2" name="TextBox 1">
            <a:extLst>
              <a:ext uri="{FF2B5EF4-FFF2-40B4-BE49-F238E27FC236}">
                <a16:creationId xmlns:a16="http://schemas.microsoft.com/office/drawing/2014/main" id="{73E4898E-6B58-BBDE-5725-D9AADD34E6C4}"/>
              </a:ext>
            </a:extLst>
          </p:cNvPr>
          <p:cNvSpPr txBox="1"/>
          <p:nvPr/>
        </p:nvSpPr>
        <p:spPr>
          <a:xfrm>
            <a:off x="4719144" y="357871"/>
            <a:ext cx="833113" cy="646331"/>
          </a:xfrm>
          <a:prstGeom prst="rect">
            <a:avLst/>
          </a:prstGeom>
          <a:noFill/>
        </p:spPr>
        <p:txBody>
          <a:bodyPr wrap="none" rtlCol="0">
            <a:spAutoFit/>
          </a:bodyPr>
          <a:lstStyle/>
          <a:p>
            <a:r>
              <a:rPr lang="en-US" dirty="0"/>
              <a:t>Course</a:t>
            </a:r>
          </a:p>
          <a:p>
            <a:r>
              <a:rPr lang="en-US" dirty="0"/>
              <a:t>Work1</a:t>
            </a:r>
          </a:p>
        </p:txBody>
      </p:sp>
    </p:spTree>
    <p:extLst>
      <p:ext uri="{BB962C8B-B14F-4D97-AF65-F5344CB8AC3E}">
        <p14:creationId xmlns:p14="http://schemas.microsoft.com/office/powerpoint/2010/main" val="3791965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Arc 3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4" name="Oval 3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TextBox 1">
            <a:extLst>
              <a:ext uri="{FF2B5EF4-FFF2-40B4-BE49-F238E27FC236}">
                <a16:creationId xmlns:a16="http://schemas.microsoft.com/office/drawing/2014/main" id="{9EB26DB8-48E2-E644-8128-6F0EA9E4A3AF}"/>
              </a:ext>
            </a:extLst>
          </p:cNvPr>
          <p:cNvSpPr txBox="1"/>
          <p:nvPr/>
        </p:nvSpPr>
        <p:spPr>
          <a:xfrm>
            <a:off x="5529986" y="395780"/>
            <a:ext cx="6010373" cy="5214179"/>
          </a:xfrm>
          <a:prstGeom prst="rect">
            <a:avLst/>
          </a:prstGeom>
        </p:spPr>
        <p:txBody>
          <a:bodyPr vert="horz" lIns="91440" tIns="45720" rIns="91440" bIns="45720" rtlCol="0">
            <a:noAutofit/>
          </a:bodyPr>
          <a:lstStyle/>
          <a:p>
            <a:pPr marL="41910">
              <a:lnSpc>
                <a:spcPct val="90000"/>
              </a:lnSpc>
            </a:pPr>
            <a:r>
              <a:rPr lang="en-US" dirty="0">
                <a:effectLst/>
              </a:rPr>
              <a:t>Your VFX scene must make use the following skills/techniques:</a:t>
            </a:r>
          </a:p>
          <a:p>
            <a:pPr>
              <a:lnSpc>
                <a:spcPct val="90000"/>
              </a:lnSpc>
            </a:pPr>
            <a:r>
              <a:rPr lang="en-US" dirty="0">
                <a:effectLst/>
              </a:rPr>
              <a:t> </a:t>
            </a:r>
          </a:p>
          <a:p>
            <a:pPr indent="-228600">
              <a:lnSpc>
                <a:spcPct val="90000"/>
              </a:lnSpc>
              <a:buFont typeface="Arial" panose="020B0604020202020204" pitchFamily="34" charset="0"/>
              <a:buChar char="•"/>
            </a:pPr>
            <a:r>
              <a:rPr lang="en-US" b="1" u="sng" dirty="0">
                <a:effectLst/>
              </a:rPr>
              <a:t>Composite Effect techniques:</a:t>
            </a:r>
            <a:endParaRPr lang="en-US" dirty="0">
              <a:effectLst/>
            </a:endParaRPr>
          </a:p>
          <a:p>
            <a:pPr indent="-228600">
              <a:lnSpc>
                <a:spcPct val="90000"/>
              </a:lnSpc>
              <a:buFont typeface="Arial" panose="020B0604020202020204" pitchFamily="34" charset="0"/>
              <a:buChar char="•"/>
            </a:pPr>
            <a:r>
              <a:rPr lang="en-US" dirty="0">
                <a:effectLst/>
              </a:rPr>
              <a:t> </a:t>
            </a:r>
          </a:p>
          <a:p>
            <a:pPr marL="342900" lvl="0" indent="-228600">
              <a:lnSpc>
                <a:spcPct val="90000"/>
              </a:lnSpc>
              <a:spcAft>
                <a:spcPts val="1000"/>
              </a:spcAft>
              <a:buFont typeface="Arial" panose="020B0604020202020204" pitchFamily="34" charset="0"/>
              <a:buChar char="•"/>
            </a:pPr>
            <a:r>
              <a:rPr lang="en-US" dirty="0">
                <a:effectLst/>
              </a:rPr>
              <a:t>Tracking and </a:t>
            </a:r>
            <a:r>
              <a:rPr lang="en-US" dirty="0" err="1">
                <a:effectLst/>
              </a:rPr>
              <a:t>stabilising</a:t>
            </a:r>
            <a:r>
              <a:rPr lang="en-US" dirty="0">
                <a:effectLst/>
              </a:rPr>
              <a:t> motion - After Effects</a:t>
            </a:r>
          </a:p>
          <a:p>
            <a:pPr marL="342900" lvl="0" indent="-228600">
              <a:lnSpc>
                <a:spcPct val="90000"/>
              </a:lnSpc>
              <a:spcAft>
                <a:spcPts val="1000"/>
              </a:spcAft>
              <a:buFont typeface="Arial" panose="020B0604020202020204" pitchFamily="34" charset="0"/>
              <a:buChar char="•"/>
            </a:pPr>
            <a:r>
              <a:rPr lang="en-US" dirty="0">
                <a:effectLst/>
              </a:rPr>
              <a:t>3D Camera Tracking - After Effects</a:t>
            </a:r>
          </a:p>
          <a:p>
            <a:pPr marL="342900" lvl="0" indent="-228600">
              <a:lnSpc>
                <a:spcPct val="90000"/>
              </a:lnSpc>
              <a:spcAft>
                <a:spcPts val="1000"/>
              </a:spcAft>
              <a:buFont typeface="Arial" panose="020B0604020202020204" pitchFamily="34" charset="0"/>
              <a:buChar char="•"/>
            </a:pPr>
            <a:r>
              <a:rPr lang="en-US" dirty="0" err="1">
                <a:effectLst/>
              </a:rPr>
              <a:t>Matchmove</a:t>
            </a:r>
            <a:r>
              <a:rPr lang="en-US" dirty="0">
                <a:effectLst/>
              </a:rPr>
              <a:t> with After Effects &amp; Maya</a:t>
            </a:r>
          </a:p>
          <a:p>
            <a:pPr marL="342900" lvl="0" indent="-228600">
              <a:lnSpc>
                <a:spcPct val="90000"/>
              </a:lnSpc>
              <a:spcAft>
                <a:spcPts val="1000"/>
              </a:spcAft>
              <a:buFont typeface="Arial" panose="020B0604020202020204" pitchFamily="34" charset="0"/>
              <a:buChar char="•"/>
            </a:pPr>
            <a:r>
              <a:rPr lang="en-US" dirty="0">
                <a:effectLst/>
              </a:rPr>
              <a:t>Export After Effects camera data to MAYA</a:t>
            </a:r>
          </a:p>
          <a:p>
            <a:pPr marL="342900" lvl="0" indent="-228600">
              <a:lnSpc>
                <a:spcPct val="90000"/>
              </a:lnSpc>
              <a:spcAft>
                <a:spcPts val="1000"/>
              </a:spcAft>
              <a:buFont typeface="Arial" panose="020B0604020202020204" pitchFamily="34" charset="0"/>
              <a:buChar char="•"/>
            </a:pPr>
            <a:r>
              <a:rPr lang="en-US" dirty="0" err="1">
                <a:effectLst/>
              </a:rPr>
              <a:t>Colour</a:t>
            </a:r>
            <a:r>
              <a:rPr lang="en-US" dirty="0">
                <a:effectLst/>
              </a:rPr>
              <a:t> correcting - After Effects</a:t>
            </a:r>
          </a:p>
          <a:p>
            <a:pPr marL="342900" lvl="0" indent="-228600">
              <a:lnSpc>
                <a:spcPct val="90000"/>
              </a:lnSpc>
              <a:spcAft>
                <a:spcPts val="1000"/>
              </a:spcAft>
              <a:buFont typeface="Arial" panose="020B0604020202020204" pitchFamily="34" charset="0"/>
              <a:buChar char="•"/>
            </a:pPr>
            <a:r>
              <a:rPr lang="en-US" dirty="0">
                <a:effectLst/>
              </a:rPr>
              <a:t>Rendering - After Effects</a:t>
            </a:r>
          </a:p>
          <a:p>
            <a:pPr marL="342900" lvl="0" indent="-228600">
              <a:lnSpc>
                <a:spcPct val="90000"/>
              </a:lnSpc>
              <a:spcAft>
                <a:spcPts val="1000"/>
              </a:spcAft>
              <a:buFont typeface="Arial" panose="020B0604020202020204" pitchFamily="34" charset="0"/>
              <a:buChar char="•"/>
            </a:pPr>
            <a:r>
              <a:rPr lang="en-US" dirty="0">
                <a:effectLst/>
              </a:rPr>
              <a:t>Master - Output - Adobe Premiere</a:t>
            </a:r>
            <a:br>
              <a:rPr lang="en-US" b="1" u="sng" dirty="0">
                <a:effectLst/>
              </a:rPr>
            </a:br>
            <a:endParaRPr lang="en-US" dirty="0">
              <a:effectLst/>
            </a:endParaRPr>
          </a:p>
          <a:p>
            <a:pPr indent="-228600">
              <a:lnSpc>
                <a:spcPct val="90000"/>
              </a:lnSpc>
              <a:buFont typeface="Arial" panose="020B0604020202020204" pitchFamily="34" charset="0"/>
              <a:buChar char="•"/>
            </a:pPr>
            <a:r>
              <a:rPr lang="en-US" dirty="0">
                <a:effectLst/>
              </a:rPr>
              <a:t>You production should be planned appropriately using a storyboard and design brief that you should include in the blog space where you will evidence your work.  You should agree your ideas with your tutor before production begins. Once the composite effect scene is completed, export it in MP4 format and submit the finished file as part of your project</a:t>
            </a:r>
          </a:p>
          <a:p>
            <a:pPr indent="-228600">
              <a:lnSpc>
                <a:spcPct val="90000"/>
              </a:lnSpc>
              <a:buFont typeface="Arial" panose="020B0604020202020204" pitchFamily="34" charset="0"/>
              <a:buChar char="•"/>
            </a:pPr>
            <a:endParaRPr lang="en-US" dirty="0"/>
          </a:p>
          <a:p>
            <a:pPr>
              <a:lnSpc>
                <a:spcPct val="90000"/>
              </a:lnSpc>
            </a:pPr>
            <a:r>
              <a:rPr lang="en-US" dirty="0">
                <a:effectLst/>
              </a:rPr>
              <a:t> </a:t>
            </a:r>
            <a:endParaRPr lang="en-US" dirty="0"/>
          </a:p>
        </p:txBody>
      </p:sp>
      <p:sp>
        <p:nvSpPr>
          <p:cNvPr id="3" name="TextBox 2">
            <a:extLst>
              <a:ext uri="{FF2B5EF4-FFF2-40B4-BE49-F238E27FC236}">
                <a16:creationId xmlns:a16="http://schemas.microsoft.com/office/drawing/2014/main" id="{E1AFB5D6-E09C-FD7B-028D-247B3ACBB174}"/>
              </a:ext>
            </a:extLst>
          </p:cNvPr>
          <p:cNvSpPr txBox="1"/>
          <p:nvPr/>
        </p:nvSpPr>
        <p:spPr>
          <a:xfrm>
            <a:off x="651641" y="2435097"/>
            <a:ext cx="4399602" cy="2031325"/>
          </a:xfrm>
          <a:prstGeom prst="rect">
            <a:avLst/>
          </a:prstGeom>
          <a:noFill/>
        </p:spPr>
        <p:txBody>
          <a:bodyPr wrap="none" rtlCol="0">
            <a:spAutoFit/>
          </a:bodyPr>
          <a:lstStyle/>
          <a:p>
            <a:r>
              <a:rPr lang="en-GB" sz="1800" dirty="0">
                <a:effectLst/>
                <a:latin typeface="Arial" panose="020B0604020202020204" pitchFamily="34" charset="0"/>
                <a:ea typeface="Calibri" panose="020F0502020204030204" pitchFamily="34" charset="0"/>
              </a:rPr>
              <a:t>VFX-based VP production &amp; presentation</a:t>
            </a:r>
          </a:p>
          <a:p>
            <a:endParaRPr lang="en-GB" dirty="0">
              <a:latin typeface="Arial" panose="020B0604020202020204" pitchFamily="34" charset="0"/>
            </a:endParaRPr>
          </a:p>
          <a:p>
            <a:r>
              <a:rPr lang="en-GB" dirty="0">
                <a:effectLst/>
                <a:latin typeface="Arial" panose="020B0604020202020204" pitchFamily="34" charset="0"/>
              </a:rPr>
              <a:t>Pre-Production</a:t>
            </a:r>
          </a:p>
          <a:p>
            <a:r>
              <a:rPr lang="en-GB" dirty="0">
                <a:latin typeface="Arial" panose="020B0604020202020204" pitchFamily="34" charset="0"/>
              </a:rPr>
              <a:t>Production</a:t>
            </a:r>
          </a:p>
          <a:p>
            <a:r>
              <a:rPr lang="en-GB" dirty="0">
                <a:effectLst/>
                <a:latin typeface="Arial" panose="020B0604020202020204" pitchFamily="34" charset="0"/>
              </a:rPr>
              <a:t>Post-Production</a:t>
            </a:r>
          </a:p>
          <a:p>
            <a:endParaRPr lang="en-GB" dirty="0">
              <a:latin typeface="Arial" panose="020B0604020202020204" pitchFamily="34" charset="0"/>
            </a:endParaRPr>
          </a:p>
          <a:p>
            <a:r>
              <a:rPr lang="en-GB">
                <a:latin typeface="Arial" panose="020B0604020202020204" pitchFamily="34" charset="0"/>
              </a:rPr>
              <a:t>Final Render – 1080p</a:t>
            </a:r>
            <a:endParaRPr lang="en-US" dirty="0"/>
          </a:p>
        </p:txBody>
      </p:sp>
    </p:spTree>
    <p:extLst>
      <p:ext uri="{BB962C8B-B14F-4D97-AF65-F5344CB8AC3E}">
        <p14:creationId xmlns:p14="http://schemas.microsoft.com/office/powerpoint/2010/main" val="1146282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1">
            <a:extLst>
              <a:ext uri="{FF2B5EF4-FFF2-40B4-BE49-F238E27FC236}">
                <a16:creationId xmlns:a16="http://schemas.microsoft.com/office/drawing/2014/main" id="{9EB26DB8-48E2-E644-8128-6F0EA9E4A3AF}"/>
              </a:ext>
            </a:extLst>
          </p:cNvPr>
          <p:cNvSpPr txBox="1"/>
          <p:nvPr/>
        </p:nvSpPr>
        <p:spPr>
          <a:xfrm>
            <a:off x="474398" y="1004202"/>
            <a:ext cx="10696110" cy="5585619"/>
          </a:xfrm>
          <a:prstGeom prst="rect">
            <a:avLst/>
          </a:prstGeom>
        </p:spPr>
        <p:txBody>
          <a:bodyPr vert="horz" lIns="91440" tIns="45720" rIns="91440" bIns="45720" rtlCol="0" anchor="ctr">
            <a:normAutofit fontScale="92500" lnSpcReduction="10000"/>
          </a:bodyPr>
          <a:lstStyle/>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70510" algn="just"/>
            <a:r>
              <a:rPr lang="en-GB" sz="1800" b="1" dirty="0">
                <a:effectLst/>
                <a:latin typeface="Arial" panose="020B0604020202020204" pitchFamily="34" charset="0"/>
                <a:ea typeface="Times New Roman" panose="02020603050405020304" pitchFamily="18" charset="0"/>
              </a:rPr>
              <a:t>A Reflective Account of your VFX “pre-production, production and post-production process;</a:t>
            </a:r>
            <a:endParaRPr lang="en-GB" sz="1800" dirty="0">
              <a:effectLst/>
              <a:latin typeface="Times New Roman" panose="02020603050405020304" pitchFamily="18" charset="0"/>
              <a:ea typeface="Times New Roman" panose="02020603050405020304" pitchFamily="18" charset="0"/>
            </a:endParaRPr>
          </a:p>
          <a:p>
            <a:pPr algn="just"/>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270510" marR="97155">
              <a:lnSpc>
                <a:spcPct val="90000"/>
              </a:lnSpc>
              <a:spcAft>
                <a:spcPts val="600"/>
              </a:spcAft>
            </a:pPr>
            <a:r>
              <a:rPr lang="en-GB" sz="1800" dirty="0">
                <a:effectLst/>
                <a:latin typeface="Arial" panose="020B0604020202020204" pitchFamily="34" charset="0"/>
                <a:ea typeface="Times New Roman" panose="02020603050405020304" pitchFamily="18" charset="0"/>
              </a:rPr>
              <a:t>Your </a:t>
            </a:r>
            <a:r>
              <a:rPr lang="en-GB" sz="1800" spc="-5" dirty="0">
                <a:effectLst/>
                <a:latin typeface="Arial" panose="020B0604020202020204" pitchFamily="34" charset="0"/>
                <a:ea typeface="Times New Roman" panose="02020603050405020304" pitchFamily="18" charset="0"/>
              </a:rPr>
              <a:t>“</a:t>
            </a:r>
            <a:r>
              <a:rPr lang="en-GB" sz="1800" b="1" i="1" spc="-5" dirty="0">
                <a:solidFill>
                  <a:srgbClr val="C00000"/>
                </a:solidFill>
                <a:effectLst/>
                <a:latin typeface="Arial" panose="020B0604020202020204" pitchFamily="34" charset="0"/>
                <a:ea typeface="Times New Roman" panose="02020603050405020304" pitchFamily="18" charset="0"/>
              </a:rPr>
              <a:t>Reflective</a:t>
            </a:r>
            <a:r>
              <a:rPr lang="en-GB" sz="1800" b="1" spc="-5" dirty="0">
                <a:solidFill>
                  <a:srgbClr val="C00000"/>
                </a:solidFill>
                <a:effectLst/>
                <a:latin typeface="Arial" panose="020B0604020202020204" pitchFamily="34" charset="0"/>
                <a:ea typeface="Times New Roman" panose="02020603050405020304" pitchFamily="18" charset="0"/>
              </a:rPr>
              <a:t> A</a:t>
            </a:r>
            <a:r>
              <a:rPr lang="en-GB" sz="1800" b="1" i="1" dirty="0">
                <a:solidFill>
                  <a:srgbClr val="C00000"/>
                </a:solidFill>
                <a:effectLst/>
                <a:latin typeface="Arial" panose="020B0604020202020204" pitchFamily="34" charset="0"/>
                <a:ea typeface="Times New Roman" panose="02020603050405020304" pitchFamily="18" charset="0"/>
              </a:rPr>
              <a:t>ccount</a:t>
            </a:r>
            <a:r>
              <a:rPr lang="en-GB" sz="1800" dirty="0">
                <a:effectLst/>
                <a:latin typeface="Arial" panose="020B0604020202020204" pitchFamily="34" charset="0"/>
                <a:ea typeface="Times New Roman" panose="02020603050405020304" pitchFamily="18" charset="0"/>
              </a:rPr>
              <a:t>”</a:t>
            </a:r>
            <a:r>
              <a:rPr lang="en-GB" sz="1800" spc="-5"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should conform to the guidelines described below and should be thorough in its explanation of your pre-production, production and post production workflow.  </a:t>
            </a:r>
            <a:endParaRPr lang="en-GB" sz="1800" dirty="0">
              <a:effectLst/>
              <a:latin typeface="Times New Roman" panose="02020603050405020304" pitchFamily="18" charset="0"/>
              <a:ea typeface="Times New Roman" panose="02020603050405020304" pitchFamily="18" charset="0"/>
            </a:endParaRPr>
          </a:p>
          <a:p>
            <a:pPr marR="97155">
              <a:lnSpc>
                <a:spcPct val="90000"/>
              </a:lnSpc>
              <a:spcAft>
                <a:spcPts val="6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97155" indent="228600">
              <a:lnSpc>
                <a:spcPct val="90000"/>
              </a:lnSpc>
              <a:spcAft>
                <a:spcPts val="600"/>
              </a:spcAft>
            </a:pPr>
            <a:r>
              <a:rPr lang="en-GB" sz="1800" dirty="0">
                <a:effectLst/>
                <a:latin typeface="Arial" panose="020B0604020202020204" pitchFamily="34" charset="0"/>
                <a:ea typeface="Times New Roman" panose="02020603050405020304" pitchFamily="18" charset="0"/>
              </a:rPr>
              <a:t>For providing a solid account of the production process it</a:t>
            </a:r>
            <a:r>
              <a:rPr lang="en-GB" sz="1800" spc="-15" dirty="0">
                <a:effectLst/>
                <a:latin typeface="Arial" panose="020B0604020202020204" pitchFamily="34" charset="0"/>
                <a:ea typeface="Times New Roman" panose="02020603050405020304" pitchFamily="18" charset="0"/>
              </a:rPr>
              <a:t> must include:</a:t>
            </a:r>
            <a:endParaRPr lang="en-GB" sz="1800" dirty="0">
              <a:effectLst/>
              <a:latin typeface="Times New Roman" panose="02020603050405020304" pitchFamily="18" charset="0"/>
              <a:ea typeface="Times New Roman" panose="02020603050405020304" pitchFamily="18" charset="0"/>
            </a:endParaRPr>
          </a:p>
          <a:p>
            <a:pPr marR="97155" indent="228600">
              <a:lnSpc>
                <a:spcPct val="90000"/>
              </a:lnSpc>
              <a:spcAft>
                <a:spcPts val="600"/>
              </a:spcAft>
            </a:pPr>
            <a:r>
              <a:rPr lang="en-GB" sz="1800" spc="-15"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marR="1905" lvl="0" indent="-342900">
              <a:lnSpc>
                <a:spcPct val="90000"/>
              </a:lnSpc>
              <a:spcAft>
                <a:spcPts val="600"/>
              </a:spcAft>
              <a:buFont typeface="Symbol" pitchFamily="2" charset="2"/>
              <a:buChar char=""/>
            </a:pPr>
            <a:r>
              <a:rPr lang="en-GB" sz="1800" dirty="0">
                <a:effectLst/>
                <a:latin typeface="Arial" panose="020B0604020202020204" pitchFamily="34" charset="0"/>
                <a:ea typeface="Times New Roman" panose="02020603050405020304" pitchFamily="18" charset="0"/>
              </a:rPr>
              <a:t>Use your own words and for your guidance</a:t>
            </a:r>
            <a:endParaRPr lang="en-GB" sz="1800" dirty="0">
              <a:effectLst/>
              <a:latin typeface="Times New Roman" panose="02020603050405020304" pitchFamily="18" charset="0"/>
              <a:ea typeface="Times New Roman" panose="02020603050405020304" pitchFamily="18" charset="0"/>
            </a:endParaRPr>
          </a:p>
          <a:p>
            <a:pPr marL="342900" marR="1905" lvl="0" indent="-342900">
              <a:lnSpc>
                <a:spcPct val="90000"/>
              </a:lnSpc>
              <a:spcAft>
                <a:spcPts val="600"/>
              </a:spcAft>
              <a:buFont typeface="Symbol" pitchFamily="2" charset="2"/>
              <a:buChar char=""/>
            </a:pPr>
            <a:r>
              <a:rPr lang="en-GB" sz="1800" dirty="0">
                <a:effectLst/>
                <a:latin typeface="Arial" panose="020B0604020202020204" pitchFamily="34" charset="0"/>
                <a:ea typeface="Times New Roman" panose="02020603050405020304" pitchFamily="18" charset="0"/>
              </a:rPr>
              <a:t>1000 words in length - including reference to any of your original</a:t>
            </a:r>
            <a:r>
              <a:rPr lang="en-GB" sz="1800" spc="-65"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images. </a:t>
            </a:r>
            <a:endParaRPr lang="en-GB" sz="1800" dirty="0">
              <a:effectLst/>
              <a:latin typeface="Times New Roman" panose="02020603050405020304" pitchFamily="18" charset="0"/>
              <a:ea typeface="Times New Roman" panose="02020603050405020304" pitchFamily="18" charset="0"/>
            </a:endParaRPr>
          </a:p>
          <a:p>
            <a:pPr marL="342900" marR="1905" lvl="0" indent="-342900">
              <a:lnSpc>
                <a:spcPct val="90000"/>
              </a:lnSpc>
              <a:spcAft>
                <a:spcPts val="600"/>
              </a:spcAft>
              <a:buFont typeface="Symbol" pitchFamily="2" charset="2"/>
              <a:buChar char=""/>
            </a:pPr>
            <a:r>
              <a:rPr lang="en-GB" sz="1800" dirty="0">
                <a:effectLst/>
                <a:latin typeface="Arial" panose="020B0604020202020204" pitchFamily="34" charset="0"/>
                <a:ea typeface="Times New Roman" panose="02020603050405020304" pitchFamily="18" charset="0"/>
              </a:rPr>
              <a:t>Include the chronological order of your production pipeline and explain and describe your pre-production and postproduction documentation, along with your animation.  </a:t>
            </a:r>
            <a:endParaRPr lang="en-GB" sz="1800" dirty="0">
              <a:effectLst/>
              <a:latin typeface="Times New Roman" panose="02020603050405020304" pitchFamily="18" charset="0"/>
              <a:ea typeface="Times New Roman" panose="02020603050405020304" pitchFamily="18" charset="0"/>
            </a:endParaRPr>
          </a:p>
          <a:p>
            <a:pPr marL="457200" marR="1905" indent="457200">
              <a:lnSpc>
                <a:spcPct val="90000"/>
              </a:lnSpc>
              <a:spcAft>
                <a:spcPts val="6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R="1905" indent="228600">
              <a:lnSpc>
                <a:spcPct val="90000"/>
              </a:lnSpc>
              <a:spcAft>
                <a:spcPts val="600"/>
              </a:spcAft>
            </a:pPr>
            <a:r>
              <a:rPr lang="en-GB" sz="1800" dirty="0">
                <a:effectLst/>
                <a:latin typeface="Arial" panose="020B0604020202020204" pitchFamily="34" charset="0"/>
                <a:ea typeface="Times New Roman" panose="02020603050405020304" pitchFamily="18" charset="0"/>
              </a:rPr>
              <a:t>This should include : -</a:t>
            </a:r>
            <a:endParaRPr lang="en-GB" sz="1800" dirty="0">
              <a:effectLst/>
              <a:latin typeface="Times New Roman" panose="02020603050405020304" pitchFamily="18" charset="0"/>
              <a:ea typeface="Times New Roman" panose="02020603050405020304" pitchFamily="18" charset="0"/>
            </a:endParaRPr>
          </a:p>
          <a:p>
            <a:pPr marL="457200" marR="1905" indent="457200">
              <a:lnSpc>
                <a:spcPct val="90000"/>
              </a:lnSpc>
              <a:spcAft>
                <a:spcPts val="6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marR="1905" lvl="0" indent="-342900">
              <a:lnSpc>
                <a:spcPct val="90000"/>
              </a:lnSpc>
              <a:spcAft>
                <a:spcPts val="600"/>
              </a:spcAft>
              <a:buFont typeface="+mj-lt"/>
              <a:buAutoNum type="arabicPeriod"/>
            </a:pPr>
            <a:r>
              <a:rPr lang="en-GB" sz="1800" dirty="0">
                <a:effectLst/>
                <a:latin typeface="Arial" panose="020B0604020202020204" pitchFamily="34" charset="0"/>
                <a:ea typeface="Times New Roman" panose="02020603050405020304" pitchFamily="18" charset="0"/>
              </a:rPr>
              <a:t>A storyboard of the planned production depicting the content, composition, appearance and timing of your production.</a:t>
            </a:r>
            <a:endParaRPr lang="en-GB" sz="1800" dirty="0">
              <a:effectLst/>
              <a:latin typeface="Times New Roman" panose="02020603050405020304" pitchFamily="18" charset="0"/>
              <a:ea typeface="Times New Roman" panose="02020603050405020304" pitchFamily="18" charset="0"/>
            </a:endParaRPr>
          </a:p>
          <a:p>
            <a:pPr marR="1905">
              <a:lnSpc>
                <a:spcPct val="90000"/>
              </a:lnSpc>
              <a:spcAft>
                <a:spcPts val="600"/>
              </a:spcAft>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marR="97155" lvl="0" indent="-342900">
              <a:lnSpc>
                <a:spcPct val="90000"/>
              </a:lnSpc>
              <a:spcAft>
                <a:spcPts val="600"/>
              </a:spcAft>
              <a:buFont typeface="Symbol" pitchFamily="2" charset="2"/>
              <a:buChar char=""/>
            </a:pPr>
            <a:r>
              <a:rPr lang="en-GB" sz="1800" dirty="0">
                <a:effectLst/>
                <a:latin typeface="Arial" panose="020B0604020202020204" pitchFamily="34" charset="0"/>
                <a:ea typeface="Times New Roman" panose="02020603050405020304" pitchFamily="18" charset="0"/>
              </a:rPr>
              <a:t>Your  “</a:t>
            </a:r>
            <a:r>
              <a:rPr lang="en-GB" sz="1800" b="1" dirty="0">
                <a:solidFill>
                  <a:srgbClr val="C00000"/>
                </a:solidFill>
                <a:effectLst/>
                <a:latin typeface="Arial" panose="020B0604020202020204" pitchFamily="34" charset="0"/>
                <a:ea typeface="Times New Roman" panose="02020603050405020304" pitchFamily="18" charset="0"/>
              </a:rPr>
              <a:t>Reflective Account</a:t>
            </a:r>
            <a:r>
              <a:rPr lang="en-GB" sz="1800" dirty="0">
                <a:effectLst/>
                <a:latin typeface="Arial" panose="020B0604020202020204" pitchFamily="34" charset="0"/>
                <a:ea typeface="Times New Roman" panose="02020603050405020304" pitchFamily="18" charset="0"/>
              </a:rPr>
              <a:t>” must be saved in Microsoft Word (.docx) format or Word Press online blog and explain your workflow for still image sequence photography, image import into video editing software, use of Adobe After Effects, achievements and difficulties experienced.  </a:t>
            </a:r>
            <a:endParaRPr lang="en-GB" sz="1800" dirty="0">
              <a:effectLst/>
              <a:latin typeface="Times New Roman" panose="02020603050405020304" pitchFamily="18" charset="0"/>
              <a:ea typeface="Times New Roman" panose="02020603050405020304" pitchFamily="18" charset="0"/>
            </a:endParaRPr>
          </a:p>
        </p:txBody>
      </p:sp>
      <p:sp>
        <p:nvSpPr>
          <p:cNvPr id="2" name="TextBox 1">
            <a:extLst>
              <a:ext uri="{FF2B5EF4-FFF2-40B4-BE49-F238E27FC236}">
                <a16:creationId xmlns:a16="http://schemas.microsoft.com/office/drawing/2014/main" id="{73E4898E-6B58-BBDE-5725-D9AADD34E6C4}"/>
              </a:ext>
            </a:extLst>
          </p:cNvPr>
          <p:cNvSpPr txBox="1"/>
          <p:nvPr/>
        </p:nvSpPr>
        <p:spPr>
          <a:xfrm>
            <a:off x="662151" y="357871"/>
            <a:ext cx="833113" cy="646331"/>
          </a:xfrm>
          <a:prstGeom prst="rect">
            <a:avLst/>
          </a:prstGeom>
          <a:noFill/>
        </p:spPr>
        <p:txBody>
          <a:bodyPr wrap="none" rtlCol="0">
            <a:spAutoFit/>
          </a:bodyPr>
          <a:lstStyle/>
          <a:p>
            <a:r>
              <a:rPr lang="en-US"/>
              <a:t>Course</a:t>
            </a:r>
          </a:p>
          <a:p>
            <a:r>
              <a:rPr lang="en-US"/>
              <a:t>Work2</a:t>
            </a:r>
            <a:endParaRPr lang="en-US" dirty="0"/>
          </a:p>
        </p:txBody>
      </p:sp>
    </p:spTree>
    <p:extLst>
      <p:ext uri="{BB962C8B-B14F-4D97-AF65-F5344CB8AC3E}">
        <p14:creationId xmlns:p14="http://schemas.microsoft.com/office/powerpoint/2010/main" val="2957450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F1EBFF4E-F2FA-FA55-37ED-81D7CF9381BF}"/>
              </a:ext>
            </a:extLst>
          </p:cNvPr>
          <p:cNvSpPr>
            <a:spLocks noGrp="1"/>
          </p:cNvSpPr>
          <p:nvPr>
            <p:ph type="title"/>
          </p:nvPr>
        </p:nvSpPr>
        <p:spPr/>
        <p:txBody>
          <a:bodyPr/>
          <a:lstStyle/>
          <a:p>
            <a:r>
              <a:rPr lang="en-US" altLang="en-US">
                <a:ea typeface="ＭＳ Ｐゴシック" panose="020B0600070205080204" pitchFamily="34" charset="-128"/>
              </a:rPr>
              <a:t>A typical compositing operation</a:t>
            </a:r>
          </a:p>
        </p:txBody>
      </p:sp>
      <p:pic>
        <p:nvPicPr>
          <p:cNvPr id="18434" name="Picture 1" descr="bluescreen_small.jpg">
            <a:extLst>
              <a:ext uri="{FF2B5EF4-FFF2-40B4-BE49-F238E27FC236}">
                <a16:creationId xmlns:a16="http://schemas.microsoft.com/office/drawing/2014/main" id="{74D0A686-CD8B-8184-5FCA-CBF33B29CFB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1336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Picture 2" descr="myanimebkgd.jpg">
            <a:extLst>
              <a:ext uri="{FF2B5EF4-FFF2-40B4-BE49-F238E27FC236}">
                <a16:creationId xmlns:a16="http://schemas.microsoft.com/office/drawing/2014/main" id="{A909A912-12DD-149B-A465-1783A22BC77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3434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3" descr="AE_comp.jpg">
            <a:extLst>
              <a:ext uri="{FF2B5EF4-FFF2-40B4-BE49-F238E27FC236}">
                <a16:creationId xmlns:a16="http://schemas.microsoft.com/office/drawing/2014/main" id="{27E772FA-40E7-5B0C-50AC-044FC1286B2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91400" y="2667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4" descr="AE_alphasmooth.jpg">
            <a:extLst>
              <a:ext uri="{FF2B5EF4-FFF2-40B4-BE49-F238E27FC236}">
                <a16:creationId xmlns:a16="http://schemas.microsoft.com/office/drawing/2014/main" id="{83E67FF4-275E-F2A1-DA41-37EEFFEE062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21336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8" name="TextBox 5">
            <a:extLst>
              <a:ext uri="{FF2B5EF4-FFF2-40B4-BE49-F238E27FC236}">
                <a16:creationId xmlns:a16="http://schemas.microsoft.com/office/drawing/2014/main" id="{17FD7981-EA36-05F2-EE4D-0DF34DEA05F0}"/>
              </a:ext>
            </a:extLst>
          </p:cNvPr>
          <p:cNvSpPr txBox="1">
            <a:spLocks noChangeArrowheads="1"/>
          </p:cNvSpPr>
          <p:nvPr/>
        </p:nvSpPr>
        <p:spPr bwMode="auto">
          <a:xfrm>
            <a:off x="4572000" y="3048001"/>
            <a:ext cx="304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rPr>
              <a:t>+</a:t>
            </a:r>
          </a:p>
        </p:txBody>
      </p:sp>
      <p:sp>
        <p:nvSpPr>
          <p:cNvPr id="18439" name="TextBox 7">
            <a:extLst>
              <a:ext uri="{FF2B5EF4-FFF2-40B4-BE49-F238E27FC236}">
                <a16:creationId xmlns:a16="http://schemas.microsoft.com/office/drawing/2014/main" id="{93D31B1F-57E0-51CC-255C-0BF843A7FFEC}"/>
              </a:ext>
            </a:extLst>
          </p:cNvPr>
          <p:cNvSpPr txBox="1">
            <a:spLocks noChangeArrowheads="1"/>
          </p:cNvSpPr>
          <p:nvPr/>
        </p:nvSpPr>
        <p:spPr bwMode="auto">
          <a:xfrm>
            <a:off x="7010400" y="4038601"/>
            <a:ext cx="304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rPr>
              <a:t>=</a:t>
            </a:r>
          </a:p>
        </p:txBody>
      </p:sp>
      <p:sp>
        <p:nvSpPr>
          <p:cNvPr id="7" name="TextBox 6">
            <a:extLst>
              <a:ext uri="{FF2B5EF4-FFF2-40B4-BE49-F238E27FC236}">
                <a16:creationId xmlns:a16="http://schemas.microsoft.com/office/drawing/2014/main" id="{C56FC61F-6CBF-C9E3-8E46-E55FCC45F561}"/>
              </a:ext>
            </a:extLst>
          </p:cNvPr>
          <p:cNvSpPr txBox="1"/>
          <p:nvPr/>
        </p:nvSpPr>
        <p:spPr>
          <a:xfrm>
            <a:off x="4572000" y="3962400"/>
            <a:ext cx="1066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over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9087448B-F03B-3208-F004-403CB4955540}"/>
              </a:ext>
            </a:extLst>
          </p:cNvPr>
          <p:cNvSpPr>
            <a:spLocks noGrp="1"/>
          </p:cNvSpPr>
          <p:nvPr>
            <p:ph type="title"/>
          </p:nvPr>
        </p:nvSpPr>
        <p:spPr/>
        <p:txBody>
          <a:bodyPr/>
          <a:lstStyle/>
          <a:p>
            <a:r>
              <a:rPr lang="en-US" altLang="en-US">
                <a:ea typeface="ＭＳ Ｐゴシック" panose="020B0600070205080204" pitchFamily="34" charset="-128"/>
              </a:rPr>
              <a:t>Creating a luma mask</a:t>
            </a:r>
          </a:p>
        </p:txBody>
      </p:sp>
      <p:pic>
        <p:nvPicPr>
          <p:cNvPr id="19458" name="Picture 2" descr="AE_grey.jpg">
            <a:extLst>
              <a:ext uri="{FF2B5EF4-FFF2-40B4-BE49-F238E27FC236}">
                <a16:creationId xmlns:a16="http://schemas.microsoft.com/office/drawing/2014/main" id="{999A2117-9F38-8F6E-4A6B-7F8BF8C890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1905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EE5178D-3D8E-438C-2897-BDBC8D99EBCC}"/>
              </a:ext>
            </a:extLst>
          </p:cNvPr>
          <p:cNvSpPr txBox="1"/>
          <p:nvPr/>
        </p:nvSpPr>
        <p:spPr>
          <a:xfrm>
            <a:off x="2667000" y="5486400"/>
            <a:ext cx="7543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depends on high contrast with image background</a:t>
            </a:r>
          </a:p>
        </p:txBody>
      </p:sp>
      <p:pic>
        <p:nvPicPr>
          <p:cNvPr id="19460" name="Picture 4" descr="luma_010.jpg">
            <a:extLst>
              <a:ext uri="{FF2B5EF4-FFF2-40B4-BE49-F238E27FC236}">
                <a16:creationId xmlns:a16="http://schemas.microsoft.com/office/drawing/2014/main" id="{024B9CBD-057F-F51B-DD75-BF41604EAC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905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5" descr="luma_040.jpg">
            <a:extLst>
              <a:ext uri="{FF2B5EF4-FFF2-40B4-BE49-F238E27FC236}">
                <a16:creationId xmlns:a16="http://schemas.microsoft.com/office/drawing/2014/main" id="{8EEB2021-F1A3-71D9-87A2-099DD67CBC6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72400" y="1905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3A5805AE-D2CE-A8B9-6515-6725B459435E}"/>
              </a:ext>
            </a:extLst>
          </p:cNvPr>
          <p:cNvSpPr txBox="1"/>
          <p:nvPr/>
        </p:nvSpPr>
        <p:spPr>
          <a:xfrm>
            <a:off x="2209800" y="4953000"/>
            <a:ext cx="2209800" cy="369332"/>
          </a:xfrm>
          <a:prstGeom prst="rect">
            <a:avLst/>
          </a:prstGeom>
          <a:noFill/>
        </p:spPr>
        <p:txBody>
          <a:bodyPr>
            <a:spAutoFit/>
          </a:bodyPr>
          <a:lstStyle/>
          <a:p>
            <a:pPr>
              <a:buFont typeface="Times New Roman" charset="0"/>
              <a:buNone/>
              <a:defRPr/>
            </a:pPr>
            <a:r>
              <a:rPr lang="en-US" dirty="0" err="1">
                <a:solidFill>
                  <a:srgbClr val="000000"/>
                </a:solidFill>
                <a:ea typeface="ＭＳ Ｐゴシック" charset="0"/>
                <a:cs typeface="ＭＳ Ｐゴシック" charset="0"/>
              </a:rPr>
              <a:t>Greyscale</a:t>
            </a:r>
            <a:r>
              <a:rPr lang="en-US" dirty="0">
                <a:solidFill>
                  <a:srgbClr val="000000"/>
                </a:solidFill>
                <a:ea typeface="ＭＳ Ｐゴシック" charset="0"/>
                <a:cs typeface="ＭＳ Ｐゴシック" charset="0"/>
              </a:rPr>
              <a:t> image</a:t>
            </a:r>
          </a:p>
        </p:txBody>
      </p:sp>
      <p:sp>
        <p:nvSpPr>
          <p:cNvPr id="8" name="TextBox 7">
            <a:extLst>
              <a:ext uri="{FF2B5EF4-FFF2-40B4-BE49-F238E27FC236}">
                <a16:creationId xmlns:a16="http://schemas.microsoft.com/office/drawing/2014/main" id="{A46C2C39-6CD9-0712-1F7C-6B1D90115891}"/>
              </a:ext>
            </a:extLst>
          </p:cNvPr>
          <p:cNvSpPr txBox="1"/>
          <p:nvPr/>
        </p:nvSpPr>
        <p:spPr>
          <a:xfrm>
            <a:off x="5181600" y="4953000"/>
            <a:ext cx="2209800" cy="369332"/>
          </a:xfrm>
          <a:prstGeom prst="rect">
            <a:avLst/>
          </a:prstGeom>
          <a:noFill/>
        </p:spPr>
        <p:txBody>
          <a:bodyPr>
            <a:spAutoFit/>
          </a:bodyPr>
          <a:lstStyle/>
          <a:p>
            <a:pPr>
              <a:buFont typeface="Times New Roman" charset="0"/>
              <a:buNone/>
              <a:defRPr/>
            </a:pPr>
            <a:r>
              <a:rPr lang="en-US" dirty="0" err="1">
                <a:solidFill>
                  <a:srgbClr val="000000"/>
                </a:solidFill>
                <a:ea typeface="ＭＳ Ｐゴシック" charset="0"/>
                <a:cs typeface="ＭＳ Ｐゴシック" charset="0"/>
              </a:rPr>
              <a:t>Luma</a:t>
            </a:r>
            <a:r>
              <a:rPr lang="en-US" dirty="0">
                <a:solidFill>
                  <a:srgbClr val="000000"/>
                </a:solidFill>
                <a:ea typeface="ＭＳ Ｐゴシック" charset="0"/>
                <a:cs typeface="ＭＳ Ｐゴシック" charset="0"/>
              </a:rPr>
              <a:t> level 010</a:t>
            </a:r>
          </a:p>
        </p:txBody>
      </p:sp>
      <p:sp>
        <p:nvSpPr>
          <p:cNvPr id="9" name="TextBox 8">
            <a:extLst>
              <a:ext uri="{FF2B5EF4-FFF2-40B4-BE49-F238E27FC236}">
                <a16:creationId xmlns:a16="http://schemas.microsoft.com/office/drawing/2014/main" id="{BD6B121A-1987-77B5-C4DA-560DC3EBBBAD}"/>
              </a:ext>
            </a:extLst>
          </p:cNvPr>
          <p:cNvSpPr txBox="1"/>
          <p:nvPr/>
        </p:nvSpPr>
        <p:spPr>
          <a:xfrm>
            <a:off x="8229600" y="4953000"/>
            <a:ext cx="2209800" cy="369332"/>
          </a:xfrm>
          <a:prstGeom prst="rect">
            <a:avLst/>
          </a:prstGeom>
          <a:noFill/>
        </p:spPr>
        <p:txBody>
          <a:bodyPr>
            <a:spAutoFit/>
          </a:bodyPr>
          <a:lstStyle/>
          <a:p>
            <a:pPr>
              <a:buFont typeface="Times New Roman" charset="0"/>
              <a:buNone/>
              <a:defRPr/>
            </a:pPr>
            <a:r>
              <a:rPr lang="en-US" dirty="0" err="1">
                <a:solidFill>
                  <a:srgbClr val="000000"/>
                </a:solidFill>
                <a:ea typeface="ＭＳ Ｐゴシック" charset="0"/>
                <a:cs typeface="ＭＳ Ｐゴシック" charset="0"/>
              </a:rPr>
              <a:t>Luma</a:t>
            </a:r>
            <a:r>
              <a:rPr lang="en-US" dirty="0">
                <a:solidFill>
                  <a:srgbClr val="000000"/>
                </a:solidFill>
                <a:ea typeface="ＭＳ Ｐゴシック" charset="0"/>
                <a:cs typeface="ＭＳ Ｐゴシック" charset="0"/>
              </a:rPr>
              <a:t> level 040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26BE5BE6-F20A-F484-7E12-3E564E122125}"/>
              </a:ext>
            </a:extLst>
          </p:cNvPr>
          <p:cNvSpPr>
            <a:spLocks noGrp="1"/>
          </p:cNvSpPr>
          <p:nvPr>
            <p:ph type="title"/>
          </p:nvPr>
        </p:nvSpPr>
        <p:spPr/>
        <p:txBody>
          <a:bodyPr>
            <a:normAutofit fontScale="90000"/>
          </a:bodyPr>
          <a:lstStyle/>
          <a:p>
            <a:r>
              <a:rPr lang="en-US" altLang="en-US">
                <a:ea typeface="ＭＳ Ｐゴシック" panose="020B0600070205080204" pitchFamily="34" charset="-128"/>
              </a:rPr>
              <a:t>Shooting the foreground against a blue screen</a:t>
            </a:r>
          </a:p>
        </p:txBody>
      </p:sp>
      <p:pic>
        <p:nvPicPr>
          <p:cNvPr id="20482" name="Picture 2" descr="bluescreensetup.jpg">
            <a:extLst>
              <a:ext uri="{FF2B5EF4-FFF2-40B4-BE49-F238E27FC236}">
                <a16:creationId xmlns:a16="http://schemas.microsoft.com/office/drawing/2014/main" id="{667E4663-1970-AD50-8C0F-98D98D3C7E5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19050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descr="greenscreensetup.jpg">
            <a:extLst>
              <a:ext uri="{FF2B5EF4-FFF2-40B4-BE49-F238E27FC236}">
                <a16:creationId xmlns:a16="http://schemas.microsoft.com/office/drawing/2014/main" id="{439588AF-1CC8-A4F1-6756-A9526340A5D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29000" y="19050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6" name="Title 1">
            <a:extLst>
              <a:ext uri="{FF2B5EF4-FFF2-40B4-BE49-F238E27FC236}">
                <a16:creationId xmlns:a16="http://schemas.microsoft.com/office/drawing/2014/main" id="{E715E9CB-29FA-F31A-6881-9EC3989515C4}"/>
              </a:ext>
            </a:extLst>
          </p:cNvPr>
          <p:cNvSpPr>
            <a:spLocks noGrp="1"/>
          </p:cNvSpPr>
          <p:nvPr>
            <p:ph type="title"/>
          </p:nvPr>
        </p:nvSpPr>
        <p:spPr/>
        <p:txBody>
          <a:bodyPr/>
          <a:lstStyle/>
          <a:p>
            <a:r>
              <a:rPr lang="en-US" altLang="en-US">
                <a:ea typeface="ＭＳ Ｐゴシック" panose="020B0600070205080204" pitchFamily="34" charset="-128"/>
              </a:rPr>
              <a:t>Or a green screen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51FBE307-3530-FAA6-B518-65F204C14E7B}"/>
              </a:ext>
            </a:extLst>
          </p:cNvPr>
          <p:cNvSpPr>
            <a:spLocks noGrp="1"/>
          </p:cNvSpPr>
          <p:nvPr>
            <p:ph type="title"/>
          </p:nvPr>
        </p:nvSpPr>
        <p:spPr/>
        <p:txBody>
          <a:bodyPr/>
          <a:lstStyle/>
          <a:p>
            <a:r>
              <a:rPr lang="en-US" altLang="en-US">
                <a:ea typeface="ＭＳ Ｐゴシック" panose="020B0600070205080204" pitchFamily="34" charset="-128"/>
              </a:rPr>
              <a:t>Foreground shot for chroma keying</a:t>
            </a:r>
          </a:p>
        </p:txBody>
      </p:sp>
      <p:pic>
        <p:nvPicPr>
          <p:cNvPr id="22530" name="Picture 9" descr="bluescreen.jpg">
            <a:extLst>
              <a:ext uri="{FF2B5EF4-FFF2-40B4-BE49-F238E27FC236}">
                <a16:creationId xmlns:a16="http://schemas.microsoft.com/office/drawing/2014/main" id="{B40C3CFD-A5EB-E414-78C4-C5ED494851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43400" y="1981200"/>
            <a:ext cx="36576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495344C0-DF8D-9FE0-2FA3-F1DEBBEDEF7A}"/>
              </a:ext>
            </a:extLst>
          </p:cNvPr>
          <p:cNvSpPr>
            <a:spLocks noGrp="1"/>
          </p:cNvSpPr>
          <p:nvPr>
            <p:ph type="title"/>
          </p:nvPr>
        </p:nvSpPr>
        <p:spPr/>
        <p:txBody>
          <a:bodyPr/>
          <a:lstStyle/>
          <a:p>
            <a:r>
              <a:rPr lang="en-US" altLang="en-US">
                <a:ea typeface="ＭＳ Ｐゴシック" panose="020B0600070205080204" pitchFamily="34" charset="-128"/>
              </a:rPr>
              <a:t>“Pulling” an Alpha Mask</a:t>
            </a:r>
          </a:p>
        </p:txBody>
      </p:sp>
      <p:sp>
        <p:nvSpPr>
          <p:cNvPr id="3" name="TextBox 2">
            <a:extLst>
              <a:ext uri="{FF2B5EF4-FFF2-40B4-BE49-F238E27FC236}">
                <a16:creationId xmlns:a16="http://schemas.microsoft.com/office/drawing/2014/main" id="{AAAD3051-C8DB-F433-24C9-333C0133E60C}"/>
              </a:ext>
            </a:extLst>
          </p:cNvPr>
          <p:cNvSpPr txBox="1"/>
          <p:nvPr/>
        </p:nvSpPr>
        <p:spPr>
          <a:xfrm>
            <a:off x="3276600" y="5181601"/>
            <a:ext cx="6477000" cy="461665"/>
          </a:xfrm>
          <a:prstGeom prst="rect">
            <a:avLst/>
          </a:prstGeom>
          <a:noFill/>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latin typeface="Arial" panose="020B0604020202020204" pitchFamily="34" charset="0"/>
              </a:rPr>
              <a:t>Chroma keying – color match too wide</a:t>
            </a:r>
          </a:p>
        </p:txBody>
      </p:sp>
      <p:pic>
        <p:nvPicPr>
          <p:cNvPr id="23555" name="Picture 3" descr="mask-pull1.tiff">
            <a:extLst>
              <a:ext uri="{FF2B5EF4-FFF2-40B4-BE49-F238E27FC236}">
                <a16:creationId xmlns:a16="http://schemas.microsoft.com/office/drawing/2014/main" id="{C9F36E75-180A-13F0-F5EF-805E7BE8156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33601" y="2286000"/>
            <a:ext cx="24606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4" descr="mask-pull2.tiff">
            <a:extLst>
              <a:ext uri="{FF2B5EF4-FFF2-40B4-BE49-F238E27FC236}">
                <a16:creationId xmlns:a16="http://schemas.microsoft.com/office/drawing/2014/main" id="{96112D26-5F15-D81C-0DCE-7DAC60B85E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53001" y="2286000"/>
            <a:ext cx="24606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5" descr="mask-pull3.tiff">
            <a:extLst>
              <a:ext uri="{FF2B5EF4-FFF2-40B4-BE49-F238E27FC236}">
                <a16:creationId xmlns:a16="http://schemas.microsoft.com/office/drawing/2014/main" id="{D722525D-B9BF-CDB7-775E-96E7F47748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72401" y="2286000"/>
            <a:ext cx="24606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D04114C4-815A-70E3-52E1-43E0B6857782}"/>
              </a:ext>
            </a:extLst>
          </p:cNvPr>
          <p:cNvSpPr txBox="1"/>
          <p:nvPr/>
        </p:nvSpPr>
        <p:spPr>
          <a:xfrm>
            <a:off x="2438400" y="1828800"/>
            <a:ext cx="17526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Fuzziness = 9</a:t>
            </a:r>
          </a:p>
        </p:txBody>
      </p:sp>
      <p:sp>
        <p:nvSpPr>
          <p:cNvPr id="8" name="TextBox 7">
            <a:extLst>
              <a:ext uri="{FF2B5EF4-FFF2-40B4-BE49-F238E27FC236}">
                <a16:creationId xmlns:a16="http://schemas.microsoft.com/office/drawing/2014/main" id="{C9297FFA-D7D3-08D1-D3ED-82EF49FD58B2}"/>
              </a:ext>
            </a:extLst>
          </p:cNvPr>
          <p:cNvSpPr txBox="1"/>
          <p:nvPr/>
        </p:nvSpPr>
        <p:spPr>
          <a:xfrm>
            <a:off x="5257800" y="1828800"/>
            <a:ext cx="17526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Fuzziness = 45</a:t>
            </a:r>
          </a:p>
        </p:txBody>
      </p:sp>
      <p:sp>
        <p:nvSpPr>
          <p:cNvPr id="9" name="TextBox 8">
            <a:extLst>
              <a:ext uri="{FF2B5EF4-FFF2-40B4-BE49-F238E27FC236}">
                <a16:creationId xmlns:a16="http://schemas.microsoft.com/office/drawing/2014/main" id="{B0EBE2D4-7B9E-59C7-AA18-FA488F87D30D}"/>
              </a:ext>
            </a:extLst>
          </p:cNvPr>
          <p:cNvSpPr txBox="1"/>
          <p:nvPr/>
        </p:nvSpPr>
        <p:spPr>
          <a:xfrm>
            <a:off x="8077200" y="1828800"/>
            <a:ext cx="20574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Fuzziness = 120</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F9AEB4DA-FB8B-CFDD-3A07-0B5C642907B6}"/>
              </a:ext>
            </a:extLst>
          </p:cNvPr>
          <p:cNvSpPr>
            <a:spLocks noGrp="1"/>
          </p:cNvSpPr>
          <p:nvPr>
            <p:ph type="title"/>
          </p:nvPr>
        </p:nvSpPr>
        <p:spPr/>
        <p:txBody>
          <a:bodyPr/>
          <a:lstStyle/>
          <a:p>
            <a:r>
              <a:rPr lang="en-US" altLang="en-US">
                <a:ea typeface="ＭＳ Ｐゴシック" panose="020B0600070205080204" pitchFamily="34" charset="-128"/>
              </a:rPr>
              <a:t>First use a “garbage” mask</a:t>
            </a:r>
          </a:p>
        </p:txBody>
      </p:sp>
      <p:pic>
        <p:nvPicPr>
          <p:cNvPr id="24578" name="Picture 2" descr="garbage-mask.jpg">
            <a:extLst>
              <a:ext uri="{FF2B5EF4-FFF2-40B4-BE49-F238E27FC236}">
                <a16:creationId xmlns:a16="http://schemas.microsoft.com/office/drawing/2014/main" id="{FC547DFE-8D3D-D80A-E8EB-B1024E2EB00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362200" y="2133600"/>
            <a:ext cx="36576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3" descr="mask-with-garbage.tiff">
            <a:extLst>
              <a:ext uri="{FF2B5EF4-FFF2-40B4-BE49-F238E27FC236}">
                <a16:creationId xmlns:a16="http://schemas.microsoft.com/office/drawing/2014/main" id="{B2996FC2-9D78-B091-F505-278F2034E9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286000"/>
            <a:ext cx="3281363"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F40ECA7-A59C-62A7-BF19-9FBBC57C5B22}"/>
              </a:ext>
            </a:extLst>
          </p:cNvPr>
          <p:cNvSpPr txBox="1"/>
          <p:nvPr/>
        </p:nvSpPr>
        <p:spPr>
          <a:xfrm>
            <a:off x="7391400" y="1828800"/>
            <a:ext cx="17526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Fuzziness = 40</a:t>
            </a:r>
          </a:p>
        </p:txBody>
      </p:sp>
      <p:sp>
        <p:nvSpPr>
          <p:cNvPr id="6" name="TextBox 5">
            <a:extLst>
              <a:ext uri="{FF2B5EF4-FFF2-40B4-BE49-F238E27FC236}">
                <a16:creationId xmlns:a16="http://schemas.microsoft.com/office/drawing/2014/main" id="{D24EB323-42B1-5AF4-71E8-A90BED4BA7CF}"/>
              </a:ext>
            </a:extLst>
          </p:cNvPr>
          <p:cNvSpPr txBox="1"/>
          <p:nvPr/>
        </p:nvSpPr>
        <p:spPr>
          <a:xfrm>
            <a:off x="3429000" y="6019801"/>
            <a:ext cx="6477000" cy="461665"/>
          </a:xfrm>
          <a:prstGeom prst="rect">
            <a:avLst/>
          </a:prstGeom>
          <a:noFill/>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latin typeface="Arial" panose="020B0604020202020204" pitchFamily="34" charset="0"/>
              </a:rPr>
              <a:t>Chroma keying – color match narrower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C07E4288-27A0-75C1-FE96-0F7BF7BF05DA}"/>
              </a:ext>
            </a:extLst>
          </p:cNvPr>
          <p:cNvSpPr>
            <a:spLocks noGrp="1"/>
          </p:cNvSpPr>
          <p:nvPr>
            <p:ph type="title"/>
          </p:nvPr>
        </p:nvSpPr>
        <p:spPr/>
        <p:txBody>
          <a:bodyPr/>
          <a:lstStyle/>
          <a:p>
            <a:r>
              <a:rPr lang="en-US" altLang="en-US">
                <a:ea typeface="ＭＳ Ｐゴシック" panose="020B0600070205080204" pitchFamily="34" charset="-128"/>
              </a:rPr>
              <a:t>Associated color image</a:t>
            </a:r>
          </a:p>
        </p:txBody>
      </p:sp>
      <p:pic>
        <p:nvPicPr>
          <p:cNvPr id="25602" name="Picture 2" descr="AE_smooth.jpg">
            <a:extLst>
              <a:ext uri="{FF2B5EF4-FFF2-40B4-BE49-F238E27FC236}">
                <a16:creationId xmlns:a16="http://schemas.microsoft.com/office/drawing/2014/main" id="{BC396BB7-EC9E-3D5D-29D4-6247AAC9F59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1981200"/>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3" descr="bluescreen_small.jpg">
            <a:extLst>
              <a:ext uri="{FF2B5EF4-FFF2-40B4-BE49-F238E27FC236}">
                <a16:creationId xmlns:a16="http://schemas.microsoft.com/office/drawing/2014/main" id="{B023042C-77F4-9B86-4B9D-F5F35B6CF0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00400" y="19050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4" descr="AE_alphasmooth.jpg">
            <a:extLst>
              <a:ext uri="{FF2B5EF4-FFF2-40B4-BE49-F238E27FC236}">
                <a16:creationId xmlns:a16="http://schemas.microsoft.com/office/drawing/2014/main" id="{42AC973B-DD66-628D-67A7-E2F7781391B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00400" y="39624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351D5882-AC3A-2C60-78E1-45C04B97DA42}"/>
              </a:ext>
            </a:extLst>
          </p:cNvPr>
          <p:cNvSpPr txBox="1"/>
          <p:nvPr/>
        </p:nvSpPr>
        <p:spPr>
          <a:xfrm>
            <a:off x="2133600" y="2590800"/>
            <a:ext cx="685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RGB</a:t>
            </a:r>
          </a:p>
        </p:txBody>
      </p:sp>
      <p:sp>
        <p:nvSpPr>
          <p:cNvPr id="25606" name="TextBox 7">
            <a:extLst>
              <a:ext uri="{FF2B5EF4-FFF2-40B4-BE49-F238E27FC236}">
                <a16:creationId xmlns:a16="http://schemas.microsoft.com/office/drawing/2014/main" id="{BC044855-FCD0-6258-E10E-BAD1C22AB548}"/>
              </a:ext>
            </a:extLst>
          </p:cNvPr>
          <p:cNvSpPr txBox="1">
            <a:spLocks noChangeArrowheads="1"/>
          </p:cNvSpPr>
          <p:nvPr/>
        </p:nvSpPr>
        <p:spPr bwMode="auto">
          <a:xfrm>
            <a:off x="2362200" y="4572001"/>
            <a:ext cx="381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latin typeface="Symbol" pitchFamily="2" charset="2"/>
              </a:rPr>
              <a:t>a</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135F9169-1AEA-78C2-7CE5-3F27EF93FC26}"/>
              </a:ext>
            </a:extLst>
          </p:cNvPr>
          <p:cNvSpPr>
            <a:spLocks noGrp="1"/>
          </p:cNvSpPr>
          <p:nvPr>
            <p:ph type="title"/>
          </p:nvPr>
        </p:nvSpPr>
        <p:spPr/>
        <p:txBody>
          <a:bodyPr/>
          <a:lstStyle/>
          <a:p>
            <a:r>
              <a:rPr lang="en-US" altLang="en-US">
                <a:ea typeface="ＭＳ Ｐゴシック" panose="020B0600070205080204" pitchFamily="34" charset="-128"/>
              </a:rPr>
              <a:t>Smoothing to improve mask</a:t>
            </a:r>
          </a:p>
        </p:txBody>
      </p:sp>
      <p:pic>
        <p:nvPicPr>
          <p:cNvPr id="26626" name="Picture 2" descr="AE_alphasharp.jpg">
            <a:extLst>
              <a:ext uri="{FF2B5EF4-FFF2-40B4-BE49-F238E27FC236}">
                <a16:creationId xmlns:a16="http://schemas.microsoft.com/office/drawing/2014/main" id="{1AB24A60-14B6-EF4F-D6DD-B287EFAD1A8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9800" y="1981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7" name="Picture 3" descr="AE_alphasmooth.jpg">
            <a:extLst>
              <a:ext uri="{FF2B5EF4-FFF2-40B4-BE49-F238E27FC236}">
                <a16:creationId xmlns:a16="http://schemas.microsoft.com/office/drawing/2014/main" id="{37C041EF-696C-03AE-3E74-60C7610DB4E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29400" y="1981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4" descr="sharpsample.jpg">
            <a:extLst>
              <a:ext uri="{FF2B5EF4-FFF2-40B4-BE49-F238E27FC236}">
                <a16:creationId xmlns:a16="http://schemas.microsoft.com/office/drawing/2014/main" id="{5FA87663-1063-C1BF-584D-F723B67011E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3429000"/>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5" descr="smoothsample.jpg">
            <a:extLst>
              <a:ext uri="{FF2B5EF4-FFF2-40B4-BE49-F238E27FC236}">
                <a16:creationId xmlns:a16="http://schemas.microsoft.com/office/drawing/2014/main" id="{8E8EFD7F-89E1-F38E-4C21-E67296B712DE}"/>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525000" y="3429000"/>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7" descr="AE_smooth.jpg">
            <a:extLst>
              <a:ext uri="{FF2B5EF4-FFF2-40B4-BE49-F238E27FC236}">
                <a16:creationId xmlns:a16="http://schemas.microsoft.com/office/drawing/2014/main" id="{58A99BE1-8B18-1D0F-B5C6-F013A3BA28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29400" y="1981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itle 1">
            <a:extLst>
              <a:ext uri="{FF2B5EF4-FFF2-40B4-BE49-F238E27FC236}">
                <a16:creationId xmlns:a16="http://schemas.microsoft.com/office/drawing/2014/main" id="{A5C48AA1-6895-ECD8-D90C-014BA1E1B4A7}"/>
              </a:ext>
            </a:extLst>
          </p:cNvPr>
          <p:cNvSpPr>
            <a:spLocks noGrp="1"/>
          </p:cNvSpPr>
          <p:nvPr>
            <p:ph type="title"/>
          </p:nvPr>
        </p:nvSpPr>
        <p:spPr/>
        <p:txBody>
          <a:bodyPr/>
          <a:lstStyle/>
          <a:p>
            <a:r>
              <a:rPr lang="en-US" altLang="en-US">
                <a:ea typeface="ＭＳ Ｐゴシック" panose="020B0600070205080204" pitchFamily="34" charset="-128"/>
              </a:rPr>
              <a:t>Smoothing to improve mask</a:t>
            </a:r>
          </a:p>
        </p:txBody>
      </p:sp>
      <p:pic>
        <p:nvPicPr>
          <p:cNvPr id="27651" name="Picture 5" descr="smoothsample.jpg">
            <a:extLst>
              <a:ext uri="{FF2B5EF4-FFF2-40B4-BE49-F238E27FC236}">
                <a16:creationId xmlns:a16="http://schemas.microsoft.com/office/drawing/2014/main" id="{459182C2-516F-B328-8B4A-2F765D5EEEC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20200" y="3429000"/>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6" descr="AE_sharp.jpg">
            <a:extLst>
              <a:ext uri="{FF2B5EF4-FFF2-40B4-BE49-F238E27FC236}">
                <a16:creationId xmlns:a16="http://schemas.microsoft.com/office/drawing/2014/main" id="{A5CB0DFB-4F53-26D0-66EB-34DEF8EA20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09800" y="19812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descr="sharpsample.jpg">
            <a:extLst>
              <a:ext uri="{FF2B5EF4-FFF2-40B4-BE49-F238E27FC236}">
                <a16:creationId xmlns:a16="http://schemas.microsoft.com/office/drawing/2014/main" id="{DB383E53-995E-28CF-1E73-CE6684EBE18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3429000"/>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7D03E1B8-2D5A-BFFD-9CEC-B6CED7ED13E1}"/>
              </a:ext>
            </a:extLst>
          </p:cNvPr>
          <p:cNvSpPr>
            <a:spLocks noGrp="1"/>
          </p:cNvSpPr>
          <p:nvPr>
            <p:ph type="title"/>
          </p:nvPr>
        </p:nvSpPr>
        <p:spPr/>
        <p:txBody>
          <a:bodyPr/>
          <a:lstStyle/>
          <a:p>
            <a:r>
              <a:rPr lang="en-US" altLang="en-US">
                <a:ea typeface="ＭＳ Ｐゴシック" panose="020B0600070205080204" pitchFamily="34" charset="-128"/>
              </a:rPr>
              <a:t>Suppressing “blue spill”</a:t>
            </a:r>
          </a:p>
        </p:txBody>
      </p:sp>
      <p:pic>
        <p:nvPicPr>
          <p:cNvPr id="28674" name="Picture 2" descr="AE_smooth.jpg">
            <a:extLst>
              <a:ext uri="{FF2B5EF4-FFF2-40B4-BE49-F238E27FC236}">
                <a16:creationId xmlns:a16="http://schemas.microsoft.com/office/drawing/2014/main" id="{5C67BD6F-A940-A368-6C97-9D6D84C8E51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7400" y="1981200"/>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3" descr="AE_spill.jpg">
            <a:extLst>
              <a:ext uri="{FF2B5EF4-FFF2-40B4-BE49-F238E27FC236}">
                <a16:creationId xmlns:a16="http://schemas.microsoft.com/office/drawing/2014/main" id="{B83F2D4B-7051-5150-DC62-83FB918DEBD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1981200"/>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C9BB8F44-4D54-BB46-D930-22A8944A930D}"/>
              </a:ext>
            </a:extLst>
          </p:cNvPr>
          <p:cNvSpPr txBox="1"/>
          <p:nvPr/>
        </p:nvSpPr>
        <p:spPr>
          <a:xfrm>
            <a:off x="6781800" y="5867400"/>
            <a:ext cx="2895600" cy="400110"/>
          </a:xfrm>
          <a:prstGeom prst="rect">
            <a:avLst/>
          </a:prstGeom>
          <a:noFill/>
        </p:spPr>
        <p:txBody>
          <a:bodyPr>
            <a:spAutoFit/>
          </a:bodyPr>
          <a:lstStyle/>
          <a:p>
            <a:pPr algn="ctr">
              <a:buFont typeface="Times New Roman" charset="0"/>
              <a:buNone/>
              <a:defRPr/>
            </a:pPr>
            <a:r>
              <a:rPr lang="en-US" sz="2000" dirty="0">
                <a:latin typeface="+mj-lt"/>
                <a:ea typeface="ＭＳ Ｐゴシック" charset="0"/>
                <a:cs typeface="ＭＳ Ｐゴシック" charset="0"/>
              </a:rPr>
              <a:t>B = min(R, G, B)</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44268B8D-A544-2710-D331-3FBDDC25E9B5}"/>
              </a:ext>
            </a:extLst>
          </p:cNvPr>
          <p:cNvSpPr>
            <a:spLocks noGrp="1"/>
          </p:cNvSpPr>
          <p:nvPr>
            <p:ph type="title"/>
          </p:nvPr>
        </p:nvSpPr>
        <p:spPr/>
        <p:txBody>
          <a:bodyPr/>
          <a:lstStyle/>
          <a:p>
            <a:r>
              <a:rPr lang="en-US" altLang="en-US">
                <a:ea typeface="ＭＳ Ｐゴシック" panose="020B0600070205080204" pitchFamily="34" charset="-128"/>
              </a:rPr>
              <a:t>Final compositing operation</a:t>
            </a:r>
          </a:p>
        </p:txBody>
      </p:sp>
      <p:pic>
        <p:nvPicPr>
          <p:cNvPr id="29698" name="Picture 1" descr="bluescreen_small.jpg">
            <a:extLst>
              <a:ext uri="{FF2B5EF4-FFF2-40B4-BE49-F238E27FC236}">
                <a16:creationId xmlns:a16="http://schemas.microsoft.com/office/drawing/2014/main" id="{9B41AE36-F57D-09CD-CE59-C48E0629A6D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1336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699" name="Picture 2" descr="myanimebkgd.jpg">
            <a:extLst>
              <a:ext uri="{FF2B5EF4-FFF2-40B4-BE49-F238E27FC236}">
                <a16:creationId xmlns:a16="http://schemas.microsoft.com/office/drawing/2014/main" id="{642C2AC9-CFEE-03F9-BE97-C2A557D0D56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62400" y="43434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0" name="Picture 3" descr="AE_comp.jpg">
            <a:extLst>
              <a:ext uri="{FF2B5EF4-FFF2-40B4-BE49-F238E27FC236}">
                <a16:creationId xmlns:a16="http://schemas.microsoft.com/office/drawing/2014/main" id="{1F257C64-B39A-A0BC-9CD2-7B16D9939AB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91400" y="2667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4" descr="AE_alphasmooth.jpg">
            <a:extLst>
              <a:ext uri="{FF2B5EF4-FFF2-40B4-BE49-F238E27FC236}">
                <a16:creationId xmlns:a16="http://schemas.microsoft.com/office/drawing/2014/main" id="{1AF2BEB2-5DC3-A5CD-3920-2DD9FAE54E7A}"/>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953000" y="21336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2" name="TextBox 5">
            <a:extLst>
              <a:ext uri="{FF2B5EF4-FFF2-40B4-BE49-F238E27FC236}">
                <a16:creationId xmlns:a16="http://schemas.microsoft.com/office/drawing/2014/main" id="{A73309C9-C906-1827-36D7-7590BB7BDFF2}"/>
              </a:ext>
            </a:extLst>
          </p:cNvPr>
          <p:cNvSpPr txBox="1">
            <a:spLocks noChangeArrowheads="1"/>
          </p:cNvSpPr>
          <p:nvPr/>
        </p:nvSpPr>
        <p:spPr bwMode="auto">
          <a:xfrm>
            <a:off x="4572000" y="3048001"/>
            <a:ext cx="304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rPr>
              <a:t>+</a:t>
            </a:r>
          </a:p>
        </p:txBody>
      </p:sp>
      <p:sp>
        <p:nvSpPr>
          <p:cNvPr id="29703" name="TextBox 7">
            <a:extLst>
              <a:ext uri="{FF2B5EF4-FFF2-40B4-BE49-F238E27FC236}">
                <a16:creationId xmlns:a16="http://schemas.microsoft.com/office/drawing/2014/main" id="{0C39EB8D-04FB-3866-CD0F-536B79DEBC65}"/>
              </a:ext>
            </a:extLst>
          </p:cNvPr>
          <p:cNvSpPr txBox="1">
            <a:spLocks noChangeArrowheads="1"/>
          </p:cNvSpPr>
          <p:nvPr/>
        </p:nvSpPr>
        <p:spPr bwMode="auto">
          <a:xfrm>
            <a:off x="7010400" y="4038601"/>
            <a:ext cx="3048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bg1"/>
                </a:solidFill>
                <a:latin typeface="Times New Roman" panose="02020603050405020304" pitchFamily="18" charset="0"/>
                <a:ea typeface="ＭＳ Ｐゴシック" panose="020B0600070205080204" pitchFamily="34" charset="-128"/>
              </a:defRPr>
            </a:lvl1pPr>
            <a:lvl2pPr marL="742950" indent="-285750">
              <a:defRPr sz="2400">
                <a:solidFill>
                  <a:schemeClr val="bg1"/>
                </a:solidFill>
                <a:latin typeface="Times New Roman" panose="02020603050405020304" pitchFamily="18" charset="0"/>
                <a:ea typeface="ＭＳ Ｐゴシック" panose="020B0600070205080204" pitchFamily="34" charset="-128"/>
              </a:defRPr>
            </a:lvl2pPr>
            <a:lvl3pPr marL="1143000" indent="-228600">
              <a:defRPr sz="2400">
                <a:solidFill>
                  <a:schemeClr val="bg1"/>
                </a:solidFill>
                <a:latin typeface="Times New Roman" panose="02020603050405020304" pitchFamily="18" charset="0"/>
                <a:ea typeface="ＭＳ Ｐゴシック" panose="020B0600070205080204" pitchFamily="34" charset="-128"/>
              </a:defRPr>
            </a:lvl3pPr>
            <a:lvl4pPr marL="1600200" indent="-228600">
              <a:defRPr sz="2400">
                <a:solidFill>
                  <a:schemeClr val="bg1"/>
                </a:solidFill>
                <a:latin typeface="Times New Roman" panose="02020603050405020304" pitchFamily="18" charset="0"/>
                <a:ea typeface="ＭＳ Ｐゴシック" panose="020B0600070205080204" pitchFamily="34" charset="-128"/>
              </a:defRPr>
            </a:lvl4pPr>
            <a:lvl5pPr marL="2057400" indent="-228600">
              <a:defRPr sz="2400">
                <a:solidFill>
                  <a:schemeClr val="bg1"/>
                </a:solidFill>
                <a:latin typeface="Times New Roman" panose="02020603050405020304" pitchFamily="18" charset="0"/>
                <a:ea typeface="ＭＳ Ｐゴシック" panose="020B0600070205080204" pitchFamily="34" charset="-128"/>
              </a:defRPr>
            </a:lvl5pPr>
            <a:lvl6pPr marL="25146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6pPr>
            <a:lvl7pPr marL="29718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7pPr>
            <a:lvl8pPr marL="34290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8pPr>
            <a:lvl9pPr marL="3886200" indent="-228600" defTabSz="457200" eaLnBrk="0" fontAlgn="base" hangingPunct="0">
              <a:lnSpc>
                <a:spcPct val="86000"/>
              </a:lnSpc>
              <a:spcBef>
                <a:spcPct val="0"/>
              </a:spcBef>
              <a:spcAft>
                <a:spcPct val="0"/>
              </a:spcAft>
              <a:buClr>
                <a:srgbClr val="000000"/>
              </a:buClr>
              <a:buSzPct val="100000"/>
              <a:buFont typeface="Times New Roman" panose="02020603050405020304" pitchFamily="18" charset="0"/>
              <a:defRPr sz="2400">
                <a:solidFill>
                  <a:schemeClr val="bg1"/>
                </a:solidFill>
                <a:latin typeface="Times New Roman" panose="02020603050405020304" pitchFamily="18" charset="0"/>
                <a:ea typeface="ＭＳ Ｐゴシック" panose="020B0600070205080204" pitchFamily="34" charset="-128"/>
              </a:defRPr>
            </a:lvl9pPr>
          </a:lstStyle>
          <a:p>
            <a:r>
              <a:rPr lang="en-US" altLang="en-US">
                <a:solidFill>
                  <a:srgbClr val="000000"/>
                </a:solidFill>
              </a:rPr>
              <a:t>=</a:t>
            </a:r>
          </a:p>
        </p:txBody>
      </p:sp>
      <p:sp>
        <p:nvSpPr>
          <p:cNvPr id="7" name="TextBox 6">
            <a:extLst>
              <a:ext uri="{FF2B5EF4-FFF2-40B4-BE49-F238E27FC236}">
                <a16:creationId xmlns:a16="http://schemas.microsoft.com/office/drawing/2014/main" id="{F94B1B0B-CA08-6B14-ADAB-113515D81151}"/>
              </a:ext>
            </a:extLst>
          </p:cNvPr>
          <p:cNvSpPr txBox="1"/>
          <p:nvPr/>
        </p:nvSpPr>
        <p:spPr>
          <a:xfrm>
            <a:off x="4572000" y="3962400"/>
            <a:ext cx="1066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over</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948C59DC-455A-2ECC-65CC-AFF1E233A802}"/>
              </a:ext>
            </a:extLst>
          </p:cNvPr>
          <p:cNvSpPr>
            <a:spLocks noGrp="1"/>
          </p:cNvSpPr>
          <p:nvPr>
            <p:ph type="title"/>
          </p:nvPr>
        </p:nvSpPr>
        <p:spPr/>
        <p:txBody>
          <a:bodyPr/>
          <a:lstStyle/>
          <a:p>
            <a:r>
              <a:rPr lang="en-US" altLang="en-US">
                <a:ea typeface="ＭＳ Ｐゴシック" panose="020B0600070205080204" pitchFamily="34" charset="-128"/>
              </a:rPr>
              <a:t>Difference mattes</a:t>
            </a:r>
          </a:p>
        </p:txBody>
      </p:sp>
      <p:pic>
        <p:nvPicPr>
          <p:cNvPr id="30722" name="Picture 2" descr="diffmatte_alpha.jpg">
            <a:extLst>
              <a:ext uri="{FF2B5EF4-FFF2-40B4-BE49-F238E27FC236}">
                <a16:creationId xmlns:a16="http://schemas.microsoft.com/office/drawing/2014/main" id="{1EECAF4D-3F4E-5A59-EEE1-FC3956F3277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96200" y="1905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3" name="Picture 3" descr="diffmatte_bkgd.jpg">
            <a:extLst>
              <a:ext uri="{FF2B5EF4-FFF2-40B4-BE49-F238E27FC236}">
                <a16:creationId xmlns:a16="http://schemas.microsoft.com/office/drawing/2014/main" id="{2A29F094-9774-4838-72D0-AABB9E7E2D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19050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4" name="Picture 4" descr="diffmatte_comp.jpg">
            <a:extLst>
              <a:ext uri="{FF2B5EF4-FFF2-40B4-BE49-F238E27FC236}">
                <a16:creationId xmlns:a16="http://schemas.microsoft.com/office/drawing/2014/main" id="{D1964CC5-6BD1-8989-4AB6-F62E4DC9BC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76800" y="33528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E629F307-E7B6-3D21-95DC-A2DB6B282229}"/>
              </a:ext>
            </a:extLst>
          </p:cNvPr>
          <p:cNvSpPr txBox="1"/>
          <p:nvPr/>
        </p:nvSpPr>
        <p:spPr>
          <a:xfrm>
            <a:off x="2514600" y="4876800"/>
            <a:ext cx="15240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Clean plate</a:t>
            </a:r>
          </a:p>
        </p:txBody>
      </p:sp>
      <p:sp>
        <p:nvSpPr>
          <p:cNvPr id="9" name="TextBox 8">
            <a:extLst>
              <a:ext uri="{FF2B5EF4-FFF2-40B4-BE49-F238E27FC236}">
                <a16:creationId xmlns:a16="http://schemas.microsoft.com/office/drawing/2014/main" id="{BB88F4F0-D16B-B3AC-FE6B-DFCCA432A46A}"/>
              </a:ext>
            </a:extLst>
          </p:cNvPr>
          <p:cNvSpPr txBox="1"/>
          <p:nvPr/>
        </p:nvSpPr>
        <p:spPr>
          <a:xfrm>
            <a:off x="8153400" y="4876800"/>
            <a:ext cx="20574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Difference matte</a:t>
            </a:r>
          </a:p>
        </p:txBody>
      </p:sp>
      <p:sp>
        <p:nvSpPr>
          <p:cNvPr id="10" name="TextBox 9">
            <a:extLst>
              <a:ext uri="{FF2B5EF4-FFF2-40B4-BE49-F238E27FC236}">
                <a16:creationId xmlns:a16="http://schemas.microsoft.com/office/drawing/2014/main" id="{ADBC0BA9-B0BE-AAA6-4688-41C9AEB0045C}"/>
              </a:ext>
            </a:extLst>
          </p:cNvPr>
          <p:cNvSpPr txBox="1"/>
          <p:nvPr/>
        </p:nvSpPr>
        <p:spPr>
          <a:xfrm>
            <a:off x="5257800" y="2819400"/>
            <a:ext cx="20574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Plate with object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F4831FB0-CAEA-2DFE-5F44-431EFF47AB67}"/>
              </a:ext>
            </a:extLst>
          </p:cNvPr>
          <p:cNvSpPr>
            <a:spLocks noGrp="1"/>
          </p:cNvSpPr>
          <p:nvPr>
            <p:ph type="title"/>
          </p:nvPr>
        </p:nvSpPr>
        <p:spPr/>
        <p:txBody>
          <a:bodyPr/>
          <a:lstStyle/>
          <a:p>
            <a:r>
              <a:rPr lang="en-US" altLang="en-US">
                <a:ea typeface="ＭＳ Ｐゴシック" panose="020B0600070205080204" pitchFamily="34" charset="-128"/>
              </a:rPr>
              <a:t>Difference mattes</a:t>
            </a:r>
          </a:p>
        </p:txBody>
      </p:sp>
      <p:pic>
        <p:nvPicPr>
          <p:cNvPr id="31746" name="Picture 5" descr="diffmatte_pin.jpg">
            <a:extLst>
              <a:ext uri="{FF2B5EF4-FFF2-40B4-BE49-F238E27FC236}">
                <a16:creationId xmlns:a16="http://schemas.microsoft.com/office/drawing/2014/main" id="{37B01DB5-9096-A90C-A93B-B3189801F3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19400" y="22860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6" descr="diffmatte_comp2.jpg">
            <a:extLst>
              <a:ext uri="{FF2B5EF4-FFF2-40B4-BE49-F238E27FC236}">
                <a16:creationId xmlns:a16="http://schemas.microsoft.com/office/drawing/2014/main" id="{242AA1C2-26BF-3D51-DB24-4F2E203628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2286000"/>
            <a:ext cx="32004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C4642CA7-C373-F2A5-B005-471CACDF2FB7}"/>
              </a:ext>
            </a:extLst>
          </p:cNvPr>
          <p:cNvSpPr txBox="1"/>
          <p:nvPr/>
        </p:nvSpPr>
        <p:spPr>
          <a:xfrm>
            <a:off x="6934200" y="5638800"/>
            <a:ext cx="2971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Matte used for compositing</a:t>
            </a:r>
          </a:p>
        </p:txBody>
      </p:sp>
      <p:sp>
        <p:nvSpPr>
          <p:cNvPr id="10" name="TextBox 9">
            <a:extLst>
              <a:ext uri="{FF2B5EF4-FFF2-40B4-BE49-F238E27FC236}">
                <a16:creationId xmlns:a16="http://schemas.microsoft.com/office/drawing/2014/main" id="{C0E3AB64-4576-2CE5-F4FA-7620B34D2BB7}"/>
              </a:ext>
            </a:extLst>
          </p:cNvPr>
          <p:cNvSpPr txBox="1"/>
          <p:nvPr/>
        </p:nvSpPr>
        <p:spPr>
          <a:xfrm>
            <a:off x="2590800" y="5638800"/>
            <a:ext cx="3352800" cy="369332"/>
          </a:xfrm>
          <a:prstGeom prst="rect">
            <a:avLst/>
          </a:prstGeom>
          <a:noFill/>
        </p:spPr>
        <p:txBody>
          <a:bodyPr>
            <a:spAutoFit/>
          </a:bodyPr>
          <a:lstStyle/>
          <a:p>
            <a:pPr>
              <a:buFont typeface="Times New Roman" charset="0"/>
              <a:buNone/>
              <a:defRPr/>
            </a:pPr>
            <a:r>
              <a:rPr lang="en-US" dirty="0">
                <a:solidFill>
                  <a:srgbClr val="000000"/>
                </a:solidFill>
                <a:ea typeface="ＭＳ Ｐゴシック" charset="0"/>
                <a:cs typeface="ＭＳ Ｐゴシック" charset="0"/>
              </a:rPr>
              <a:t>Matte applied to original plate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1" descr="InsertedImage.jpg">
            <a:extLst>
              <a:ext uri="{FF2B5EF4-FFF2-40B4-BE49-F238E27FC236}">
                <a16:creationId xmlns:a16="http://schemas.microsoft.com/office/drawing/2014/main" id="{0EFE74CB-E42C-3C4E-009A-A8E45D791CC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
            <a:ext cx="9144000" cy="702989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 descr="InsertedImage.jpg">
            <a:extLst>
              <a:ext uri="{FF2B5EF4-FFF2-40B4-BE49-F238E27FC236}">
                <a16:creationId xmlns:a16="http://schemas.microsoft.com/office/drawing/2014/main" id="{6212763A-95ED-C6A9-F595-D9AA920300E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320850" y="485552"/>
            <a:ext cx="9550301" cy="58857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 descr="InsertedImage.jpg">
            <a:extLst>
              <a:ext uri="{FF2B5EF4-FFF2-40B4-BE49-F238E27FC236}">
                <a16:creationId xmlns:a16="http://schemas.microsoft.com/office/drawing/2014/main" id="{AB9012D0-C0FE-CA47-1600-252C60C85AC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6232" y="1193230"/>
            <a:ext cx="9082609" cy="4151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descr="InsertedImage.jpg">
            <a:extLst>
              <a:ext uri="{FF2B5EF4-FFF2-40B4-BE49-F238E27FC236}">
                <a16:creationId xmlns:a16="http://schemas.microsoft.com/office/drawing/2014/main" id="{D64B3ACC-8D1F-2FF0-B3B6-9C3EFABC513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80826"/>
            <a:ext cx="9743406" cy="64952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a:extLst>
              <a:ext uri="{FF2B5EF4-FFF2-40B4-BE49-F238E27FC236}">
                <a16:creationId xmlns:a16="http://schemas.microsoft.com/office/drawing/2014/main" id="{4EA0C240-08EE-EC16-4328-15B8D393DAFC}"/>
              </a:ext>
            </a:extLst>
          </p:cNvPr>
          <p:cNvSpPr>
            <a:spLocks/>
          </p:cNvSpPr>
          <p:nvPr/>
        </p:nvSpPr>
        <p:spPr bwMode="auto">
          <a:xfrm>
            <a:off x="1935882" y="191988"/>
            <a:ext cx="8319120" cy="152697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9843" b="1">
                <a:solidFill>
                  <a:srgbClr val="66D82E"/>
                </a:solidFill>
                <a:latin typeface="Gill Sans" charset="0"/>
                <a:ea typeface="Gill Sans" charset="0"/>
                <a:cs typeface="Gill Sans" charset="0"/>
                <a:sym typeface="Gill Sans" charset="0"/>
              </a:rPr>
              <a:t>Key:</a:t>
            </a:r>
            <a:endParaRPr lang="en-US" sz="1266">
              <a:latin typeface="Helvetica Light" charset="0"/>
              <a:ea typeface="Helvetica Light" charset="0"/>
              <a:cs typeface="Helvetica Light" charset="0"/>
              <a:sym typeface="Helvetica Light" charset="0"/>
            </a:endParaRPr>
          </a:p>
        </p:txBody>
      </p:sp>
      <p:sp>
        <p:nvSpPr>
          <p:cNvPr id="11266" name="Rectangle 2">
            <a:extLst>
              <a:ext uri="{FF2B5EF4-FFF2-40B4-BE49-F238E27FC236}">
                <a16:creationId xmlns:a16="http://schemas.microsoft.com/office/drawing/2014/main" id="{B0F2FC43-2D2E-9234-6CC1-74DAB2605562}"/>
              </a:ext>
            </a:extLst>
          </p:cNvPr>
          <p:cNvSpPr>
            <a:spLocks/>
          </p:cNvSpPr>
          <p:nvPr/>
        </p:nvSpPr>
        <p:spPr bwMode="auto">
          <a:xfrm>
            <a:off x="2300883" y="1902024"/>
            <a:ext cx="7589119" cy="3053953"/>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5062" b="1" dirty="0">
                <a:solidFill>
                  <a:srgbClr val="FF0000"/>
                </a:solidFill>
                <a:latin typeface="Gill Sans" charset="0"/>
                <a:ea typeface="Gill Sans" charset="0"/>
                <a:cs typeface="Gill Sans" charset="0"/>
                <a:sym typeface="Gill Sans" charset="0"/>
              </a:rPr>
              <a:t>Keying in on one color or luminance level and removing it from the image.</a:t>
            </a:r>
            <a:endParaRPr lang="en-US" sz="1266" dirty="0">
              <a:solidFill>
                <a:srgbClr val="FF0000"/>
              </a:solidFill>
              <a:latin typeface="Helvetica Light" charset="0"/>
              <a:ea typeface="Helvetica Light" charset="0"/>
              <a:cs typeface="Helvetica Light" charset="0"/>
              <a:sym typeface="Helvetica Light"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7116928" presetClass="entr" presetSubtype="57054800" fill="hold" grpId="0" nodeType="afterEffect">
                                  <p:stCondLst>
                                    <p:cond delay="500"/>
                                  </p:stCondLst>
                                  <p:childTnLst>
                                    <p:set>
                                      <p:cBhvr>
                                        <p:cTn id="6" dur="1" fill="hold">
                                          <p:stCondLst>
                                            <p:cond delay="499"/>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E6271269-D163-AA73-DD70-014AC87694CD}"/>
              </a:ext>
            </a:extLst>
          </p:cNvPr>
          <p:cNvSpPr>
            <a:spLocks/>
          </p:cNvSpPr>
          <p:nvPr/>
        </p:nvSpPr>
        <p:spPr bwMode="auto">
          <a:xfrm>
            <a:off x="1935882" y="191988"/>
            <a:ext cx="8319120" cy="152697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9843" b="1">
                <a:solidFill>
                  <a:srgbClr val="66D82E"/>
                </a:solidFill>
                <a:latin typeface="Gill Sans" charset="0"/>
                <a:ea typeface="Gill Sans" charset="0"/>
                <a:cs typeface="Gill Sans" charset="0"/>
                <a:sym typeface="Gill Sans" charset="0"/>
              </a:rPr>
              <a:t>Chroma Key:</a:t>
            </a:r>
            <a:endParaRPr lang="en-US" sz="1266">
              <a:latin typeface="Helvetica Light" charset="0"/>
              <a:ea typeface="Helvetica Light" charset="0"/>
              <a:cs typeface="Helvetica Light" charset="0"/>
              <a:sym typeface="Helvetica Light" charset="0"/>
            </a:endParaRPr>
          </a:p>
        </p:txBody>
      </p:sp>
      <p:sp>
        <p:nvSpPr>
          <p:cNvPr id="13314" name="Rectangle 2">
            <a:extLst>
              <a:ext uri="{FF2B5EF4-FFF2-40B4-BE49-F238E27FC236}">
                <a16:creationId xmlns:a16="http://schemas.microsoft.com/office/drawing/2014/main" id="{247E3409-FD2C-D462-9744-2F245F85C24D}"/>
              </a:ext>
            </a:extLst>
          </p:cNvPr>
          <p:cNvSpPr>
            <a:spLocks/>
          </p:cNvSpPr>
          <p:nvPr/>
        </p:nvSpPr>
        <p:spPr bwMode="auto">
          <a:xfrm>
            <a:off x="2123405" y="2542729"/>
            <a:ext cx="8307958" cy="379511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5062" b="1" dirty="0">
                <a:solidFill>
                  <a:srgbClr val="FF0000"/>
                </a:solidFill>
                <a:latin typeface="Gill Sans" charset="0"/>
                <a:ea typeface="Gill Sans" charset="0"/>
                <a:cs typeface="Gill Sans" charset="0"/>
                <a:sym typeface="Gill Sans" charset="0"/>
              </a:rPr>
              <a:t>A chroma key is an effect that allows you to remove all of one selected color from an image.</a:t>
            </a:r>
            <a:endParaRPr lang="en-US" sz="1266" dirty="0">
              <a:solidFill>
                <a:srgbClr val="FF0000"/>
              </a:solidFill>
              <a:latin typeface="Helvetica Light" charset="0"/>
              <a:ea typeface="Helvetica Light" charset="0"/>
              <a:cs typeface="Helvetica Light" charset="0"/>
              <a:sym typeface="Helvetica Light" charset="0"/>
            </a:endParaRPr>
          </a:p>
        </p:txBody>
      </p:sp>
      <p:sp>
        <p:nvSpPr>
          <p:cNvPr id="13315" name="Rectangle 3">
            <a:extLst>
              <a:ext uri="{FF2B5EF4-FFF2-40B4-BE49-F238E27FC236}">
                <a16:creationId xmlns:a16="http://schemas.microsoft.com/office/drawing/2014/main" id="{8C202EBD-2C04-5B4E-B6B6-68E671E4B57A}"/>
              </a:ext>
            </a:extLst>
          </p:cNvPr>
          <p:cNvSpPr>
            <a:spLocks/>
          </p:cNvSpPr>
          <p:nvPr/>
        </p:nvSpPr>
        <p:spPr bwMode="auto">
          <a:xfrm>
            <a:off x="1406798" y="1693292"/>
            <a:ext cx="8316888" cy="607219"/>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3586" b="1">
                <a:solidFill>
                  <a:srgbClr val="1781FB"/>
                </a:solidFill>
                <a:latin typeface="Gill Sans" charset="0"/>
                <a:ea typeface="Gill Sans" charset="0"/>
                <a:cs typeface="Gill Sans" charset="0"/>
                <a:sym typeface="Gill Sans" charset="0"/>
              </a:rPr>
              <a:t>Chroma: saturation of a color</a:t>
            </a:r>
            <a:endParaRPr lang="en-US" sz="1266">
              <a:latin typeface="Helvetica Light" charset="0"/>
              <a:ea typeface="Helvetica Light" charset="0"/>
              <a:cs typeface="Helvetica Light" charset="0"/>
              <a:sym typeface="Helvetica Light" charset="0"/>
            </a:endParaRPr>
          </a:p>
        </p:txBody>
      </p:sp>
      <p:sp>
        <p:nvSpPr>
          <p:cNvPr id="13316" name="Rectangle 4">
            <a:hlinkClick r:id="rId2"/>
            <a:extLst>
              <a:ext uri="{FF2B5EF4-FFF2-40B4-BE49-F238E27FC236}">
                <a16:creationId xmlns:a16="http://schemas.microsoft.com/office/drawing/2014/main" id="{84C6BA8E-736B-95B9-B398-0957D708F5FA}"/>
              </a:ext>
            </a:extLst>
          </p:cNvPr>
          <p:cNvSpPr>
            <a:spLocks/>
          </p:cNvSpPr>
          <p:nvPr/>
        </p:nvSpPr>
        <p:spPr bwMode="auto">
          <a:xfrm>
            <a:off x="1935882" y="5453806"/>
            <a:ext cx="8928571" cy="152697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1266" dirty="0">
                <a:latin typeface="Helvetica Light" charset="0"/>
                <a:ea typeface="Helvetica Light" charset="0"/>
                <a:cs typeface="Helvetica Light" charset="0"/>
                <a:sym typeface="Helvetica Light" charset="0"/>
                <a:hlinkClick r:id="rId3"/>
              </a:rPr>
              <a:t>http://www.youtube.com/watch?v=DPVpR1yy92k</a:t>
            </a:r>
            <a:endParaRPr lang="en-US" sz="1266" dirty="0">
              <a:latin typeface="Helvetica Light" charset="0"/>
              <a:ea typeface="Helvetica Light" charset="0"/>
              <a:cs typeface="Helvetica Light" charset="0"/>
              <a:sym typeface="Helvetica Light" charset="0"/>
            </a:endParaRPr>
          </a:p>
          <a:p>
            <a:pPr>
              <a:defRPr/>
            </a:pPr>
            <a:endParaRPr lang="en-US" sz="1266" dirty="0">
              <a:latin typeface="Helvetica Light" charset="0"/>
              <a:ea typeface="Helvetica Light" charset="0"/>
              <a:cs typeface="Helvetica Light" charset="0"/>
              <a:sym typeface="Helvetica Light"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500"/>
                                  </p:stCondLst>
                                  <p:childTnLst>
                                    <p:set>
                                      <p:cBhvr>
                                        <p:cTn id="6" dur="1" fill="hold">
                                          <p:stCondLst>
                                            <p:cond delay="0"/>
                                          </p:stCondLst>
                                        </p:cTn>
                                        <p:tgtEl>
                                          <p:spTgt spid="13315"/>
                                        </p:tgtEl>
                                        <p:attrNameLst>
                                          <p:attrName>style.visibility</p:attrName>
                                        </p:attrNameLst>
                                      </p:cBhvr>
                                      <p:to>
                                        <p:strVal val="visible"/>
                                      </p:to>
                                    </p:set>
                                    <p:animEffect transition="in" filter="wipe(left)">
                                      <p:cBhvr>
                                        <p:cTn id="7" dur="500"/>
                                        <p:tgtEl>
                                          <p:spTgt spid="13315"/>
                                        </p:tgtEl>
                                      </p:cBhvr>
                                    </p:animEffect>
                                  </p:childTnLst>
                                </p:cTn>
                              </p:par>
                            </p:childTnLst>
                          </p:cTn>
                        </p:par>
                        <p:par>
                          <p:cTn id="8" fill="hold" nodeType="afterGroup">
                            <p:stCondLst>
                              <p:cond delay="1000"/>
                            </p:stCondLst>
                            <p:childTnLst>
                              <p:par>
                                <p:cTn id="9" presetID="57117696" presetClass="entr" presetSubtype="57055312" fill="hold" grpId="0" nodeType="afterEffect">
                                  <p:stCondLst>
                                    <p:cond delay="500"/>
                                  </p:stCondLst>
                                  <p:childTnLst>
                                    <p:set>
                                      <p:cBhvr>
                                        <p:cTn id="10" dur="1" fill="hold">
                                          <p:stCondLst>
                                            <p:cond delay="499"/>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autoUpdateAnimBg="0"/>
      <p:bldP spid="13315" grpId="0"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
            <a:extLst>
              <a:ext uri="{FF2B5EF4-FFF2-40B4-BE49-F238E27FC236}">
                <a16:creationId xmlns:a16="http://schemas.microsoft.com/office/drawing/2014/main" id="{1A627EED-8246-EF8F-CE6A-F1B5C3DE1902}"/>
              </a:ext>
            </a:extLst>
          </p:cNvPr>
          <p:cNvSpPr>
            <a:spLocks/>
          </p:cNvSpPr>
          <p:nvPr/>
        </p:nvSpPr>
        <p:spPr bwMode="auto">
          <a:xfrm>
            <a:off x="1935882" y="191988"/>
            <a:ext cx="8319120" cy="152697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9843" b="1">
                <a:solidFill>
                  <a:srgbClr val="66D82E"/>
                </a:solidFill>
                <a:latin typeface="Gill Sans" charset="0"/>
                <a:ea typeface="Gill Sans" charset="0"/>
                <a:cs typeface="Gill Sans" charset="0"/>
                <a:sym typeface="Gill Sans" charset="0"/>
              </a:rPr>
              <a:t>Luma Key:</a:t>
            </a:r>
            <a:endParaRPr lang="en-US" sz="1266">
              <a:latin typeface="Helvetica Light" charset="0"/>
              <a:ea typeface="Helvetica Light" charset="0"/>
              <a:cs typeface="Helvetica Light" charset="0"/>
              <a:sym typeface="Helvetica Light" charset="0"/>
            </a:endParaRPr>
          </a:p>
        </p:txBody>
      </p:sp>
      <p:sp>
        <p:nvSpPr>
          <p:cNvPr id="12290" name="Rectangle 2">
            <a:extLst>
              <a:ext uri="{FF2B5EF4-FFF2-40B4-BE49-F238E27FC236}">
                <a16:creationId xmlns:a16="http://schemas.microsoft.com/office/drawing/2014/main" id="{A1F152F4-39C4-DD60-733F-12340A029424}"/>
              </a:ext>
            </a:extLst>
          </p:cNvPr>
          <p:cNvSpPr>
            <a:spLocks/>
          </p:cNvSpPr>
          <p:nvPr/>
        </p:nvSpPr>
        <p:spPr bwMode="auto">
          <a:xfrm>
            <a:off x="2316510" y="2703463"/>
            <a:ext cx="8307958" cy="379511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5062" b="1" dirty="0">
                <a:solidFill>
                  <a:srgbClr val="FF0000"/>
                </a:solidFill>
                <a:latin typeface="Gill Sans" charset="0"/>
                <a:ea typeface="Gill Sans" charset="0"/>
                <a:cs typeface="Gill Sans" charset="0"/>
                <a:sym typeface="Gill Sans" charset="0"/>
              </a:rPr>
              <a:t>A luma key is an effect that allows you to remove shades of black and white from an image.</a:t>
            </a:r>
            <a:endParaRPr lang="en-US" sz="1266" dirty="0">
              <a:solidFill>
                <a:srgbClr val="FF0000"/>
              </a:solidFill>
              <a:latin typeface="Helvetica Light" charset="0"/>
              <a:ea typeface="Helvetica Light" charset="0"/>
              <a:cs typeface="Helvetica Light" charset="0"/>
              <a:sym typeface="Helvetica Light" charset="0"/>
            </a:endParaRPr>
          </a:p>
        </p:txBody>
      </p:sp>
      <p:sp>
        <p:nvSpPr>
          <p:cNvPr id="12291" name="Rectangle 3">
            <a:extLst>
              <a:ext uri="{FF2B5EF4-FFF2-40B4-BE49-F238E27FC236}">
                <a16:creationId xmlns:a16="http://schemas.microsoft.com/office/drawing/2014/main" id="{B23DE5CD-C100-B9F1-C72F-93E7EFA09B9E}"/>
              </a:ext>
            </a:extLst>
          </p:cNvPr>
          <p:cNvSpPr>
            <a:spLocks/>
          </p:cNvSpPr>
          <p:nvPr/>
        </p:nvSpPr>
        <p:spPr bwMode="auto">
          <a:xfrm>
            <a:off x="1811983" y="1854027"/>
            <a:ext cx="8319120" cy="714375"/>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4359" b="1">
                <a:solidFill>
                  <a:srgbClr val="1781FB"/>
                </a:solidFill>
                <a:latin typeface="Gill Sans" charset="0"/>
                <a:ea typeface="Gill Sans" charset="0"/>
                <a:cs typeface="Gill Sans" charset="0"/>
                <a:sym typeface="Gill Sans" charset="0"/>
              </a:rPr>
              <a:t>Luminance : brightness</a:t>
            </a:r>
            <a:endParaRPr lang="en-US" sz="1266">
              <a:latin typeface="Helvetica Light" charset="0"/>
              <a:ea typeface="Helvetica Light" charset="0"/>
              <a:cs typeface="Helvetica Light" charset="0"/>
              <a:sym typeface="Helvetica Light" charset="0"/>
            </a:endParaRPr>
          </a:p>
        </p:txBody>
      </p:sp>
      <p:sp>
        <p:nvSpPr>
          <p:cNvPr id="12292" name="Rectangle 4">
            <a:hlinkClick r:id="rId2"/>
            <a:extLst>
              <a:ext uri="{FF2B5EF4-FFF2-40B4-BE49-F238E27FC236}">
                <a16:creationId xmlns:a16="http://schemas.microsoft.com/office/drawing/2014/main" id="{72592CB1-FE6E-C655-09A1-788ADF87985B}"/>
              </a:ext>
            </a:extLst>
          </p:cNvPr>
          <p:cNvSpPr>
            <a:spLocks/>
          </p:cNvSpPr>
          <p:nvPr/>
        </p:nvSpPr>
        <p:spPr bwMode="auto">
          <a:xfrm>
            <a:off x="4716364" y="5528593"/>
            <a:ext cx="8319120" cy="1526977"/>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4359" b="1">
                <a:solidFill>
                  <a:srgbClr val="66D82E"/>
                </a:solidFill>
                <a:latin typeface="Gill Sans" charset="0"/>
                <a:ea typeface="Gill Sans" charset="0"/>
                <a:cs typeface="Gill Sans" charset="0"/>
                <a:sym typeface="Gill Sans" charset="0"/>
              </a:rPr>
              <a:t>Play video</a:t>
            </a:r>
            <a:endParaRPr lang="en-US" sz="1266">
              <a:latin typeface="Helvetica Light" charset="0"/>
              <a:ea typeface="Helvetica Light" charset="0"/>
              <a:cs typeface="Helvetica Light" charset="0"/>
              <a:sym typeface="Helvetica Light"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500"/>
                                  </p:stCondLst>
                                  <p:childTnLst>
                                    <p:set>
                                      <p:cBhvr>
                                        <p:cTn id="6" dur="1" fill="hold">
                                          <p:stCondLst>
                                            <p:cond delay="0"/>
                                          </p:stCondLst>
                                        </p:cTn>
                                        <p:tgtEl>
                                          <p:spTgt spid="12291"/>
                                        </p:tgtEl>
                                        <p:attrNameLst>
                                          <p:attrName>style.visibility</p:attrName>
                                        </p:attrNameLst>
                                      </p:cBhvr>
                                      <p:to>
                                        <p:strVal val="visible"/>
                                      </p:to>
                                    </p:set>
                                    <p:animEffect transition="in" filter="wipe(left)">
                                      <p:cBhvr>
                                        <p:cTn id="7" dur="500"/>
                                        <p:tgtEl>
                                          <p:spTgt spid="12291"/>
                                        </p:tgtEl>
                                      </p:cBhvr>
                                    </p:animEffect>
                                  </p:childTnLst>
                                </p:cTn>
                              </p:par>
                            </p:childTnLst>
                          </p:cTn>
                        </p:par>
                        <p:par>
                          <p:cTn id="8" fill="hold" nodeType="afterGroup">
                            <p:stCondLst>
                              <p:cond delay="1000"/>
                            </p:stCondLst>
                            <p:childTnLst>
                              <p:par>
                                <p:cTn id="9" presetID="57117312" presetClass="entr" presetSubtype="57054928" fill="hold" grpId="0" nodeType="afterEffect">
                                  <p:stCondLst>
                                    <p:cond delay="500"/>
                                  </p:stCondLst>
                                  <p:childTnLst>
                                    <p:set>
                                      <p:cBhvr>
                                        <p:cTn id="10" dur="1" fill="hold">
                                          <p:stCondLst>
                                            <p:cond delay="499"/>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autoUpdateAnimBg="0"/>
      <p:bldP spid="12291" grpId="0"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a:extLst>
              <a:ext uri="{FF2B5EF4-FFF2-40B4-BE49-F238E27FC236}">
                <a16:creationId xmlns:a16="http://schemas.microsoft.com/office/drawing/2014/main" id="{0AD78B22-68C7-34C2-8358-19360A755A15}"/>
              </a:ext>
            </a:extLst>
          </p:cNvPr>
          <p:cNvSpPr>
            <a:spLocks/>
          </p:cNvSpPr>
          <p:nvPr/>
        </p:nvSpPr>
        <p:spPr bwMode="auto">
          <a:xfrm>
            <a:off x="1935882" y="188640"/>
            <a:ext cx="8319120" cy="1982391"/>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6469" b="1">
                <a:solidFill>
                  <a:srgbClr val="66D82E"/>
                </a:solidFill>
                <a:latin typeface="Gill Sans" charset="0"/>
                <a:ea typeface="Gill Sans" charset="0"/>
                <a:cs typeface="Gill Sans" charset="0"/>
                <a:sym typeface="Gill Sans" charset="0"/>
              </a:rPr>
              <a:t>Foreground and Background :</a:t>
            </a:r>
            <a:endParaRPr lang="en-US" sz="1266">
              <a:latin typeface="Helvetica Light" charset="0"/>
              <a:ea typeface="Helvetica Light" charset="0"/>
              <a:cs typeface="Helvetica Light" charset="0"/>
              <a:sym typeface="Helvetica Light" charset="0"/>
            </a:endParaRPr>
          </a:p>
        </p:txBody>
      </p:sp>
      <p:sp>
        <p:nvSpPr>
          <p:cNvPr id="14338" name="Rectangle 2">
            <a:extLst>
              <a:ext uri="{FF2B5EF4-FFF2-40B4-BE49-F238E27FC236}">
                <a16:creationId xmlns:a16="http://schemas.microsoft.com/office/drawing/2014/main" id="{8F2EF5AB-6449-9BD8-18A4-32D67B0562E2}"/>
              </a:ext>
            </a:extLst>
          </p:cNvPr>
          <p:cNvSpPr>
            <a:spLocks/>
          </p:cNvSpPr>
          <p:nvPr/>
        </p:nvSpPr>
        <p:spPr bwMode="auto">
          <a:xfrm>
            <a:off x="2064246" y="2421062"/>
            <a:ext cx="8671843" cy="3429000"/>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5695" b="1" dirty="0">
                <a:solidFill>
                  <a:srgbClr val="FF0000"/>
                </a:solidFill>
                <a:latin typeface="Gill Sans" charset="0"/>
                <a:ea typeface="Gill Sans" charset="0"/>
                <a:cs typeface="Gill Sans" charset="0"/>
                <a:sym typeface="Gill Sans" charset="0"/>
              </a:rPr>
              <a:t>When working with a green screen your working with two layers of video.</a:t>
            </a:r>
            <a:endParaRPr lang="en-US" sz="1266" dirty="0">
              <a:solidFill>
                <a:srgbClr val="FF0000"/>
              </a:solidFill>
              <a:latin typeface="Helvetica Light" charset="0"/>
              <a:ea typeface="Helvetica Light" charset="0"/>
              <a:cs typeface="Helvetica Light" charset="0"/>
              <a:sym typeface="Helvetica Light"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7118080" presetClass="entr" presetSubtype="62346496" fill="hold" grpId="0" nodeType="afterEffect">
                                  <p:stCondLst>
                                    <p:cond delay="500"/>
                                  </p:stCondLst>
                                  <p:childTnLst>
                                    <p:set>
                                      <p:cBhvr>
                                        <p:cTn id="6" dur="1" fill="hold">
                                          <p:stCondLst>
                                            <p:cond delay="499"/>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a:extLst>
              <a:ext uri="{FF2B5EF4-FFF2-40B4-BE49-F238E27FC236}">
                <a16:creationId xmlns:a16="http://schemas.microsoft.com/office/drawing/2014/main" id="{A492B4F8-2367-8404-82BB-ED7DC563C308}"/>
              </a:ext>
            </a:extLst>
          </p:cNvPr>
          <p:cNvSpPr>
            <a:spLocks/>
          </p:cNvSpPr>
          <p:nvPr/>
        </p:nvSpPr>
        <p:spPr bwMode="auto">
          <a:xfrm>
            <a:off x="1311920" y="0"/>
            <a:ext cx="9568160" cy="642938"/>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4359" b="1">
                <a:solidFill>
                  <a:srgbClr val="66D82E"/>
                </a:solidFill>
                <a:latin typeface="Gill Sans" charset="0"/>
                <a:ea typeface="Gill Sans" charset="0"/>
                <a:cs typeface="Gill Sans" charset="0"/>
                <a:sym typeface="Gill Sans" charset="0"/>
              </a:rPr>
              <a:t>Foreground and Background :</a:t>
            </a:r>
            <a:endParaRPr lang="en-US" sz="1266">
              <a:latin typeface="Helvetica Light" charset="0"/>
              <a:ea typeface="Helvetica Light" charset="0"/>
              <a:cs typeface="Helvetica Light" charset="0"/>
              <a:sym typeface="Helvetica Light" charset="0"/>
            </a:endParaRPr>
          </a:p>
        </p:txBody>
      </p:sp>
      <p:sp>
        <p:nvSpPr>
          <p:cNvPr id="15362" name="Rectangle 2">
            <a:extLst>
              <a:ext uri="{FF2B5EF4-FFF2-40B4-BE49-F238E27FC236}">
                <a16:creationId xmlns:a16="http://schemas.microsoft.com/office/drawing/2014/main" id="{3711A402-1BBA-73EB-19FF-4ED31E89A916}"/>
              </a:ext>
            </a:extLst>
          </p:cNvPr>
          <p:cNvSpPr>
            <a:spLocks/>
          </p:cNvSpPr>
          <p:nvPr/>
        </p:nvSpPr>
        <p:spPr bwMode="auto">
          <a:xfrm>
            <a:off x="4292203" y="491133"/>
            <a:ext cx="3606478" cy="767953"/>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4711" b="1">
                <a:solidFill>
                  <a:srgbClr val="FFFFFF"/>
                </a:solidFill>
                <a:latin typeface="Gill Sans" charset="0"/>
                <a:ea typeface="Gill Sans" charset="0"/>
                <a:cs typeface="Gill Sans" charset="0"/>
                <a:sym typeface="Gill Sans" charset="0"/>
              </a:rPr>
              <a:t>Foreground </a:t>
            </a:r>
            <a:endParaRPr lang="en-US" sz="1266">
              <a:latin typeface="Helvetica Light" charset="0"/>
              <a:ea typeface="Helvetica Light" charset="0"/>
              <a:cs typeface="Helvetica Light" charset="0"/>
              <a:sym typeface="Helvetica Light" charset="0"/>
            </a:endParaRPr>
          </a:p>
        </p:txBody>
      </p:sp>
      <p:sp>
        <p:nvSpPr>
          <p:cNvPr id="15363" name="Rectangle 3">
            <a:extLst>
              <a:ext uri="{FF2B5EF4-FFF2-40B4-BE49-F238E27FC236}">
                <a16:creationId xmlns:a16="http://schemas.microsoft.com/office/drawing/2014/main" id="{4B6E44F9-0513-8F18-D612-A67ADB0222AB}"/>
              </a:ext>
            </a:extLst>
          </p:cNvPr>
          <p:cNvSpPr>
            <a:spLocks/>
          </p:cNvSpPr>
          <p:nvPr/>
        </p:nvSpPr>
        <p:spPr bwMode="auto">
          <a:xfrm>
            <a:off x="1947045" y="5432599"/>
            <a:ext cx="8820299" cy="821531"/>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4008">
                <a:solidFill>
                  <a:srgbClr val="66D82E"/>
                </a:solidFill>
                <a:latin typeface="Noteworthy Bold" charset="0"/>
                <a:ea typeface="Noteworthy Bold" charset="0"/>
                <a:cs typeface="Noteworthy Bold" charset="0"/>
                <a:sym typeface="Noteworthy Bold" charset="0"/>
              </a:rPr>
              <a:t>This is the layer the key will be applied to </a:t>
            </a:r>
            <a:endParaRPr lang="en-US" sz="1266">
              <a:latin typeface="Helvetica Light" charset="0"/>
              <a:ea typeface="Helvetica Light" charset="0"/>
              <a:cs typeface="Helvetica Light" charset="0"/>
              <a:sym typeface="Helvetica Light" charset="0"/>
            </a:endParaRPr>
          </a:p>
        </p:txBody>
      </p:sp>
      <p:pic>
        <p:nvPicPr>
          <p:cNvPr id="16389" name="Picture 4" descr="InsertedImage.jpg">
            <a:extLst>
              <a:ext uri="{FF2B5EF4-FFF2-40B4-BE49-F238E27FC236}">
                <a16:creationId xmlns:a16="http://schemas.microsoft.com/office/drawing/2014/main" id="{88432375-2354-ACE0-B9BB-40EE6B325B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21111" y="1428750"/>
            <a:ext cx="8948663" cy="38341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7724928" presetClass="entr" presetSubtype="57055744" fill="hold" grpId="0" nodeType="afterEffect">
                                  <p:stCondLst>
                                    <p:cond delay="500"/>
                                  </p:stCondLst>
                                  <p:childTnLst>
                                    <p:set>
                                      <p:cBhvr>
                                        <p:cTn id="6" dur="1" fill="hold">
                                          <p:stCondLst>
                                            <p:cond delay="499"/>
                                          </p:stCondLst>
                                        </p:cTn>
                                        <p:tgtEl>
                                          <p:spTgt spid="15362"/>
                                        </p:tgtEl>
                                        <p:attrNameLst>
                                          <p:attrName>style.visibility</p:attrName>
                                        </p:attrNameLst>
                                      </p:cBhvr>
                                      <p:to>
                                        <p:strVal val="visible"/>
                                      </p:to>
                                    </p:set>
                                  </p:childTnLst>
                                </p:cTn>
                              </p:par>
                            </p:childTnLst>
                          </p:cTn>
                        </p:par>
                        <p:par>
                          <p:cTn id="7" fill="hold" nodeType="afterGroup">
                            <p:stCondLst>
                              <p:cond delay="1000"/>
                            </p:stCondLst>
                            <p:childTnLst>
                              <p:par>
                                <p:cTn id="8" presetID="57724928" presetClass="entr" presetSubtype="57055784" fill="hold" grpId="0" nodeType="afterEffect">
                                  <p:stCondLst>
                                    <p:cond delay="500"/>
                                  </p:stCondLst>
                                  <p:childTnLst>
                                    <p:set>
                                      <p:cBhvr>
                                        <p:cTn id="9" dur="1" fill="hold">
                                          <p:stCondLst>
                                            <p:cond delay="499"/>
                                          </p:stCondLst>
                                        </p:cTn>
                                        <p:tgtEl>
                                          <p:spTgt spid="1536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autoUpdateAnimBg="0"/>
      <p:bldP spid="15363"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23CBB092-BFD9-A14F-05BF-6F219A4B846A}"/>
              </a:ext>
            </a:extLst>
          </p:cNvPr>
          <p:cNvSpPr>
            <a:spLocks/>
          </p:cNvSpPr>
          <p:nvPr/>
        </p:nvSpPr>
        <p:spPr bwMode="auto">
          <a:xfrm>
            <a:off x="1311920" y="0"/>
            <a:ext cx="9568160" cy="625078"/>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defRPr/>
            </a:pPr>
            <a:r>
              <a:rPr lang="en-US" sz="4219" b="1">
                <a:solidFill>
                  <a:srgbClr val="66D82E"/>
                </a:solidFill>
                <a:latin typeface="Gill Sans" charset="0"/>
                <a:ea typeface="Gill Sans" charset="0"/>
                <a:cs typeface="Gill Sans" charset="0"/>
                <a:sym typeface="Gill Sans" charset="0"/>
              </a:rPr>
              <a:t>Foreground and Background :</a:t>
            </a:r>
            <a:endParaRPr lang="en-US" sz="1266">
              <a:latin typeface="Helvetica Light" charset="0"/>
              <a:ea typeface="Helvetica Light" charset="0"/>
              <a:cs typeface="Helvetica Light" charset="0"/>
              <a:sym typeface="Helvetica Light" charset="0"/>
            </a:endParaRPr>
          </a:p>
        </p:txBody>
      </p:sp>
      <p:sp>
        <p:nvSpPr>
          <p:cNvPr id="16386" name="Rectangle 2">
            <a:extLst>
              <a:ext uri="{FF2B5EF4-FFF2-40B4-BE49-F238E27FC236}">
                <a16:creationId xmlns:a16="http://schemas.microsoft.com/office/drawing/2014/main" id="{5F35937E-60AD-B202-E365-E922DBCAA236}"/>
              </a:ext>
            </a:extLst>
          </p:cNvPr>
          <p:cNvSpPr>
            <a:spLocks/>
          </p:cNvSpPr>
          <p:nvPr/>
        </p:nvSpPr>
        <p:spPr bwMode="auto">
          <a:xfrm>
            <a:off x="4292203" y="525736"/>
            <a:ext cx="3606478" cy="750094"/>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4570" b="1">
                <a:solidFill>
                  <a:srgbClr val="FFFFFF"/>
                </a:solidFill>
                <a:latin typeface="Gill Sans" charset="0"/>
                <a:ea typeface="Gill Sans" charset="0"/>
                <a:cs typeface="Gill Sans" charset="0"/>
                <a:sym typeface="Gill Sans" charset="0"/>
              </a:rPr>
              <a:t>Background </a:t>
            </a:r>
            <a:endParaRPr lang="en-US" sz="1266">
              <a:latin typeface="Helvetica Light" charset="0"/>
              <a:ea typeface="Helvetica Light" charset="0"/>
              <a:cs typeface="Helvetica Light" charset="0"/>
              <a:sym typeface="Helvetica Light" charset="0"/>
            </a:endParaRPr>
          </a:p>
        </p:txBody>
      </p:sp>
      <p:sp>
        <p:nvSpPr>
          <p:cNvPr id="16387" name="Rectangle 3">
            <a:extLst>
              <a:ext uri="{FF2B5EF4-FFF2-40B4-BE49-F238E27FC236}">
                <a16:creationId xmlns:a16="http://schemas.microsoft.com/office/drawing/2014/main" id="{C2F12145-E722-60CB-FA0B-D1D018422E1A}"/>
              </a:ext>
            </a:extLst>
          </p:cNvPr>
          <p:cNvSpPr>
            <a:spLocks/>
          </p:cNvSpPr>
          <p:nvPr/>
        </p:nvSpPr>
        <p:spPr bwMode="auto">
          <a:xfrm>
            <a:off x="2022947" y="5126757"/>
            <a:ext cx="8766721" cy="1643063"/>
          </a:xfrm>
          <a:prstGeom prst="rect">
            <a:avLst/>
          </a:prstGeom>
          <a:noFill/>
          <a:ln>
            <a:noFill/>
          </a:ln>
          <a:effectLst>
            <a:outerShdw blurRad="190500" dist="88900" dir="2700000" algn="ctr" rotWithShape="0">
              <a:srgbClr val="00000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cmpd="sng">
                <a:solidFill>
                  <a:srgbClr val="000000"/>
                </a:solidFill>
                <a:prstDash val="solid"/>
                <a:miter lim="0"/>
                <a:headEnd/>
                <a:tailEnd/>
              </a14:hiddenLine>
            </a:ext>
          </a:extLst>
        </p:spPr>
        <p:txBody>
          <a:bodyPr lIns="0" tIns="0" rIns="0" bIns="0" anchor="ctr"/>
          <a:lstStyle/>
          <a:p>
            <a:pPr algn="l">
              <a:defRPr/>
            </a:pPr>
            <a:r>
              <a:rPr lang="en-US" sz="4008">
                <a:solidFill>
                  <a:srgbClr val="66D82E"/>
                </a:solidFill>
                <a:latin typeface="Noteworthy Bold" charset="0"/>
                <a:ea typeface="Noteworthy Bold" charset="0"/>
                <a:cs typeface="Noteworthy Bold" charset="0"/>
                <a:sym typeface="Noteworthy Bold" charset="0"/>
              </a:rPr>
              <a:t>This is the layer that will show through where the green is. </a:t>
            </a:r>
            <a:endParaRPr lang="en-US" sz="1266">
              <a:latin typeface="Helvetica Light" charset="0"/>
              <a:ea typeface="Helvetica Light" charset="0"/>
              <a:cs typeface="Helvetica Light" charset="0"/>
              <a:sym typeface="Helvetica Light" charset="0"/>
            </a:endParaRPr>
          </a:p>
        </p:txBody>
      </p:sp>
      <p:pic>
        <p:nvPicPr>
          <p:cNvPr id="17413" name="Picture 4" descr="InsertedImage.jpg">
            <a:extLst>
              <a:ext uri="{FF2B5EF4-FFF2-40B4-BE49-F238E27FC236}">
                <a16:creationId xmlns:a16="http://schemas.microsoft.com/office/drawing/2014/main" id="{881DDC31-4AC0-9127-23BC-824890E6986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85851" y="1311549"/>
            <a:ext cx="8819182" cy="377949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4" name="Rectangle 5">
            <a:hlinkClick r:id="rId3"/>
            <a:extLst>
              <a:ext uri="{FF2B5EF4-FFF2-40B4-BE49-F238E27FC236}">
                <a16:creationId xmlns:a16="http://schemas.microsoft.com/office/drawing/2014/main" id="{F397FCCA-461C-2C82-3AC5-3890CCFB62A6}"/>
              </a:ext>
            </a:extLst>
          </p:cNvPr>
          <p:cNvSpPr>
            <a:spLocks/>
          </p:cNvSpPr>
          <p:nvPr/>
        </p:nvSpPr>
        <p:spPr bwMode="auto">
          <a:xfrm>
            <a:off x="7971235" y="6042050"/>
            <a:ext cx="2597423" cy="767953"/>
          </a:xfrm>
          <a:prstGeom prst="rect">
            <a:avLst/>
          </a:prstGeom>
          <a:noFill/>
          <a:ln w="25400">
            <a:solidFill>
              <a:srgbClr val="E44545"/>
            </a:solidFill>
            <a:miter lim="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5719" tIns="35719" rIns="35719" bIns="35719" anchor="ctr"/>
          <a:lstStyle>
            <a:lvl1pPr eaLnBrk="0">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1pPr>
            <a:lvl2pPr marL="742950" indent="-285750" eaLnBrk="0">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2pPr>
            <a:lvl3pPr marL="1143000" indent="-228600" eaLnBrk="0">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3pPr>
            <a:lvl4pPr marL="1600200" indent="-228600" eaLnBrk="0">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4pPr>
            <a:lvl5pPr marL="2057400" indent="-228600" eaLnBrk="0">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5pPr>
            <a:lvl6pPr marL="2514600" indent="-228600" algn="ctr" defTabSz="584200" eaLnBrk="0" fontAlgn="base" hangingPunct="0">
              <a:spcBef>
                <a:spcPct val="0"/>
              </a:spcBef>
              <a:spcAft>
                <a:spcPct val="0"/>
              </a:spcAft>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6pPr>
            <a:lvl7pPr marL="2971800" indent="-228600" algn="ctr" defTabSz="584200" eaLnBrk="0" fontAlgn="base" hangingPunct="0">
              <a:spcBef>
                <a:spcPct val="0"/>
              </a:spcBef>
              <a:spcAft>
                <a:spcPct val="0"/>
              </a:spcAft>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7pPr>
            <a:lvl8pPr marL="3429000" indent="-228600" algn="ctr" defTabSz="584200" eaLnBrk="0" fontAlgn="base" hangingPunct="0">
              <a:spcBef>
                <a:spcPct val="0"/>
              </a:spcBef>
              <a:spcAft>
                <a:spcPct val="0"/>
              </a:spcAft>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8pPr>
            <a:lvl9pPr marL="3886200" indent="-228600" algn="ctr" defTabSz="584200" eaLnBrk="0" fontAlgn="base" hangingPunct="0">
              <a:spcBef>
                <a:spcPct val="0"/>
              </a:spcBef>
              <a:spcAft>
                <a:spcPct val="0"/>
              </a:spcAft>
              <a:defRPr sz="3600">
                <a:solidFill>
                  <a:srgbClr val="000000"/>
                </a:solidFill>
                <a:latin typeface="Helvetica Light" panose="020B0403020202020204" pitchFamily="34" charset="0"/>
                <a:ea typeface="Helvetica Light" panose="020B0403020202020204" pitchFamily="34" charset="0"/>
                <a:cs typeface="Helvetica Light" panose="020B0403020202020204" pitchFamily="34" charset="0"/>
                <a:sym typeface="Helvetica Light" panose="020B0403020202020204" pitchFamily="34" charset="0"/>
              </a:defRPr>
            </a:lvl9pPr>
          </a:lstStyle>
          <a:p>
            <a:pPr eaLnBrk="1"/>
            <a:r>
              <a:rPr lang="en-US" altLang="en-US" sz="2250" b="1">
                <a:solidFill>
                  <a:srgbClr val="FFFFFF"/>
                </a:solidFill>
                <a:latin typeface="Gill Sans" panose="020B0502020104020203" pitchFamily="34" charset="-79"/>
                <a:ea typeface="Gill Sans" panose="020B0502020104020203" pitchFamily="34" charset="-79"/>
                <a:cs typeface="Gill Sans" panose="020B0502020104020203" pitchFamily="34" charset="-79"/>
                <a:sym typeface="Gill Sans" panose="020B0502020104020203" pitchFamily="34" charset="-79"/>
              </a:rPr>
              <a:t>Play Green Screen tricks</a:t>
            </a:r>
            <a:endParaRPr lang="en-US" altLang="en-US" sz="2531"/>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7725312" presetClass="entr" presetSubtype="57055912" fill="hold" grpId="0" nodeType="afterEffect">
                                  <p:stCondLst>
                                    <p:cond delay="500"/>
                                  </p:stCondLst>
                                  <p:childTnLst>
                                    <p:set>
                                      <p:cBhvr>
                                        <p:cTn id="6" dur="1" fill="hold">
                                          <p:stCondLst>
                                            <p:cond delay="499"/>
                                          </p:stCondLst>
                                        </p:cTn>
                                        <p:tgtEl>
                                          <p:spTgt spid="16386"/>
                                        </p:tgtEl>
                                        <p:attrNameLst>
                                          <p:attrName>style.visibility</p:attrName>
                                        </p:attrNameLst>
                                      </p:cBhvr>
                                      <p:to>
                                        <p:strVal val="visible"/>
                                      </p:to>
                                    </p:set>
                                  </p:childTnLst>
                                </p:cTn>
                              </p:par>
                            </p:childTnLst>
                          </p:cTn>
                        </p:par>
                        <p:par>
                          <p:cTn id="7" fill="hold" nodeType="afterGroup">
                            <p:stCondLst>
                              <p:cond delay="1000"/>
                            </p:stCondLst>
                            <p:childTnLst>
                              <p:par>
                                <p:cTn id="8" presetID="57725312" presetClass="entr" presetSubtype="57055952" fill="hold" grpId="0" nodeType="afterEffect">
                                  <p:stCondLst>
                                    <p:cond delay="500"/>
                                  </p:stCondLst>
                                  <p:childTnLst>
                                    <p:set>
                                      <p:cBhvr>
                                        <p:cTn id="9" dur="1" fill="hold">
                                          <p:stCondLst>
                                            <p:cond delay="499"/>
                                          </p:stCondLst>
                                        </p:cTn>
                                        <p:tgtEl>
                                          <p:spTgt spid="163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autoUpdateAnimBg="0"/>
      <p:bldP spid="16387" grpId="0"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Video 7">
            <a:extLst>
              <a:ext uri="{FF2B5EF4-FFF2-40B4-BE49-F238E27FC236}">
                <a16:creationId xmlns:a16="http://schemas.microsoft.com/office/drawing/2014/main" id="{E6705127-A353-416B-86A2-E164BDA9356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587A3BE-6C97-AF4B-B5A4-BF5C6DD07486}"/>
              </a:ext>
            </a:extLst>
          </p:cNvPr>
          <p:cNvSpPr txBox="1"/>
          <p:nvPr/>
        </p:nvSpPr>
        <p:spPr>
          <a:xfrm>
            <a:off x="1965024" y="462448"/>
            <a:ext cx="10058400" cy="1282707"/>
          </a:xfrm>
          <a:prstGeom prst="rect">
            <a:avLst/>
          </a:prstGeom>
          <a:effectLst>
            <a:outerShdw blurRad="50800" dist="38100" dir="2700000" algn="tl" rotWithShape="0">
              <a:prstClr val="black">
                <a:alpha val="40000"/>
              </a:prstClr>
            </a:outerShdw>
          </a:effectLst>
        </p:spPr>
        <p:txBody>
          <a:bodyPr vert="horz" lIns="91440" tIns="45720" rIns="91440" bIns="45720" rtlCol="0">
            <a:noAutofit/>
          </a:bodyPr>
          <a:lstStyle/>
          <a:p>
            <a:pPr algn="r">
              <a:lnSpc>
                <a:spcPct val="90000"/>
              </a:lnSpc>
              <a:spcBef>
                <a:spcPts val="1000"/>
              </a:spcBef>
            </a:pPr>
            <a:r>
              <a:rPr lang="en-US" sz="2400" dirty="0">
                <a:solidFill>
                  <a:srgbClr val="FFFFFF"/>
                </a:solidFill>
              </a:rPr>
              <a:t>What do you think is meant by visual effects?</a:t>
            </a:r>
          </a:p>
          <a:p>
            <a:pPr algn="r">
              <a:lnSpc>
                <a:spcPct val="90000"/>
              </a:lnSpc>
              <a:spcBef>
                <a:spcPts val="1000"/>
              </a:spcBef>
            </a:pPr>
            <a:r>
              <a:rPr lang="en-US" sz="2400" dirty="0">
                <a:solidFill>
                  <a:srgbClr val="FFFFFF"/>
                </a:solidFill>
              </a:rPr>
              <a:t>What roles do you think exist if you wanted to work with visual effects?</a:t>
            </a:r>
          </a:p>
          <a:p>
            <a:pPr algn="r">
              <a:lnSpc>
                <a:spcPct val="90000"/>
              </a:lnSpc>
              <a:spcBef>
                <a:spcPts val="1000"/>
              </a:spcBef>
            </a:pPr>
            <a:r>
              <a:rPr lang="en-US" sz="2400" dirty="0">
                <a:solidFill>
                  <a:srgbClr val="FFFFFF"/>
                </a:solidFill>
              </a:rPr>
              <a:t>What qualities do you think you would need to have to work in this industry?</a:t>
            </a:r>
          </a:p>
          <a:p>
            <a:pPr algn="r">
              <a:lnSpc>
                <a:spcPct val="90000"/>
              </a:lnSpc>
              <a:spcBef>
                <a:spcPts val="1000"/>
              </a:spcBef>
            </a:pPr>
            <a:r>
              <a:rPr lang="en-US" sz="2400" dirty="0">
                <a:solidFill>
                  <a:srgbClr val="FFFFFF"/>
                </a:solidFill>
              </a:rPr>
              <a:t>Write these ideas on sticky notes and put them on a flipchart.</a:t>
            </a:r>
            <a:r>
              <a:rPr lang="en-US" sz="2400" dirty="0">
                <a:solidFill>
                  <a:srgbClr val="FFFFFF"/>
                </a:solidFill>
                <a:effectLst/>
              </a:rPr>
              <a:t> </a:t>
            </a:r>
            <a:endParaRPr lang="en-US" sz="2400" dirty="0">
              <a:solidFill>
                <a:srgbClr val="FFFFFF"/>
              </a:solidFill>
            </a:endParaRPr>
          </a:p>
        </p:txBody>
      </p:sp>
      <p:sp>
        <p:nvSpPr>
          <p:cNvPr id="5" name="TextBox 4">
            <a:extLst>
              <a:ext uri="{FF2B5EF4-FFF2-40B4-BE49-F238E27FC236}">
                <a16:creationId xmlns:a16="http://schemas.microsoft.com/office/drawing/2014/main" id="{F35298B8-8B04-BB4E-AD9B-C6B00F65C1F9}"/>
              </a:ext>
            </a:extLst>
          </p:cNvPr>
          <p:cNvSpPr txBox="1"/>
          <p:nvPr/>
        </p:nvSpPr>
        <p:spPr>
          <a:xfrm>
            <a:off x="7999803" y="2536448"/>
            <a:ext cx="6098058" cy="1785104"/>
          </a:xfrm>
          <a:prstGeom prst="rect">
            <a:avLst/>
          </a:prstGeom>
          <a:noFill/>
        </p:spPr>
        <p:txBody>
          <a:bodyPr wrap="square">
            <a:spAutoFit/>
          </a:bodyPr>
          <a:lstStyle/>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6">
                  <a:extLst>
                    <a:ext uri="{A12FA001-AC4F-418D-AE19-62706E023703}">
                      <ahyp:hlinkClr xmlns:ahyp="http://schemas.microsoft.com/office/drawing/2018/hyperlinkcolor" val="tx"/>
                    </a:ext>
                  </a:extLst>
                </a:hlinkClick>
              </a:rPr>
              <a:t>Double Negative (DNEG)</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7">
                  <a:extLst>
                    <a:ext uri="{A12FA001-AC4F-418D-AE19-62706E023703}">
                      <ahyp:hlinkClr xmlns:ahyp="http://schemas.microsoft.com/office/drawing/2018/hyperlinkcolor" val="tx"/>
                    </a:ext>
                  </a:extLst>
                </a:hlinkClick>
              </a:rPr>
              <a:t>Framestore</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8">
                  <a:extLst>
                    <a:ext uri="{A12FA001-AC4F-418D-AE19-62706E023703}">
                      <ahyp:hlinkClr xmlns:ahyp="http://schemas.microsoft.com/office/drawing/2018/hyperlinkcolor" val="tx"/>
                    </a:ext>
                  </a:extLst>
                </a:hlinkClick>
              </a:rPr>
              <a:t>MPC</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9">
                  <a:extLst>
                    <a:ext uri="{A12FA001-AC4F-418D-AE19-62706E023703}">
                      <ahyp:hlinkClr xmlns:ahyp="http://schemas.microsoft.com/office/drawing/2018/hyperlinkcolor" val="tx"/>
                    </a:ext>
                  </a:extLst>
                </a:hlinkClick>
              </a:rPr>
              <a:t>Industrial Light &amp; Magic (ILM)</a:t>
            </a:r>
            <a:endParaRPr lang="en-GB" b="0" i="0" u="none" strike="noStrike" dirty="0">
              <a:solidFill>
                <a:schemeClr val="bg1"/>
              </a:solidFill>
              <a:effectLst/>
              <a:latin typeface="Helvetica Neue Light" panose="02000403000000020004" pitchFamily="2" charset="0"/>
            </a:endParaRPr>
          </a:p>
          <a:p>
            <a:pPr algn="l" fontAlgn="base">
              <a:spcAft>
                <a:spcPts val="600"/>
              </a:spcAft>
              <a:buFont typeface="Arial" panose="020B0604020202020204" pitchFamily="34" charset="0"/>
              <a:buChar char="•"/>
            </a:pPr>
            <a:r>
              <a:rPr lang="en-GB" b="0" i="0" u="none" strike="noStrike" dirty="0">
                <a:solidFill>
                  <a:schemeClr val="bg1"/>
                </a:solidFill>
                <a:effectLst/>
                <a:latin typeface="Helvetica Neue Light" panose="02000403000000020004" pitchFamily="2" charset="0"/>
                <a:hlinkClick r:id="rId10">
                  <a:extLst>
                    <a:ext uri="{A12FA001-AC4F-418D-AE19-62706E023703}">
                      <ahyp:hlinkClr xmlns:ahyp="http://schemas.microsoft.com/office/drawing/2018/hyperlinkcolor" val="tx"/>
                    </a:ext>
                  </a:extLst>
                </a:hlinkClick>
              </a:rPr>
              <a:t>The Mill.</a:t>
            </a:r>
            <a:endParaRPr lang="en-GB" b="0" i="0" u="none" strike="noStrike" dirty="0">
              <a:solidFill>
                <a:schemeClr val="bg1"/>
              </a:solidFill>
              <a:effectLst/>
              <a:latin typeface="Helvetica Neue Light" panose="02000403000000020004" pitchFamily="2" charset="0"/>
            </a:endParaRPr>
          </a:p>
        </p:txBody>
      </p:sp>
    </p:spTree>
    <p:extLst>
      <p:ext uri="{BB962C8B-B14F-4D97-AF65-F5344CB8AC3E}">
        <p14:creationId xmlns:p14="http://schemas.microsoft.com/office/powerpoint/2010/main" val="2588044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4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{F9CD7F91-3878-C344-B9DF-D989D6A3A441}tf10001120</Template>
  <TotalTime>397</TotalTime>
  <Words>1360</Words>
  <Application>Microsoft Macintosh PowerPoint</Application>
  <PresentationFormat>Widescreen</PresentationFormat>
  <Paragraphs>159</Paragraphs>
  <Slides>40</Slides>
  <Notes>1</Notes>
  <HiddenSlides>0</HiddenSlides>
  <MMClips>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Arial</vt:lpstr>
      <vt:lpstr>Calibri</vt:lpstr>
      <vt:lpstr>Calibri Light</vt:lpstr>
      <vt:lpstr>Gill Sans</vt:lpstr>
      <vt:lpstr>Helvetica Light</vt:lpstr>
      <vt:lpstr>Helvetica Neue Light</vt:lpstr>
      <vt:lpstr>Noteworthy Bold</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typical compositing operation</vt:lpstr>
      <vt:lpstr>Creating a luma mask</vt:lpstr>
      <vt:lpstr>Shooting the foreground against a blue screen</vt:lpstr>
      <vt:lpstr>Or a green screen</vt:lpstr>
      <vt:lpstr>Foreground shot for chroma keying</vt:lpstr>
      <vt:lpstr>“Pulling” an Alpha Mask</vt:lpstr>
      <vt:lpstr>First use a “garbage” mask</vt:lpstr>
      <vt:lpstr>Associated color image</vt:lpstr>
      <vt:lpstr>Smoothing to improve mask</vt:lpstr>
      <vt:lpstr>Smoothing to improve mask</vt:lpstr>
      <vt:lpstr>Suppressing “blue spill”</vt:lpstr>
      <vt:lpstr>Final compositing operation</vt:lpstr>
      <vt:lpstr>Difference mattes</vt:lpstr>
      <vt:lpstr>Difference mattes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 Masih</dc:creator>
  <cp:lastModifiedBy>Nabeel Masih</cp:lastModifiedBy>
  <cp:revision>6</cp:revision>
  <dcterms:created xsi:type="dcterms:W3CDTF">2022-01-25T11:01:01Z</dcterms:created>
  <dcterms:modified xsi:type="dcterms:W3CDTF">2022-10-21T11:57:26Z</dcterms:modified>
</cp:coreProperties>
</file>