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rts/chart2.xml" ContentType="application/vnd.openxmlformats-officedocument.drawingml.char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6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1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5143500" type="screen16x9"/>
  <p:notesSz cx="51435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21" roundtripDataSignature="AMtx7mg0Y7eC2M8T/mfGjZfVgPU/K1i2G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2DF3D2E-B5F9-415E-A91D-C60EC397672D}">
  <a:tblStyle styleId="{02DF3D2E-B5F9-415E-A91D-C60EC397672D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34"/>
    <p:restoredTop sz="94699"/>
  </p:normalViewPr>
  <p:slideViewPr>
    <p:cSldViewPr snapToGrid="0">
      <p:cViewPr varScale="1">
        <p:scale>
          <a:sx n="127" d="100"/>
          <a:sy n="127" d="100"/>
        </p:scale>
        <p:origin x="184" y="5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customschemas.google.com/relationships/presentationmetadata" Target="meta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Effective Recruitment</c:v>
                </c:pt>
              </c:strCache>
            </c:strRef>
          </c:tx>
          <c:spPr>
            <a:solidFill>
              <a:srgbClr val="0074B7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1A1A2E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Staff Retention</c:v>
                </c:pt>
                <c:pt idx="1">
                  <c:v>Employee Morale</c:v>
                </c:pt>
                <c:pt idx="2">
                  <c:v>Productivity</c:v>
                </c:pt>
                <c:pt idx="3">
                  <c:v>Customer Satisfaction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92</c:v>
                </c:pt>
                <c:pt idx="1">
                  <c:v>88</c:v>
                </c:pt>
                <c:pt idx="2">
                  <c:v>85</c:v>
                </c:pt>
                <c:pt idx="3">
                  <c:v>90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71D-7149-9D6A-BDE18CF172C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Ineffective Recruitment</c:v>
                </c:pt>
              </c:strCache>
            </c:strRef>
          </c:tx>
          <c:spPr>
            <a:solidFill>
              <a:srgbClr val="D1D5DB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1A1A2E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Staff Retention</c:v>
                </c:pt>
                <c:pt idx="1">
                  <c:v>Employee Morale</c:v>
                </c:pt>
                <c:pt idx="2">
                  <c:v>Productivity</c:v>
                </c:pt>
                <c:pt idx="3">
                  <c:v>Customer Satisfaction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45</c:v>
                </c:pt>
                <c:pt idx="1">
                  <c:v>40</c:v>
                </c:pt>
                <c:pt idx="2">
                  <c:v>50</c:v>
                </c:pt>
                <c:pt idx="3">
                  <c:v>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71D-7149-9D6A-BDE18CF172C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4A5568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A5568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000"/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300" b="0" i="0" u="none" strike="noStrike">
                <a:solidFill>
                  <a:srgbClr val="003B73"/>
                </a:solidFill>
                <a:latin typeface="Arial"/>
              </a:defRPr>
            </a:pPr>
            <a:r>
              <a:rPr lang="en-GB" sz="1300" b="0" i="0" u="none" strike="noStrike">
                <a:solidFill>
                  <a:srgbClr val="003B73"/>
                </a:solidFill>
                <a:latin typeface="Arial"/>
              </a:rPr>
              <a:t>Job Analysis Methods</a:t>
            </a:r>
          </a:p>
        </c:rich>
      </c:tx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Methods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0074B7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6248-4B41-AC02-D90F9C939E93}"/>
              </c:ext>
            </c:extLst>
          </c:dPt>
          <c:dPt>
            <c:idx val="1"/>
            <c:bubble3D val="0"/>
            <c:spPr>
              <a:solidFill>
                <a:srgbClr val="1C7293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6248-4B41-AC02-D90F9C939E93}"/>
              </c:ext>
            </c:extLst>
          </c:dPt>
          <c:dPt>
            <c:idx val="2"/>
            <c:bubble3D val="0"/>
            <c:spPr>
              <a:solidFill>
                <a:srgbClr val="003B73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6248-4B41-AC02-D90F9C939E93}"/>
              </c:ext>
            </c:extLst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000000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6248-4B41-AC02-D90F9C939E93}"/>
                </c:ext>
              </c:extLst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000000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6248-4B41-AC02-D90F9C939E93}"/>
                </c:ext>
              </c:extLst>
            </c:dLbl>
            <c:dLbl>
              <c:idx val="2"/>
              <c:numFmt formatCode="0%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000000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6248-4B41-AC02-D90F9C939E93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Sheet1!$A$2:$A$4</c:f>
              <c:strCache>
                <c:ptCount val="3"/>
                <c:pt idx="0">
                  <c:v>Observation</c:v>
                </c:pt>
                <c:pt idx="1">
                  <c:v>Manager Interviews</c:v>
                </c:pt>
                <c:pt idx="2">
                  <c:v>Performance Review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35</c:v>
                </c:pt>
                <c:pt idx="1">
                  <c:v>40</c:v>
                </c:pt>
                <c:pt idx="2">
                  <c:v>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6248-4B41-AC02-D90F9C939E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900"/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" name="Google Shape;13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8" name="Google Shape;28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2" name="Google Shape;62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2" name="Google Shape;92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1" name="Google Shape;111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2" name="Google Shape;122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7" name="Google Shape;167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90" name="Google Shape;190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0" name="Google Shape;200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" name="Google Shape;201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7" name="Google Shape;237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8" name="Google Shape;238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73" name="Google Shape;273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" name="Google Shape;274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85" name="Google Shape;285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" name="Google Shape;286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11" name="Google Shape;311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2" name="Google Shape;312;p1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40" name="Google Shape;340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1" name="Google Shape;341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Google Shape;375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76" name="Google Shape;376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7" name="Google Shape;377;p1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16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54929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049053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7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7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33007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8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8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28132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2/15/26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71382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2/15/26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303578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2/15/26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15538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009457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09255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800494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3"/>
            <a:ext cx="1971675" cy="435887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3"/>
            <a:ext cx="5800725" cy="435887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73770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EFAULT">
  <p:cSld name="DEFAULT">
    <p:bg>
      <p:bgPr>
        <a:solidFill>
          <a:schemeClr val="lt1"/>
        </a:solid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6071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8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2/15/26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637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11" Type="http://schemas.openxmlformats.org/officeDocument/2006/relationships/image" Target="../media/image21.png"/><Relationship Id="rId5" Type="http://schemas.openxmlformats.org/officeDocument/2006/relationships/image" Target="../media/image16.png"/><Relationship Id="rId10" Type="http://schemas.openxmlformats.org/officeDocument/2006/relationships/image" Target="../media/image20.png"/><Relationship Id="rId4" Type="http://schemas.openxmlformats.org/officeDocument/2006/relationships/image" Target="../media/image10.png"/><Relationship Id="rId9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73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1"/>
          <p:cNvSpPr/>
          <p:nvPr/>
        </p:nvSpPr>
        <p:spPr>
          <a:xfrm>
            <a:off x="0" y="548640"/>
            <a:ext cx="109728" cy="3291840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1"/>
          <p:cNvSpPr/>
          <p:nvPr/>
        </p:nvSpPr>
        <p:spPr>
          <a:xfrm>
            <a:off x="731520" y="731520"/>
            <a:ext cx="7315200" cy="1645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Arial"/>
              <a:buNone/>
            </a:pPr>
            <a:r>
              <a:rPr lang="en-US" sz="3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Recruitment, Learning</a:t>
            </a:r>
            <a:endParaRPr sz="3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Arial"/>
              <a:buNone/>
            </a:pPr>
            <a:r>
              <a:rPr lang="en-US" sz="3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and Development</a:t>
            </a:r>
            <a:endParaRPr sz="3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" name="Google Shape;19;p1"/>
          <p:cNvSpPr/>
          <p:nvPr/>
        </p:nvSpPr>
        <p:spPr>
          <a:xfrm>
            <a:off x="731520" y="2286000"/>
            <a:ext cx="731520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74B7"/>
              </a:buClr>
              <a:buSzPts val="2200"/>
              <a:buFont typeface="Arial"/>
              <a:buNone/>
            </a:pPr>
            <a:r>
              <a:rPr lang="en-US" sz="2200" b="0" i="0" u="none" strike="noStrike" cap="none">
                <a:solidFill>
                  <a:srgbClr val="0074B7"/>
                </a:solidFill>
                <a:latin typeface="Arial"/>
                <a:ea typeface="Arial"/>
                <a:cs typeface="Arial"/>
                <a:sym typeface="Arial"/>
              </a:rPr>
              <a:t>of a Customer Service Team Leader</a:t>
            </a:r>
            <a:endParaRPr sz="2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" name="Google Shape;20;p1"/>
          <p:cNvSpPr/>
          <p:nvPr/>
        </p:nvSpPr>
        <p:spPr>
          <a:xfrm>
            <a:off x="731520" y="3017520"/>
            <a:ext cx="2286000" cy="36576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1"/>
          <p:cNvSpPr/>
          <p:nvPr/>
        </p:nvSpPr>
        <p:spPr>
          <a:xfrm>
            <a:off x="731520" y="3291840"/>
            <a:ext cx="45720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ABBCC"/>
              </a:buClr>
              <a:buSzPts val="1600"/>
              <a:buFont typeface="Arial"/>
              <a:buNone/>
            </a:pPr>
            <a:r>
              <a:rPr lang="en-US" sz="1600" b="0" i="0" u="none" strike="noStrike" cap="none">
                <a:solidFill>
                  <a:srgbClr val="AABBCC"/>
                </a:solidFill>
                <a:latin typeface="Arial"/>
                <a:ea typeface="Arial"/>
                <a:cs typeface="Arial"/>
                <a:sym typeface="Arial"/>
              </a:rPr>
              <a:t>Tesco PLC  |  United Kingdom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22;p1"/>
          <p:cNvSpPr/>
          <p:nvPr/>
        </p:nvSpPr>
        <p:spPr>
          <a:xfrm>
            <a:off x="731520" y="3794760"/>
            <a:ext cx="4572000" cy="1005840"/>
          </a:xfrm>
          <a:prstGeom prst="rect">
            <a:avLst/>
          </a:prstGeom>
          <a:solidFill>
            <a:srgbClr val="002B5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1"/>
          <p:cNvSpPr/>
          <p:nvPr/>
        </p:nvSpPr>
        <p:spPr>
          <a:xfrm>
            <a:off x="914400" y="3886200"/>
            <a:ext cx="4206240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BDD4E7"/>
              </a:buClr>
              <a:buSzPts val="1100"/>
              <a:buFont typeface="Arial"/>
              <a:buNone/>
            </a:pPr>
            <a:r>
              <a:rPr lang="en-US" sz="1100" b="0" i="0" u="none" strike="noStrike" cap="none" dirty="0">
                <a:solidFill>
                  <a:srgbClr val="BDD4E7"/>
                </a:solidFill>
                <a:latin typeface="Arial"/>
                <a:ea typeface="Arial"/>
                <a:cs typeface="Arial"/>
                <a:sym typeface="Arial"/>
              </a:rPr>
              <a:t>Student Name: Latoya Brown  |  Student Number: 2428456</a:t>
            </a:r>
            <a:endParaRPr sz="11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>
              <a:buClr>
                <a:srgbClr val="BDD4E7"/>
              </a:buClr>
              <a:buSzPts val="1100"/>
            </a:pPr>
            <a:r>
              <a:rPr lang="en-US" sz="1100" b="0" i="0" u="none" strike="noStrike" cap="none" dirty="0">
                <a:solidFill>
                  <a:srgbClr val="BDD4E7"/>
                </a:solidFill>
                <a:latin typeface="Arial"/>
                <a:ea typeface="Arial"/>
                <a:cs typeface="Arial"/>
                <a:sym typeface="Arial"/>
              </a:rPr>
              <a:t>Module Code: LCLM5002</a:t>
            </a:r>
          </a:p>
          <a:p>
            <a:pPr>
              <a:buClr>
                <a:srgbClr val="BDD4E7"/>
              </a:buClr>
              <a:buSzPts val="1100"/>
            </a:pPr>
            <a:r>
              <a:rPr lang="en-US" sz="1100" b="0" i="0" u="none" strike="noStrike" cap="none" dirty="0">
                <a:solidFill>
                  <a:srgbClr val="BDD4E7"/>
                </a:solidFill>
                <a:latin typeface="Arial"/>
                <a:ea typeface="Arial"/>
                <a:cs typeface="Arial"/>
                <a:sym typeface="Arial"/>
              </a:rPr>
              <a:t>Title</a:t>
            </a:r>
            <a:r>
              <a:rPr lang="en-US" sz="1100" b="0" i="0" u="none" strike="noStrike" cap="none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: </a:t>
            </a:r>
            <a:r>
              <a:rPr lang="en-US" altLang="en-US" sz="1100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1- Individual Presentation</a:t>
            </a:r>
            <a:endParaRPr sz="1100" i="0" u="none" strike="noStrike" cap="none" dirty="0">
              <a:solidFill>
                <a:schemeClr val="tx2">
                  <a:lumMod val="40000"/>
                  <a:lumOff val="60000"/>
                </a:schemeClr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BDD4E7"/>
              </a:buClr>
              <a:buSzPts val="1100"/>
              <a:buFont typeface="Arial"/>
              <a:buNone/>
            </a:pPr>
            <a:r>
              <a:rPr lang="en-US" sz="1100" b="0" i="0" u="none" strike="noStrike" cap="none" dirty="0">
                <a:solidFill>
                  <a:srgbClr val="BDD4E7"/>
                </a:solidFill>
                <a:latin typeface="Arial"/>
                <a:ea typeface="Arial"/>
                <a:cs typeface="Arial"/>
                <a:sym typeface="Arial"/>
              </a:rPr>
              <a:t>Lecturer's Name: Nishi Ramsurrun</a:t>
            </a:r>
            <a:endParaRPr sz="11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" name="Google Shape;24;p1"/>
          <p:cNvSpPr/>
          <p:nvPr/>
        </p:nvSpPr>
        <p:spPr>
          <a:xfrm>
            <a:off x="6583680" y="3291840"/>
            <a:ext cx="2103120" cy="914400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HR Practitioner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Arial"/>
              <a:buNone/>
            </a:pPr>
            <a:r>
              <a:rPr lang="en-US" sz="13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Presentation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" name="Google Shape;25;p1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1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155C3E6-7F08-CFE2-75AE-57163458D7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1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Component 1- Individual Presentation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EE36D63-DCD7-D2CF-AD07-0DA6C78AD0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Component 1- Individual Presentation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2F7"/>
        </a:solidFill>
        <a:effectLst/>
      </p:bgPr>
    </p:bg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2"/>
          <p:cNvSpPr/>
          <p:nvPr/>
        </p:nvSpPr>
        <p:spPr>
          <a:xfrm>
            <a:off x="0" y="0"/>
            <a:ext cx="3200400" cy="5143500"/>
          </a:xfrm>
          <a:prstGeom prst="rect">
            <a:avLst/>
          </a:prstGeom>
          <a:solidFill>
            <a:srgbClr val="003B7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" name="Google Shape;32;p2"/>
          <p:cNvSpPr/>
          <p:nvPr/>
        </p:nvSpPr>
        <p:spPr>
          <a:xfrm>
            <a:off x="365760" y="548640"/>
            <a:ext cx="2468880" cy="731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200"/>
              <a:buFont typeface="Arial"/>
              <a:buNone/>
            </a:pPr>
            <a:r>
              <a:rPr lang="en-US" sz="32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Agenda</a:t>
            </a:r>
            <a:endParaRPr sz="3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" name="Google Shape;33;p2"/>
          <p:cNvSpPr/>
          <p:nvPr/>
        </p:nvSpPr>
        <p:spPr>
          <a:xfrm>
            <a:off x="365760" y="1280160"/>
            <a:ext cx="1097280" cy="36576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2"/>
          <p:cNvSpPr/>
          <p:nvPr/>
        </p:nvSpPr>
        <p:spPr>
          <a:xfrm>
            <a:off x="365760" y="1554480"/>
            <a:ext cx="246888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8899AA"/>
              </a:buClr>
              <a:buSzPts val="1300"/>
              <a:buFont typeface="Arial"/>
              <a:buNone/>
            </a:pPr>
            <a:r>
              <a:rPr lang="en-US" sz="1300" b="0" i="0" u="none" strike="noStrike" cap="none">
                <a:solidFill>
                  <a:srgbClr val="8899AA"/>
                </a:solidFill>
                <a:latin typeface="Arial"/>
                <a:ea typeface="Arial"/>
                <a:cs typeface="Arial"/>
                <a:sym typeface="Arial"/>
              </a:rPr>
              <a:t>Presentation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8899AA"/>
              </a:buClr>
              <a:buSzPts val="1300"/>
              <a:buFont typeface="Arial"/>
              <a:buNone/>
            </a:pPr>
            <a:r>
              <a:rPr lang="en-US" sz="1300" b="0" i="0" u="none" strike="noStrike" cap="none">
                <a:solidFill>
                  <a:srgbClr val="8899AA"/>
                </a:solidFill>
                <a:latin typeface="Arial"/>
                <a:ea typeface="Arial"/>
                <a:cs typeface="Arial"/>
                <a:sym typeface="Arial"/>
              </a:rPr>
              <a:t>Overview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" name="Google Shape;35;p2"/>
          <p:cNvSpPr/>
          <p:nvPr/>
        </p:nvSpPr>
        <p:spPr>
          <a:xfrm>
            <a:off x="3566160" y="320040"/>
            <a:ext cx="502920" cy="502920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01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" name="Google Shape;36;p2"/>
          <p:cNvSpPr/>
          <p:nvPr/>
        </p:nvSpPr>
        <p:spPr>
          <a:xfrm>
            <a:off x="4206240" y="338328"/>
            <a:ext cx="43891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300"/>
              <a:buFont typeface="Arial"/>
              <a:buNone/>
            </a:pPr>
            <a:r>
              <a:rPr lang="en-US" sz="1300" b="1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Organisational Context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" name="Google Shape;37;p2"/>
          <p:cNvSpPr/>
          <p:nvPr/>
        </p:nvSpPr>
        <p:spPr>
          <a:xfrm>
            <a:off x="4206240" y="594360"/>
            <a:ext cx="43891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Tesco PLC overview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2"/>
          <p:cNvSpPr/>
          <p:nvPr/>
        </p:nvSpPr>
        <p:spPr>
          <a:xfrm>
            <a:off x="3566160" y="886968"/>
            <a:ext cx="502920" cy="502920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02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" name="Google Shape;39;p2"/>
          <p:cNvSpPr/>
          <p:nvPr/>
        </p:nvSpPr>
        <p:spPr>
          <a:xfrm>
            <a:off x="4206240" y="905256"/>
            <a:ext cx="43891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300"/>
              <a:buFont typeface="Arial"/>
              <a:buNone/>
            </a:pPr>
            <a:r>
              <a:rPr lang="en-US" sz="1300" b="1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Job Role Overview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40;p2"/>
          <p:cNvSpPr/>
          <p:nvPr/>
        </p:nvSpPr>
        <p:spPr>
          <a:xfrm>
            <a:off x="4206240" y="1161288"/>
            <a:ext cx="43891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Customer Service Team Leader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" name="Google Shape;41;p2"/>
          <p:cNvSpPr/>
          <p:nvPr/>
        </p:nvSpPr>
        <p:spPr>
          <a:xfrm>
            <a:off x="3566160" y="1453896"/>
            <a:ext cx="502920" cy="502920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03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" name="Google Shape;42;p2"/>
          <p:cNvSpPr/>
          <p:nvPr/>
        </p:nvSpPr>
        <p:spPr>
          <a:xfrm>
            <a:off x="4206240" y="1472184"/>
            <a:ext cx="43891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300"/>
              <a:buFont typeface="Arial"/>
              <a:buNone/>
            </a:pPr>
            <a:r>
              <a:rPr lang="en-US" sz="1300" b="1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Recruitment Strategy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" name="Google Shape;43;p2"/>
          <p:cNvSpPr/>
          <p:nvPr/>
        </p:nvSpPr>
        <p:spPr>
          <a:xfrm>
            <a:off x="4206240" y="1728216"/>
            <a:ext cx="43891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Steps &amp; process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" name="Google Shape;44;p2"/>
          <p:cNvSpPr/>
          <p:nvPr/>
        </p:nvSpPr>
        <p:spPr>
          <a:xfrm>
            <a:off x="3566160" y="2020824"/>
            <a:ext cx="502920" cy="502920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04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45;p2"/>
          <p:cNvSpPr/>
          <p:nvPr/>
        </p:nvSpPr>
        <p:spPr>
          <a:xfrm>
            <a:off x="4206240" y="2039112"/>
            <a:ext cx="43891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300"/>
              <a:buFont typeface="Arial"/>
              <a:buNone/>
            </a:pPr>
            <a:r>
              <a:rPr lang="en-US" sz="1300" b="1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Job Analysis &amp; Documentation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" name="Google Shape;46;p2"/>
          <p:cNvSpPr/>
          <p:nvPr/>
        </p:nvSpPr>
        <p:spPr>
          <a:xfrm>
            <a:off x="4206240" y="2295144"/>
            <a:ext cx="43891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Description &amp; person specification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" name="Google Shape;47;p2"/>
          <p:cNvSpPr/>
          <p:nvPr/>
        </p:nvSpPr>
        <p:spPr>
          <a:xfrm>
            <a:off x="3566160" y="2587752"/>
            <a:ext cx="502920" cy="502920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05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8;p2"/>
          <p:cNvSpPr/>
          <p:nvPr/>
        </p:nvSpPr>
        <p:spPr>
          <a:xfrm>
            <a:off x="4206240" y="2606040"/>
            <a:ext cx="43891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300"/>
              <a:buFont typeface="Arial"/>
              <a:buNone/>
            </a:pPr>
            <a:r>
              <a:rPr lang="en-US" sz="1300" b="1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Shortlisting &amp; Selection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" name="Google Shape;49;p2"/>
          <p:cNvSpPr/>
          <p:nvPr/>
        </p:nvSpPr>
        <p:spPr>
          <a:xfrm>
            <a:off x="4206240" y="2862072"/>
            <a:ext cx="43891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Interview &amp; onboarding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" name="Google Shape;50;p2"/>
          <p:cNvSpPr/>
          <p:nvPr/>
        </p:nvSpPr>
        <p:spPr>
          <a:xfrm>
            <a:off x="3566160" y="3154680"/>
            <a:ext cx="502920" cy="502920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06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" name="Google Shape;51;p2"/>
          <p:cNvSpPr/>
          <p:nvPr/>
        </p:nvSpPr>
        <p:spPr>
          <a:xfrm>
            <a:off x="4206240" y="3172968"/>
            <a:ext cx="43891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300"/>
              <a:buFont typeface="Arial"/>
              <a:buNone/>
            </a:pPr>
            <a:r>
              <a:rPr lang="en-US" sz="1300" b="1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Learning &amp; Development Needs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" name="Google Shape;52;p2"/>
          <p:cNvSpPr/>
          <p:nvPr/>
        </p:nvSpPr>
        <p:spPr>
          <a:xfrm>
            <a:off x="4206240" y="3429000"/>
            <a:ext cx="43891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Identified training gaps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" name="Google Shape;53;p2"/>
          <p:cNvSpPr/>
          <p:nvPr/>
        </p:nvSpPr>
        <p:spPr>
          <a:xfrm>
            <a:off x="3566160" y="3721608"/>
            <a:ext cx="502920" cy="502920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07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" name="Google Shape;54;p2"/>
          <p:cNvSpPr/>
          <p:nvPr/>
        </p:nvSpPr>
        <p:spPr>
          <a:xfrm>
            <a:off x="4206240" y="3739896"/>
            <a:ext cx="43891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300"/>
              <a:buFont typeface="Arial"/>
              <a:buNone/>
            </a:pPr>
            <a:r>
              <a:rPr lang="en-US" sz="1300" b="1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Learning Theories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" name="Google Shape;55;p2"/>
          <p:cNvSpPr/>
          <p:nvPr/>
        </p:nvSpPr>
        <p:spPr>
          <a:xfrm>
            <a:off x="4206240" y="3995928"/>
            <a:ext cx="43891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Behaviourist, Cognitivist, Humanist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" name="Google Shape;56;p2"/>
          <p:cNvSpPr/>
          <p:nvPr/>
        </p:nvSpPr>
        <p:spPr>
          <a:xfrm>
            <a:off x="3566160" y="4288536"/>
            <a:ext cx="502920" cy="502920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08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7" name="Google Shape;57;p2"/>
          <p:cNvSpPr/>
          <p:nvPr/>
        </p:nvSpPr>
        <p:spPr>
          <a:xfrm>
            <a:off x="4206240" y="4306824"/>
            <a:ext cx="43891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300"/>
              <a:buFont typeface="Arial"/>
              <a:buNone/>
            </a:pPr>
            <a:r>
              <a:rPr lang="en-US" sz="1300" b="1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Conclusion &amp; References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" name="Google Shape;58;p2"/>
          <p:cNvSpPr/>
          <p:nvPr/>
        </p:nvSpPr>
        <p:spPr>
          <a:xfrm>
            <a:off x="4206240" y="4562856"/>
            <a:ext cx="438912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Summary &amp; sources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" name="Google Shape;59;p2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2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3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3"/>
          <p:cNvSpPr/>
          <p:nvPr/>
        </p:nvSpPr>
        <p:spPr>
          <a:xfrm>
            <a:off x="548640" y="274320"/>
            <a:ext cx="804672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Organisational Context: Tesco PLC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" name="Google Shape;67;p3"/>
          <p:cNvSpPr/>
          <p:nvPr/>
        </p:nvSpPr>
        <p:spPr>
          <a:xfrm>
            <a:off x="548640" y="822960"/>
            <a:ext cx="80467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300"/>
              <a:buFont typeface="Arial"/>
              <a:buNone/>
            </a:pPr>
            <a:r>
              <a:rPr lang="en-US" sz="13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UK-based multinational grocery and general merchandise retailer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" name="Google Shape;68;p3"/>
          <p:cNvSpPr/>
          <p:nvPr/>
        </p:nvSpPr>
        <p:spPr>
          <a:xfrm>
            <a:off x="548640" y="1417320"/>
            <a:ext cx="3749040" cy="1371600"/>
          </a:xfrm>
          <a:prstGeom prst="rect">
            <a:avLst/>
          </a:prstGeom>
          <a:solidFill>
            <a:srgbClr val="F7FAFC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3"/>
          <p:cNvSpPr/>
          <p:nvPr/>
        </p:nvSpPr>
        <p:spPr>
          <a:xfrm>
            <a:off x="548640" y="1417320"/>
            <a:ext cx="54864" cy="1371600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70" name="Google Shape;70;p3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22960" y="1737360"/>
            <a:ext cx="411480" cy="411480"/>
          </a:xfrm>
          <a:prstGeom prst="rect">
            <a:avLst/>
          </a:prstGeom>
          <a:noFill/>
          <a:ln>
            <a:noFill/>
          </a:ln>
        </p:spPr>
      </p:pic>
      <p:sp>
        <p:nvSpPr>
          <p:cNvPr id="71" name="Google Shape;71;p3"/>
          <p:cNvSpPr/>
          <p:nvPr/>
        </p:nvSpPr>
        <p:spPr>
          <a:xfrm>
            <a:off x="1417320" y="1600200"/>
            <a:ext cx="265176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Global Presence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3"/>
          <p:cNvSpPr/>
          <p:nvPr/>
        </p:nvSpPr>
        <p:spPr>
          <a:xfrm>
            <a:off x="1417320" y="1920240"/>
            <a:ext cx="265176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UK-based multinational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with global operations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3" name="Google Shape;73;p3"/>
          <p:cNvSpPr/>
          <p:nvPr/>
        </p:nvSpPr>
        <p:spPr>
          <a:xfrm>
            <a:off x="4663440" y="1417320"/>
            <a:ext cx="3749040" cy="1371600"/>
          </a:xfrm>
          <a:prstGeom prst="rect">
            <a:avLst/>
          </a:prstGeom>
          <a:solidFill>
            <a:srgbClr val="F7FAFC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3"/>
          <p:cNvSpPr/>
          <p:nvPr/>
        </p:nvSpPr>
        <p:spPr>
          <a:xfrm>
            <a:off x="4663440" y="1417320"/>
            <a:ext cx="54864" cy="1371600"/>
          </a:xfrm>
          <a:prstGeom prst="rect">
            <a:avLst/>
          </a:prstGeom>
          <a:solidFill>
            <a:srgbClr val="1C729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75" name="Google Shape;75;p3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937760" y="1737360"/>
            <a:ext cx="411480" cy="411480"/>
          </a:xfrm>
          <a:prstGeom prst="rect">
            <a:avLst/>
          </a:prstGeom>
          <a:noFill/>
          <a:ln>
            <a:noFill/>
          </a:ln>
        </p:spPr>
      </p:pic>
      <p:sp>
        <p:nvSpPr>
          <p:cNvPr id="76" name="Google Shape;76;p3"/>
          <p:cNvSpPr/>
          <p:nvPr/>
        </p:nvSpPr>
        <p:spPr>
          <a:xfrm>
            <a:off x="5532120" y="1600200"/>
            <a:ext cx="265176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300,000+ Employees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7" name="Google Shape;77;p3"/>
          <p:cNvSpPr/>
          <p:nvPr/>
        </p:nvSpPr>
        <p:spPr>
          <a:xfrm>
            <a:off x="5532120" y="1920240"/>
            <a:ext cx="265176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Large, diverse workforce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across multiple markets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8" name="Google Shape;78;p3"/>
          <p:cNvSpPr/>
          <p:nvPr/>
        </p:nvSpPr>
        <p:spPr>
          <a:xfrm>
            <a:off x="548640" y="3063240"/>
            <a:ext cx="3749040" cy="1371600"/>
          </a:xfrm>
          <a:prstGeom prst="rect">
            <a:avLst/>
          </a:prstGeom>
          <a:solidFill>
            <a:srgbClr val="F7FAFC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3"/>
          <p:cNvSpPr/>
          <p:nvPr/>
        </p:nvSpPr>
        <p:spPr>
          <a:xfrm>
            <a:off x="548640" y="3063240"/>
            <a:ext cx="54864" cy="1371600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80" name="Google Shape;80;p3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22960" y="3383280"/>
            <a:ext cx="411480" cy="411480"/>
          </a:xfrm>
          <a:prstGeom prst="rect">
            <a:avLst/>
          </a:prstGeom>
          <a:noFill/>
          <a:ln>
            <a:noFill/>
          </a:ln>
        </p:spPr>
      </p:pic>
      <p:sp>
        <p:nvSpPr>
          <p:cNvPr id="81" name="Google Shape;81;p3"/>
          <p:cNvSpPr/>
          <p:nvPr/>
        </p:nvSpPr>
        <p:spPr>
          <a:xfrm>
            <a:off x="1417320" y="3246120"/>
            <a:ext cx="265176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Customer Focus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2" name="Google Shape;82;p3"/>
          <p:cNvSpPr/>
          <p:nvPr/>
        </p:nvSpPr>
        <p:spPr>
          <a:xfrm>
            <a:off x="1417320" y="3566160"/>
            <a:ext cx="265176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Strong emphasis on service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quality and teamwork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3" name="Google Shape;83;p3"/>
          <p:cNvSpPr/>
          <p:nvPr/>
        </p:nvSpPr>
        <p:spPr>
          <a:xfrm>
            <a:off x="4663440" y="3063240"/>
            <a:ext cx="3749040" cy="1371600"/>
          </a:xfrm>
          <a:prstGeom prst="rect">
            <a:avLst/>
          </a:prstGeom>
          <a:solidFill>
            <a:srgbClr val="F7FAFC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p3"/>
          <p:cNvSpPr/>
          <p:nvPr/>
        </p:nvSpPr>
        <p:spPr>
          <a:xfrm>
            <a:off x="4663440" y="3063240"/>
            <a:ext cx="54864" cy="1371600"/>
          </a:xfrm>
          <a:prstGeom prst="rect">
            <a:avLst/>
          </a:prstGeom>
          <a:solidFill>
            <a:srgbClr val="1C729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85" name="Google Shape;85;p3" descr="preencoded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937760" y="3383280"/>
            <a:ext cx="411480" cy="411480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3"/>
          <p:cNvSpPr/>
          <p:nvPr/>
        </p:nvSpPr>
        <p:spPr>
          <a:xfrm>
            <a:off x="5532120" y="3246120"/>
            <a:ext cx="265176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Internal Progression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87;p3"/>
          <p:cNvSpPr/>
          <p:nvPr/>
        </p:nvSpPr>
        <p:spPr>
          <a:xfrm>
            <a:off x="5532120" y="3566160"/>
            <a:ext cx="265176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Frontline leadership is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critical to success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8;p3"/>
          <p:cNvSpPr/>
          <p:nvPr/>
        </p:nvSpPr>
        <p:spPr>
          <a:xfrm>
            <a:off x="548640" y="4617720"/>
            <a:ext cx="80467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1000"/>
              <a:buFont typeface="Arial"/>
              <a:buNone/>
            </a:pPr>
            <a:r>
              <a:rPr lang="en-US" sz="1000" b="0" i="1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Effective HR practices are essential to maintaining service quality and employee engagement (Tesco PLC, 2024).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3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3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2F7"/>
        </a:solidFill>
        <a:effectLst/>
      </p:bgPr>
    </p:bg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4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3B7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4"/>
          <p:cNvSpPr/>
          <p:nvPr/>
        </p:nvSpPr>
        <p:spPr>
          <a:xfrm>
            <a:off x="548640" y="274320"/>
            <a:ext cx="804672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Customer Service Team Leader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4"/>
          <p:cNvSpPr/>
          <p:nvPr/>
        </p:nvSpPr>
        <p:spPr>
          <a:xfrm>
            <a:off x="548640" y="1051560"/>
            <a:ext cx="3840480" cy="310896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25400" dir="81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4"/>
          <p:cNvSpPr/>
          <p:nvPr/>
        </p:nvSpPr>
        <p:spPr>
          <a:xfrm>
            <a:off x="914400" y="1234440"/>
            <a:ext cx="502920" cy="50292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99" name="Google Shape;99;p4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25042" y="1345082"/>
            <a:ext cx="281635" cy="281635"/>
          </a:xfrm>
          <a:prstGeom prst="rect">
            <a:avLst/>
          </a:prstGeom>
          <a:noFill/>
          <a:ln>
            <a:noFill/>
          </a:ln>
        </p:spPr>
      </p:pic>
      <p:sp>
        <p:nvSpPr>
          <p:cNvPr id="100" name="Google Shape;100;p4"/>
          <p:cNvSpPr/>
          <p:nvPr/>
        </p:nvSpPr>
        <p:spPr>
          <a:xfrm>
            <a:off x="1554480" y="1261872"/>
            <a:ext cx="25603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Role Purpose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4"/>
          <p:cNvSpPr/>
          <p:nvPr/>
        </p:nvSpPr>
        <p:spPr>
          <a:xfrm>
            <a:off x="914400" y="1920240"/>
            <a:ext cx="3200400" cy="2011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Supervise frontline customer service staff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rgbClr val="4A5568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Maintain high service standards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rgbClr val="4A5568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Manage complaints and escalations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rgbClr val="4A5568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Support team motivation and performance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4"/>
          <p:cNvSpPr/>
          <p:nvPr/>
        </p:nvSpPr>
        <p:spPr>
          <a:xfrm>
            <a:off x="4754880" y="1051560"/>
            <a:ext cx="3840480" cy="310896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25400" dir="81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4"/>
          <p:cNvSpPr/>
          <p:nvPr/>
        </p:nvSpPr>
        <p:spPr>
          <a:xfrm>
            <a:off x="5120640" y="1234440"/>
            <a:ext cx="502920" cy="502920"/>
          </a:xfrm>
          <a:prstGeom prst="ellipse">
            <a:avLst/>
          </a:prstGeom>
          <a:solidFill>
            <a:srgbClr val="1C729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04" name="Google Shape;104;p4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231282" y="1345082"/>
            <a:ext cx="281635" cy="281635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4"/>
          <p:cNvSpPr/>
          <p:nvPr/>
        </p:nvSpPr>
        <p:spPr>
          <a:xfrm>
            <a:off x="5760720" y="1261872"/>
            <a:ext cx="25603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Strategic Importance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4"/>
          <p:cNvSpPr/>
          <p:nvPr/>
        </p:nvSpPr>
        <p:spPr>
          <a:xfrm>
            <a:off x="5120640" y="1920240"/>
            <a:ext cx="3200400" cy="2011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Direct impact on customer satisfaction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rgbClr val="4A5568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Supports smooth daily operations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rgbClr val="4A5568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Develops future managers through mentorship and leadership experience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Google Shape;107;p4"/>
          <p:cNvSpPr/>
          <p:nvPr/>
        </p:nvSpPr>
        <p:spPr>
          <a:xfrm>
            <a:off x="548640" y="4389120"/>
            <a:ext cx="80467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1100"/>
              <a:buFont typeface="Arial"/>
              <a:buNone/>
            </a:pPr>
            <a:r>
              <a:rPr lang="en-US" sz="1100" b="0" i="1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The Team Leader role sits at the intersection of staff management, customer experience, and operational delivery.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8" name="Google Shape;108;p4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4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5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5"/>
          <p:cNvSpPr/>
          <p:nvPr/>
        </p:nvSpPr>
        <p:spPr>
          <a:xfrm>
            <a:off x="548640" y="274320"/>
            <a:ext cx="804672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Importance of Effective Recruitment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6" name="Google Shape;116;p5"/>
          <p:cNvSpPr/>
          <p:nvPr/>
        </p:nvSpPr>
        <p:spPr>
          <a:xfrm>
            <a:off x="548640" y="822960"/>
            <a:ext cx="80467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300"/>
              <a:buFont typeface="Arial"/>
              <a:buNone/>
            </a:pPr>
            <a:r>
              <a:rPr lang="en-US" sz="13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Effective recruitment ensures alignment between organisational needs and individual capability.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117" name="Google Shape;117;p5"/>
          <p:cNvGraphicFramePr/>
          <p:nvPr/>
        </p:nvGraphicFramePr>
        <p:xfrm>
          <a:off x="457200" y="1371600"/>
          <a:ext cx="8229600" cy="3017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8" name="Google Shape;118;p5"/>
          <p:cNvSpPr/>
          <p:nvPr/>
        </p:nvSpPr>
        <p:spPr>
          <a:xfrm>
            <a:off x="548640" y="4617720"/>
            <a:ext cx="80467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1000"/>
              <a:buFont typeface="Arial"/>
              <a:buNone/>
            </a:pPr>
            <a:r>
              <a:rPr lang="en-US" sz="1000" b="0" i="1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A structured recruitment process reduces hiring risk and supports sustainable performance (Armstrong, 2023).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Google Shape;119;p5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5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2F7"/>
        </a:solidFill>
        <a:effectLst/>
      </p:bgPr>
    </p:bg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6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3B7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6"/>
          <p:cNvSpPr/>
          <p:nvPr/>
        </p:nvSpPr>
        <p:spPr>
          <a:xfrm>
            <a:off x="548640" y="274320"/>
            <a:ext cx="804672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Recruitment Process Overview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7" name="Google Shape;127;p6"/>
          <p:cNvSpPr/>
          <p:nvPr/>
        </p:nvSpPr>
        <p:spPr>
          <a:xfrm>
            <a:off x="548640" y="822960"/>
            <a:ext cx="80467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300"/>
              <a:buFont typeface="Arial"/>
              <a:buNone/>
            </a:pPr>
            <a:r>
              <a:rPr lang="en-US" sz="13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Tesco follows a structured, legally compliant recruitment process.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8" name="Google Shape;128;p6"/>
          <p:cNvSpPr/>
          <p:nvPr/>
        </p:nvSpPr>
        <p:spPr>
          <a:xfrm>
            <a:off x="320040" y="1417320"/>
            <a:ext cx="1097280" cy="173736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9" name="Google Shape;129;p6"/>
          <p:cNvSpPr/>
          <p:nvPr/>
        </p:nvSpPr>
        <p:spPr>
          <a:xfrm>
            <a:off x="640080" y="1600200"/>
            <a:ext cx="457200" cy="457200"/>
          </a:xfrm>
          <a:prstGeom prst="ellipse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6"/>
          <p:cNvSpPr/>
          <p:nvPr/>
        </p:nvSpPr>
        <p:spPr>
          <a:xfrm>
            <a:off x="640080" y="160020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1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1" name="Google Shape;131;p6"/>
          <p:cNvSpPr/>
          <p:nvPr/>
        </p:nvSpPr>
        <p:spPr>
          <a:xfrm>
            <a:off x="365760" y="2286000"/>
            <a:ext cx="100584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Job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Analysis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2" name="Google Shape;132;p6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426464" y="1719072"/>
            <a:ext cx="118872" cy="118872"/>
          </a:xfrm>
          <a:prstGeom prst="rect">
            <a:avLst/>
          </a:prstGeom>
          <a:noFill/>
          <a:ln>
            <a:noFill/>
          </a:ln>
        </p:spPr>
      </p:pic>
      <p:sp>
        <p:nvSpPr>
          <p:cNvPr id="133" name="Google Shape;133;p6"/>
          <p:cNvSpPr/>
          <p:nvPr/>
        </p:nvSpPr>
        <p:spPr>
          <a:xfrm>
            <a:off x="1554480" y="1417320"/>
            <a:ext cx="1097280" cy="173736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6"/>
          <p:cNvSpPr/>
          <p:nvPr/>
        </p:nvSpPr>
        <p:spPr>
          <a:xfrm>
            <a:off x="1874520" y="1600200"/>
            <a:ext cx="457200" cy="45720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6"/>
          <p:cNvSpPr/>
          <p:nvPr/>
        </p:nvSpPr>
        <p:spPr>
          <a:xfrm>
            <a:off x="1874520" y="160020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2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6" name="Google Shape;136;p6"/>
          <p:cNvSpPr/>
          <p:nvPr/>
        </p:nvSpPr>
        <p:spPr>
          <a:xfrm>
            <a:off x="1600200" y="2286000"/>
            <a:ext cx="100584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Job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Description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7" name="Google Shape;137;p6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660904" y="1719072"/>
            <a:ext cx="118872" cy="118872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6"/>
          <p:cNvSpPr/>
          <p:nvPr/>
        </p:nvSpPr>
        <p:spPr>
          <a:xfrm>
            <a:off x="2788920" y="1417320"/>
            <a:ext cx="1097280" cy="173736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" name="Google Shape;139;p6"/>
          <p:cNvSpPr/>
          <p:nvPr/>
        </p:nvSpPr>
        <p:spPr>
          <a:xfrm>
            <a:off x="3108960" y="1600200"/>
            <a:ext cx="457200" cy="45720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6"/>
          <p:cNvSpPr/>
          <p:nvPr/>
        </p:nvSpPr>
        <p:spPr>
          <a:xfrm>
            <a:off x="3108960" y="160020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3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1" name="Google Shape;141;p6"/>
          <p:cNvSpPr/>
          <p:nvPr/>
        </p:nvSpPr>
        <p:spPr>
          <a:xfrm>
            <a:off x="2834640" y="2286000"/>
            <a:ext cx="100584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Person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Spec.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2" name="Google Shape;142;p6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895344" y="1719072"/>
            <a:ext cx="118872" cy="118872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6"/>
          <p:cNvSpPr/>
          <p:nvPr/>
        </p:nvSpPr>
        <p:spPr>
          <a:xfrm>
            <a:off x="4023360" y="1417320"/>
            <a:ext cx="1097280" cy="173736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6"/>
          <p:cNvSpPr/>
          <p:nvPr/>
        </p:nvSpPr>
        <p:spPr>
          <a:xfrm>
            <a:off x="4343400" y="1600200"/>
            <a:ext cx="457200" cy="45720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6"/>
          <p:cNvSpPr/>
          <p:nvPr/>
        </p:nvSpPr>
        <p:spPr>
          <a:xfrm>
            <a:off x="4343400" y="160020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4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6"/>
          <p:cNvSpPr/>
          <p:nvPr/>
        </p:nvSpPr>
        <p:spPr>
          <a:xfrm>
            <a:off x="4069080" y="2286000"/>
            <a:ext cx="100584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Advertising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7" name="Google Shape;147;p6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129784" y="1719072"/>
            <a:ext cx="118872" cy="118872"/>
          </a:xfrm>
          <a:prstGeom prst="rect">
            <a:avLst/>
          </a:prstGeom>
          <a:noFill/>
          <a:ln>
            <a:noFill/>
          </a:ln>
        </p:spPr>
      </p:pic>
      <p:sp>
        <p:nvSpPr>
          <p:cNvPr id="148" name="Google Shape;148;p6"/>
          <p:cNvSpPr/>
          <p:nvPr/>
        </p:nvSpPr>
        <p:spPr>
          <a:xfrm>
            <a:off x="5257800" y="1417320"/>
            <a:ext cx="1097280" cy="173736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6"/>
          <p:cNvSpPr/>
          <p:nvPr/>
        </p:nvSpPr>
        <p:spPr>
          <a:xfrm>
            <a:off x="5577840" y="1600200"/>
            <a:ext cx="457200" cy="45720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6"/>
          <p:cNvSpPr/>
          <p:nvPr/>
        </p:nvSpPr>
        <p:spPr>
          <a:xfrm>
            <a:off x="5577840" y="160020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5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1" name="Google Shape;151;p6"/>
          <p:cNvSpPr/>
          <p:nvPr/>
        </p:nvSpPr>
        <p:spPr>
          <a:xfrm>
            <a:off x="5303520" y="2286000"/>
            <a:ext cx="100584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Shortlisting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2" name="Google Shape;152;p6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64224" y="1719072"/>
            <a:ext cx="118872" cy="118872"/>
          </a:xfrm>
          <a:prstGeom prst="rect">
            <a:avLst/>
          </a:prstGeom>
          <a:noFill/>
          <a:ln>
            <a:noFill/>
          </a:ln>
        </p:spPr>
      </p:pic>
      <p:sp>
        <p:nvSpPr>
          <p:cNvPr id="153" name="Google Shape;153;p6"/>
          <p:cNvSpPr/>
          <p:nvPr/>
        </p:nvSpPr>
        <p:spPr>
          <a:xfrm>
            <a:off x="6492240" y="1417320"/>
            <a:ext cx="1097280" cy="173736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6"/>
          <p:cNvSpPr/>
          <p:nvPr/>
        </p:nvSpPr>
        <p:spPr>
          <a:xfrm>
            <a:off x="6812280" y="1600200"/>
            <a:ext cx="457200" cy="45720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6"/>
          <p:cNvSpPr/>
          <p:nvPr/>
        </p:nvSpPr>
        <p:spPr>
          <a:xfrm>
            <a:off x="6812280" y="160020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6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" name="Google Shape;156;p6"/>
          <p:cNvSpPr/>
          <p:nvPr/>
        </p:nvSpPr>
        <p:spPr>
          <a:xfrm>
            <a:off x="6537960" y="2286000"/>
            <a:ext cx="100584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Interview &amp;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Assessment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7" name="Google Shape;157;p6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598664" y="1719072"/>
            <a:ext cx="118872" cy="118872"/>
          </a:xfrm>
          <a:prstGeom prst="rect">
            <a:avLst/>
          </a:prstGeom>
          <a:noFill/>
          <a:ln>
            <a:noFill/>
          </a:ln>
        </p:spPr>
      </p:pic>
      <p:sp>
        <p:nvSpPr>
          <p:cNvPr id="158" name="Google Shape;158;p6"/>
          <p:cNvSpPr/>
          <p:nvPr/>
        </p:nvSpPr>
        <p:spPr>
          <a:xfrm>
            <a:off x="7726680" y="1417320"/>
            <a:ext cx="1097280" cy="173736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6"/>
          <p:cNvSpPr/>
          <p:nvPr/>
        </p:nvSpPr>
        <p:spPr>
          <a:xfrm>
            <a:off x="8046720" y="1600200"/>
            <a:ext cx="457200" cy="457200"/>
          </a:xfrm>
          <a:prstGeom prst="ellipse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6"/>
          <p:cNvSpPr/>
          <p:nvPr/>
        </p:nvSpPr>
        <p:spPr>
          <a:xfrm>
            <a:off x="8046720" y="1600200"/>
            <a:ext cx="457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7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1" name="Google Shape;161;p6"/>
          <p:cNvSpPr/>
          <p:nvPr/>
        </p:nvSpPr>
        <p:spPr>
          <a:xfrm>
            <a:off x="7772400" y="2286000"/>
            <a:ext cx="100584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Selection &amp;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Onboarding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6"/>
          <p:cNvSpPr/>
          <p:nvPr/>
        </p:nvSpPr>
        <p:spPr>
          <a:xfrm>
            <a:off x="548640" y="3977640"/>
            <a:ext cx="8046720" cy="77724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6"/>
          <p:cNvSpPr/>
          <p:nvPr/>
        </p:nvSpPr>
        <p:spPr>
          <a:xfrm>
            <a:off x="822960" y="4069080"/>
            <a:ext cx="7498080" cy="594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Each stage is designed to identify candidates who align with Tesco's values and operational requirements, ensuring compliance with UK employment legislation including the Equality Act 2010.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6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6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7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7"/>
          <p:cNvSpPr/>
          <p:nvPr/>
        </p:nvSpPr>
        <p:spPr>
          <a:xfrm>
            <a:off x="548640" y="274320"/>
            <a:ext cx="804672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Job Analysis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2" name="Google Shape;172;p7"/>
          <p:cNvSpPr/>
          <p:nvPr/>
        </p:nvSpPr>
        <p:spPr>
          <a:xfrm>
            <a:off x="548640" y="822960"/>
            <a:ext cx="80467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300"/>
              <a:buFont typeface="Arial"/>
              <a:buNone/>
            </a:pPr>
            <a:r>
              <a:rPr lang="en-US" sz="13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Job analysis identifies tasks, responsibilities, and skill requirements for the Team Leader role.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173" name="Google Shape;173;p7"/>
          <p:cNvGraphicFramePr/>
          <p:nvPr/>
        </p:nvGraphicFramePr>
        <p:xfrm>
          <a:off x="274320" y="1371600"/>
          <a:ext cx="4114800" cy="29260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74" name="Google Shape;174;p7"/>
          <p:cNvSpPr/>
          <p:nvPr/>
        </p:nvSpPr>
        <p:spPr>
          <a:xfrm>
            <a:off x="4663440" y="1463040"/>
            <a:ext cx="4023360" cy="822960"/>
          </a:xfrm>
          <a:prstGeom prst="rect">
            <a:avLst/>
          </a:prstGeom>
          <a:solidFill>
            <a:srgbClr val="F7FAF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7"/>
          <p:cNvSpPr/>
          <p:nvPr/>
        </p:nvSpPr>
        <p:spPr>
          <a:xfrm>
            <a:off x="4663440" y="1463040"/>
            <a:ext cx="54864" cy="822960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7"/>
          <p:cNvSpPr/>
          <p:nvPr/>
        </p:nvSpPr>
        <p:spPr>
          <a:xfrm>
            <a:off x="4892040" y="1536192"/>
            <a:ext cx="356616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Observation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7" name="Google Shape;177;p7"/>
          <p:cNvSpPr/>
          <p:nvPr/>
        </p:nvSpPr>
        <p:spPr>
          <a:xfrm>
            <a:off x="4892040" y="1810512"/>
            <a:ext cx="356616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Direct observation of existing Team Leaders during shifts to capture real-world duties and behaviours.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8" name="Google Shape;178;p7"/>
          <p:cNvSpPr/>
          <p:nvPr/>
        </p:nvSpPr>
        <p:spPr>
          <a:xfrm>
            <a:off x="4663440" y="2468880"/>
            <a:ext cx="4023360" cy="822960"/>
          </a:xfrm>
          <a:prstGeom prst="rect">
            <a:avLst/>
          </a:prstGeom>
          <a:solidFill>
            <a:srgbClr val="F7FAF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7"/>
          <p:cNvSpPr/>
          <p:nvPr/>
        </p:nvSpPr>
        <p:spPr>
          <a:xfrm>
            <a:off x="4663440" y="2468880"/>
            <a:ext cx="54864" cy="822960"/>
          </a:xfrm>
          <a:prstGeom prst="rect">
            <a:avLst/>
          </a:prstGeom>
          <a:solidFill>
            <a:srgbClr val="1C729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7"/>
          <p:cNvSpPr/>
          <p:nvPr/>
        </p:nvSpPr>
        <p:spPr>
          <a:xfrm>
            <a:off x="4892040" y="2542032"/>
            <a:ext cx="356616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Manager Interviews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7"/>
          <p:cNvSpPr/>
          <p:nvPr/>
        </p:nvSpPr>
        <p:spPr>
          <a:xfrm>
            <a:off x="4892040" y="2816352"/>
            <a:ext cx="356616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Structured interviews with Store Managers to define expectations and key competencies.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2" name="Google Shape;182;p7"/>
          <p:cNvSpPr/>
          <p:nvPr/>
        </p:nvSpPr>
        <p:spPr>
          <a:xfrm>
            <a:off x="4663440" y="3474720"/>
            <a:ext cx="4023360" cy="822960"/>
          </a:xfrm>
          <a:prstGeom prst="rect">
            <a:avLst/>
          </a:prstGeom>
          <a:solidFill>
            <a:srgbClr val="F7FAF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" name="Google Shape;183;p7"/>
          <p:cNvSpPr/>
          <p:nvPr/>
        </p:nvSpPr>
        <p:spPr>
          <a:xfrm>
            <a:off x="4663440" y="3474720"/>
            <a:ext cx="54864" cy="822960"/>
          </a:xfrm>
          <a:prstGeom prst="rect">
            <a:avLst/>
          </a:prstGeom>
          <a:solidFill>
            <a:srgbClr val="003B7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7"/>
          <p:cNvSpPr/>
          <p:nvPr/>
        </p:nvSpPr>
        <p:spPr>
          <a:xfrm>
            <a:off x="4892040" y="3547872"/>
            <a:ext cx="356616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Performance Standards Review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7"/>
          <p:cNvSpPr/>
          <p:nvPr/>
        </p:nvSpPr>
        <p:spPr>
          <a:xfrm>
            <a:off x="4892040" y="3822192"/>
            <a:ext cx="356616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Analysis of KPIs and performance data to identify measurable benchmarks.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6" name="Google Shape;186;p7"/>
          <p:cNvSpPr/>
          <p:nvPr/>
        </p:nvSpPr>
        <p:spPr>
          <a:xfrm>
            <a:off x="548640" y="4617720"/>
            <a:ext cx="80467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1000"/>
              <a:buFont typeface="Arial"/>
              <a:buNone/>
            </a:pPr>
            <a:r>
              <a:rPr lang="en-US" sz="1000" b="0" i="1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Using multiple methods improves reliability and accuracy of job information (Bratton &amp; Gold, 2022).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7" name="Google Shape;187;p7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7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2F7"/>
        </a:solidFill>
        <a:effectLst/>
      </p:bgPr>
    </p:bg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8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3B7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8"/>
          <p:cNvSpPr/>
          <p:nvPr/>
        </p:nvSpPr>
        <p:spPr>
          <a:xfrm>
            <a:off x="548640" y="228600"/>
            <a:ext cx="804672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2600"/>
              <a:buFont typeface="Arial"/>
              <a:buNone/>
            </a:pPr>
            <a:r>
              <a:rPr lang="en-US" sz="26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Job Description &amp; Person Specification</a:t>
            </a:r>
            <a:endParaRPr sz="2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195" name="Google Shape;195;p8"/>
          <p:cNvGraphicFramePr/>
          <p:nvPr/>
        </p:nvGraphicFramePr>
        <p:xfrm>
          <a:off x="548640" y="960120"/>
          <a:ext cx="8046700" cy="3337500"/>
        </p:xfrm>
        <a:graphic>
          <a:graphicData uri="http://schemas.openxmlformats.org/drawingml/2006/table">
            <a:tbl>
              <a:tblPr>
                <a:noFill/>
                <a:tableStyleId>{02DF3D2E-B5F9-415E-A91D-C60EC397672D}</a:tableStyleId>
              </a:tblPr>
              <a:tblGrid>
                <a:gridCol w="4023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23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57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none" strike="noStrike" cap="non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Job Description</a:t>
                      </a:r>
                      <a:endParaRPr sz="12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03B7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none" strike="noStrike" cap="non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Person Specification</a:t>
                      </a:r>
                      <a:endParaRPr sz="12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03B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Supervise and motivate the customer service team to deliver excellent service standards.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Essential: Strong communication and interpersonal skills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Handle customer complaints and escalations efficiently and professionally.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7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Essential: Proven leadership ability and team coordination skills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7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Monitor team performance against KPIs and provide feedback and coaching.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Essential: Customer-focused mindset with retail experience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Ensure compliance with Tesco policies, health &amp; safety, and legal requirements.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7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Desirable: NVQ Level 3 in Retail or equivalent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7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Report to the Store Manager on operational issues and team development.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Desirable: Previous team management or supervisory experience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96" name="Google Shape;196;p8"/>
          <p:cNvSpPr/>
          <p:nvPr/>
        </p:nvSpPr>
        <p:spPr>
          <a:xfrm>
            <a:off x="548640" y="4617720"/>
            <a:ext cx="80467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1000"/>
              <a:buFont typeface="Arial"/>
              <a:buNone/>
            </a:pPr>
            <a:r>
              <a:rPr lang="en-US" sz="1000" b="0" i="1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Clear documentation supports fair, objective recruitment and ensures legal compliance (Bratton &amp; Gold, 2022).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8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8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9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4" name="Google Shape;204;p9"/>
          <p:cNvSpPr/>
          <p:nvPr/>
        </p:nvSpPr>
        <p:spPr>
          <a:xfrm>
            <a:off x="548640" y="274320"/>
            <a:ext cx="804672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Shortlisting &amp; Interview Strategy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9"/>
          <p:cNvSpPr/>
          <p:nvPr/>
        </p:nvSpPr>
        <p:spPr>
          <a:xfrm>
            <a:off x="548640" y="1051560"/>
            <a:ext cx="3840480" cy="2377440"/>
          </a:xfrm>
          <a:prstGeom prst="rect">
            <a:avLst/>
          </a:prstGeom>
          <a:solidFill>
            <a:srgbClr val="F7FAFC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9"/>
          <p:cNvSpPr/>
          <p:nvPr/>
        </p:nvSpPr>
        <p:spPr>
          <a:xfrm>
            <a:off x="548640" y="1051560"/>
            <a:ext cx="3840480" cy="54864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9"/>
          <p:cNvSpPr/>
          <p:nvPr/>
        </p:nvSpPr>
        <p:spPr>
          <a:xfrm>
            <a:off x="822960" y="1280160"/>
            <a:ext cx="411480" cy="41148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08" name="Google Shape;208;p9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13486" y="1370686"/>
            <a:ext cx="230429" cy="230429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Google Shape;209;p9"/>
          <p:cNvSpPr/>
          <p:nvPr/>
        </p:nvSpPr>
        <p:spPr>
          <a:xfrm>
            <a:off x="1371600" y="1298448"/>
            <a:ext cx="27432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Shortlisting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9"/>
          <p:cNvSpPr/>
          <p:nvPr/>
        </p:nvSpPr>
        <p:spPr>
          <a:xfrm>
            <a:off x="822960" y="1874520"/>
            <a:ext cx="3291840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Competency-based criteria applied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Focus on leadership, communication, and customer service skills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Reduces bias and supports equality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9"/>
          <p:cNvSpPr/>
          <p:nvPr/>
        </p:nvSpPr>
        <p:spPr>
          <a:xfrm>
            <a:off x="4754880" y="1051560"/>
            <a:ext cx="3840480" cy="2377440"/>
          </a:xfrm>
          <a:prstGeom prst="rect">
            <a:avLst/>
          </a:prstGeom>
          <a:solidFill>
            <a:srgbClr val="F7FAFC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9"/>
          <p:cNvSpPr/>
          <p:nvPr/>
        </p:nvSpPr>
        <p:spPr>
          <a:xfrm>
            <a:off x="4754880" y="1051560"/>
            <a:ext cx="3840480" cy="54864"/>
          </a:xfrm>
          <a:prstGeom prst="rect">
            <a:avLst/>
          </a:prstGeom>
          <a:solidFill>
            <a:srgbClr val="1C729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9"/>
          <p:cNvSpPr/>
          <p:nvPr/>
        </p:nvSpPr>
        <p:spPr>
          <a:xfrm>
            <a:off x="5029200" y="1280160"/>
            <a:ext cx="411480" cy="411480"/>
          </a:xfrm>
          <a:prstGeom prst="ellipse">
            <a:avLst/>
          </a:prstGeom>
          <a:solidFill>
            <a:srgbClr val="1C729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14" name="Google Shape;214;p9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119726" y="1370686"/>
            <a:ext cx="230429" cy="230429"/>
          </a:xfrm>
          <a:prstGeom prst="rect">
            <a:avLst/>
          </a:prstGeom>
          <a:noFill/>
          <a:ln>
            <a:noFill/>
          </a:ln>
        </p:spPr>
      </p:pic>
      <p:sp>
        <p:nvSpPr>
          <p:cNvPr id="215" name="Google Shape;215;p9"/>
          <p:cNvSpPr/>
          <p:nvPr/>
        </p:nvSpPr>
        <p:spPr>
          <a:xfrm>
            <a:off x="5577840" y="1298448"/>
            <a:ext cx="27432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Structured Interview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6" name="Google Shape;216;p9"/>
          <p:cNvSpPr/>
          <p:nvPr/>
        </p:nvSpPr>
        <p:spPr>
          <a:xfrm>
            <a:off x="5029200" y="1874520"/>
            <a:ext cx="3291840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Competency-based format used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Candidates demonstrate real workplace examples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60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Assesses leadership and service behaviours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7" name="Google Shape;217;p9"/>
          <p:cNvSpPr/>
          <p:nvPr/>
        </p:nvSpPr>
        <p:spPr>
          <a:xfrm>
            <a:off x="548640" y="3611880"/>
            <a:ext cx="80467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STAR Interview Method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8" name="Google Shape;218;p9"/>
          <p:cNvSpPr/>
          <p:nvPr/>
        </p:nvSpPr>
        <p:spPr>
          <a:xfrm>
            <a:off x="548640" y="4023360"/>
            <a:ext cx="1828800" cy="731520"/>
          </a:xfrm>
          <a:prstGeom prst="rect">
            <a:avLst/>
          </a:prstGeom>
          <a:solidFill>
            <a:srgbClr val="003B7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p9"/>
          <p:cNvSpPr/>
          <p:nvPr/>
        </p:nvSpPr>
        <p:spPr>
          <a:xfrm>
            <a:off x="548640" y="4041648"/>
            <a:ext cx="182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Situation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0" name="Google Shape;220;p9"/>
          <p:cNvSpPr/>
          <p:nvPr/>
        </p:nvSpPr>
        <p:spPr>
          <a:xfrm>
            <a:off x="548640" y="4407408"/>
            <a:ext cx="1828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DBEAFE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DBEAFE"/>
                </a:solidFill>
                <a:latin typeface="Arial"/>
                <a:ea typeface="Arial"/>
                <a:cs typeface="Arial"/>
                <a:sym typeface="Arial"/>
              </a:rPr>
              <a:t>Context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21" name="Google Shape;221;p9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423160" y="4251960"/>
            <a:ext cx="201168" cy="201168"/>
          </a:xfrm>
          <a:prstGeom prst="rect">
            <a:avLst/>
          </a:prstGeom>
          <a:noFill/>
          <a:ln>
            <a:noFill/>
          </a:ln>
        </p:spPr>
      </p:pic>
      <p:sp>
        <p:nvSpPr>
          <p:cNvPr id="222" name="Google Shape;222;p9"/>
          <p:cNvSpPr/>
          <p:nvPr/>
        </p:nvSpPr>
        <p:spPr>
          <a:xfrm>
            <a:off x="2697480" y="4023360"/>
            <a:ext cx="1828800" cy="731520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9"/>
          <p:cNvSpPr/>
          <p:nvPr/>
        </p:nvSpPr>
        <p:spPr>
          <a:xfrm>
            <a:off x="2697480" y="4041648"/>
            <a:ext cx="182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Task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9"/>
          <p:cNvSpPr/>
          <p:nvPr/>
        </p:nvSpPr>
        <p:spPr>
          <a:xfrm>
            <a:off x="2697480" y="4407408"/>
            <a:ext cx="1828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DBEAFE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DBEAFE"/>
                </a:solidFill>
                <a:latin typeface="Arial"/>
                <a:ea typeface="Arial"/>
                <a:cs typeface="Arial"/>
                <a:sym typeface="Arial"/>
              </a:rPr>
              <a:t>Challenge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25" name="Google Shape;225;p9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572000" y="4251960"/>
            <a:ext cx="201168" cy="201168"/>
          </a:xfrm>
          <a:prstGeom prst="rect">
            <a:avLst/>
          </a:prstGeom>
          <a:noFill/>
          <a:ln>
            <a:noFill/>
          </a:ln>
        </p:spPr>
      </p:pic>
      <p:sp>
        <p:nvSpPr>
          <p:cNvPr id="226" name="Google Shape;226;p9"/>
          <p:cNvSpPr/>
          <p:nvPr/>
        </p:nvSpPr>
        <p:spPr>
          <a:xfrm>
            <a:off x="4846320" y="4023360"/>
            <a:ext cx="1828800" cy="731520"/>
          </a:xfrm>
          <a:prstGeom prst="rect">
            <a:avLst/>
          </a:prstGeom>
          <a:solidFill>
            <a:srgbClr val="1C729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7" name="Google Shape;227;p9"/>
          <p:cNvSpPr/>
          <p:nvPr/>
        </p:nvSpPr>
        <p:spPr>
          <a:xfrm>
            <a:off x="4846320" y="4041648"/>
            <a:ext cx="182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Action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8" name="Google Shape;228;p9"/>
          <p:cNvSpPr/>
          <p:nvPr/>
        </p:nvSpPr>
        <p:spPr>
          <a:xfrm>
            <a:off x="4846320" y="4407408"/>
            <a:ext cx="1828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DBEAFE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DBEAFE"/>
                </a:solidFill>
                <a:latin typeface="Arial"/>
                <a:ea typeface="Arial"/>
                <a:cs typeface="Arial"/>
                <a:sym typeface="Arial"/>
              </a:rPr>
              <a:t>Steps taken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29" name="Google Shape;229;p9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720840" y="4251960"/>
            <a:ext cx="201168" cy="201168"/>
          </a:xfrm>
          <a:prstGeom prst="rect">
            <a:avLst/>
          </a:prstGeom>
          <a:noFill/>
          <a:ln>
            <a:noFill/>
          </a:ln>
        </p:spPr>
      </p:pic>
      <p:sp>
        <p:nvSpPr>
          <p:cNvPr id="230" name="Google Shape;230;p9"/>
          <p:cNvSpPr/>
          <p:nvPr/>
        </p:nvSpPr>
        <p:spPr>
          <a:xfrm>
            <a:off x="6995160" y="4023360"/>
            <a:ext cx="1828800" cy="731520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9"/>
          <p:cNvSpPr/>
          <p:nvPr/>
        </p:nvSpPr>
        <p:spPr>
          <a:xfrm>
            <a:off x="6995160" y="4041648"/>
            <a:ext cx="18288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Result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9"/>
          <p:cNvSpPr/>
          <p:nvPr/>
        </p:nvSpPr>
        <p:spPr>
          <a:xfrm>
            <a:off x="6995160" y="4407408"/>
            <a:ext cx="1828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DBEAFE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rgbClr val="DBEAFE"/>
                </a:solidFill>
                <a:latin typeface="Arial"/>
                <a:ea typeface="Arial"/>
                <a:cs typeface="Arial"/>
                <a:sym typeface="Arial"/>
              </a:rPr>
              <a:t>Outcome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3" name="Google Shape;233;p9"/>
          <p:cNvSpPr/>
          <p:nvPr/>
        </p:nvSpPr>
        <p:spPr>
          <a:xfrm>
            <a:off x="7772400" y="470916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900"/>
              <a:buFont typeface="Arial"/>
              <a:buNone/>
            </a:pPr>
            <a:r>
              <a:rPr lang="en-US" sz="900" b="0" i="1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(CIPD, 2023)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4" name="Google Shape;234;p9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9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E3183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228600"/>
            <a:ext cx="8046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03B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Interview Questions &amp; Assessment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48640" y="73152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Competency-based questions aligned to the STAR method are used to assess role suitability.</a:t>
            </a:r>
            <a:endParaRPr lang="en-US" sz="1200" dirty="0"/>
          </a:p>
        </p:txBody>
      </p:sp>
      <p:graphicFrame>
        <p:nvGraphicFramePr>
          <p:cNvPr id="11" name="Table 0"/>
          <p:cNvGraphicFramePr>
            <a:graphicFrameLocks noGrp="1"/>
          </p:cNvGraphicFramePr>
          <p:nvPr/>
        </p:nvGraphicFramePr>
        <p:xfrm>
          <a:off x="457200" y="1188720"/>
          <a:ext cx="8229600" cy="3063240"/>
        </p:xfrm>
        <a:graphic>
          <a:graphicData uri="http://schemas.openxmlformats.org/drawingml/2006/table">
            <a:tbl>
              <a:tblPr/>
              <a:tblGrid>
                <a:gridCol w="1371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200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Competency</a:t>
                      </a:r>
                      <a:endParaRPr lang="en-US" sz="11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B7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Example Question (STAR Format)</a:t>
                      </a:r>
                      <a:endParaRPr lang="en-US" sz="11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B7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What It Assesses</a:t>
                      </a:r>
                      <a:endParaRPr lang="en-US" sz="11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3B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0074B7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Leadership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Describe a time you motivated a team member who was underperforming. What was the situation and what steps did you take?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Ability to inspire, coach, and manage staff performance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0074B7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Customer Service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Tell me about a time you resolved a difficult customer complaint. What actions did you take and what was the result?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Complaint handling, empathy, and service recovery skills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0074B7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Communication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Give an example of when you had to communicate a difficult message to your team. How did you approach it?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Clarity, tact, and ability to deliver feedback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0074B7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Problem-Solving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Describe a situation where you identified and resolved an operational problem on the shop floor.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Analytical thinking and initiative under pressure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b="1" dirty="0">
                          <a:solidFill>
                            <a:srgbClr val="0074B7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Teamwork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Tell me about a time you supported a colleague or collaborated to achieve a shared goal.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2E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Collaboration, flexibility, and team orientation</a:t>
                      </a:r>
                      <a:endParaRPr lang="en-US" sz="10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BD5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Shape 3"/>
          <p:cNvSpPr/>
          <p:nvPr/>
        </p:nvSpPr>
        <p:spPr>
          <a:xfrm>
            <a:off x="457200" y="4343400"/>
            <a:ext cx="8229600" cy="548640"/>
          </a:xfrm>
          <a:prstGeom prst="rect">
            <a:avLst/>
          </a:prstGeom>
          <a:solidFill>
            <a:srgbClr val="F7FAF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4"/>
          <p:cNvSpPr/>
          <p:nvPr/>
        </p:nvSpPr>
        <p:spPr>
          <a:xfrm>
            <a:off x="457200" y="4343400"/>
            <a:ext cx="54864" cy="548640"/>
          </a:xfrm>
          <a:prstGeom prst="rect">
            <a:avLst/>
          </a:prstGeom>
          <a:solidFill>
            <a:srgbClr val="0074B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685800" y="4370832"/>
            <a:ext cx="7818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003B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Additional assessment methods: </a:t>
            </a:r>
            <a:r>
              <a:rPr lang="en-US" sz="1000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Role-play exercises for complaint scenarios  |  Group tasks to assess teamwork  |  Situational judgement tests for decision-making. These methods complement the structured interview and support a holistic evaluation of each candidate (CIPD, 2023).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71809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/ 16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2F7"/>
        </a:solidFill>
        <a:effectLst/>
      </p:bgPr>
    </p:bg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10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3B7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p10"/>
          <p:cNvSpPr/>
          <p:nvPr/>
        </p:nvSpPr>
        <p:spPr>
          <a:xfrm>
            <a:off x="548640" y="274320"/>
            <a:ext cx="804672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Selection &amp; Onboarding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2" name="Google Shape;242;p10"/>
          <p:cNvSpPr/>
          <p:nvPr/>
        </p:nvSpPr>
        <p:spPr>
          <a:xfrm>
            <a:off x="548640" y="1005840"/>
            <a:ext cx="36576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500"/>
              <a:buFont typeface="Arial"/>
              <a:buNone/>
            </a:pPr>
            <a:r>
              <a:rPr lang="en-US" sz="15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Selection Criteria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3" name="Google Shape;243;p10"/>
          <p:cNvSpPr/>
          <p:nvPr/>
        </p:nvSpPr>
        <p:spPr>
          <a:xfrm>
            <a:off x="548640" y="1463040"/>
            <a:ext cx="3840480" cy="4114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44" name="Google Shape;244;p10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85800" y="1536192"/>
            <a:ext cx="256032" cy="256032"/>
          </a:xfrm>
          <a:prstGeom prst="rect">
            <a:avLst/>
          </a:prstGeom>
          <a:noFill/>
          <a:ln>
            <a:noFill/>
          </a:ln>
        </p:spPr>
      </p:pic>
      <p:sp>
        <p:nvSpPr>
          <p:cNvPr id="245" name="Google Shape;245;p10"/>
          <p:cNvSpPr/>
          <p:nvPr/>
        </p:nvSpPr>
        <p:spPr>
          <a:xfrm>
            <a:off x="1051560" y="1463040"/>
            <a:ext cx="32004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Interview performance and confidence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6" name="Google Shape;246;p10"/>
          <p:cNvSpPr/>
          <p:nvPr/>
        </p:nvSpPr>
        <p:spPr>
          <a:xfrm>
            <a:off x="548640" y="1965960"/>
            <a:ext cx="3840480" cy="4114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47" name="Google Shape;247;p10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85800" y="2039112"/>
            <a:ext cx="256032" cy="256032"/>
          </a:xfrm>
          <a:prstGeom prst="rect">
            <a:avLst/>
          </a:prstGeom>
          <a:noFill/>
          <a:ln>
            <a:noFill/>
          </a:ln>
        </p:spPr>
      </p:pic>
      <p:sp>
        <p:nvSpPr>
          <p:cNvPr id="248" name="Google Shape;248;p10"/>
          <p:cNvSpPr/>
          <p:nvPr/>
        </p:nvSpPr>
        <p:spPr>
          <a:xfrm>
            <a:off x="1051560" y="1965960"/>
            <a:ext cx="32004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Competency alignment with role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9" name="Google Shape;249;p10"/>
          <p:cNvSpPr/>
          <p:nvPr/>
        </p:nvSpPr>
        <p:spPr>
          <a:xfrm>
            <a:off x="548640" y="2468880"/>
            <a:ext cx="3840480" cy="4114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50" name="Google Shape;250;p10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85800" y="2542032"/>
            <a:ext cx="256032" cy="256032"/>
          </a:xfrm>
          <a:prstGeom prst="rect">
            <a:avLst/>
          </a:prstGeom>
          <a:noFill/>
          <a:ln>
            <a:noFill/>
          </a:ln>
        </p:spPr>
      </p:pic>
      <p:sp>
        <p:nvSpPr>
          <p:cNvPr id="251" name="Google Shape;251;p10"/>
          <p:cNvSpPr/>
          <p:nvPr/>
        </p:nvSpPr>
        <p:spPr>
          <a:xfrm>
            <a:off x="1051560" y="2468880"/>
            <a:ext cx="3200400" cy="4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Cultural fit with Tesco values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2" name="Google Shape;252;p10"/>
          <p:cNvSpPr/>
          <p:nvPr/>
        </p:nvSpPr>
        <p:spPr>
          <a:xfrm>
            <a:off x="4754880" y="1005840"/>
            <a:ext cx="36576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500"/>
              <a:buFont typeface="Arial"/>
              <a:buNone/>
            </a:pPr>
            <a:r>
              <a:rPr lang="en-US" sz="15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Onboarding Timeline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3" name="Google Shape;253;p10"/>
          <p:cNvSpPr/>
          <p:nvPr/>
        </p:nvSpPr>
        <p:spPr>
          <a:xfrm>
            <a:off x="4937760" y="1527048"/>
            <a:ext cx="182880" cy="18288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10"/>
          <p:cNvSpPr/>
          <p:nvPr/>
        </p:nvSpPr>
        <p:spPr>
          <a:xfrm>
            <a:off x="5020056" y="1709928"/>
            <a:ext cx="18288" cy="457200"/>
          </a:xfrm>
          <a:prstGeom prst="rect">
            <a:avLst/>
          </a:prstGeom>
          <a:solidFill>
            <a:srgbClr val="CBD5E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5" name="Google Shape;255;p10"/>
          <p:cNvSpPr/>
          <p:nvPr/>
        </p:nvSpPr>
        <p:spPr>
          <a:xfrm>
            <a:off x="5257800" y="1435608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Day 1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6" name="Google Shape;256;p10"/>
          <p:cNvSpPr/>
          <p:nvPr/>
        </p:nvSpPr>
        <p:spPr>
          <a:xfrm>
            <a:off x="6355080" y="1435608"/>
            <a:ext cx="23774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Induction training and orientation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7" name="Google Shape;257;p10"/>
          <p:cNvSpPr/>
          <p:nvPr/>
        </p:nvSpPr>
        <p:spPr>
          <a:xfrm>
            <a:off x="4937760" y="2167128"/>
            <a:ext cx="182880" cy="18288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Google Shape;258;p10"/>
          <p:cNvSpPr/>
          <p:nvPr/>
        </p:nvSpPr>
        <p:spPr>
          <a:xfrm>
            <a:off x="5020056" y="2350008"/>
            <a:ext cx="18288" cy="457200"/>
          </a:xfrm>
          <a:prstGeom prst="rect">
            <a:avLst/>
          </a:prstGeom>
          <a:solidFill>
            <a:srgbClr val="CBD5E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9" name="Google Shape;259;p10"/>
          <p:cNvSpPr/>
          <p:nvPr/>
        </p:nvSpPr>
        <p:spPr>
          <a:xfrm>
            <a:off x="5257800" y="2075688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Week 1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0" name="Google Shape;260;p10"/>
          <p:cNvSpPr/>
          <p:nvPr/>
        </p:nvSpPr>
        <p:spPr>
          <a:xfrm>
            <a:off x="6355080" y="2075688"/>
            <a:ext cx="23774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Shadowing experienced Team Leaders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1" name="Google Shape;261;p10"/>
          <p:cNvSpPr/>
          <p:nvPr/>
        </p:nvSpPr>
        <p:spPr>
          <a:xfrm>
            <a:off x="4937760" y="2807208"/>
            <a:ext cx="182880" cy="18288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10"/>
          <p:cNvSpPr/>
          <p:nvPr/>
        </p:nvSpPr>
        <p:spPr>
          <a:xfrm>
            <a:off x="5020056" y="2990088"/>
            <a:ext cx="18288" cy="457200"/>
          </a:xfrm>
          <a:prstGeom prst="rect">
            <a:avLst/>
          </a:prstGeom>
          <a:solidFill>
            <a:srgbClr val="CBD5E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3" name="Google Shape;263;p10"/>
          <p:cNvSpPr/>
          <p:nvPr/>
        </p:nvSpPr>
        <p:spPr>
          <a:xfrm>
            <a:off x="5257800" y="2715768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Month 1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4" name="Google Shape;264;p10"/>
          <p:cNvSpPr/>
          <p:nvPr/>
        </p:nvSpPr>
        <p:spPr>
          <a:xfrm>
            <a:off x="6355080" y="2715768"/>
            <a:ext cx="23774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Gradual transition to independent duties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5" name="Google Shape;265;p10"/>
          <p:cNvSpPr/>
          <p:nvPr/>
        </p:nvSpPr>
        <p:spPr>
          <a:xfrm>
            <a:off x="4937760" y="3447288"/>
            <a:ext cx="182880" cy="182880"/>
          </a:xfrm>
          <a:prstGeom prst="ellipse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6" name="Google Shape;266;p10"/>
          <p:cNvSpPr/>
          <p:nvPr/>
        </p:nvSpPr>
        <p:spPr>
          <a:xfrm>
            <a:off x="5257800" y="3355848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100"/>
              <a:buFont typeface="Arial"/>
              <a:buNone/>
            </a:pPr>
            <a:r>
              <a:rPr lang="en-US" sz="11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Month 3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7" name="Google Shape;267;p10"/>
          <p:cNvSpPr/>
          <p:nvPr/>
        </p:nvSpPr>
        <p:spPr>
          <a:xfrm>
            <a:off x="6355080" y="3355848"/>
            <a:ext cx="237744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Full role autonomy with ongoing support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8" name="Google Shape;268;p10"/>
          <p:cNvSpPr/>
          <p:nvPr/>
        </p:nvSpPr>
        <p:spPr>
          <a:xfrm>
            <a:off x="548640" y="4114800"/>
            <a:ext cx="8046720" cy="59436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" name="Google Shape;269;p10"/>
          <p:cNvSpPr/>
          <p:nvPr/>
        </p:nvSpPr>
        <p:spPr>
          <a:xfrm>
            <a:off x="822960" y="4160520"/>
            <a:ext cx="749808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Effective onboarding improves early performance and retention, reducing the cost of new hire turnover (Bratton &amp; Gold, 2022).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0" name="Google Shape;270;p10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10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Google Shape;276;p11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7" name="Google Shape;277;p11"/>
          <p:cNvSpPr/>
          <p:nvPr/>
        </p:nvSpPr>
        <p:spPr>
          <a:xfrm>
            <a:off x="548640" y="274320"/>
            <a:ext cx="804672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Learning &amp; Development Needs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8" name="Google Shape;278;p11"/>
          <p:cNvSpPr/>
          <p:nvPr/>
        </p:nvSpPr>
        <p:spPr>
          <a:xfrm>
            <a:off x="548640" y="822960"/>
            <a:ext cx="80467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300"/>
              <a:buFont typeface="Arial"/>
              <a:buNone/>
            </a:pPr>
            <a:r>
              <a:rPr lang="en-US" sz="13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Following recruitment, targeted development is required to bridge skill gaps.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279" name="Google Shape;279;p11"/>
          <p:cNvGraphicFramePr/>
          <p:nvPr/>
        </p:nvGraphicFramePr>
        <p:xfrm>
          <a:off x="548640" y="1371600"/>
          <a:ext cx="8046750" cy="2971775"/>
        </p:xfrm>
        <a:graphic>
          <a:graphicData uri="http://schemas.openxmlformats.org/drawingml/2006/table">
            <a:tbl>
              <a:tblPr>
                <a:noFill/>
                <a:tableStyleId>{02DF3D2E-B5F9-415E-A91D-C60EC397672D}</a:tableStyleId>
              </a:tblPr>
              <a:tblGrid>
                <a:gridCol w="2377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630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59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5603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114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none" strike="noStrike" cap="non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Skill Area</a:t>
                      </a:r>
                      <a:endParaRPr sz="12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03B7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none" strike="noStrike" cap="non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Skill Gap</a:t>
                      </a:r>
                      <a:endParaRPr sz="12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03B7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none" strike="noStrike" cap="non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Business Impact</a:t>
                      </a:r>
                      <a:endParaRPr sz="12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03B7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none" strike="noStrike" cap="non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Learning Theory</a:t>
                      </a:r>
                      <a:endParaRPr sz="12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 anchor="ctr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03B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0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b="1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Leadership &amp; People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b="1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Management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E31837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E31837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High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E31837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E31837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High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Humanist / Experiential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b="1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Customer Complaint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b="1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Handling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7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74B7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0074B7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Medium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7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E31837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E31837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High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7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Behaviourist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7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b="1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Policy &amp; Compliance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b="1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Knowledge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74B7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0074B7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Medium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74B7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0074B7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Medium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Cognitivist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00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b="1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Performance Coaching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b="1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&amp; Feedback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7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E31837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E31837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High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7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E31837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E31837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High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7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A1A2E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100" u="none" strike="noStrike" cap="none">
                          <a:solidFill>
                            <a:srgbClr val="1A1A2E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Humanist / Experiential</a:t>
                      </a:r>
                      <a:endParaRPr sz="11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CBD5E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7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80" name="Google Shape;280;p11"/>
          <p:cNvSpPr/>
          <p:nvPr/>
        </p:nvSpPr>
        <p:spPr>
          <a:xfrm>
            <a:off x="548640" y="4160520"/>
            <a:ext cx="8046720" cy="594360"/>
          </a:xfrm>
          <a:prstGeom prst="rect">
            <a:avLst/>
          </a:prstGeom>
          <a:solidFill>
            <a:srgbClr val="F7FAF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" name="Google Shape;281;p11"/>
          <p:cNvSpPr/>
          <p:nvPr/>
        </p:nvSpPr>
        <p:spPr>
          <a:xfrm>
            <a:off x="822960" y="4206240"/>
            <a:ext cx="749808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Three learning frameworks — Behaviourist, Cognitivist, and Humanist/Experiential — provide a comprehensive approach to addressing these development needs. Training improves performance, engagement, and retention (CIPD, 2023).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2" name="Google Shape;282;p11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11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2F7"/>
        </a:solidFill>
        <a:effectLst/>
      </p:bgPr>
    </p:bg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p12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003B7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9" name="Google Shape;289;p12"/>
          <p:cNvSpPr/>
          <p:nvPr/>
        </p:nvSpPr>
        <p:spPr>
          <a:xfrm>
            <a:off x="548640" y="228600"/>
            <a:ext cx="804672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2600"/>
              <a:buFont typeface="Arial"/>
              <a:buNone/>
            </a:pPr>
            <a:r>
              <a:rPr lang="en-US" sz="26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Learning Theories: Behaviourist &amp; Cognitivist</a:t>
            </a:r>
            <a:endParaRPr sz="2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0" name="Google Shape;290;p12"/>
          <p:cNvSpPr/>
          <p:nvPr/>
        </p:nvSpPr>
        <p:spPr>
          <a:xfrm>
            <a:off x="457200" y="960120"/>
            <a:ext cx="3931920" cy="384048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25400" dir="81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1" name="Google Shape;291;p12"/>
          <p:cNvSpPr/>
          <p:nvPr/>
        </p:nvSpPr>
        <p:spPr>
          <a:xfrm>
            <a:off x="777240" y="1143000"/>
            <a:ext cx="457200" cy="45720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92" name="Google Shape;292;p12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77824" y="1243584"/>
            <a:ext cx="256032" cy="256032"/>
          </a:xfrm>
          <a:prstGeom prst="rect">
            <a:avLst/>
          </a:prstGeom>
          <a:noFill/>
          <a:ln>
            <a:noFill/>
          </a:ln>
        </p:spPr>
      </p:pic>
      <p:sp>
        <p:nvSpPr>
          <p:cNvPr id="293" name="Google Shape;293;p12"/>
          <p:cNvSpPr/>
          <p:nvPr/>
        </p:nvSpPr>
        <p:spPr>
          <a:xfrm>
            <a:off x="1371600" y="1188720"/>
            <a:ext cx="27432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Behaviourist Theory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4" name="Google Shape;294;p12"/>
          <p:cNvSpPr/>
          <p:nvPr/>
        </p:nvSpPr>
        <p:spPr>
          <a:xfrm>
            <a:off x="777240" y="1645920"/>
            <a:ext cx="338328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1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Learning occurs through reinforcement and repetition (Skinner, 1953).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5" name="Google Shape;295;p12"/>
          <p:cNvSpPr/>
          <p:nvPr/>
        </p:nvSpPr>
        <p:spPr>
          <a:xfrm>
            <a:off x="777240" y="2148840"/>
            <a:ext cx="3383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74B7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0074B7"/>
                </a:solidFill>
                <a:latin typeface="Arial"/>
                <a:ea typeface="Arial"/>
                <a:cs typeface="Arial"/>
                <a:sym typeface="Arial"/>
              </a:rPr>
              <a:t>Why Appropriate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6" name="Google Shape;296;p12"/>
          <p:cNvSpPr/>
          <p:nvPr/>
        </p:nvSpPr>
        <p:spPr>
          <a:xfrm>
            <a:off x="777240" y="2423160"/>
            <a:ext cx="338328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Customer service roles require consistent behaviours, standard procedures, and compliance with policies.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7" name="Google Shape;297;p12"/>
          <p:cNvSpPr/>
          <p:nvPr/>
        </p:nvSpPr>
        <p:spPr>
          <a:xfrm>
            <a:off x="777240" y="2971800"/>
            <a:ext cx="3383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74B7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0074B7"/>
                </a:solidFill>
                <a:latin typeface="Arial"/>
                <a:ea typeface="Arial"/>
                <a:cs typeface="Arial"/>
                <a:sym typeface="Arial"/>
              </a:rPr>
              <a:t>Application at Tesco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8" name="Google Shape;298;p12"/>
          <p:cNvSpPr/>
          <p:nvPr/>
        </p:nvSpPr>
        <p:spPr>
          <a:xfrm>
            <a:off x="777240" y="3246120"/>
            <a:ext cx="3383280" cy="1280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On-the-job training with immediate feedback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50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Performance-based rewards and recognition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50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Repetitive practice of complaint handling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9" name="Google Shape;299;p12"/>
          <p:cNvSpPr/>
          <p:nvPr/>
        </p:nvSpPr>
        <p:spPr>
          <a:xfrm>
            <a:off x="4754880" y="960120"/>
            <a:ext cx="3931920" cy="384048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50800" dist="25400" dir="8100000" algn="bl" rotWithShape="0">
              <a:srgbClr val="000000">
                <a:alpha val="10196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0" name="Google Shape;300;p12"/>
          <p:cNvSpPr/>
          <p:nvPr/>
        </p:nvSpPr>
        <p:spPr>
          <a:xfrm>
            <a:off x="5074920" y="1143000"/>
            <a:ext cx="457200" cy="457200"/>
          </a:xfrm>
          <a:prstGeom prst="ellipse">
            <a:avLst/>
          </a:prstGeom>
          <a:solidFill>
            <a:srgbClr val="1C729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01" name="Google Shape;301;p12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175504" y="1243584"/>
            <a:ext cx="256032" cy="256032"/>
          </a:xfrm>
          <a:prstGeom prst="rect">
            <a:avLst/>
          </a:prstGeom>
          <a:noFill/>
          <a:ln>
            <a:noFill/>
          </a:ln>
        </p:spPr>
      </p:pic>
      <p:sp>
        <p:nvSpPr>
          <p:cNvPr id="302" name="Google Shape;302;p12"/>
          <p:cNvSpPr/>
          <p:nvPr/>
        </p:nvSpPr>
        <p:spPr>
          <a:xfrm>
            <a:off x="5669280" y="1188720"/>
            <a:ext cx="27432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Cognitivist Theory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3" name="Google Shape;303;p12"/>
          <p:cNvSpPr/>
          <p:nvPr/>
        </p:nvSpPr>
        <p:spPr>
          <a:xfrm>
            <a:off x="5074920" y="1645920"/>
            <a:ext cx="338328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1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Focuses on mental processes such as understanding and problem-solving.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4" name="Google Shape;304;p12"/>
          <p:cNvSpPr/>
          <p:nvPr/>
        </p:nvSpPr>
        <p:spPr>
          <a:xfrm>
            <a:off x="5074920" y="2148840"/>
            <a:ext cx="3383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C7293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1C7293"/>
                </a:solidFill>
                <a:latin typeface="Arial"/>
                <a:ea typeface="Arial"/>
                <a:cs typeface="Arial"/>
                <a:sym typeface="Arial"/>
              </a:rPr>
              <a:t>Why Appropriate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5" name="Google Shape;305;p12"/>
          <p:cNvSpPr/>
          <p:nvPr/>
        </p:nvSpPr>
        <p:spPr>
          <a:xfrm>
            <a:off x="5074920" y="2423160"/>
            <a:ext cx="338328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Team Leaders must make decisions in complex customer and staff situations requiring critical thinking.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6" name="Google Shape;306;p12"/>
          <p:cNvSpPr/>
          <p:nvPr/>
        </p:nvSpPr>
        <p:spPr>
          <a:xfrm>
            <a:off x="5074920" y="2971800"/>
            <a:ext cx="3383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C7293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1C7293"/>
                </a:solidFill>
                <a:latin typeface="Arial"/>
                <a:ea typeface="Arial"/>
                <a:cs typeface="Arial"/>
                <a:sym typeface="Arial"/>
              </a:rPr>
              <a:t>Application at Tesco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7" name="Google Shape;307;p12"/>
          <p:cNvSpPr/>
          <p:nvPr/>
        </p:nvSpPr>
        <p:spPr>
          <a:xfrm>
            <a:off x="5074920" y="3246120"/>
            <a:ext cx="3383280" cy="1280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E-learning modules on policy and procedure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50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Scenario-based simulations for decision-making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50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Problem-solving workshops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8" name="Google Shape;308;p12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12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p13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5" name="Google Shape;315;p13"/>
          <p:cNvSpPr/>
          <p:nvPr/>
        </p:nvSpPr>
        <p:spPr>
          <a:xfrm>
            <a:off x="548640" y="228600"/>
            <a:ext cx="8046720" cy="502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2600"/>
              <a:buFont typeface="Arial"/>
              <a:buNone/>
            </a:pPr>
            <a:r>
              <a:rPr lang="en-US" sz="26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Humanist &amp; Experiential Learning</a:t>
            </a:r>
            <a:endParaRPr sz="2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6" name="Google Shape;316;p13"/>
          <p:cNvSpPr/>
          <p:nvPr/>
        </p:nvSpPr>
        <p:spPr>
          <a:xfrm>
            <a:off x="457200" y="914400"/>
            <a:ext cx="3931920" cy="1828800"/>
          </a:xfrm>
          <a:prstGeom prst="rect">
            <a:avLst/>
          </a:prstGeom>
          <a:solidFill>
            <a:srgbClr val="F7FAFC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7" name="Google Shape;317;p13"/>
          <p:cNvSpPr/>
          <p:nvPr/>
        </p:nvSpPr>
        <p:spPr>
          <a:xfrm>
            <a:off x="777240" y="1097280"/>
            <a:ext cx="411480" cy="411480"/>
          </a:xfrm>
          <a:prstGeom prst="ellipse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18" name="Google Shape;318;p13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67766" y="1187806"/>
            <a:ext cx="230429" cy="230429"/>
          </a:xfrm>
          <a:prstGeom prst="rect">
            <a:avLst/>
          </a:prstGeom>
          <a:noFill/>
          <a:ln>
            <a:noFill/>
          </a:ln>
        </p:spPr>
      </p:pic>
      <p:sp>
        <p:nvSpPr>
          <p:cNvPr id="319" name="Google Shape;319;p13"/>
          <p:cNvSpPr/>
          <p:nvPr/>
        </p:nvSpPr>
        <p:spPr>
          <a:xfrm>
            <a:off x="1325880" y="1115568"/>
            <a:ext cx="283464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Humanist Theory (Maslow, 1943)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0" name="Google Shape;320;p13"/>
          <p:cNvSpPr/>
          <p:nvPr/>
        </p:nvSpPr>
        <p:spPr>
          <a:xfrm>
            <a:off x="777240" y="1554480"/>
            <a:ext cx="338328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Emphasises motivation, self-esteem, and personal growth. When Team Leaders feel valued and supported, they perform at their best and inspire their teams.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1" name="Google Shape;321;p13"/>
          <p:cNvSpPr/>
          <p:nvPr/>
        </p:nvSpPr>
        <p:spPr>
          <a:xfrm>
            <a:off x="4754880" y="914400"/>
            <a:ext cx="3931920" cy="1828800"/>
          </a:xfrm>
          <a:prstGeom prst="rect">
            <a:avLst/>
          </a:prstGeom>
          <a:solidFill>
            <a:srgbClr val="F7FAFC"/>
          </a:solidFill>
          <a:ln>
            <a:noFill/>
          </a:ln>
          <a:effectLst>
            <a:outerShdw blurRad="38100" dist="12700" dir="8100000" algn="bl" rotWithShape="0">
              <a:srgbClr val="000000">
                <a:alpha val="7843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2" name="Google Shape;322;p13"/>
          <p:cNvSpPr/>
          <p:nvPr/>
        </p:nvSpPr>
        <p:spPr>
          <a:xfrm>
            <a:off x="5074920" y="1097280"/>
            <a:ext cx="411480" cy="411480"/>
          </a:xfrm>
          <a:prstGeom prst="ellipse">
            <a:avLst/>
          </a:prstGeom>
          <a:solidFill>
            <a:srgbClr val="1C729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23" name="Google Shape;323;p13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165446" y="1187806"/>
            <a:ext cx="230429" cy="230429"/>
          </a:xfrm>
          <a:prstGeom prst="rect">
            <a:avLst/>
          </a:prstGeom>
          <a:noFill/>
          <a:ln>
            <a:noFill/>
          </a:ln>
        </p:spPr>
      </p:pic>
      <p:sp>
        <p:nvSpPr>
          <p:cNvPr id="324" name="Google Shape;324;p13"/>
          <p:cNvSpPr/>
          <p:nvPr/>
        </p:nvSpPr>
        <p:spPr>
          <a:xfrm>
            <a:off x="5623560" y="1115568"/>
            <a:ext cx="283464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Experiential Learning (Kolb, 1984)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5" name="Google Shape;325;p13"/>
          <p:cNvSpPr/>
          <p:nvPr/>
        </p:nvSpPr>
        <p:spPr>
          <a:xfrm>
            <a:off x="5074920" y="1554480"/>
            <a:ext cx="338328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Learning through experience, reflection, and application. This cyclical process deepens understanding and builds practical competence.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6" name="Google Shape;326;p13"/>
          <p:cNvSpPr/>
          <p:nvPr/>
        </p:nvSpPr>
        <p:spPr>
          <a:xfrm>
            <a:off x="548640" y="2926080"/>
            <a:ext cx="36576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Kolb's Experiential Learning Cycle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7" name="Google Shape;327;p13"/>
          <p:cNvSpPr/>
          <p:nvPr/>
        </p:nvSpPr>
        <p:spPr>
          <a:xfrm>
            <a:off x="2560320" y="3246120"/>
            <a:ext cx="1554480" cy="640080"/>
          </a:xfrm>
          <a:prstGeom prst="rect">
            <a:avLst/>
          </a:prstGeom>
          <a:solidFill>
            <a:srgbClr val="003B7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8" name="Google Shape;328;p13"/>
          <p:cNvSpPr/>
          <p:nvPr/>
        </p:nvSpPr>
        <p:spPr>
          <a:xfrm>
            <a:off x="2560320" y="3246120"/>
            <a:ext cx="155448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Concrete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Experience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9" name="Google Shape;329;p13"/>
          <p:cNvSpPr/>
          <p:nvPr/>
        </p:nvSpPr>
        <p:spPr>
          <a:xfrm>
            <a:off x="4206240" y="3703320"/>
            <a:ext cx="1554480" cy="640080"/>
          </a:xfrm>
          <a:prstGeom prst="rect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0" name="Google Shape;330;p13"/>
          <p:cNvSpPr/>
          <p:nvPr/>
        </p:nvSpPr>
        <p:spPr>
          <a:xfrm>
            <a:off x="4206240" y="3703320"/>
            <a:ext cx="155448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Reflective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Observation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1" name="Google Shape;331;p13"/>
          <p:cNvSpPr/>
          <p:nvPr/>
        </p:nvSpPr>
        <p:spPr>
          <a:xfrm>
            <a:off x="2560320" y="4160520"/>
            <a:ext cx="1554480" cy="640080"/>
          </a:xfrm>
          <a:prstGeom prst="rect">
            <a:avLst/>
          </a:prstGeom>
          <a:solidFill>
            <a:srgbClr val="1C729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2" name="Google Shape;332;p13"/>
          <p:cNvSpPr/>
          <p:nvPr/>
        </p:nvSpPr>
        <p:spPr>
          <a:xfrm>
            <a:off x="2560320" y="4160520"/>
            <a:ext cx="155448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Abstract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Conceptualisation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3" name="Google Shape;333;p13"/>
          <p:cNvSpPr/>
          <p:nvPr/>
        </p:nvSpPr>
        <p:spPr>
          <a:xfrm>
            <a:off x="914400" y="3703320"/>
            <a:ext cx="1554480" cy="640080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4" name="Google Shape;334;p13"/>
          <p:cNvSpPr/>
          <p:nvPr/>
        </p:nvSpPr>
        <p:spPr>
          <a:xfrm>
            <a:off x="914400" y="3703320"/>
            <a:ext cx="155448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Active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00"/>
              <a:buFont typeface="Arial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Experimentation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5" name="Google Shape;335;p13"/>
          <p:cNvSpPr/>
          <p:nvPr/>
        </p:nvSpPr>
        <p:spPr>
          <a:xfrm>
            <a:off x="6035040" y="2926080"/>
            <a:ext cx="27432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1400"/>
              <a:buFont typeface="Arial"/>
              <a:buNone/>
            </a:pPr>
            <a:r>
              <a:rPr lang="en-US" sz="14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Tesco Practices</a:t>
            </a:r>
            <a:endParaRPr sz="1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6" name="Google Shape;336;p13"/>
          <p:cNvSpPr/>
          <p:nvPr/>
        </p:nvSpPr>
        <p:spPr>
          <a:xfrm>
            <a:off x="6035040" y="3291840"/>
            <a:ext cx="2834640" cy="1645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342900" marR="0" lvl="0" indent="-342900" algn="l" rtl="0">
              <a:spcBef>
                <a:spcPts val="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Mentoring schemes pairing new leaders with experienced managers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50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Leadership development programmes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50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Reflective team meetings and feedback sessions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342900" algn="l" rtl="0">
              <a:spcBef>
                <a:spcPts val="500"/>
              </a:spcBef>
              <a:spcAft>
                <a:spcPts val="0"/>
              </a:spcAft>
              <a:buClr>
                <a:srgbClr val="4A5568"/>
              </a:buClr>
              <a:buSzPts val="1100"/>
              <a:buFont typeface="Arial"/>
              <a:buChar char="•"/>
            </a:pPr>
            <a:r>
              <a:rPr lang="en-US" sz="1100" b="0" i="0" u="none" strike="noStrike" cap="none">
                <a:solidFill>
                  <a:srgbClr val="4A5568"/>
                </a:solidFill>
                <a:latin typeface="Arial"/>
                <a:ea typeface="Arial"/>
                <a:cs typeface="Arial"/>
                <a:sym typeface="Arial"/>
              </a:rPr>
              <a:t>Action learning sets for problem-solving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7" name="Google Shape;337;p13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13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14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4" name="Google Shape;344;p14"/>
          <p:cNvSpPr/>
          <p:nvPr/>
        </p:nvSpPr>
        <p:spPr>
          <a:xfrm>
            <a:off x="548640" y="274320"/>
            <a:ext cx="804672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Organisational Impact &amp; Conclusion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5" name="Google Shape;345;p14"/>
          <p:cNvSpPr/>
          <p:nvPr/>
        </p:nvSpPr>
        <p:spPr>
          <a:xfrm>
            <a:off x="548640" y="1097280"/>
            <a:ext cx="1828800" cy="1463040"/>
          </a:xfrm>
          <a:prstGeom prst="rect">
            <a:avLst/>
          </a:prstGeom>
          <a:solidFill>
            <a:srgbClr val="00305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6" name="Google Shape;346;p14"/>
          <p:cNvSpPr/>
          <p:nvPr/>
        </p:nvSpPr>
        <p:spPr>
          <a:xfrm>
            <a:off x="1188720" y="1234440"/>
            <a:ext cx="502920" cy="50292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47" name="Google Shape;347;p14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299362" y="1345082"/>
            <a:ext cx="281635" cy="281635"/>
          </a:xfrm>
          <a:prstGeom prst="rect">
            <a:avLst/>
          </a:prstGeom>
          <a:noFill/>
          <a:ln>
            <a:noFill/>
          </a:ln>
        </p:spPr>
      </p:pic>
      <p:sp>
        <p:nvSpPr>
          <p:cNvPr id="348" name="Google Shape;348;p14"/>
          <p:cNvSpPr/>
          <p:nvPr/>
        </p:nvSpPr>
        <p:spPr>
          <a:xfrm>
            <a:off x="548640" y="1874520"/>
            <a:ext cx="182880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Structured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Recruitment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49" name="Google Shape;349;p14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423160" y="1691640"/>
            <a:ext cx="2286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350" name="Google Shape;350;p14"/>
          <p:cNvSpPr/>
          <p:nvPr/>
        </p:nvSpPr>
        <p:spPr>
          <a:xfrm>
            <a:off x="2743200" y="1097280"/>
            <a:ext cx="1828800" cy="1463040"/>
          </a:xfrm>
          <a:prstGeom prst="rect">
            <a:avLst/>
          </a:prstGeom>
          <a:solidFill>
            <a:srgbClr val="00305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1" name="Google Shape;351;p14"/>
          <p:cNvSpPr/>
          <p:nvPr/>
        </p:nvSpPr>
        <p:spPr>
          <a:xfrm>
            <a:off x="3383280" y="1234440"/>
            <a:ext cx="502920" cy="50292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52" name="Google Shape;352;p14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493922" y="1345082"/>
            <a:ext cx="281635" cy="281635"/>
          </a:xfrm>
          <a:prstGeom prst="rect">
            <a:avLst/>
          </a:prstGeom>
          <a:noFill/>
          <a:ln>
            <a:noFill/>
          </a:ln>
        </p:spPr>
      </p:pic>
      <p:sp>
        <p:nvSpPr>
          <p:cNvPr id="353" name="Google Shape;353;p14"/>
          <p:cNvSpPr/>
          <p:nvPr/>
        </p:nvSpPr>
        <p:spPr>
          <a:xfrm>
            <a:off x="2743200" y="1874520"/>
            <a:ext cx="182880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Targeted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Development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54" name="Google Shape;354;p14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17720" y="1691640"/>
            <a:ext cx="2286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355" name="Google Shape;355;p14"/>
          <p:cNvSpPr/>
          <p:nvPr/>
        </p:nvSpPr>
        <p:spPr>
          <a:xfrm>
            <a:off x="4937760" y="1097280"/>
            <a:ext cx="1828800" cy="1463040"/>
          </a:xfrm>
          <a:prstGeom prst="rect">
            <a:avLst/>
          </a:prstGeom>
          <a:solidFill>
            <a:srgbClr val="00305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6" name="Google Shape;356;p14"/>
          <p:cNvSpPr/>
          <p:nvPr/>
        </p:nvSpPr>
        <p:spPr>
          <a:xfrm>
            <a:off x="5577840" y="1234440"/>
            <a:ext cx="502920" cy="50292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57" name="Google Shape;357;p14" descr="preencoded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688482" y="1345082"/>
            <a:ext cx="281635" cy="281635"/>
          </a:xfrm>
          <a:prstGeom prst="rect">
            <a:avLst/>
          </a:prstGeom>
          <a:noFill/>
          <a:ln>
            <a:noFill/>
          </a:ln>
        </p:spPr>
      </p:pic>
      <p:sp>
        <p:nvSpPr>
          <p:cNvPr id="358" name="Google Shape;358;p14"/>
          <p:cNvSpPr/>
          <p:nvPr/>
        </p:nvSpPr>
        <p:spPr>
          <a:xfrm>
            <a:off x="4937760" y="1874520"/>
            <a:ext cx="182880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Stronger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Leadership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59" name="Google Shape;359;p14" descr="preencoded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812280" y="1691640"/>
            <a:ext cx="2286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360" name="Google Shape;360;p14"/>
          <p:cNvSpPr/>
          <p:nvPr/>
        </p:nvSpPr>
        <p:spPr>
          <a:xfrm>
            <a:off x="7132320" y="1097280"/>
            <a:ext cx="1828800" cy="1463040"/>
          </a:xfrm>
          <a:prstGeom prst="rect">
            <a:avLst/>
          </a:prstGeom>
          <a:solidFill>
            <a:srgbClr val="00305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1" name="Google Shape;361;p14"/>
          <p:cNvSpPr/>
          <p:nvPr/>
        </p:nvSpPr>
        <p:spPr>
          <a:xfrm>
            <a:off x="7772400" y="1234440"/>
            <a:ext cx="502920" cy="502920"/>
          </a:xfrm>
          <a:prstGeom prst="ellipse">
            <a:avLst/>
          </a:prstGeom>
          <a:solidFill>
            <a:srgbClr val="0074B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62" name="Google Shape;362;p14" descr="preencoded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883042" y="1345082"/>
            <a:ext cx="281635" cy="281635"/>
          </a:xfrm>
          <a:prstGeom prst="rect">
            <a:avLst/>
          </a:prstGeom>
          <a:noFill/>
          <a:ln>
            <a:noFill/>
          </a:ln>
        </p:spPr>
      </p:pic>
      <p:sp>
        <p:nvSpPr>
          <p:cNvPr id="363" name="Google Shape;363;p14"/>
          <p:cNvSpPr/>
          <p:nvPr/>
        </p:nvSpPr>
        <p:spPr>
          <a:xfrm>
            <a:off x="7132320" y="1874520"/>
            <a:ext cx="182880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Sustainable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Arial"/>
              <a:buNone/>
            </a:pPr>
            <a:r>
              <a:rPr lang="en-US" sz="12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Performance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4" name="Google Shape;364;p14"/>
          <p:cNvSpPr/>
          <p:nvPr/>
        </p:nvSpPr>
        <p:spPr>
          <a:xfrm>
            <a:off x="548640" y="2834640"/>
            <a:ext cx="80467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AABBCC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AABBCC"/>
                </a:solidFill>
                <a:latin typeface="Arial"/>
                <a:ea typeface="Arial"/>
                <a:cs typeface="Arial"/>
                <a:sym typeface="Arial"/>
              </a:rPr>
              <a:t>Key Conclusions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65" name="Google Shape;365;p14" descr="preencoded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731520" y="3282696"/>
            <a:ext cx="274320" cy="274320"/>
          </a:xfrm>
          <a:prstGeom prst="rect">
            <a:avLst/>
          </a:prstGeom>
          <a:noFill/>
          <a:ln>
            <a:noFill/>
          </a:ln>
        </p:spPr>
      </p:pic>
      <p:sp>
        <p:nvSpPr>
          <p:cNvPr id="366" name="Google Shape;366;p14"/>
          <p:cNvSpPr/>
          <p:nvPr/>
        </p:nvSpPr>
        <p:spPr>
          <a:xfrm>
            <a:off x="1188720" y="3246120"/>
            <a:ext cx="731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BEAFE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latin typeface="Arial"/>
                <a:ea typeface="Arial"/>
                <a:cs typeface="Arial"/>
                <a:sym typeface="Arial"/>
              </a:rPr>
              <a:t>Structured recruitment ensures the right talent is selected for the Team Leader role</a:t>
            </a:r>
            <a:endParaRPr sz="1200" b="0" i="0" u="none" strike="noStrike" cap="none" dirty="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67" name="Google Shape;367;p14" descr="preencoded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731520" y="3721608"/>
            <a:ext cx="274320" cy="274320"/>
          </a:xfrm>
          <a:prstGeom prst="rect">
            <a:avLst/>
          </a:prstGeom>
          <a:noFill/>
          <a:ln>
            <a:noFill/>
          </a:ln>
        </p:spPr>
      </p:pic>
      <p:sp>
        <p:nvSpPr>
          <p:cNvPr id="368" name="Google Shape;368;p14"/>
          <p:cNvSpPr/>
          <p:nvPr/>
        </p:nvSpPr>
        <p:spPr>
          <a:xfrm>
            <a:off x="1188720" y="3685032"/>
            <a:ext cx="731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BEAFE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latin typeface="Arial"/>
                <a:ea typeface="Arial"/>
                <a:cs typeface="Arial"/>
                <a:sym typeface="Arial"/>
              </a:rPr>
              <a:t>Job analysis and documentation improve fairness, objectivity, and legal compliance</a:t>
            </a:r>
            <a:endParaRPr sz="1200" b="0" i="0" u="none" strike="noStrike" cap="none" dirty="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69" name="Google Shape;369;p14" descr="preencoded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731520" y="4160520"/>
            <a:ext cx="274320" cy="274320"/>
          </a:xfrm>
          <a:prstGeom prst="rect">
            <a:avLst/>
          </a:prstGeom>
          <a:noFill/>
          <a:ln>
            <a:noFill/>
          </a:ln>
        </p:spPr>
      </p:pic>
      <p:sp>
        <p:nvSpPr>
          <p:cNvPr id="370" name="Google Shape;370;p14"/>
          <p:cNvSpPr/>
          <p:nvPr/>
        </p:nvSpPr>
        <p:spPr>
          <a:xfrm>
            <a:off x="1188720" y="4123944"/>
            <a:ext cx="731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BEAFE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latin typeface="Arial"/>
                <a:ea typeface="Arial"/>
                <a:cs typeface="Arial"/>
                <a:sym typeface="Arial"/>
              </a:rPr>
              <a:t>Learning theories (</a:t>
            </a:r>
            <a:r>
              <a:rPr lang="en-US" sz="1200" b="0" i="0" u="none" strike="noStrike" cap="none" dirty="0" err="1">
                <a:latin typeface="Arial"/>
                <a:ea typeface="Arial"/>
                <a:cs typeface="Arial"/>
                <a:sym typeface="Arial"/>
              </a:rPr>
              <a:t>Behaviourist</a:t>
            </a:r>
            <a:r>
              <a:rPr lang="en-US" sz="1200" b="0" i="0" u="none" strike="noStrike" cap="none" dirty="0">
                <a:latin typeface="Arial"/>
                <a:ea typeface="Arial"/>
                <a:cs typeface="Arial"/>
                <a:sym typeface="Arial"/>
              </a:rPr>
              <a:t>, Cognitivist, Humanist) enhance development effectiveness</a:t>
            </a:r>
            <a:endParaRPr sz="1200" b="0" i="0" u="none" strike="noStrike" cap="none" dirty="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71" name="Google Shape;371;p14" descr="preencoded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731520" y="4599432"/>
            <a:ext cx="274320" cy="274320"/>
          </a:xfrm>
          <a:prstGeom prst="rect">
            <a:avLst/>
          </a:prstGeom>
          <a:noFill/>
          <a:ln>
            <a:noFill/>
          </a:ln>
        </p:spPr>
      </p:pic>
      <p:sp>
        <p:nvSpPr>
          <p:cNvPr id="372" name="Google Shape;372;p14"/>
          <p:cNvSpPr/>
          <p:nvPr/>
        </p:nvSpPr>
        <p:spPr>
          <a:xfrm>
            <a:off x="1188720" y="4562856"/>
            <a:ext cx="731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BEAFE"/>
              </a:buClr>
              <a:buSzPts val="1200"/>
              <a:buFont typeface="Arial"/>
              <a:buNone/>
            </a:pPr>
            <a:r>
              <a:rPr lang="en-US" sz="1200" b="0" i="0" u="none" strike="noStrike" cap="none" dirty="0">
                <a:latin typeface="Arial"/>
                <a:ea typeface="Arial"/>
                <a:cs typeface="Arial"/>
                <a:sym typeface="Arial"/>
              </a:rPr>
              <a:t>Balancing teamwork with individual development supports long-term </a:t>
            </a:r>
            <a:r>
              <a:rPr lang="en-US" sz="1200" b="0" i="0" u="none" strike="noStrike" cap="none" dirty="0" err="1">
                <a:latin typeface="Arial"/>
                <a:ea typeface="Arial"/>
                <a:cs typeface="Arial"/>
                <a:sym typeface="Arial"/>
              </a:rPr>
              <a:t>organisational</a:t>
            </a:r>
            <a:r>
              <a:rPr lang="en-US" sz="1200" b="0" i="0" u="none" strike="noStrike" cap="none" dirty="0">
                <a:latin typeface="Arial"/>
                <a:ea typeface="Arial"/>
                <a:cs typeface="Arial"/>
                <a:sym typeface="Arial"/>
              </a:rPr>
              <a:t> growth</a:t>
            </a:r>
            <a:endParaRPr sz="1200" b="0" i="0" u="none" strike="noStrike" cap="none" dirty="0"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3" name="Google Shape;373;p14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14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p15"/>
          <p:cNvSpPr/>
          <p:nvPr/>
        </p:nvSpPr>
        <p:spPr>
          <a:xfrm>
            <a:off x="0" y="0"/>
            <a:ext cx="9144000" cy="54864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0" name="Google Shape;380;p15"/>
          <p:cNvSpPr/>
          <p:nvPr/>
        </p:nvSpPr>
        <p:spPr>
          <a:xfrm>
            <a:off x="0" y="0"/>
            <a:ext cx="457200" cy="5143500"/>
          </a:xfrm>
          <a:prstGeom prst="rect">
            <a:avLst/>
          </a:prstGeom>
          <a:solidFill>
            <a:srgbClr val="003B7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1" name="Google Shape;381;p15"/>
          <p:cNvSpPr/>
          <p:nvPr/>
        </p:nvSpPr>
        <p:spPr>
          <a:xfrm>
            <a:off x="731520" y="274320"/>
            <a:ext cx="777240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3B73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003B73"/>
                </a:solidFill>
                <a:latin typeface="Arial"/>
                <a:ea typeface="Arial"/>
                <a:cs typeface="Arial"/>
                <a:sym typeface="Arial"/>
              </a:rPr>
              <a:t>References</a:t>
            </a: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2" name="Google Shape;382;p15"/>
          <p:cNvSpPr/>
          <p:nvPr/>
        </p:nvSpPr>
        <p:spPr>
          <a:xfrm>
            <a:off x="731520" y="822960"/>
            <a:ext cx="1371600" cy="36576"/>
          </a:xfrm>
          <a:prstGeom prst="rect">
            <a:avLst/>
          </a:prstGeom>
          <a:solidFill>
            <a:srgbClr val="E3183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3" name="Google Shape;383;p15"/>
          <p:cNvSpPr/>
          <p:nvPr/>
        </p:nvSpPr>
        <p:spPr>
          <a:xfrm>
            <a:off x="731520" y="1097280"/>
            <a:ext cx="77724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Armstrong, M. (2023). Armstrong's Handbook of Human Resource Management Practice. 16th edn. London: Kogan Page.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4" name="Google Shape;384;p15"/>
          <p:cNvSpPr/>
          <p:nvPr/>
        </p:nvSpPr>
        <p:spPr>
          <a:xfrm>
            <a:off x="731520" y="1600200"/>
            <a:ext cx="77724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Bratton, J. and Gold, J. (2022). Human Resource Management: Theory and Practice. 7th edn. London: Palgrave Macmillan.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5" name="Google Shape;385;p15"/>
          <p:cNvSpPr/>
          <p:nvPr/>
        </p:nvSpPr>
        <p:spPr>
          <a:xfrm>
            <a:off x="731520" y="2103120"/>
            <a:ext cx="77724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CIPD (2023). Learning and Development Factsheet. Available at: https://www.cipd.co.uk (Accessed: 15 February 2026).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6" name="Google Shape;386;p15"/>
          <p:cNvSpPr/>
          <p:nvPr/>
        </p:nvSpPr>
        <p:spPr>
          <a:xfrm>
            <a:off x="731520" y="2606040"/>
            <a:ext cx="77724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Kolb, D. (1984). Experiential Learning: Experience as the Source of Learning and Development. Englewood Cliffs, NJ: Prentice Hall.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7" name="Google Shape;387;p15"/>
          <p:cNvSpPr/>
          <p:nvPr/>
        </p:nvSpPr>
        <p:spPr>
          <a:xfrm>
            <a:off x="731520" y="3108960"/>
            <a:ext cx="77724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Maslow, A. (1943). 'A Theory of Human Motivation', Psychological Review, 50(4), pp. 370–396.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8" name="Google Shape;388;p15"/>
          <p:cNvSpPr/>
          <p:nvPr/>
        </p:nvSpPr>
        <p:spPr>
          <a:xfrm>
            <a:off x="731520" y="3611880"/>
            <a:ext cx="77724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Skinner, B.F. (1953). Science and Human Behavior. New York: Macmillan.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9" name="Google Shape;389;p15"/>
          <p:cNvSpPr/>
          <p:nvPr/>
        </p:nvSpPr>
        <p:spPr>
          <a:xfrm>
            <a:off x="731520" y="4114800"/>
            <a:ext cx="77724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A1A2E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1A1A2E"/>
                </a:solidFill>
                <a:latin typeface="Arial"/>
                <a:ea typeface="Arial"/>
                <a:cs typeface="Arial"/>
                <a:sym typeface="Arial"/>
              </a:rPr>
              <a:t>Tesco PLC (2024). Annual Report and Financial Statements 2024. Available at: https://www.tescoplc.com (Accessed: 15 February 2026).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0" name="Google Shape;390;p15"/>
          <p:cNvSpPr/>
          <p:nvPr/>
        </p:nvSpPr>
        <p:spPr>
          <a:xfrm>
            <a:off x="7772400" y="4754880"/>
            <a:ext cx="10972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18096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718096"/>
                </a:solidFill>
                <a:latin typeface="Arial"/>
                <a:ea typeface="Arial"/>
                <a:cs typeface="Arial"/>
                <a:sym typeface="Arial"/>
              </a:rPr>
              <a:t>15 / 15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0</TotalTime>
  <Words>1475</Words>
  <Application>Microsoft Macintosh PowerPoint</Application>
  <PresentationFormat>On-screen Show (16:9)</PresentationFormat>
  <Paragraphs>289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Office 2013 - 2022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Student Name</dc:creator>
  <cp:lastModifiedBy>Latoya Brown</cp:lastModifiedBy>
  <cp:revision>1</cp:revision>
  <dcterms:created xsi:type="dcterms:W3CDTF">2026-02-15T11:41:27Z</dcterms:created>
  <dcterms:modified xsi:type="dcterms:W3CDTF">2026-02-15T16:34:41Z</dcterms:modified>
</cp:coreProperties>
</file>