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58" r:id="rId6"/>
    <p:sldId id="457" r:id="rId7"/>
    <p:sldId id="460" r:id="rId8"/>
    <p:sldId id="452" r:id="rId9"/>
    <p:sldId id="459" r:id="rId10"/>
    <p:sldId id="454" r:id="rId11"/>
    <p:sldId id="450" r:id="rId12"/>
    <p:sldId id="462" r:id="rId13"/>
    <p:sldId id="461" r:id="rId14"/>
    <p:sldId id="463" r:id="rId15"/>
    <p:sldId id="46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547" autoAdjust="0"/>
  </p:normalViewPr>
  <p:slideViewPr>
    <p:cSldViewPr>
      <p:cViewPr>
        <p:scale>
          <a:sx n="82" d="100"/>
          <a:sy n="82" d="100"/>
        </p:scale>
        <p:origin x="-40" y="40"/>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774419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binaytara.org/cancernews/article/understanding-the-lung-cancer-screening-guidelines" TargetMode="External"/><Relationship Id="rId5" Type="http://schemas.openxmlformats.org/officeDocument/2006/relationships/hyperlink" Target="https://www.macmillan.org.uk/cancer-information-and%20-support/" TargetMode="External"/><Relationship Id="rId4" Type="http://schemas.openxmlformats.org/officeDocument/2006/relationships/hyperlink" Target="https://www.express.co.uk/life-style/health/1585233/lung-cancer-symptoms-hemoptysis-coughing-up-blood-sig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cdc.gov/cancer/risk-factors/obesity.html" TargetMode="External"/><Relationship Id="rId2" Type="http://schemas.openxmlformats.org/officeDocument/2006/relationships/hyperlink" Target="https://www.cancerresearchuk.org/about-cancer/lung-cancer/stages-types/types" TargetMode="External"/><Relationship Id="rId1" Type="http://schemas.openxmlformats.org/officeDocument/2006/relationships/slideLayout" Target="../slideLayouts/slideLayout2.xml"/><Relationship Id="rId5" Type="http://schemas.openxmlformats.org/officeDocument/2006/relationships/hyperlink" Target="https://doi.org/10.3390/ijerph13121244" TargetMode="External"/><Relationship Id="rId4" Type="http://schemas.openxmlformats.org/officeDocument/2006/relationships/hyperlink" Target="https://rcni.com/nursing-standard/newsroom/journal-scan/lung-cancer-patients-could-be-given-choice-over-treatment-58671"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dreamstime.com/unhealthy-food-addiction-obese-hungry-man-eating-fatty-burgers-overweight-stock-photo-unhealthy-food-addiction-obese-hungry-man-image142210931" TargetMode="External"/><Relationship Id="rId2" Type="http://schemas.openxmlformats.org/officeDocument/2006/relationships/hyperlink" Target="https://www.macmillan.org.uk/cancer-information-and-support/lung-cancer/the-lungs" TargetMode="External"/><Relationship Id="rId1" Type="http://schemas.openxmlformats.org/officeDocument/2006/relationships/slideLayout" Target="../slideLayouts/slideLayout2.xml"/><Relationship Id="rId4" Type="http://schemas.openxmlformats.org/officeDocument/2006/relationships/hyperlink" Target="https://www.cancer.gov/types/lung/patient/small-cell-lung-treatment-pdq"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healthdigest.com/1079721/early-signs-of-lung-cancer-you-should-be-aware-o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vicc.org/cancer-info/adult-nonsmall-cell-lung-cancer" TargetMode="External"/><Relationship Id="rId2" Type="http://schemas.openxmlformats.org/officeDocument/2006/relationships/hyperlink" Target="https://binaytara.org/cancernews/article/understanding-the-lung-cancer-screening-guidelines" TargetMode="Externa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2416087</a:t>
            </a:r>
          </a:p>
          <a:p>
            <a:pPr algn="l" eaLnBrk="1" hangingPunct="1"/>
            <a:r>
              <a:rPr lang="en-GB" altLang="en-US" sz="2800" b="1" dirty="0">
                <a:solidFill>
                  <a:schemeClr val="bg1"/>
                </a:solidFill>
              </a:rPr>
              <a:t>Student name: Blessing </a:t>
            </a:r>
            <a:r>
              <a:rPr lang="en-GB" altLang="en-US" sz="2800" b="1" dirty="0" err="1">
                <a:solidFill>
                  <a:schemeClr val="bg1"/>
                </a:solidFill>
              </a:rPr>
              <a:t>Ogieriakhi</a:t>
            </a:r>
            <a:endParaRPr lang="en-GB" altLang="en-US" sz="2800" b="1" dirty="0">
              <a:solidFill>
                <a:schemeClr val="bg1"/>
              </a:solidFill>
            </a:endParaRP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xfrm>
            <a:off x="7956376" y="6237312"/>
            <a:ext cx="730250" cy="48374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3" name="Audio 42">
            <a:hlinkClick r:id="" action="ppaction://media"/>
            <a:extLst>
              <a:ext uri="{FF2B5EF4-FFF2-40B4-BE49-F238E27FC236}">
                <a16:creationId xmlns:a16="http://schemas.microsoft.com/office/drawing/2014/main" id="{C188E46E-97E9-3B53-C2B1-0746D1B667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20272" y="472514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312"/>
    </mc:Choice>
    <mc:Fallback>
      <p:transition spd="slow" advTm="333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706090"/>
          </a:xfrm>
        </p:spPr>
        <p:txBody>
          <a:bodyPr wrap="square" anchor="ctr">
            <a:normAutofit/>
          </a:bodyPr>
          <a:lstStyle/>
          <a:p>
            <a:r>
              <a:rPr lang="en-GB" sz="2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46528" y="1143907"/>
            <a:ext cx="4038600" cy="4320481"/>
          </a:xfrm>
        </p:spPr>
        <p:txBody>
          <a:bodyPr wrap="square" anchor="t">
            <a:normAutofit/>
          </a:bodyPr>
          <a:lstStyle/>
          <a:p>
            <a:pPr>
              <a:lnSpc>
                <a:spcPct val="90000"/>
              </a:lnSpc>
            </a:pPr>
            <a:r>
              <a:rPr lang="en-GB" sz="1400" dirty="0">
                <a:latin typeface="Arial" panose="020B0604020202020204" pitchFamily="34" charset="0"/>
                <a:cs typeface="Arial" panose="020B0604020202020204" pitchFamily="34" charset="0"/>
              </a:rPr>
              <a:t>Mr D is a 50‑year‑old fictional patient.</a:t>
            </a:r>
          </a:p>
          <a:p>
            <a:pPr>
              <a:lnSpc>
                <a:spcPct val="115000"/>
              </a:lnSpc>
              <a:spcAft>
                <a:spcPts val="800"/>
              </a:spcAft>
              <a:buNone/>
            </a:pPr>
            <a:r>
              <a:rPr lang="en-GB" sz="1400" dirty="0">
                <a:latin typeface="Arial" panose="020B0604020202020204" pitchFamily="34" charset="0"/>
                <a:cs typeface="Arial" panose="020B0604020202020204" pitchFamily="34" charset="0"/>
              </a:rPr>
              <a:t>       He has been diagnosed with </a:t>
            </a:r>
            <a:r>
              <a:rPr lang="en-GB" sz="1400" b="1" dirty="0">
                <a:latin typeface="Arial" panose="020B0604020202020204" pitchFamily="34" charset="0"/>
                <a:cs typeface="Arial" panose="020B0604020202020204" pitchFamily="34" charset="0"/>
              </a:rPr>
              <a:t>Non‑Small Cell Lung Cancer (NSCLC)</a:t>
            </a:r>
            <a:r>
              <a:rPr lang="en-GB" sz="1400" dirty="0">
                <a:latin typeface="Arial" panose="020B0604020202020204" pitchFamily="34" charset="0"/>
                <a:cs typeface="Arial" panose="020B0604020202020204" pitchFamily="34" charset="0"/>
              </a:rPr>
              <a:t>, which is the most common type of lung cancer. There are 3 types. (</a:t>
            </a:r>
            <a:r>
              <a:rPr lang="en-GB" sz="1400" kern="0" dirty="0">
                <a:effectLst/>
                <a:latin typeface="Arial" panose="020B0604020202020204" pitchFamily="34" charset="0"/>
                <a:ea typeface="Times New Roman" panose="02020603050405020304" pitchFamily="18" charset="0"/>
                <a:cs typeface="Arial" panose="020B0604020202020204" pitchFamily="34" charset="0"/>
              </a:rPr>
              <a:t>National Cancer Institute, 2019; Cancer Research UK, 2025)</a:t>
            </a:r>
            <a:endParaRPr lang="en-GB" sz="1400" dirty="0">
              <a:latin typeface="Arial" panose="020B0604020202020204" pitchFamily="34" charset="0"/>
              <a:cs typeface="Arial" panose="020B0604020202020204" pitchFamily="34" charset="0"/>
            </a:endParaRPr>
          </a:p>
          <a:p>
            <a:pPr>
              <a:lnSpc>
                <a:spcPct val="90000"/>
              </a:lnSpc>
            </a:pPr>
            <a:r>
              <a:rPr lang="en-GB" sz="1400" dirty="0">
                <a:latin typeface="Arial" panose="020B0604020202020204" pitchFamily="34" charset="0"/>
                <a:cs typeface="Arial" panose="020B0604020202020204" pitchFamily="34" charset="0"/>
              </a:rPr>
              <a:t>His diagnosis followed symptoms such as persistent cough, chest pain, breathlessness, and weight loss (NHS, 2023; WHO, 2023).</a:t>
            </a:r>
          </a:p>
          <a:p>
            <a:pPr>
              <a:lnSpc>
                <a:spcPct val="90000"/>
              </a:lnSpc>
            </a:pPr>
            <a:r>
              <a:rPr lang="en-GB" sz="1400" dirty="0">
                <a:latin typeface="Arial" panose="020B0604020202020204" pitchFamily="34" charset="0"/>
                <a:cs typeface="Arial" panose="020B0604020202020204" pitchFamily="34" charset="0"/>
              </a:rPr>
              <a:t>Mr D has a long history of heavy smoking</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which has led to the cause of lung cancer (</a:t>
            </a:r>
            <a:r>
              <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McGeoch, </a:t>
            </a:r>
            <a:r>
              <a:rPr lang="en-GB" sz="1400" dirty="0">
                <a:latin typeface="Arial" panose="020B0604020202020204" pitchFamily="34" charset="0"/>
                <a:cs typeface="Arial" panose="020B0604020202020204" pitchFamily="34" charset="0"/>
              </a:rPr>
              <a:t>et al., 2023), Father died of cancer</a:t>
            </a:r>
          </a:p>
          <a:p>
            <a:pPr>
              <a:lnSpc>
                <a:spcPct val="90000"/>
              </a:lnSpc>
            </a:pPr>
            <a:r>
              <a:rPr lang="en-GB" sz="1400" dirty="0">
                <a:latin typeface="Arial" panose="020B0604020202020204" pitchFamily="34" charset="0"/>
                <a:cs typeface="Arial" panose="020B0604020202020204" pitchFamily="34" charset="0"/>
              </a:rPr>
              <a:t>The cancer affects the respiratory system, particularly the bronchi and alveoli, reducing normal lung function</a:t>
            </a: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endParaRPr lang="en-GB" sz="1400" dirty="0">
              <a:latin typeface="Arial" panose="020B0604020202020204" pitchFamily="34" charset="0"/>
              <a:cs typeface="Arial" panose="020B0604020202020204" pitchFamily="34" charset="0"/>
            </a:endParaRPr>
          </a:p>
          <a:p>
            <a:pPr>
              <a:lnSpc>
                <a:spcPct val="90000"/>
              </a:lnSpc>
            </a:pPr>
            <a:endParaRPr lang="en-GB" sz="1500" dirty="0"/>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
        <p:nvSpPr>
          <p:cNvPr id="10" name="TextBox 9">
            <a:extLst>
              <a:ext uri="{FF2B5EF4-FFF2-40B4-BE49-F238E27FC236}">
                <a16:creationId xmlns:a16="http://schemas.microsoft.com/office/drawing/2014/main" id="{148D3D56-FF59-2F26-4D78-9A9327057B29}"/>
              </a:ext>
            </a:extLst>
          </p:cNvPr>
          <p:cNvSpPr txBox="1"/>
          <p:nvPr/>
        </p:nvSpPr>
        <p:spPr>
          <a:xfrm>
            <a:off x="5148064" y="3501008"/>
            <a:ext cx="3672408" cy="707886"/>
          </a:xfrm>
          <a:prstGeom prst="rect">
            <a:avLst/>
          </a:prstGeom>
          <a:noFill/>
        </p:spPr>
        <p:txBody>
          <a:bodyPr wrap="square" rtlCol="0">
            <a:spAutoFit/>
          </a:bodyPr>
          <a:lstStyle/>
          <a:p>
            <a:r>
              <a:rPr lang="en-GB" sz="1100" dirty="0"/>
              <a:t>Fig. 1 (</a:t>
            </a:r>
            <a:r>
              <a:rPr lang="en-US" sz="1100" dirty="0"/>
              <a:t>Taylor, 2022). </a:t>
            </a:r>
            <a:r>
              <a:rPr lang="en-US" sz="1100" i="1" dirty="0"/>
              <a:t>Early Signs Of Lung Cancer; Chest pain</a:t>
            </a:r>
            <a:r>
              <a:rPr lang="en-GB" sz="1100" dirty="0"/>
              <a:t>. </a:t>
            </a:r>
          </a:p>
          <a:p>
            <a:endParaRPr lang="en-GB" dirty="0"/>
          </a:p>
        </p:txBody>
      </p:sp>
      <p:pic>
        <p:nvPicPr>
          <p:cNvPr id="17" name="Picture 16">
            <a:extLst>
              <a:ext uri="{FF2B5EF4-FFF2-40B4-BE49-F238E27FC236}">
                <a16:creationId xmlns:a16="http://schemas.microsoft.com/office/drawing/2014/main" id="{8A1E69AC-3F76-4479-9E56-6BAD70BCDEBC}"/>
              </a:ext>
            </a:extLst>
          </p:cNvPr>
          <p:cNvPicPr>
            <a:picLocks noChangeAspect="1"/>
          </p:cNvPicPr>
          <p:nvPr/>
        </p:nvPicPr>
        <p:blipFill>
          <a:blip r:embed="rId4"/>
          <a:stretch>
            <a:fillRect/>
          </a:stretch>
        </p:blipFill>
        <p:spPr>
          <a:xfrm>
            <a:off x="4860032" y="1143907"/>
            <a:ext cx="3426717" cy="2141077"/>
          </a:xfrm>
          <a:prstGeom prst="rect">
            <a:avLst/>
          </a:prstGeom>
        </p:spPr>
      </p:pic>
      <p:pic>
        <p:nvPicPr>
          <p:cNvPr id="100" name="Audio 99">
            <a:hlinkClick r:id="" action="ppaction://media"/>
            <a:extLst>
              <a:ext uri="{FF2B5EF4-FFF2-40B4-BE49-F238E27FC236}">
                <a16:creationId xmlns:a16="http://schemas.microsoft.com/office/drawing/2014/main" id="{DDFAB134-F0CC-BBCE-8761-C24775C2CC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110675"/>
    </mc:Choice>
    <mc:Fallback>
      <p:transition spd="slow" advTm="110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82297"/>
            <a:ext cx="8229600" cy="610400"/>
          </a:xfrm>
        </p:spPr>
        <p:txBody>
          <a:bodyPr wrap="square" anchor="ctr">
            <a:normAutofit/>
          </a:bodyPr>
          <a:lstStyle/>
          <a:p>
            <a:r>
              <a:rPr lang="en-GB" sz="2000" b="1" dirty="0">
                <a:latin typeface="Arial" panose="020B0604020202020204" pitchFamily="34" charset="0"/>
                <a:cs typeface="Arial" panose="020B0604020202020204" pitchFamily="34" charset="0"/>
              </a:rPr>
              <a:t>Information and health measurement about Mr D</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sz="half" idx="1"/>
          </p:nvPr>
        </p:nvSpPr>
        <p:spPr>
          <a:xfrm>
            <a:off x="457200" y="1094819"/>
            <a:ext cx="4038600" cy="4278396"/>
          </a:xfrm>
        </p:spPr>
        <p:txBody>
          <a:bodyPr wrap="square" anchor="t">
            <a:normAutofit/>
          </a:bodyPr>
          <a:lstStyle/>
          <a:p>
            <a:pPr marL="0" indent="0">
              <a:lnSpc>
                <a:spcPct val="90000"/>
              </a:lnSpc>
              <a:buNone/>
            </a:pPr>
            <a:endParaRPr lang="en-GB" sz="1300" dirty="0"/>
          </a:p>
          <a:p>
            <a:pPr>
              <a:lnSpc>
                <a:spcPct val="90000"/>
              </a:lnSpc>
            </a:pPr>
            <a:r>
              <a:rPr lang="en-GB" sz="1400" b="1" dirty="0">
                <a:latin typeface="Arial" panose="020B0604020202020204" pitchFamily="34" charset="0"/>
                <a:cs typeface="Arial" panose="020B0604020202020204" pitchFamily="34" charset="0"/>
              </a:rPr>
              <a:t>Age:</a:t>
            </a:r>
            <a:r>
              <a:rPr lang="en-GB" sz="1400" dirty="0">
                <a:latin typeface="Arial" panose="020B0604020202020204" pitchFamily="34" charset="0"/>
                <a:cs typeface="Arial" panose="020B0604020202020204" pitchFamily="34" charset="0"/>
              </a:rPr>
              <a:t>50</a:t>
            </a:r>
          </a:p>
          <a:p>
            <a:pPr>
              <a:lnSpc>
                <a:spcPct val="90000"/>
              </a:lnSpc>
            </a:pPr>
            <a:r>
              <a:rPr lang="en-GB" sz="1400" b="1" dirty="0">
                <a:latin typeface="Arial" panose="020B0604020202020204" pitchFamily="34" charset="0"/>
                <a:cs typeface="Arial" panose="020B0604020202020204" pitchFamily="34" charset="0"/>
              </a:rPr>
              <a:t>Ethnicity: </a:t>
            </a:r>
            <a:r>
              <a:rPr lang="en-GB" sz="1400" dirty="0">
                <a:latin typeface="Arial" panose="020B0604020202020204" pitchFamily="34" charset="0"/>
                <a:cs typeface="Arial" panose="020B0604020202020204" pitchFamily="34" charset="0"/>
              </a:rPr>
              <a:t>Italian</a:t>
            </a:r>
          </a:p>
          <a:p>
            <a:pPr>
              <a:lnSpc>
                <a:spcPct val="90000"/>
              </a:lnSpc>
            </a:pPr>
            <a:r>
              <a:rPr lang="en-GB" sz="1400" b="1" dirty="0">
                <a:latin typeface="Arial" panose="020B0604020202020204" pitchFamily="34" charset="0"/>
                <a:cs typeface="Arial" panose="020B0604020202020204" pitchFamily="34" charset="0"/>
              </a:rPr>
              <a:t>Height:</a:t>
            </a:r>
            <a:r>
              <a:rPr lang="en-GB" sz="1400" dirty="0">
                <a:latin typeface="Arial" panose="020B0604020202020204" pitchFamily="34" charset="0"/>
                <a:cs typeface="Arial" panose="020B0604020202020204" pitchFamily="34" charset="0"/>
              </a:rPr>
              <a:t>176 cm</a:t>
            </a:r>
          </a:p>
          <a:p>
            <a:pPr>
              <a:lnSpc>
                <a:spcPct val="90000"/>
              </a:lnSpc>
            </a:pPr>
            <a:r>
              <a:rPr lang="en-GB" sz="1400" b="1" dirty="0">
                <a:latin typeface="Arial" panose="020B0604020202020204" pitchFamily="34" charset="0"/>
                <a:cs typeface="Arial" panose="020B0604020202020204" pitchFamily="34" charset="0"/>
              </a:rPr>
              <a:t>Weight:  </a:t>
            </a:r>
            <a:r>
              <a:rPr lang="en-GB" sz="1400" dirty="0">
                <a:latin typeface="Arial" panose="020B0604020202020204" pitchFamily="34" charset="0"/>
                <a:cs typeface="Arial" panose="020B0604020202020204" pitchFamily="34" charset="0"/>
              </a:rPr>
              <a:t>90Kg </a:t>
            </a:r>
          </a:p>
          <a:p>
            <a:pPr>
              <a:lnSpc>
                <a:spcPct val="115000"/>
              </a:lnSpc>
              <a:spcAft>
                <a:spcPts val="800"/>
              </a:spcAft>
            </a:pPr>
            <a:r>
              <a:rPr lang="en-GB" sz="1400" b="1" dirty="0">
                <a:latin typeface="Arial" panose="020B0604020202020204" pitchFamily="34" charset="0"/>
                <a:cs typeface="Arial" panose="020B0604020202020204" pitchFamily="34" charset="0"/>
              </a:rPr>
              <a:t>BMI:</a:t>
            </a:r>
            <a:r>
              <a:rPr lang="en-GB" sz="1400" dirty="0">
                <a:latin typeface="Arial" panose="020B0604020202020204" pitchFamily="34" charset="0"/>
                <a:cs typeface="Arial" panose="020B0604020202020204" pitchFamily="34" charset="0"/>
              </a:rPr>
              <a:t>29.9 (overweight category) </a:t>
            </a:r>
            <a:r>
              <a:rPr lang="en-GB" sz="1400" b="1" dirty="0">
                <a:latin typeface="Arial" panose="020B0604020202020204" pitchFamily="34" charset="0"/>
                <a:cs typeface="Arial" panose="020B0604020202020204" pitchFamily="34" charset="0"/>
              </a:rPr>
              <a:t>Occupation</a:t>
            </a:r>
            <a:r>
              <a:rPr lang="en-GB" sz="1400" dirty="0">
                <a:latin typeface="Arial" panose="020B0604020202020204" pitchFamily="34" charset="0"/>
                <a:cs typeface="Arial" panose="020B0604020202020204" pitchFamily="34" charset="0"/>
              </a:rPr>
              <a:t>:</a:t>
            </a:r>
            <a:r>
              <a:rPr lang="en-GB" sz="1400" kern="0" dirty="0">
                <a:effectLst/>
                <a:latin typeface="Arial" panose="020B0604020202020204" pitchFamily="34" charset="0"/>
                <a:ea typeface="Times New Roman" panose="02020603050405020304" pitchFamily="18" charset="0"/>
                <a:cs typeface="Arial" panose="020B0604020202020204" pitchFamily="34" charset="0"/>
              </a:rPr>
              <a:t>(CDC, 2024a)</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90000"/>
              </a:lnSpc>
            </a:pPr>
            <a:r>
              <a:rPr lang="en-GB" sz="1400" dirty="0">
                <a:latin typeface="Arial" panose="020B0604020202020204" pitchFamily="34" charset="0"/>
                <a:cs typeface="Arial" panose="020B0604020202020204" pitchFamily="34" charset="0"/>
              </a:rPr>
              <a:t> Delivery Driver</a:t>
            </a:r>
          </a:p>
          <a:p>
            <a:pPr>
              <a:lnSpc>
                <a:spcPct val="90000"/>
              </a:lnSpc>
            </a:pPr>
            <a:r>
              <a:rPr lang="en-GB" sz="1400" b="1" dirty="0">
                <a:latin typeface="Arial" panose="020B0604020202020204" pitchFamily="34" charset="0"/>
                <a:cs typeface="Arial" panose="020B0604020202020204" pitchFamily="34" charset="0"/>
              </a:rPr>
              <a:t>Alcohol intake:</a:t>
            </a:r>
            <a:r>
              <a:rPr lang="en-GB" sz="1400" dirty="0">
                <a:latin typeface="Arial" panose="020B0604020202020204" pitchFamily="34" charset="0"/>
                <a:cs typeface="Arial" panose="020B0604020202020204" pitchFamily="34" charset="0"/>
              </a:rPr>
              <a:t>10-12 units /week</a:t>
            </a:r>
          </a:p>
          <a:p>
            <a:pPr>
              <a:lnSpc>
                <a:spcPct val="90000"/>
              </a:lnSpc>
            </a:pPr>
            <a:r>
              <a:rPr lang="en-GB" sz="1400" b="1" dirty="0">
                <a:latin typeface="Arial" panose="020B0604020202020204" pitchFamily="34" charset="0"/>
                <a:cs typeface="Arial" panose="020B0604020202020204" pitchFamily="34" charset="0"/>
              </a:rPr>
              <a:t>Smoking history: </a:t>
            </a:r>
            <a:r>
              <a:rPr lang="en-GB" sz="1400" dirty="0">
                <a:latin typeface="Arial" panose="020B0604020202020204" pitchFamily="34" charset="0"/>
                <a:cs typeface="Arial" panose="020B0604020202020204" pitchFamily="34" charset="0"/>
              </a:rPr>
              <a:t>30 cigarettes/day since age 15</a:t>
            </a:r>
          </a:p>
          <a:p>
            <a:pPr>
              <a:lnSpc>
                <a:spcPct val="90000"/>
              </a:lnSpc>
            </a:pPr>
            <a:r>
              <a:rPr lang="en-GB" sz="1400" b="1" dirty="0">
                <a:latin typeface="Arial" panose="020B0604020202020204" pitchFamily="34" charset="0"/>
                <a:cs typeface="Arial" panose="020B0604020202020204" pitchFamily="34" charset="0"/>
              </a:rPr>
              <a:t>Living situation:</a:t>
            </a:r>
            <a:r>
              <a:rPr lang="en-GB" sz="1400" dirty="0">
                <a:latin typeface="Arial" panose="020B0604020202020204" pitchFamily="34" charset="0"/>
                <a:cs typeface="Arial" panose="020B0604020202020204" pitchFamily="34" charset="0"/>
              </a:rPr>
              <a:t> Lives alone in a deprived area of Manchester</a:t>
            </a:r>
          </a:p>
          <a:p>
            <a:pPr>
              <a:lnSpc>
                <a:spcPct val="90000"/>
              </a:lnSpc>
            </a:pPr>
            <a:r>
              <a:rPr lang="en-GB" sz="1400" b="1" dirty="0">
                <a:latin typeface="Arial" panose="020B0604020202020204" pitchFamily="34" charset="0"/>
                <a:cs typeface="Arial" panose="020B0604020202020204" pitchFamily="34" charset="0"/>
              </a:rPr>
              <a:t>Socioeconomic background: </a:t>
            </a:r>
            <a:r>
              <a:rPr lang="en-GB" sz="1400" dirty="0">
                <a:latin typeface="Arial" panose="020B0604020202020204" pitchFamily="34" charset="0"/>
                <a:cs typeface="Arial" panose="020B0604020202020204" pitchFamily="34" charset="0"/>
              </a:rPr>
              <a:t>Grew up in a low-income household with limited access to health education.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11" name="Picture 10">
            <a:extLst>
              <a:ext uri="{FF2B5EF4-FFF2-40B4-BE49-F238E27FC236}">
                <a16:creationId xmlns:a16="http://schemas.microsoft.com/office/drawing/2014/main" id="{2D9B6F8F-9232-78B6-9C22-4FA20B831DD7}"/>
              </a:ext>
            </a:extLst>
          </p:cNvPr>
          <p:cNvPicPr>
            <a:picLocks noChangeAspect="1"/>
          </p:cNvPicPr>
          <p:nvPr/>
        </p:nvPicPr>
        <p:blipFill>
          <a:blip r:embed="rId4"/>
          <a:stretch>
            <a:fillRect/>
          </a:stretch>
        </p:blipFill>
        <p:spPr>
          <a:xfrm>
            <a:off x="4495801" y="1094818"/>
            <a:ext cx="4191000" cy="4026993"/>
          </a:xfrm>
          <a:prstGeom prst="rect">
            <a:avLst/>
          </a:prstGeom>
        </p:spPr>
      </p:pic>
      <p:sp>
        <p:nvSpPr>
          <p:cNvPr id="12" name="Rectangle 1">
            <a:extLst>
              <a:ext uri="{FF2B5EF4-FFF2-40B4-BE49-F238E27FC236}">
                <a16:creationId xmlns:a16="http://schemas.microsoft.com/office/drawing/2014/main" id="{8485D29B-4960-C8C7-A39D-079B0AB6EF58}"/>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27203C"/>
                </a:solidFill>
                <a:effectLst/>
                <a:latin typeface="Arial" panose="020B0604020202020204" pitchFamily="34" charset="0"/>
              </a:rPr>
              <a:t>(Image: Getty Images)</a:t>
            </a:r>
            <a:endParaRPr kumimoji="0" lang="en-US" altLang="en-US" sz="6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br>
              <a:rPr kumimoji="0" lang="en-US" altLang="en-US" sz="900" b="1" i="0" u="none" strike="noStrike" cap="none" normalizeH="0" baseline="0">
                <a:ln>
                  <a:noFill/>
                </a:ln>
                <a:solidFill>
                  <a:schemeClr val="tx1"/>
                </a:solidFill>
                <a:effectLst/>
                <a:latin typeface="Arial" panose="020B0604020202020204" pitchFamily="34" charset="0"/>
              </a:rPr>
            </a:b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TextBox 13">
            <a:extLst>
              <a:ext uri="{FF2B5EF4-FFF2-40B4-BE49-F238E27FC236}">
                <a16:creationId xmlns:a16="http://schemas.microsoft.com/office/drawing/2014/main" id="{8B93DAA6-894A-5245-D84D-3A9CD3A6710F}"/>
              </a:ext>
            </a:extLst>
          </p:cNvPr>
          <p:cNvSpPr txBox="1"/>
          <p:nvPr/>
        </p:nvSpPr>
        <p:spPr>
          <a:xfrm>
            <a:off x="4572000" y="5089652"/>
            <a:ext cx="4572000" cy="461665"/>
          </a:xfrm>
          <a:prstGeom prst="rect">
            <a:avLst/>
          </a:prstGeom>
          <a:noFill/>
        </p:spPr>
        <p:txBody>
          <a:bodyPr wrap="square">
            <a:spAutoFit/>
          </a:bodyPr>
          <a:lstStyle/>
          <a:p>
            <a:r>
              <a:rPr lang="en-GB" sz="1200" dirty="0"/>
              <a:t>Fig. 2 Man smoking, primary cause of cancer.  (Image: Getty Images)</a:t>
            </a:r>
          </a:p>
        </p:txBody>
      </p:sp>
      <p:pic>
        <p:nvPicPr>
          <p:cNvPr id="63" name="Audio 62">
            <a:hlinkClick r:id="" action="ppaction://media"/>
            <a:extLst>
              <a:ext uri="{FF2B5EF4-FFF2-40B4-BE49-F238E27FC236}">
                <a16:creationId xmlns:a16="http://schemas.microsoft.com/office/drawing/2014/main" id="{69A96690-A78A-8C30-BD3E-9227BFBEBD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3820"/>
    </mc:Choice>
    <mc:Fallback>
      <p:transition spd="slow" advTm="63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59703"/>
            <a:ext cx="6768752" cy="623754"/>
          </a:xfrm>
        </p:spPr>
        <p:txBody>
          <a:bodyPr wrap="square" anchor="ctr">
            <a:normAutofit/>
          </a:bodyPr>
          <a:lstStyle/>
          <a:p>
            <a:r>
              <a:rPr lang="en-GB" sz="1800" b="1" dirty="0">
                <a:latin typeface="Arial" panose="020B0604020202020204" pitchFamily="34" charset="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152390" y="1700809"/>
            <a:ext cx="4004058" cy="3662118"/>
          </a:xfrm>
        </p:spPr>
        <p:txBody>
          <a:bodyPr wrap="square" anchor="t">
            <a:normAutofit/>
          </a:bodyPr>
          <a:lstStyle/>
          <a:p>
            <a:pPr>
              <a:lnSpc>
                <a:spcPct val="90000"/>
              </a:lnSpc>
            </a:pPr>
            <a:r>
              <a:rPr lang="en-GB" sz="1600" i="1" dirty="0">
                <a:effectLst/>
                <a:latin typeface="Arial" panose="020B0604020202020204" pitchFamily="34" charset="0"/>
                <a:cs typeface="Arial" panose="020B0604020202020204" pitchFamily="34" charset="0"/>
              </a:rPr>
              <a:t>The respiratory system is affected by lung cancer, particularly the bronchi, bronchioles and alveoli. Key impacts include:</a:t>
            </a:r>
          </a:p>
          <a:p>
            <a:pPr>
              <a:lnSpc>
                <a:spcPct val="90000"/>
              </a:lnSpc>
            </a:pPr>
            <a:r>
              <a:rPr lang="en-GB" sz="1600" i="1" dirty="0">
                <a:effectLst/>
                <a:latin typeface="Arial" panose="020B0604020202020204" pitchFamily="34" charset="0"/>
                <a:cs typeface="Arial" panose="020B0604020202020204" pitchFamily="34" charset="0"/>
              </a:rPr>
              <a:t>Reduced gas exchange damage to alveoli</a:t>
            </a:r>
          </a:p>
          <a:p>
            <a:pPr>
              <a:lnSpc>
                <a:spcPct val="90000"/>
              </a:lnSpc>
            </a:pPr>
            <a:r>
              <a:rPr lang="en-GB" sz="1600" i="1" dirty="0">
                <a:effectLst/>
                <a:latin typeface="Arial" panose="020B0604020202020204" pitchFamily="34" charset="0"/>
                <a:cs typeface="Arial" panose="020B0604020202020204" pitchFamily="34" charset="0"/>
              </a:rPr>
              <a:t>Tumour growth obstructing the bronchi</a:t>
            </a:r>
          </a:p>
          <a:p>
            <a:pPr>
              <a:lnSpc>
                <a:spcPct val="90000"/>
              </a:lnSpc>
            </a:pPr>
            <a:r>
              <a:rPr lang="en-GB" sz="1600" i="1" dirty="0">
                <a:effectLst/>
                <a:latin typeface="Arial" panose="020B0604020202020204" pitchFamily="34" charset="0"/>
                <a:cs typeface="Arial" panose="020B0604020202020204" pitchFamily="34" charset="0"/>
              </a:rPr>
              <a:t>Reduced lung elasticity due to inflammation</a:t>
            </a:r>
          </a:p>
          <a:p>
            <a:pPr>
              <a:lnSpc>
                <a:spcPct val="90000"/>
              </a:lnSpc>
            </a:pPr>
            <a:r>
              <a:rPr lang="en-GB" sz="1600" i="1" dirty="0">
                <a:effectLst/>
                <a:latin typeface="Arial" panose="020B0604020202020204" pitchFamily="34" charset="0"/>
                <a:cs typeface="Arial" panose="020B0604020202020204" pitchFamily="34" charset="0"/>
              </a:rPr>
              <a:t>Impaired oxygen transport to tissues (Tortora  and Derrickson,2021)</a:t>
            </a:r>
          </a:p>
        </p:txBody>
      </p:sp>
      <p:sp>
        <p:nvSpPr>
          <p:cNvPr id="12" name="Date Placeholder 4">
            <a:extLst>
              <a:ext uri="{FF2B5EF4-FFF2-40B4-BE49-F238E27FC236}">
                <a16:creationId xmlns:a16="http://schemas.microsoft.com/office/drawing/2014/main" id="{CE1A0EDF-C89C-56E8-FA14-EC2E8E9DDBA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21/04/2026</a:t>
            </a:fld>
            <a:endParaRPr lang="en-GB" altLang="en-US" sz="900"/>
          </a:p>
        </p:txBody>
      </p:sp>
      <p:sp>
        <p:nvSpPr>
          <p:cNvPr id="14" name="Slide Number Placeholder 5">
            <a:extLst>
              <a:ext uri="{FF2B5EF4-FFF2-40B4-BE49-F238E27FC236}">
                <a16:creationId xmlns:a16="http://schemas.microsoft.com/office/drawing/2014/main" id="{EA9B13E4-D631-3445-8E4A-BE751DE0B77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sp>
        <p:nvSpPr>
          <p:cNvPr id="8" name="TextBox 7">
            <a:extLst>
              <a:ext uri="{FF2B5EF4-FFF2-40B4-BE49-F238E27FC236}">
                <a16:creationId xmlns:a16="http://schemas.microsoft.com/office/drawing/2014/main" id="{1C61840C-5A47-CE1F-4823-340DACD53119}"/>
              </a:ext>
            </a:extLst>
          </p:cNvPr>
          <p:cNvSpPr txBox="1"/>
          <p:nvPr/>
        </p:nvSpPr>
        <p:spPr>
          <a:xfrm>
            <a:off x="4294312" y="4525409"/>
            <a:ext cx="4392488" cy="860235"/>
          </a:xfrm>
          <a:prstGeom prst="rect">
            <a:avLst/>
          </a:prstGeom>
          <a:noFill/>
        </p:spPr>
        <p:txBody>
          <a:bodyPr wrap="square">
            <a:spAutoFit/>
          </a:bodyPr>
          <a:lstStyle/>
          <a:p>
            <a:pPr>
              <a:lnSpc>
                <a:spcPct val="90000"/>
              </a:lnSpc>
              <a:spcBef>
                <a:spcPct val="20000"/>
              </a:spcBef>
              <a:defRPr/>
            </a:pPr>
            <a:r>
              <a:rPr kumimoji="0" lang="en-GB" sz="1050" b="0" i="0" u="none" strike="noStrike" kern="1200" cap="none" spc="0" normalizeH="0" baseline="0" noProof="0" dirty="0">
                <a:ln>
                  <a:noFill/>
                </a:ln>
                <a:solidFill>
                  <a:prstClr val="black"/>
                </a:solidFill>
                <a:effectLst/>
                <a:uLnTx/>
                <a:uFillTx/>
              </a:rPr>
              <a:t>Fig.3</a:t>
            </a:r>
            <a:r>
              <a:rPr lang="en-GB" sz="1050" dirty="0"/>
              <a:t> Anatomy of the respiratory system showing the trachea, the right and left lungs, and the bronchi. The diaphragm is also shown. Oxygen is inhaled into the lungs and passes through the alveoli (the tiny air sacs at the end of the bronchioles)</a:t>
            </a:r>
            <a:r>
              <a:rPr kumimoji="0" lang="en-GB" sz="1050" b="0" i="0" u="none" strike="noStrike" kern="1200" cap="none" spc="0" normalizeH="0" baseline="0" noProof="0" dirty="0">
                <a:ln>
                  <a:noFill/>
                </a:ln>
                <a:solidFill>
                  <a:prstClr val="black"/>
                </a:solidFill>
                <a:effectLst/>
                <a:uLnTx/>
                <a:uFillTx/>
              </a:rPr>
              <a:t>.  </a:t>
            </a:r>
            <a:r>
              <a:rPr lang="en-GB" sz="1050" dirty="0"/>
              <a:t>(Macmillan Cancer Support, 2021)</a:t>
            </a:r>
          </a:p>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endParaRPr kumimoji="0" lang="en-GB" sz="1100" b="0" i="0" u="none" strike="noStrike" kern="1200" cap="none" spc="0" normalizeH="0" baseline="0" noProof="0" dirty="0">
              <a:ln>
                <a:noFill/>
              </a:ln>
              <a:solidFill>
                <a:prstClr val="black"/>
              </a:solidFill>
              <a:effectLst/>
              <a:uLnTx/>
              <a:uFillTx/>
              <a:latin typeface="Myriad Pro"/>
              <a:cs typeface="+mn-cs"/>
            </a:endParaRPr>
          </a:p>
        </p:txBody>
      </p:sp>
      <p:pic>
        <p:nvPicPr>
          <p:cNvPr id="2050" name="Picture 2" descr="The respiratory system shows an airway going in through the mouth and one through the nose.">
            <a:extLst>
              <a:ext uri="{FF2B5EF4-FFF2-40B4-BE49-F238E27FC236}">
                <a16:creationId xmlns:a16="http://schemas.microsoft.com/office/drawing/2014/main" id="{E3CADB67-7DB7-2BD6-E85E-E2975115D6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6448" y="764704"/>
            <a:ext cx="4808040" cy="376070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1799DAD6-6535-833E-E0F9-53BF59DB23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38266" y="4740897"/>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80030"/>
    </mc:Choice>
    <mc:Fallback>
      <p:transition spd="slow" advTm="80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5987008" cy="317029"/>
          </a:xfrm>
        </p:spPr>
        <p:txBody>
          <a:bodyPr wrap="square" anchor="ctr">
            <a:noAutofit/>
          </a:bodyPr>
          <a:lstStyle/>
          <a:p>
            <a:r>
              <a:rPr lang="en-GB" sz="2000" b="1"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39507" y="1124744"/>
            <a:ext cx="4248472" cy="4392488"/>
          </a:xfrm>
        </p:spPr>
        <p:txBody>
          <a:bodyPr wrap="square" anchor="t">
            <a:normAutofit lnSpcReduction="10000"/>
          </a:bodyPr>
          <a:lstStyle/>
          <a:p>
            <a:pPr marL="0" indent="0">
              <a:lnSpc>
                <a:spcPct val="90000"/>
              </a:lnSpc>
              <a:buNone/>
            </a:pPr>
            <a:r>
              <a:rPr lang="en-GB" sz="1600" b="1" dirty="0">
                <a:latin typeface="Arial" panose="020B0604020202020204" pitchFamily="34" charset="0"/>
                <a:cs typeface="Arial" panose="020B0604020202020204" pitchFamily="34" charset="0"/>
              </a:rPr>
              <a:t>Lifestyle and health behaviours of Mr D.</a:t>
            </a:r>
            <a:endParaRPr lang="en-GB" sz="1600" dirty="0">
              <a:latin typeface="Arial" panose="020B0604020202020204" pitchFamily="34" charset="0"/>
              <a:cs typeface="Arial" panose="020B0604020202020204" pitchFamily="34" charset="0"/>
            </a:endParaRPr>
          </a:p>
          <a:p>
            <a:pPr>
              <a:lnSpc>
                <a:spcPct val="90000"/>
              </a:lnSpc>
            </a:pPr>
            <a:endParaRPr lang="en-GB" sz="1600" dirty="0">
              <a:latin typeface="Arial" panose="020B0604020202020204" pitchFamily="34" charset="0"/>
              <a:cs typeface="Arial" panose="020B0604020202020204" pitchFamily="34" charset="0"/>
            </a:endParaRPr>
          </a:p>
          <a:p>
            <a:pPr>
              <a:lnSpc>
                <a:spcPct val="90000"/>
              </a:lnSpc>
            </a:pPr>
            <a:endParaRPr lang="en-GB" sz="1600" dirty="0">
              <a:latin typeface="Arial" panose="020B0604020202020204" pitchFamily="34" charset="0"/>
              <a:cs typeface="Arial" panose="020B0604020202020204" pitchFamily="34" charset="0"/>
            </a:endParaRPr>
          </a:p>
          <a:p>
            <a:pPr>
              <a:lnSpc>
                <a:spcPct val="90000"/>
              </a:lnSpc>
            </a:pPr>
            <a:r>
              <a:rPr lang="en-GB" sz="1800" dirty="0">
                <a:latin typeface="Arial" panose="020B0604020202020204" pitchFamily="34" charset="0"/>
                <a:cs typeface="Arial" panose="020B0604020202020204" pitchFamily="34" charset="0"/>
              </a:rPr>
              <a:t>Heavy smoker for 28 years </a:t>
            </a:r>
          </a:p>
          <a:p>
            <a:pPr marL="0" indent="0">
              <a:lnSpc>
                <a:spcPct val="90000"/>
              </a:lnSpc>
              <a:buNone/>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2021) </a:t>
            </a:r>
            <a:endParaRPr lang="en-GB" sz="1600" i="1" dirty="0">
              <a:latin typeface="Arial" panose="020B0604020202020204" pitchFamily="34" charset="0"/>
              <a:cs typeface="Arial" panose="020B0604020202020204" pitchFamily="34" charset="0"/>
            </a:endParaRPr>
          </a:p>
          <a:p>
            <a:pPr>
              <a:lnSpc>
                <a:spcPct val="90000"/>
              </a:lnSpc>
            </a:pPr>
            <a:r>
              <a:rPr lang="en-GB" sz="1800" dirty="0">
                <a:latin typeface="Arial" panose="020B0604020202020204" pitchFamily="34" charset="0"/>
                <a:cs typeface="Arial" panose="020B0604020202020204" pitchFamily="34" charset="0"/>
              </a:rPr>
              <a:t>Sedentary lifestyle due to breathlessness</a:t>
            </a:r>
          </a:p>
          <a:p>
            <a:pPr>
              <a:lnSpc>
                <a:spcPct val="90000"/>
              </a:lnSpc>
            </a:pPr>
            <a:r>
              <a:rPr lang="en-GB" sz="1800" dirty="0">
                <a:latin typeface="Arial" panose="020B0604020202020204" pitchFamily="34" charset="0"/>
                <a:cs typeface="Arial" panose="020B0604020202020204" pitchFamily="34" charset="0"/>
              </a:rPr>
              <a:t>Eat late at night ( cultural value to eat from 8pm)</a:t>
            </a:r>
          </a:p>
          <a:p>
            <a:pPr>
              <a:lnSpc>
                <a:spcPct val="90000"/>
              </a:lnSpc>
            </a:pPr>
            <a:r>
              <a:rPr lang="en-GB" sz="1800" dirty="0">
                <a:latin typeface="Arial" panose="020B0604020202020204" pitchFamily="34" charset="0"/>
                <a:cs typeface="Arial" panose="020B0604020202020204" pitchFamily="34" charset="0"/>
              </a:rPr>
              <a:t>Irregular eating patterns</a:t>
            </a:r>
          </a:p>
          <a:p>
            <a:pPr>
              <a:lnSpc>
                <a:spcPct val="90000"/>
              </a:lnSpc>
            </a:pPr>
            <a:r>
              <a:rPr lang="en-GB" sz="1800" dirty="0">
                <a:latin typeface="Arial" panose="020B0604020202020204" pitchFamily="34" charset="0"/>
                <a:cs typeface="Arial" panose="020B0604020202020204" pitchFamily="34" charset="0"/>
              </a:rPr>
              <a:t>High‑calorie, low‑nutrient diet</a:t>
            </a:r>
          </a:p>
          <a:p>
            <a:pPr>
              <a:lnSpc>
                <a:spcPct val="90000"/>
              </a:lnSpc>
            </a:pPr>
            <a:r>
              <a:rPr lang="en-GB" sz="1800" dirty="0">
                <a:latin typeface="Arial" panose="020B0604020202020204" pitchFamily="34" charset="0"/>
                <a:cs typeface="Arial" panose="020B0604020202020204" pitchFamily="34" charset="0"/>
              </a:rPr>
              <a:t>Limited engagement with healthcare services</a:t>
            </a:r>
          </a:p>
          <a:p>
            <a:pPr>
              <a:lnSpc>
                <a:spcPct val="90000"/>
              </a:lnSpc>
            </a:pPr>
            <a:r>
              <a:rPr lang="en-GB" sz="1800" dirty="0">
                <a:latin typeface="Arial" panose="020B0604020202020204" pitchFamily="34" charset="0"/>
                <a:cs typeface="Arial" panose="020B0604020202020204" pitchFamily="34" charset="0"/>
              </a:rPr>
              <a:t>Moderate alcohol intake</a:t>
            </a:r>
          </a:p>
          <a:p>
            <a:pPr>
              <a:lnSpc>
                <a:spcPct val="90000"/>
              </a:lnSpc>
            </a:pPr>
            <a:endParaRPr lang="en-GB" sz="2200" dirty="0"/>
          </a:p>
          <a:p>
            <a:pPr marL="0" indent="0">
              <a:lnSpc>
                <a:spcPct val="90000"/>
              </a:lnSpc>
              <a:buNone/>
            </a:pPr>
            <a:r>
              <a:rPr lang="en-US" sz="1600" dirty="0">
                <a:latin typeface="Arial" panose="020B0604020202020204" pitchFamily="34" charset="0"/>
                <a:cs typeface="Arial" panose="020B0604020202020204" pitchFamily="34" charset="0"/>
              </a:rPr>
              <a:t>               </a:t>
            </a:r>
          </a:p>
          <a:p>
            <a:pPr>
              <a:lnSpc>
                <a:spcPct val="90000"/>
              </a:lnSpc>
            </a:pP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a:lnSpc>
                <a:spcPct val="90000"/>
              </a:lnSpc>
            </a:pPr>
            <a:endParaRPr lang="en-US" sz="1600" dirty="0">
              <a:latin typeface="Arial" panose="020B0604020202020204" pitchFamily="34" charset="0"/>
              <a:cs typeface="Arial" panose="020B0604020202020204" pitchFamily="34" charset="0"/>
            </a:endParaRPr>
          </a:p>
          <a:p>
            <a:pPr marL="0" indent="0">
              <a:lnSpc>
                <a:spcPct val="90000"/>
              </a:lnSpc>
              <a:buNone/>
            </a:pP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1" name="Picture 10">
            <a:extLst>
              <a:ext uri="{FF2B5EF4-FFF2-40B4-BE49-F238E27FC236}">
                <a16:creationId xmlns:a16="http://schemas.microsoft.com/office/drawing/2014/main" id="{46B8A4F7-713F-4F23-010B-52CD8C91E495}"/>
              </a:ext>
            </a:extLst>
          </p:cNvPr>
          <p:cNvPicPr>
            <a:picLocks noChangeAspect="1"/>
          </p:cNvPicPr>
          <p:nvPr/>
        </p:nvPicPr>
        <p:blipFill>
          <a:blip r:embed="rId4"/>
          <a:stretch>
            <a:fillRect/>
          </a:stretch>
        </p:blipFill>
        <p:spPr>
          <a:xfrm>
            <a:off x="4980556" y="1197375"/>
            <a:ext cx="4139952" cy="3312368"/>
          </a:xfrm>
          <a:prstGeom prst="rect">
            <a:avLst/>
          </a:prstGeom>
        </p:spPr>
      </p:pic>
      <p:sp>
        <p:nvSpPr>
          <p:cNvPr id="15" name="TextBox 14">
            <a:extLst>
              <a:ext uri="{FF2B5EF4-FFF2-40B4-BE49-F238E27FC236}">
                <a16:creationId xmlns:a16="http://schemas.microsoft.com/office/drawing/2014/main" id="{B96750FA-A491-62D6-BB96-EBCFDB79928F}"/>
              </a:ext>
            </a:extLst>
          </p:cNvPr>
          <p:cNvSpPr txBox="1"/>
          <p:nvPr/>
        </p:nvSpPr>
        <p:spPr>
          <a:xfrm>
            <a:off x="3707904" y="5373216"/>
            <a:ext cx="2560995" cy="369332"/>
          </a:xfrm>
          <a:prstGeom prst="rect">
            <a:avLst/>
          </a:prstGeom>
          <a:noFill/>
        </p:spPr>
        <p:txBody>
          <a:bodyPr wrap="square" rtlCol="0">
            <a:spAutoFit/>
          </a:bodyPr>
          <a:lstStyle/>
          <a:p>
            <a:endParaRPr lang="en-GB" dirty="0"/>
          </a:p>
        </p:txBody>
      </p:sp>
      <p:sp>
        <p:nvSpPr>
          <p:cNvPr id="17" name="Rectangle 2">
            <a:extLst>
              <a:ext uri="{FF2B5EF4-FFF2-40B4-BE49-F238E27FC236}">
                <a16:creationId xmlns:a16="http://schemas.microsoft.com/office/drawing/2014/main" id="{F0134FBE-51F5-EC79-C65B-B9183521D869}"/>
              </a:ext>
            </a:extLst>
          </p:cNvPr>
          <p:cNvSpPr>
            <a:spLocks noChangeArrowheads="1"/>
          </p:cNvSpPr>
          <p:nvPr/>
        </p:nvSpPr>
        <p:spPr bwMode="auto">
          <a:xfrm>
            <a:off x="457200" y="142481"/>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28AD98EC-6EDD-36D8-B8D4-27A7B74ED8B7}"/>
              </a:ext>
            </a:extLst>
          </p:cNvPr>
          <p:cNvSpPr txBox="1"/>
          <p:nvPr/>
        </p:nvSpPr>
        <p:spPr>
          <a:xfrm>
            <a:off x="5940152" y="4642552"/>
            <a:ext cx="3240360" cy="499047"/>
          </a:xfrm>
          <a:prstGeom prst="rect">
            <a:avLst/>
          </a:prstGeom>
          <a:noFill/>
        </p:spPr>
        <p:txBody>
          <a:bodyPr wrap="square" rtlCol="0">
            <a:spAutoFit/>
          </a:bodyPr>
          <a:lstStyle/>
          <a:p>
            <a:pPr>
              <a:lnSpc>
                <a:spcPct val="115000"/>
              </a:lnSpc>
              <a:spcAft>
                <a:spcPts val="800"/>
              </a:spcAft>
              <a:buNone/>
            </a:pPr>
            <a:r>
              <a:rPr lang="en-GB" sz="1200" kern="100" dirty="0">
                <a:effectLst/>
                <a:ea typeface="Aptos" panose="020B0004020202020204" pitchFamily="34" charset="0"/>
              </a:rPr>
              <a:t>Fig. 4 (Motortion, 2019) Eating high calories with low- nutrients diet.</a:t>
            </a:r>
          </a:p>
        </p:txBody>
      </p:sp>
      <p:pic>
        <p:nvPicPr>
          <p:cNvPr id="33" name="Audio 32">
            <a:hlinkClick r:id="" action="ppaction://media"/>
            <a:extLst>
              <a:ext uri="{FF2B5EF4-FFF2-40B4-BE49-F238E27FC236}">
                <a16:creationId xmlns:a16="http://schemas.microsoft.com/office/drawing/2014/main" id="{D0D3E05D-71E2-F8D1-3F4D-88AE73E99A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52420"/>
    </mc:Choice>
    <mc:Fallback>
      <p:transition spd="slow" advTm="52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971600" y="241424"/>
            <a:ext cx="5544616" cy="451272"/>
          </a:xfrm>
        </p:spPr>
        <p:txBody>
          <a:bodyPr wrap="square" anchor="ctr">
            <a:normAutofit/>
          </a:bodyPr>
          <a:lstStyle/>
          <a:p>
            <a:r>
              <a:rPr lang="en-GB" sz="20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1"/>
          </p:nvPr>
        </p:nvSpPr>
        <p:spPr>
          <a:xfrm>
            <a:off x="457200" y="908722"/>
            <a:ext cx="4038600" cy="4680520"/>
          </a:xfrm>
        </p:spPr>
        <p:txBody>
          <a:bodyPr wrap="square" anchor="t">
            <a:normAutofit lnSpcReduction="10000"/>
          </a:bodyPr>
          <a:lstStyle/>
          <a:p>
            <a:pPr>
              <a:lnSpc>
                <a:spcPct val="90000"/>
              </a:lnSpc>
              <a:buNone/>
            </a:pPr>
            <a:r>
              <a:rPr lang="en-GB" sz="1800" b="1" dirty="0">
                <a:effectLst/>
              </a:rPr>
              <a:t>Daily routine considerations.</a:t>
            </a:r>
            <a:endParaRPr lang="en-GB" sz="1800" dirty="0"/>
          </a:p>
          <a:p>
            <a:pPr>
              <a:lnSpc>
                <a:spcPct val="90000"/>
              </a:lnSpc>
            </a:pPr>
            <a:r>
              <a:rPr lang="en-GB" sz="1800" dirty="0"/>
              <a:t>Uses inhalers and nebulisers according to </a:t>
            </a:r>
            <a:r>
              <a:rPr lang="en-US" sz="1800" kern="0" dirty="0">
                <a:effectLst/>
                <a:latin typeface="Times New Roman" panose="02020603050405020304" pitchFamily="18" charset="0"/>
                <a:ea typeface="Times New Roman" panose="02020603050405020304" pitchFamily="18" charset="0"/>
              </a:rPr>
              <a:t>Cancer Information Development Team (2025). </a:t>
            </a:r>
            <a:r>
              <a:rPr lang="en-GB" sz="1800" dirty="0"/>
              <a:t> </a:t>
            </a:r>
          </a:p>
          <a:p>
            <a:pPr>
              <a:lnSpc>
                <a:spcPct val="90000"/>
              </a:lnSpc>
            </a:pPr>
            <a:r>
              <a:rPr lang="en-GB" sz="1800" dirty="0"/>
              <a:t>Eat one large meal at night (cultural practice)</a:t>
            </a:r>
          </a:p>
          <a:p>
            <a:pPr>
              <a:lnSpc>
                <a:spcPct val="90000"/>
              </a:lnSpc>
            </a:pPr>
            <a:r>
              <a:rPr lang="en-GB" sz="1800" dirty="0"/>
              <a:t>Sleepless night due to coughing, </a:t>
            </a:r>
            <a:r>
              <a:rPr lang="en-GB" sz="1800" dirty="0" err="1"/>
              <a:t>hemoptysis</a:t>
            </a:r>
            <a:endParaRPr lang="en-GB" sz="1800" dirty="0"/>
          </a:p>
          <a:p>
            <a:pPr>
              <a:lnSpc>
                <a:spcPct val="90000"/>
              </a:lnSpc>
            </a:pPr>
            <a:r>
              <a:rPr lang="en-GB" sz="1800" dirty="0"/>
              <a:t>Experience morning coughing fits</a:t>
            </a:r>
          </a:p>
          <a:p>
            <a:pPr>
              <a:lnSpc>
                <a:spcPct val="90000"/>
              </a:lnSpc>
            </a:pPr>
            <a:r>
              <a:rPr lang="en-GB" sz="1800" dirty="0"/>
              <a:t>Struggles with breathlessness at work</a:t>
            </a:r>
          </a:p>
          <a:p>
            <a:pPr>
              <a:lnSpc>
                <a:spcPct val="90000"/>
              </a:lnSpc>
            </a:pPr>
            <a:r>
              <a:rPr lang="en-GB" sz="1800" dirty="0"/>
              <a:t>Often misses medical appointments due to work pressures</a:t>
            </a:r>
          </a:p>
          <a:p>
            <a:pPr>
              <a:lnSpc>
                <a:spcPct val="90000"/>
              </a:lnSpc>
              <a:buFont typeface="Arial" panose="020B0604020202020204" pitchFamily="34" charset="0"/>
              <a:buChar char="•"/>
            </a:pPr>
            <a:endParaRPr lang="en-GB" sz="1800" dirty="0"/>
          </a:p>
          <a:p>
            <a:pPr marL="914400" lvl="2" indent="0">
              <a:lnSpc>
                <a:spcPct val="90000"/>
              </a:lnSpc>
              <a:buNone/>
            </a:pPr>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                        </a:t>
            </a:r>
          </a:p>
          <a:p>
            <a:pPr marL="914400" lvl="2" indent="0">
              <a:lnSpc>
                <a:spcPct val="90000"/>
              </a:lnSpc>
              <a:buNone/>
            </a:pPr>
            <a:endParaRPr lang="en-US" sz="1800" kern="0" dirty="0">
              <a:latin typeface="Times New Roman" panose="02020603050405020304" pitchFamily="18" charset="0"/>
              <a:ea typeface="Times New Roman" panose="02020603050405020304" pitchFamily="18" charset="0"/>
              <a:cs typeface="Times New Roman" panose="02020603050405020304" pitchFamily="18" charset="0"/>
            </a:endParaRPr>
          </a:p>
          <a:p>
            <a:pPr marL="914400" lvl="2" indent="0">
              <a:lnSpc>
                <a:spcPct val="90000"/>
              </a:lnSpc>
              <a:buNone/>
            </a:pPr>
            <a:r>
              <a:rPr lang="en-US" sz="1800" kern="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9" name="Picture 8">
            <a:extLst>
              <a:ext uri="{FF2B5EF4-FFF2-40B4-BE49-F238E27FC236}">
                <a16:creationId xmlns:a16="http://schemas.microsoft.com/office/drawing/2014/main" id="{09A14C1C-52C2-450C-20C0-6F1708DC7A89}"/>
              </a:ext>
            </a:extLst>
          </p:cNvPr>
          <p:cNvPicPr>
            <a:picLocks noChangeAspect="1"/>
          </p:cNvPicPr>
          <p:nvPr/>
        </p:nvPicPr>
        <p:blipFill>
          <a:blip r:embed="rId4"/>
          <a:stretch>
            <a:fillRect/>
          </a:stretch>
        </p:blipFill>
        <p:spPr>
          <a:xfrm>
            <a:off x="4527324" y="956682"/>
            <a:ext cx="4616676" cy="3420380"/>
          </a:xfrm>
          <a:prstGeom prst="rect">
            <a:avLst/>
          </a:prstGeom>
        </p:spPr>
      </p:pic>
      <p:sp>
        <p:nvSpPr>
          <p:cNvPr id="11" name="TextBox 10">
            <a:extLst>
              <a:ext uri="{FF2B5EF4-FFF2-40B4-BE49-F238E27FC236}">
                <a16:creationId xmlns:a16="http://schemas.microsoft.com/office/drawing/2014/main" id="{9DB88308-ACBD-5CAB-9343-D3B7E29C3F78}"/>
              </a:ext>
            </a:extLst>
          </p:cNvPr>
          <p:cNvSpPr txBox="1"/>
          <p:nvPr/>
        </p:nvSpPr>
        <p:spPr>
          <a:xfrm>
            <a:off x="5580112" y="4307448"/>
            <a:ext cx="2286000" cy="307777"/>
          </a:xfrm>
          <a:prstGeom prst="rect">
            <a:avLst/>
          </a:prstGeom>
          <a:noFill/>
        </p:spPr>
        <p:txBody>
          <a:bodyPr wrap="square">
            <a:spAutoFit/>
          </a:bodyPr>
          <a:lstStyle/>
          <a:p>
            <a:r>
              <a:rPr lang="en-US" sz="1200" kern="0" dirty="0">
                <a:ea typeface="Times New Roman" panose="02020603050405020304" pitchFamily="18" charset="0"/>
              </a:rPr>
              <a:t>(</a:t>
            </a:r>
            <a:r>
              <a:rPr lang="en-US" sz="1400" kern="0" dirty="0" err="1">
                <a:ea typeface="Times New Roman" panose="02020603050405020304" pitchFamily="18" charset="0"/>
              </a:rPr>
              <a:t>Buntajova</a:t>
            </a:r>
            <a:r>
              <a:rPr lang="en-US" sz="1400" kern="0" dirty="0">
                <a:ea typeface="Times New Roman" panose="02020603050405020304" pitchFamily="18" charset="0"/>
              </a:rPr>
              <a:t>, 2022</a:t>
            </a:r>
            <a:r>
              <a:rPr lang="en-US" sz="1200" kern="0" dirty="0">
                <a:ea typeface="Times New Roman" panose="02020603050405020304" pitchFamily="18" charset="0"/>
              </a:rPr>
              <a:t>)</a:t>
            </a:r>
            <a:endParaRPr lang="en-GB" sz="1200" dirty="0"/>
          </a:p>
        </p:txBody>
      </p:sp>
      <p:sp>
        <p:nvSpPr>
          <p:cNvPr id="15" name="TextBox 14">
            <a:extLst>
              <a:ext uri="{FF2B5EF4-FFF2-40B4-BE49-F238E27FC236}">
                <a16:creationId xmlns:a16="http://schemas.microsoft.com/office/drawing/2014/main" id="{FF1AAB72-3261-962A-57FF-8FB6E37254AE}"/>
              </a:ext>
            </a:extLst>
          </p:cNvPr>
          <p:cNvSpPr txBox="1"/>
          <p:nvPr/>
        </p:nvSpPr>
        <p:spPr>
          <a:xfrm flipH="1">
            <a:off x="5431342" y="4641048"/>
            <a:ext cx="2540099" cy="600164"/>
          </a:xfrm>
          <a:prstGeom prst="rect">
            <a:avLst/>
          </a:prstGeom>
          <a:noFill/>
        </p:spPr>
        <p:txBody>
          <a:bodyPr wrap="square" rtlCol="0">
            <a:spAutoFit/>
          </a:bodyPr>
          <a:lstStyle/>
          <a:p>
            <a:r>
              <a:rPr lang="en-GB" sz="1100" b="0" i="0" dirty="0">
                <a:solidFill>
                  <a:srgbClr val="595959"/>
                </a:solidFill>
                <a:effectLst/>
                <a:latin typeface="Arial" panose="020B0604020202020204" pitchFamily="34" charset="0"/>
              </a:rPr>
              <a:t>Fig. 5 Lung cancer: Symptoms include </a:t>
            </a:r>
            <a:r>
              <a:rPr lang="en-GB" sz="1100" b="0" i="0" dirty="0" err="1">
                <a:solidFill>
                  <a:srgbClr val="595959"/>
                </a:solidFill>
                <a:effectLst/>
                <a:latin typeface="Arial" panose="020B0604020202020204" pitchFamily="34" charset="0"/>
              </a:rPr>
              <a:t>hemoptysis</a:t>
            </a:r>
            <a:r>
              <a:rPr lang="en-GB" sz="1100" b="0" i="0" dirty="0">
                <a:solidFill>
                  <a:srgbClr val="595959"/>
                </a:solidFill>
                <a:effectLst/>
                <a:latin typeface="Arial" panose="020B0604020202020204" pitchFamily="34" charset="0"/>
              </a:rPr>
              <a:t>, known as coughing up blood. </a:t>
            </a:r>
            <a:r>
              <a:rPr lang="en-GB" sz="1100" b="0" i="0" dirty="0">
                <a:solidFill>
                  <a:srgbClr val="757575"/>
                </a:solidFill>
                <a:effectLst/>
                <a:latin typeface="Arial" panose="020B0604020202020204" pitchFamily="34" charset="0"/>
              </a:rPr>
              <a:t>(Image: GETTY) </a:t>
            </a:r>
            <a:endParaRPr lang="en-GB" sz="1100" dirty="0"/>
          </a:p>
        </p:txBody>
      </p:sp>
      <p:pic>
        <p:nvPicPr>
          <p:cNvPr id="36" name="Audio 35">
            <a:hlinkClick r:id="" action="ppaction://media"/>
            <a:extLst>
              <a:ext uri="{FF2B5EF4-FFF2-40B4-BE49-F238E27FC236}">
                <a16:creationId xmlns:a16="http://schemas.microsoft.com/office/drawing/2014/main" id="{2422419C-6277-4BB5-D1CF-596570B99D2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4869"/>
    </mc:Choice>
    <mc:Fallback>
      <p:transition spd="slow" advTm="64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591555" y="188219"/>
            <a:ext cx="8229600" cy="605185"/>
          </a:xfrm>
        </p:spPr>
        <p:txBody>
          <a:bodyPr/>
          <a:lstStyle/>
          <a:p>
            <a:r>
              <a:rPr lang="en-GB" sz="20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5496" y="793404"/>
            <a:ext cx="8651304" cy="4723829"/>
          </a:xfrm>
        </p:spPr>
        <p:txBody>
          <a:bodyPr/>
          <a:lstStyle/>
          <a:p>
            <a:pPr>
              <a:lnSpc>
                <a:spcPct val="115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         Communication &amp; Ethical Considerations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10" name="TextBox 9">
            <a:extLst>
              <a:ext uri="{FF2B5EF4-FFF2-40B4-BE49-F238E27FC236}">
                <a16:creationId xmlns:a16="http://schemas.microsoft.com/office/drawing/2014/main" id="{76CEB2A6-4253-B83A-13FA-D5EFED358189}"/>
              </a:ext>
            </a:extLst>
          </p:cNvPr>
          <p:cNvSpPr txBox="1"/>
          <p:nvPr/>
        </p:nvSpPr>
        <p:spPr>
          <a:xfrm>
            <a:off x="90618" y="1422807"/>
            <a:ext cx="8945878" cy="3475054"/>
          </a:xfrm>
          <a:prstGeom prst="rect">
            <a:avLst/>
          </a:prstGeom>
          <a:noFill/>
        </p:spPr>
        <p:txBody>
          <a:bodyPr wrap="square">
            <a:spAutoFit/>
          </a:bodyPr>
          <a:lstStyle/>
          <a:p>
            <a:pPr marL="285750" lvl="0" indent="-285750">
              <a:lnSpc>
                <a:spcPct val="115000"/>
              </a:lnSpc>
              <a:spcAft>
                <a:spcPts val="800"/>
              </a:spcAft>
              <a:buSzPts val="1000"/>
              <a:buFont typeface="Arial" panose="020B0604020202020204" pitchFamily="34" charset="0"/>
              <a:buChar char="•"/>
              <a:tabLst>
                <a:tab pos="457200" algn="l"/>
              </a:tabLst>
            </a:pPr>
            <a:r>
              <a:rPr lang="en-GB" sz="1400" kern="0" dirty="0">
                <a:effectLst/>
                <a:ea typeface="Times New Roman" panose="02020603050405020304" pitchFamily="18" charset="0"/>
              </a:rPr>
              <a:t>Respect autonomy and informed consent</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Maintain confidentiality; Data Protection Act (2018)</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Cultural sensitivity in care planning</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 Non-judgmental approach to smoking history</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Use clear, jargon‑free language</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Assess health literacy (access to interpreter if needed)</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Provide written and verbal information</a:t>
            </a:r>
            <a:endParaRPr lang="en-GB" sz="1400" kern="100" dirty="0">
              <a:effectLst/>
              <a:ea typeface="Aptos" panose="020B00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ea typeface="Times New Roman" panose="02020603050405020304" pitchFamily="18" charset="0"/>
              </a:rPr>
              <a:t>Encourage shared decision‑making</a:t>
            </a:r>
            <a:endParaRPr lang="en-GB" sz="1400" kern="100" dirty="0">
              <a:effectLst/>
              <a:ea typeface="Aptos" panose="020B0004020202020204" pitchFamily="34" charset="0"/>
            </a:endParaRPr>
          </a:p>
          <a:p>
            <a:pPr lvl="0">
              <a:lnSpc>
                <a:spcPct val="115000"/>
              </a:lnSpc>
              <a:spcAft>
                <a:spcPts val="800"/>
              </a:spcAft>
              <a:buSzPts val="1000"/>
              <a:tabLst>
                <a:tab pos="457200" algn="l"/>
              </a:tabLst>
            </a:pPr>
            <a:endParaRPr lang="en-GB" sz="1050" kern="0" dirty="0">
              <a:effectLst/>
              <a:ea typeface="Times New Roman" panose="02020603050405020304" pitchFamily="18" charset="0"/>
            </a:endParaRPr>
          </a:p>
          <a:p>
            <a:pPr lvl="0">
              <a:lnSpc>
                <a:spcPct val="115000"/>
              </a:lnSpc>
              <a:spcAft>
                <a:spcPts val="800"/>
              </a:spcAft>
              <a:buSzPts val="1000"/>
              <a:tabLst>
                <a:tab pos="457200" algn="l"/>
              </a:tabLst>
            </a:pPr>
            <a:r>
              <a:rPr lang="en-GB" sz="1800" kern="100" dirty="0">
                <a:effectLst/>
                <a:ea typeface="Aptos" panose="020B0004020202020204" pitchFamily="34" charset="0"/>
              </a:rPr>
              <a:t>                                                                                        </a:t>
            </a:r>
            <a:r>
              <a:rPr lang="en-GB" sz="1100" kern="100" dirty="0">
                <a:effectLst/>
                <a:ea typeface="Aptos" panose="020B0004020202020204" pitchFamily="34" charset="0"/>
              </a:rPr>
              <a:t>Fig. 6 (Zang et al., 2023)</a:t>
            </a:r>
          </a:p>
        </p:txBody>
      </p:sp>
      <p:pic>
        <p:nvPicPr>
          <p:cNvPr id="9" name="Picture 8">
            <a:extLst>
              <a:ext uri="{FF2B5EF4-FFF2-40B4-BE49-F238E27FC236}">
                <a16:creationId xmlns:a16="http://schemas.microsoft.com/office/drawing/2014/main" id="{B4B28327-A059-F400-0EDE-7D434B5088B2}"/>
              </a:ext>
            </a:extLst>
          </p:cNvPr>
          <p:cNvPicPr>
            <a:picLocks noChangeAspect="1"/>
          </p:cNvPicPr>
          <p:nvPr/>
        </p:nvPicPr>
        <p:blipFill>
          <a:blip r:embed="rId4"/>
          <a:stretch>
            <a:fillRect/>
          </a:stretch>
        </p:blipFill>
        <p:spPr>
          <a:xfrm>
            <a:off x="4932040" y="1422807"/>
            <a:ext cx="3515707" cy="3036785"/>
          </a:xfrm>
          <a:prstGeom prst="rect">
            <a:avLst/>
          </a:prstGeom>
        </p:spPr>
      </p:pic>
      <p:sp>
        <p:nvSpPr>
          <p:cNvPr id="17" name="TextBox 16">
            <a:extLst>
              <a:ext uri="{FF2B5EF4-FFF2-40B4-BE49-F238E27FC236}">
                <a16:creationId xmlns:a16="http://schemas.microsoft.com/office/drawing/2014/main" id="{3F307009-FEF8-C935-3495-777DD155A36A}"/>
              </a:ext>
            </a:extLst>
          </p:cNvPr>
          <p:cNvSpPr txBox="1"/>
          <p:nvPr/>
        </p:nvSpPr>
        <p:spPr>
          <a:xfrm>
            <a:off x="5136813" y="4834923"/>
            <a:ext cx="3888432" cy="430887"/>
          </a:xfrm>
          <a:prstGeom prst="rect">
            <a:avLst/>
          </a:prstGeom>
          <a:noFill/>
        </p:spPr>
        <p:txBody>
          <a:bodyPr wrap="square" rtlCol="0">
            <a:spAutoFit/>
          </a:bodyPr>
          <a:lstStyle/>
          <a:p>
            <a:r>
              <a:rPr lang="en-GB" sz="1100" dirty="0"/>
              <a:t>Patient discussing with a health professional about his choice of treatment</a:t>
            </a:r>
          </a:p>
        </p:txBody>
      </p:sp>
      <p:pic>
        <p:nvPicPr>
          <p:cNvPr id="42" name="Audio 41">
            <a:hlinkClick r:id="" action="ppaction://media"/>
            <a:extLst>
              <a:ext uri="{FF2B5EF4-FFF2-40B4-BE49-F238E27FC236}">
                <a16:creationId xmlns:a16="http://schemas.microsoft.com/office/drawing/2014/main" id="{A0FC096D-AF67-BC4F-3E8E-41478A0996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2227"/>
    </mc:Choice>
    <mc:Fallback>
      <p:transition spd="slow" advTm="62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7139136" cy="706090"/>
          </a:xfrm>
        </p:spPr>
        <p:txBody>
          <a:bodyPr wrap="square" anchor="ctr">
            <a:normAutofit/>
          </a:bodyPr>
          <a:lstStyle/>
          <a:p>
            <a:r>
              <a:rPr lang="en-GB" sz="20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468547" y="1158715"/>
            <a:ext cx="4038600" cy="4608513"/>
          </a:xfrm>
        </p:spPr>
        <p:txBody>
          <a:bodyPr wrap="square" anchor="t">
            <a:normAutofit/>
          </a:bodyPr>
          <a:lstStyle/>
          <a:p>
            <a:pPr>
              <a:buNone/>
            </a:pPr>
            <a:r>
              <a:rPr lang="en-GB" sz="1400" dirty="0">
                <a:solidFill>
                  <a:srgbClr val="0E101A"/>
                </a:solidFill>
                <a:effectLst/>
              </a:rPr>
              <a:t>•</a:t>
            </a:r>
            <a:r>
              <a:rPr lang="en-GB" sz="1400" b="1" dirty="0">
                <a:solidFill>
                  <a:srgbClr val="0E101A"/>
                </a:solidFill>
                <a:effectLst/>
                <a:latin typeface="Arial" panose="020B0604020202020204" pitchFamily="34" charset="0"/>
                <a:cs typeface="Arial" panose="020B0604020202020204" pitchFamily="34" charset="0"/>
              </a:rPr>
              <a:t>Lifestyle‑related:</a:t>
            </a:r>
            <a:endParaRPr lang="en-GB" sz="1400" dirty="0">
              <a:solidFill>
                <a:srgbClr val="0E101A"/>
              </a:solidFill>
              <a:effectLst/>
              <a:latin typeface="Arial" panose="020B0604020202020204" pitchFamily="34" charset="0"/>
              <a:cs typeface="Arial" panose="020B0604020202020204" pitchFamily="34" charset="0"/>
            </a:endParaRPr>
          </a:p>
          <a:p>
            <a:pPr>
              <a:buNone/>
            </a:pPr>
            <a:r>
              <a:rPr lang="en-GB" sz="1400" dirty="0">
                <a:solidFill>
                  <a:srgbClr val="0E101A"/>
                </a:solidFill>
                <a:effectLst/>
                <a:latin typeface="Arial" panose="020B0604020202020204" pitchFamily="34" charset="0"/>
                <a:cs typeface="Arial" panose="020B0604020202020204" pitchFamily="34" charset="0"/>
              </a:rPr>
              <a:t>•Heavy smoking (primary risk factor) (WHO, 2023)</a:t>
            </a:r>
          </a:p>
          <a:p>
            <a:pPr>
              <a:buNone/>
            </a:pPr>
            <a:r>
              <a:rPr lang="en-GB" sz="1400" dirty="0">
                <a:solidFill>
                  <a:srgbClr val="0E101A"/>
                </a:solidFill>
                <a:effectLst/>
                <a:latin typeface="Arial" panose="020B0604020202020204" pitchFamily="34" charset="0"/>
                <a:cs typeface="Arial" panose="020B0604020202020204" pitchFamily="34" charset="0"/>
              </a:rPr>
              <a:t>•Overweight </a:t>
            </a:r>
          </a:p>
          <a:p>
            <a:pPr>
              <a:buNone/>
            </a:pPr>
            <a:r>
              <a:rPr lang="en-GB" sz="1400" dirty="0">
                <a:solidFill>
                  <a:srgbClr val="0E101A"/>
                </a:solidFill>
                <a:effectLst/>
                <a:latin typeface="Arial" panose="020B0604020202020204" pitchFamily="34" charset="0"/>
                <a:cs typeface="Arial" panose="020B0604020202020204" pitchFamily="34" charset="0"/>
              </a:rPr>
              <a:t>•Sedentary lifestyle</a:t>
            </a:r>
          </a:p>
          <a:p>
            <a:pPr>
              <a:buNone/>
            </a:pPr>
            <a:r>
              <a:rPr lang="en-GB" sz="1400" dirty="0">
                <a:solidFill>
                  <a:srgbClr val="0E101A"/>
                </a:solidFill>
                <a:effectLst/>
                <a:latin typeface="Arial" panose="020B0604020202020204" pitchFamily="34" charset="0"/>
                <a:cs typeface="Arial" panose="020B0604020202020204" pitchFamily="34" charset="0"/>
              </a:rPr>
              <a:t>•Alcohol intake</a:t>
            </a:r>
          </a:p>
          <a:p>
            <a:pPr>
              <a:buNone/>
            </a:pPr>
            <a:r>
              <a:rPr lang="en-GB" sz="1400" dirty="0">
                <a:solidFill>
                  <a:srgbClr val="0E101A"/>
                </a:solidFill>
                <a:effectLst/>
                <a:latin typeface="Arial" panose="020B0604020202020204" pitchFamily="34" charset="0"/>
                <a:cs typeface="Arial" panose="020B0604020202020204" pitchFamily="34" charset="0"/>
              </a:rPr>
              <a:t>•</a:t>
            </a:r>
            <a:r>
              <a:rPr lang="en-GB" sz="1400" b="1" dirty="0">
                <a:solidFill>
                  <a:srgbClr val="0E101A"/>
                </a:solidFill>
                <a:effectLst/>
                <a:latin typeface="Arial" panose="020B0604020202020204" pitchFamily="34" charset="0"/>
                <a:cs typeface="Arial" panose="020B0604020202020204" pitchFamily="34" charset="0"/>
              </a:rPr>
              <a:t>Disease‑related:</a:t>
            </a:r>
            <a:endParaRPr lang="en-GB" sz="1400" dirty="0">
              <a:solidFill>
                <a:srgbClr val="0E101A"/>
              </a:solidFill>
              <a:effectLst/>
              <a:latin typeface="Arial" panose="020B0604020202020204" pitchFamily="34" charset="0"/>
              <a:cs typeface="Arial" panose="020B0604020202020204" pitchFamily="34" charset="0"/>
            </a:endParaRPr>
          </a:p>
          <a:p>
            <a:pPr>
              <a:buNone/>
            </a:pPr>
            <a:r>
              <a:rPr lang="en-GB" sz="1400" dirty="0">
                <a:solidFill>
                  <a:srgbClr val="0E101A"/>
                </a:solidFill>
                <a:effectLst/>
                <a:latin typeface="Arial" panose="020B0604020202020204" pitchFamily="34" charset="0"/>
                <a:cs typeface="Arial" panose="020B0604020202020204" pitchFamily="34" charset="0"/>
              </a:rPr>
              <a:t>•Tumour progression</a:t>
            </a:r>
          </a:p>
          <a:p>
            <a:pPr>
              <a:buNone/>
            </a:pPr>
            <a:r>
              <a:rPr lang="en-GB" sz="1400" dirty="0">
                <a:solidFill>
                  <a:srgbClr val="0E101A"/>
                </a:solidFill>
                <a:effectLst/>
                <a:latin typeface="Arial" panose="020B0604020202020204" pitchFamily="34" charset="0"/>
                <a:cs typeface="Arial" panose="020B0604020202020204" pitchFamily="34" charset="0"/>
              </a:rPr>
              <a:t>•Risk of metastasis (NICE, 2019) </a:t>
            </a:r>
            <a:r>
              <a:rPr lang="en-GB" sz="1400" i="1" dirty="0">
                <a:solidFill>
                  <a:srgbClr val="0E101A"/>
                </a:solidFill>
                <a:effectLst/>
                <a:latin typeface="Arial" panose="020B0604020202020204" pitchFamily="34" charset="0"/>
                <a:cs typeface="Arial" panose="020B0604020202020204" pitchFamily="34" charset="0"/>
              </a:rPr>
              <a:t>NG122 </a:t>
            </a:r>
            <a:endParaRPr lang="en-GB" sz="1400" dirty="0">
              <a:solidFill>
                <a:srgbClr val="0E101A"/>
              </a:solidFill>
              <a:effectLst/>
              <a:latin typeface="Arial" panose="020B0604020202020204" pitchFamily="34" charset="0"/>
              <a:cs typeface="Arial" panose="020B0604020202020204" pitchFamily="34" charset="0"/>
            </a:endParaRPr>
          </a:p>
          <a:p>
            <a:pPr>
              <a:buNone/>
            </a:pPr>
            <a:r>
              <a:rPr lang="en-GB" sz="1400" dirty="0">
                <a:solidFill>
                  <a:srgbClr val="0E101A"/>
                </a:solidFill>
                <a:effectLst/>
                <a:latin typeface="Arial" panose="020B0604020202020204" pitchFamily="34" charset="0"/>
                <a:cs typeface="Arial" panose="020B0604020202020204" pitchFamily="34" charset="0"/>
              </a:rPr>
              <a:t>•Reduced lung capacity</a:t>
            </a:r>
          </a:p>
          <a:p>
            <a:pPr>
              <a:buNone/>
            </a:pPr>
            <a:r>
              <a:rPr lang="en-GB" sz="1400" dirty="0">
                <a:solidFill>
                  <a:srgbClr val="0E101A"/>
                </a:solidFill>
                <a:effectLst/>
                <a:latin typeface="Arial" panose="020B0604020202020204" pitchFamily="34" charset="0"/>
                <a:cs typeface="Arial" panose="020B0604020202020204" pitchFamily="34" charset="0"/>
              </a:rPr>
              <a:t>•Increased risk of infections</a:t>
            </a:r>
          </a:p>
          <a:p>
            <a:pPr marL="0" indent="0">
              <a:lnSpc>
                <a:spcPct val="90000"/>
              </a:lnSpc>
              <a:buNone/>
            </a:pPr>
            <a:endParaRPr lang="en-GB" sz="2000" dirty="0"/>
          </a:p>
        </p:txBody>
      </p:sp>
      <p:pic>
        <p:nvPicPr>
          <p:cNvPr id="7" name="Picture 6">
            <a:extLst>
              <a:ext uri="{FF2B5EF4-FFF2-40B4-BE49-F238E27FC236}">
                <a16:creationId xmlns:a16="http://schemas.microsoft.com/office/drawing/2014/main" id="{F9FBB6B4-1B40-9741-59CB-D56DA75EF3C5}"/>
              </a:ext>
            </a:extLst>
          </p:cNvPr>
          <p:cNvPicPr>
            <a:picLocks noChangeAspect="1"/>
          </p:cNvPicPr>
          <p:nvPr/>
        </p:nvPicPr>
        <p:blipFill>
          <a:blip r:embed="rId4"/>
          <a:srcRect l="11649" r="12420" b="2"/>
          <a:stretch>
            <a:fillRect/>
          </a:stretch>
        </p:blipFill>
        <p:spPr>
          <a:xfrm>
            <a:off x="4665372" y="1171887"/>
            <a:ext cx="4038600" cy="3641904"/>
          </a:xfrm>
          <a:prstGeom prst="rect">
            <a:avLst/>
          </a:prstGeom>
          <a:noFill/>
        </p:spPr>
      </p:pic>
      <p:sp>
        <p:nvSpPr>
          <p:cNvPr id="12" name="Date Placeholder 4">
            <a:extLst>
              <a:ext uri="{FF2B5EF4-FFF2-40B4-BE49-F238E27FC236}">
                <a16:creationId xmlns:a16="http://schemas.microsoft.com/office/drawing/2014/main" id="{C01381AB-DC26-E38D-F0D6-3B4EBB1099FA}"/>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21/04/2026</a:t>
            </a:fld>
            <a:endParaRPr lang="en-GB" altLang="en-US"/>
          </a:p>
        </p:txBody>
      </p:sp>
      <p:sp>
        <p:nvSpPr>
          <p:cNvPr id="14" name="Slide Number Placeholder 5">
            <a:extLst>
              <a:ext uri="{FF2B5EF4-FFF2-40B4-BE49-F238E27FC236}">
                <a16:creationId xmlns:a16="http://schemas.microsoft.com/office/drawing/2014/main" id="{ADEF6FB2-EE41-0082-4B6C-F0B0D265C86F}"/>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8</a:t>
            </a:fld>
            <a:endParaRPr lang="en-GB" altLang="en-US"/>
          </a:p>
        </p:txBody>
      </p:sp>
      <p:sp>
        <p:nvSpPr>
          <p:cNvPr id="13" name="TextBox 12">
            <a:extLst>
              <a:ext uri="{FF2B5EF4-FFF2-40B4-BE49-F238E27FC236}">
                <a16:creationId xmlns:a16="http://schemas.microsoft.com/office/drawing/2014/main" id="{4720CD6F-CD74-1FAB-8D1F-E0F89D62C0EB}"/>
              </a:ext>
            </a:extLst>
          </p:cNvPr>
          <p:cNvSpPr txBox="1"/>
          <p:nvPr/>
        </p:nvSpPr>
        <p:spPr>
          <a:xfrm>
            <a:off x="5436096" y="5481518"/>
            <a:ext cx="4572000" cy="215444"/>
          </a:xfrm>
          <a:prstGeom prst="rect">
            <a:avLst/>
          </a:prstGeom>
          <a:noFill/>
        </p:spPr>
        <p:txBody>
          <a:bodyPr wrap="square">
            <a:spAutoFit/>
          </a:bodyPr>
          <a:lstStyle/>
          <a:p>
            <a:r>
              <a:rPr kumimoji="0" lang="en-US" sz="8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endParaRPr lang="en-GB" sz="1200" dirty="0"/>
          </a:p>
        </p:txBody>
      </p:sp>
      <p:sp>
        <p:nvSpPr>
          <p:cNvPr id="16" name="TextBox 15">
            <a:extLst>
              <a:ext uri="{FF2B5EF4-FFF2-40B4-BE49-F238E27FC236}">
                <a16:creationId xmlns:a16="http://schemas.microsoft.com/office/drawing/2014/main" id="{1D49145D-6D16-9B2D-4EDD-A00CF4ABFD08}"/>
              </a:ext>
            </a:extLst>
          </p:cNvPr>
          <p:cNvSpPr txBox="1"/>
          <p:nvPr/>
        </p:nvSpPr>
        <p:spPr>
          <a:xfrm>
            <a:off x="5364088" y="4775075"/>
            <a:ext cx="5046452" cy="276999"/>
          </a:xfrm>
          <a:prstGeom prst="rect">
            <a:avLst/>
          </a:prstGeom>
          <a:noFill/>
        </p:spPr>
        <p:txBody>
          <a:bodyPr wrap="square">
            <a:spAutoFit/>
          </a:bodyPr>
          <a:lstStyle/>
          <a:p>
            <a:r>
              <a:rPr kumimoji="0" lang="en-US"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Fig. 7 (Team and Team, 2025)</a:t>
            </a:r>
            <a:endParaRPr lang="en-GB" sz="1200" dirty="0"/>
          </a:p>
        </p:txBody>
      </p:sp>
      <p:sp>
        <p:nvSpPr>
          <p:cNvPr id="15" name="TextBox 14">
            <a:extLst>
              <a:ext uri="{FF2B5EF4-FFF2-40B4-BE49-F238E27FC236}">
                <a16:creationId xmlns:a16="http://schemas.microsoft.com/office/drawing/2014/main" id="{91CF5819-8E72-D50B-7C54-B9FAED37B539}"/>
              </a:ext>
            </a:extLst>
          </p:cNvPr>
          <p:cNvSpPr txBox="1"/>
          <p:nvPr/>
        </p:nvSpPr>
        <p:spPr>
          <a:xfrm>
            <a:off x="6084168" y="5108845"/>
            <a:ext cx="3528392" cy="276999"/>
          </a:xfrm>
          <a:prstGeom prst="rect">
            <a:avLst/>
          </a:prstGeom>
          <a:noFill/>
        </p:spPr>
        <p:txBody>
          <a:bodyPr wrap="square" rtlCol="0">
            <a:spAutoFit/>
          </a:bodyPr>
          <a:lstStyle/>
          <a:p>
            <a:r>
              <a:rPr lang="en-GB" sz="1200" dirty="0"/>
              <a:t>Lung metastases </a:t>
            </a:r>
          </a:p>
        </p:txBody>
      </p:sp>
      <p:pic>
        <p:nvPicPr>
          <p:cNvPr id="22" name="Audio 21">
            <a:hlinkClick r:id="" action="ppaction://media"/>
            <a:extLst>
              <a:ext uri="{FF2B5EF4-FFF2-40B4-BE49-F238E27FC236}">
                <a16:creationId xmlns:a16="http://schemas.microsoft.com/office/drawing/2014/main" id="{8EC02777-5172-D8DB-3EE3-B378705419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49592"/>
    </mc:Choice>
    <mc:Fallback>
      <p:transition spd="slow" advTm="49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2267744" y="44625"/>
            <a:ext cx="3744416" cy="493417"/>
          </a:xfrm>
        </p:spPr>
        <p:txBody>
          <a:bodyPr wrap="square" anchor="ctr">
            <a:normAutofit/>
          </a:bodyPr>
          <a:lstStyle/>
          <a:p>
            <a:r>
              <a:rPr lang="en-GB" sz="20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395536" y="188640"/>
            <a:ext cx="4038600" cy="5400600"/>
          </a:xfrm>
        </p:spPr>
        <p:txBody>
          <a:bodyPr wrap="square" anchor="t">
            <a:normAutofit fontScale="92500" lnSpcReduction="10000"/>
          </a:bodyPr>
          <a:lstStyle/>
          <a:p>
            <a:pPr>
              <a:buNone/>
            </a:pPr>
            <a:endParaRPr lang="en-GB" sz="1400" b="1" dirty="0">
              <a:solidFill>
                <a:srgbClr val="0E101A"/>
              </a:solidFill>
              <a:latin typeface="Arial" panose="020B0604020202020204" pitchFamily="34" charset="0"/>
              <a:cs typeface="Arial" panose="020B0604020202020204" pitchFamily="34" charset="0"/>
            </a:endParaRPr>
          </a:p>
          <a:p>
            <a:pPr>
              <a:buNone/>
            </a:pPr>
            <a:endParaRPr lang="en-GB" sz="1400" b="1" dirty="0">
              <a:solidFill>
                <a:srgbClr val="0E101A"/>
              </a:solidFill>
              <a:effectLst/>
              <a:latin typeface="Arial" panose="020B0604020202020204" pitchFamily="34" charset="0"/>
              <a:cs typeface="Arial" panose="020B0604020202020204" pitchFamily="34" charset="0"/>
            </a:endParaRPr>
          </a:p>
          <a:p>
            <a:pPr>
              <a:buNone/>
            </a:pPr>
            <a:endParaRPr lang="en-GB" sz="1400" b="1" dirty="0">
              <a:solidFill>
                <a:srgbClr val="0E101A"/>
              </a:solidFill>
              <a:effectLst/>
              <a:latin typeface="Arial" panose="020B0604020202020204" pitchFamily="34" charset="0"/>
              <a:cs typeface="Arial" panose="020B0604020202020204" pitchFamily="34" charset="0"/>
            </a:endParaRPr>
          </a:p>
          <a:p>
            <a:pPr>
              <a:buNone/>
            </a:pPr>
            <a:r>
              <a:rPr lang="en-GB" sz="1400" b="1" dirty="0">
                <a:solidFill>
                  <a:srgbClr val="0E101A"/>
                </a:solidFill>
                <a:effectLst/>
                <a:latin typeface="Arial" panose="020B0604020202020204" pitchFamily="34" charset="0"/>
                <a:cs typeface="Arial" panose="020B0604020202020204" pitchFamily="34" charset="0"/>
              </a:rPr>
              <a:t>Evidence‑Based Recommendations (NHS &amp; NICE)</a:t>
            </a:r>
            <a:endParaRPr lang="en-GB" sz="1400" b="1" dirty="0">
              <a:solidFill>
                <a:srgbClr val="0E101A"/>
              </a:solidFill>
              <a:latin typeface="Arial" panose="020B0604020202020204" pitchFamily="34" charset="0"/>
              <a:cs typeface="Arial" panose="020B0604020202020204" pitchFamily="34" charset="0"/>
            </a:endParaRPr>
          </a:p>
          <a:p>
            <a:pPr marL="0" indent="0">
              <a:buNone/>
            </a:pPr>
            <a:endParaRPr lang="en-GB" sz="1400" b="1" dirty="0">
              <a:solidFill>
                <a:srgbClr val="0E101A"/>
              </a:solidFill>
              <a:effectLst/>
              <a:latin typeface="Arial" panose="020B0604020202020204" pitchFamily="34" charset="0"/>
              <a:cs typeface="Arial" panose="020B0604020202020204" pitchFamily="34" charset="0"/>
            </a:endParaRPr>
          </a:p>
          <a:p>
            <a:pPr marL="0" indent="0">
              <a:buNone/>
            </a:pPr>
            <a:r>
              <a:rPr lang="en-GB" sz="1400" b="1" dirty="0">
                <a:solidFill>
                  <a:srgbClr val="0E101A"/>
                </a:solidFill>
                <a:effectLst/>
                <a:latin typeface="Arial" panose="020B0604020202020204" pitchFamily="34" charset="0"/>
                <a:cs typeface="Arial" panose="020B0604020202020204" pitchFamily="34" charset="0"/>
              </a:rPr>
              <a:t>Treatment &amp; monitoring:</a:t>
            </a:r>
            <a:endParaRPr lang="en-GB" sz="1400" dirty="0">
              <a:solidFill>
                <a:srgbClr val="0E101A"/>
              </a:solidFill>
              <a:effectLst/>
              <a:latin typeface="Arial" panose="020B0604020202020204" pitchFamily="34" charset="0"/>
              <a:cs typeface="Arial" panose="020B0604020202020204" pitchFamily="34" charset="0"/>
            </a:endParaRPr>
          </a:p>
          <a:p>
            <a:r>
              <a:rPr lang="en-GB" sz="1400" dirty="0">
                <a:solidFill>
                  <a:srgbClr val="0E101A"/>
                </a:solidFill>
                <a:effectLst/>
                <a:latin typeface="Arial" panose="020B0604020202020204" pitchFamily="34" charset="0"/>
                <a:cs typeface="Arial" panose="020B0604020202020204" pitchFamily="34" charset="0"/>
              </a:rPr>
              <a:t>PET/ CT scans and bronchoscopy (NICE, 2019</a:t>
            </a:r>
            <a:r>
              <a:rPr lang="en-GB" sz="1400" b="1" dirty="0">
                <a:solidFill>
                  <a:srgbClr val="0E101A"/>
                </a:solidFill>
                <a:effectLst/>
                <a:latin typeface="Arial" panose="020B0604020202020204" pitchFamily="34" charset="0"/>
                <a:cs typeface="Arial" panose="020B0604020202020204" pitchFamily="34" charset="0"/>
              </a:rPr>
              <a:t>)</a:t>
            </a:r>
          </a:p>
          <a:p>
            <a:r>
              <a:rPr lang="en-GB" sz="1400" dirty="0">
                <a:solidFill>
                  <a:srgbClr val="0E101A"/>
                </a:solidFill>
                <a:effectLst/>
                <a:latin typeface="Arial" panose="020B0604020202020204" pitchFamily="34" charset="0"/>
                <a:cs typeface="Arial" panose="020B0604020202020204" pitchFamily="34" charset="0"/>
              </a:rPr>
              <a:t>Regular lung function tests</a:t>
            </a:r>
          </a:p>
          <a:p>
            <a:r>
              <a:rPr lang="en-GB" sz="1400" dirty="0">
                <a:solidFill>
                  <a:srgbClr val="0E101A"/>
                </a:solidFill>
                <a:effectLst/>
                <a:latin typeface="Arial" panose="020B0604020202020204" pitchFamily="34" charset="0"/>
                <a:cs typeface="Arial" panose="020B0604020202020204" pitchFamily="34" charset="0"/>
              </a:rPr>
              <a:t>Smoking cessation support (NHS Stop Smoking Service)  (NICE, 2013) PH48, Hutton et al, 2016) </a:t>
            </a:r>
          </a:p>
          <a:p>
            <a:r>
              <a:rPr lang="en-GB" sz="1400" dirty="0">
                <a:solidFill>
                  <a:srgbClr val="0E101A"/>
                </a:solidFill>
                <a:effectLst/>
                <a:latin typeface="Arial" panose="020B0604020202020204" pitchFamily="34" charset="0"/>
                <a:cs typeface="Arial" panose="020B0604020202020204" pitchFamily="34" charset="0"/>
              </a:rPr>
              <a:t>Depending on the stage, radiotherapy or Chemotherapy</a:t>
            </a:r>
          </a:p>
          <a:p>
            <a:r>
              <a:rPr lang="en-GB" sz="1400" b="1" dirty="0">
                <a:solidFill>
                  <a:srgbClr val="0E101A"/>
                </a:solidFill>
                <a:effectLst/>
                <a:latin typeface="Arial" panose="020B0604020202020204" pitchFamily="34" charset="0"/>
                <a:cs typeface="Arial" panose="020B0604020202020204" pitchFamily="34" charset="0"/>
              </a:rPr>
              <a:t>Care planning:</a:t>
            </a:r>
            <a:endParaRPr lang="en-GB" sz="1400" dirty="0">
              <a:solidFill>
                <a:srgbClr val="0E101A"/>
              </a:solidFill>
              <a:effectLst/>
              <a:latin typeface="Arial" panose="020B0604020202020204" pitchFamily="34" charset="0"/>
              <a:cs typeface="Arial" panose="020B0604020202020204" pitchFamily="34" charset="0"/>
            </a:endParaRPr>
          </a:p>
          <a:p>
            <a:r>
              <a:rPr lang="en-GB" sz="1400" dirty="0">
                <a:solidFill>
                  <a:srgbClr val="0E101A"/>
                </a:solidFill>
                <a:effectLst/>
                <a:latin typeface="Arial" panose="020B0604020202020204" pitchFamily="34" charset="0"/>
                <a:cs typeface="Arial" panose="020B0604020202020204" pitchFamily="34" charset="0"/>
              </a:rPr>
              <a:t>Multidisciplinary team Involvement</a:t>
            </a:r>
          </a:p>
          <a:p>
            <a:r>
              <a:rPr lang="en-GB" sz="1400" dirty="0">
                <a:solidFill>
                  <a:srgbClr val="0E101A"/>
                </a:solidFill>
                <a:effectLst/>
                <a:latin typeface="Arial" panose="020B0604020202020204" pitchFamily="34" charset="0"/>
                <a:cs typeface="Arial" panose="020B0604020202020204" pitchFamily="34" charset="0"/>
              </a:rPr>
              <a:t>Family members (NICE, 2020)</a:t>
            </a:r>
          </a:p>
          <a:p>
            <a:r>
              <a:rPr lang="en-GB" sz="1400" dirty="0">
                <a:solidFill>
                  <a:srgbClr val="0E101A"/>
                </a:solidFill>
                <a:effectLst/>
                <a:latin typeface="Arial" panose="020B0604020202020204" pitchFamily="34" charset="0"/>
                <a:cs typeface="Arial" panose="020B0604020202020204" pitchFamily="34" charset="0"/>
              </a:rPr>
              <a:t>Pulmonary rehabilitation. (NHS, 2022) </a:t>
            </a:r>
          </a:p>
          <a:p>
            <a:r>
              <a:rPr lang="en-GB" sz="1400" dirty="0">
                <a:solidFill>
                  <a:srgbClr val="0E101A"/>
                </a:solidFill>
                <a:effectLst/>
                <a:latin typeface="Arial" panose="020B0604020202020204" pitchFamily="34" charset="0"/>
                <a:cs typeface="Arial" panose="020B0604020202020204" pitchFamily="34" charset="0"/>
              </a:rPr>
              <a:t>Psychological support </a:t>
            </a:r>
          </a:p>
          <a:p>
            <a:r>
              <a:rPr lang="en-GB" sz="1400" b="1" dirty="0">
                <a:solidFill>
                  <a:srgbClr val="0E101A"/>
                </a:solidFill>
                <a:effectLst/>
                <a:latin typeface="Arial" panose="020B0604020202020204" pitchFamily="34" charset="0"/>
                <a:cs typeface="Arial" panose="020B0604020202020204" pitchFamily="34" charset="0"/>
              </a:rPr>
              <a:t>Communication &amp; ethics:</a:t>
            </a:r>
            <a:endParaRPr lang="en-GB" sz="1400" dirty="0">
              <a:solidFill>
                <a:srgbClr val="0E101A"/>
              </a:solidFill>
              <a:effectLst/>
              <a:latin typeface="Arial" panose="020B0604020202020204" pitchFamily="34" charset="0"/>
              <a:cs typeface="Arial" panose="020B0604020202020204" pitchFamily="34" charset="0"/>
            </a:endParaRPr>
          </a:p>
          <a:p>
            <a:r>
              <a:rPr lang="en-GB" sz="1400" dirty="0">
                <a:solidFill>
                  <a:srgbClr val="0E101A"/>
                </a:solidFill>
                <a:effectLst/>
                <a:latin typeface="Arial" panose="020B0604020202020204" pitchFamily="34" charset="0"/>
                <a:cs typeface="Arial" panose="020B0604020202020204" pitchFamily="34" charset="0"/>
              </a:rPr>
              <a:t>Person‑centred care (NHS Long Term Plan)</a:t>
            </a:r>
          </a:p>
          <a:p>
            <a:r>
              <a:rPr lang="en-GB" sz="1400" dirty="0">
                <a:solidFill>
                  <a:srgbClr val="0E101A"/>
                </a:solidFill>
                <a:effectLst/>
                <a:latin typeface="Arial" panose="020B0604020202020204" pitchFamily="34" charset="0"/>
                <a:cs typeface="Arial" panose="020B0604020202020204" pitchFamily="34" charset="0"/>
              </a:rPr>
              <a:t>Shared decision‑making</a:t>
            </a:r>
          </a:p>
          <a:p>
            <a:r>
              <a:rPr lang="en-GB" sz="1400" dirty="0">
                <a:solidFill>
                  <a:srgbClr val="0E101A"/>
                </a:solidFill>
                <a:effectLst/>
                <a:latin typeface="Arial" panose="020B0604020202020204" pitchFamily="34" charset="0"/>
                <a:cs typeface="Arial" panose="020B0604020202020204" pitchFamily="34" charset="0"/>
              </a:rPr>
              <a:t>Respect for autonomy</a:t>
            </a:r>
          </a:p>
          <a:p>
            <a:pPr>
              <a:lnSpc>
                <a:spcPct val="90000"/>
              </a:lnSpc>
            </a:pPr>
            <a:endParaRPr lang="en-GB" sz="1300" dirty="0"/>
          </a:p>
        </p:txBody>
      </p:sp>
      <p:pic>
        <p:nvPicPr>
          <p:cNvPr id="7" name="Picture 6">
            <a:extLst>
              <a:ext uri="{FF2B5EF4-FFF2-40B4-BE49-F238E27FC236}">
                <a16:creationId xmlns:a16="http://schemas.microsoft.com/office/drawing/2014/main" id="{4C1077F4-2B68-9BF7-6DF8-D5859CBA5683}"/>
              </a:ext>
            </a:extLst>
          </p:cNvPr>
          <p:cNvPicPr>
            <a:picLocks noChangeAspect="1"/>
          </p:cNvPicPr>
          <p:nvPr/>
        </p:nvPicPr>
        <p:blipFill>
          <a:blip r:embed="rId4"/>
          <a:srcRect l="17565" r="21689"/>
          <a:stretch>
            <a:fillRect/>
          </a:stretch>
        </p:blipFill>
        <p:spPr>
          <a:xfrm>
            <a:off x="4870702" y="3406258"/>
            <a:ext cx="4273298" cy="1628546"/>
          </a:xfrm>
          <a:prstGeom prst="rect">
            <a:avLst/>
          </a:prstGeom>
          <a:noFill/>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21/04/2026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pic>
        <p:nvPicPr>
          <p:cNvPr id="9" name="Picture 8">
            <a:extLst>
              <a:ext uri="{FF2B5EF4-FFF2-40B4-BE49-F238E27FC236}">
                <a16:creationId xmlns:a16="http://schemas.microsoft.com/office/drawing/2014/main" id="{6A614FAE-E612-2AAA-2BF6-67E2D23BABCC}"/>
              </a:ext>
            </a:extLst>
          </p:cNvPr>
          <p:cNvPicPr>
            <a:picLocks noChangeAspect="1"/>
          </p:cNvPicPr>
          <p:nvPr/>
        </p:nvPicPr>
        <p:blipFill>
          <a:blip r:embed="rId5"/>
          <a:stretch>
            <a:fillRect/>
          </a:stretch>
        </p:blipFill>
        <p:spPr>
          <a:xfrm>
            <a:off x="4759392" y="627992"/>
            <a:ext cx="4384608" cy="2044490"/>
          </a:xfrm>
          <a:prstGeom prst="rect">
            <a:avLst/>
          </a:prstGeom>
        </p:spPr>
      </p:pic>
      <p:sp>
        <p:nvSpPr>
          <p:cNvPr id="11" name="TextBox 10">
            <a:extLst>
              <a:ext uri="{FF2B5EF4-FFF2-40B4-BE49-F238E27FC236}">
                <a16:creationId xmlns:a16="http://schemas.microsoft.com/office/drawing/2014/main" id="{83813F86-42C3-6736-5F60-200BB0DE77B1}"/>
              </a:ext>
            </a:extLst>
          </p:cNvPr>
          <p:cNvSpPr txBox="1"/>
          <p:nvPr/>
        </p:nvSpPr>
        <p:spPr>
          <a:xfrm>
            <a:off x="6859557" y="2732526"/>
            <a:ext cx="2346894" cy="258532"/>
          </a:xfrm>
          <a:prstGeom prst="rect">
            <a:avLst/>
          </a:prstGeom>
          <a:noFill/>
        </p:spPr>
        <p:txBody>
          <a:bodyPr wrap="square">
            <a:spAutoFit/>
          </a:bodyPr>
          <a:lstStyle/>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(Vicc.org, 2013</a:t>
            </a:r>
            <a:r>
              <a:rPr kumimoji="0" lang="en-GB" sz="1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a:t>
            </a:r>
          </a:p>
        </p:txBody>
      </p:sp>
      <p:sp>
        <p:nvSpPr>
          <p:cNvPr id="15" name="TextBox 14">
            <a:extLst>
              <a:ext uri="{FF2B5EF4-FFF2-40B4-BE49-F238E27FC236}">
                <a16:creationId xmlns:a16="http://schemas.microsoft.com/office/drawing/2014/main" id="{A117C08C-9A01-A8C9-49B2-5D995318CA98}"/>
              </a:ext>
            </a:extLst>
          </p:cNvPr>
          <p:cNvSpPr txBox="1"/>
          <p:nvPr/>
        </p:nvSpPr>
        <p:spPr>
          <a:xfrm>
            <a:off x="6898364" y="5079778"/>
            <a:ext cx="1403900" cy="276999"/>
          </a:xfrm>
          <a:prstGeom prst="rect">
            <a:avLst/>
          </a:prstGeom>
          <a:noFill/>
        </p:spPr>
        <p:txBody>
          <a:bodyPr wrap="square" rtlCol="0">
            <a:spAutoFit/>
          </a:bodyPr>
          <a:lstStyle/>
          <a:p>
            <a:r>
              <a:rPr lang="en-GB" sz="1200" dirty="0"/>
              <a:t>(Deehan,2016)</a:t>
            </a:r>
          </a:p>
        </p:txBody>
      </p:sp>
      <p:sp>
        <p:nvSpPr>
          <p:cNvPr id="6" name="TextBox 5">
            <a:extLst>
              <a:ext uri="{FF2B5EF4-FFF2-40B4-BE49-F238E27FC236}">
                <a16:creationId xmlns:a16="http://schemas.microsoft.com/office/drawing/2014/main" id="{FEFBE707-7F10-DDFA-EED7-76AD36E648D9}"/>
              </a:ext>
            </a:extLst>
          </p:cNvPr>
          <p:cNvSpPr txBox="1"/>
          <p:nvPr/>
        </p:nvSpPr>
        <p:spPr>
          <a:xfrm>
            <a:off x="4592499" y="2613188"/>
            <a:ext cx="1656184" cy="769441"/>
          </a:xfrm>
          <a:prstGeom prst="rect">
            <a:avLst/>
          </a:prstGeom>
          <a:noFill/>
        </p:spPr>
        <p:txBody>
          <a:bodyPr wrap="square" rtlCol="0">
            <a:spAutoFit/>
          </a:bodyPr>
          <a:lstStyle/>
          <a:p>
            <a:r>
              <a:rPr lang="en-GB" sz="900" dirty="0"/>
              <a:t>Fig.8. Showing a pulmonologist passing a thin tube through the mouth down to the throat and </a:t>
            </a:r>
            <a:r>
              <a:rPr lang="en-GB" sz="800" dirty="0"/>
              <a:t>into the lungs (Bronchoscopy). </a:t>
            </a:r>
          </a:p>
        </p:txBody>
      </p:sp>
      <p:sp>
        <p:nvSpPr>
          <p:cNvPr id="8" name="TextBox 7">
            <a:extLst>
              <a:ext uri="{FF2B5EF4-FFF2-40B4-BE49-F238E27FC236}">
                <a16:creationId xmlns:a16="http://schemas.microsoft.com/office/drawing/2014/main" id="{4BFEB7B3-2F7F-936B-7BAD-56682799D235}"/>
              </a:ext>
            </a:extLst>
          </p:cNvPr>
          <p:cNvSpPr txBox="1"/>
          <p:nvPr/>
        </p:nvSpPr>
        <p:spPr>
          <a:xfrm>
            <a:off x="5678206" y="5385724"/>
            <a:ext cx="3844215" cy="246221"/>
          </a:xfrm>
          <a:prstGeom prst="rect">
            <a:avLst/>
          </a:prstGeom>
          <a:noFill/>
        </p:spPr>
        <p:txBody>
          <a:bodyPr wrap="square" rtlCol="0">
            <a:spAutoFit/>
          </a:bodyPr>
          <a:lstStyle/>
          <a:p>
            <a:r>
              <a:rPr lang="en-GB" sz="1000" dirty="0"/>
              <a:t>Fig .9 Patient undergoing Radiation Therapy  treatment</a:t>
            </a:r>
          </a:p>
        </p:txBody>
      </p:sp>
      <p:pic>
        <p:nvPicPr>
          <p:cNvPr id="28" name="Audio 27">
            <a:hlinkClick r:id="" action="ppaction://media"/>
            <a:extLst>
              <a:ext uri="{FF2B5EF4-FFF2-40B4-BE49-F238E27FC236}">
                <a16:creationId xmlns:a16="http://schemas.microsoft.com/office/drawing/2014/main" id="{23419FC6-3EE9-E56B-405B-2120692198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5364088" y="4718304"/>
            <a:ext cx="3697616" cy="3697616"/>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03161"/>
    </mc:Choice>
    <mc:Fallback>
      <p:transition spd="slow" advTm="103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Mr D's lung cancer is strongly linked to his long‑term smoking, including his family history, and economic deprivation. The respiratory system is affected by the disease,  reducing gas exchange and causing significant symptoms. </a:t>
            </a:r>
          </a:p>
          <a:p>
            <a:pPr>
              <a:lnSpc>
                <a:spcPct val="150000"/>
              </a:lnSpc>
            </a:pPr>
            <a:r>
              <a:rPr lang="en-GB" sz="1400" dirty="0">
                <a:latin typeface="Arial" panose="020B0604020202020204" pitchFamily="34" charset="0"/>
                <a:cs typeface="Arial" panose="020B0604020202020204" pitchFamily="34" charset="0"/>
              </a:rPr>
              <a:t>Evidence-based interventions such as pulmonary rehabilitation, psychological support, smoking cessation and multidisciplinary care can improve outcomes. </a:t>
            </a:r>
          </a:p>
          <a:p>
            <a:pPr>
              <a:lnSpc>
                <a:spcPct val="150000"/>
              </a:lnSpc>
            </a:pPr>
            <a:r>
              <a:rPr lang="en-GB" sz="1400" dirty="0">
                <a:latin typeface="Arial" panose="020B0604020202020204" pitchFamily="34" charset="0"/>
                <a:cs typeface="Arial" panose="020B0604020202020204" pitchFamily="34" charset="0"/>
              </a:rPr>
              <a:t>To support Mr D's health and well-being, a comprehensive care plan is required to address his lifestyle changes, risk factors, and monitoring, with clear communication and ethical practice essential.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9" name="Audio 18">
            <a:hlinkClick r:id="" action="ppaction://media"/>
            <a:extLst>
              <a:ext uri="{FF2B5EF4-FFF2-40B4-BE49-F238E27FC236}">
                <a16:creationId xmlns:a16="http://schemas.microsoft.com/office/drawing/2014/main" id="{295B13A6-48AA-6002-E8E2-A5D09AF7A2B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52878"/>
    </mc:Choice>
    <mc:Fallback>
      <p:transition spd="slow" advTm="52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2296"/>
            <a:ext cx="8229600" cy="826424"/>
          </a:xfrm>
        </p:spPr>
        <p:txBody>
          <a:bodyPr/>
          <a:lstStyle/>
          <a:p>
            <a:r>
              <a:rPr lang="en-GB" sz="18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95536" y="401253"/>
            <a:ext cx="8229600" cy="6525344"/>
          </a:xfrm>
        </p:spPr>
        <p:txBody>
          <a:bodyPr/>
          <a:lstStyle/>
          <a:p>
            <a:pPr marL="0" indent="0">
              <a:lnSpc>
                <a:spcPct val="150000"/>
              </a:lnSpc>
              <a:buNone/>
            </a:pPr>
            <a:endParaRPr lang="en-GB" sz="1200" dirty="0">
              <a:latin typeface="Arial" panose="020B0604020202020204" pitchFamily="34" charset="0"/>
              <a:cs typeface="Arial" panose="020B0604020202020204" pitchFamily="34" charset="0"/>
            </a:endParaRPr>
          </a:p>
          <a:p>
            <a:pPr marL="0" indent="0">
              <a:lnSpc>
                <a:spcPct val="150000"/>
              </a:lnSpc>
              <a:buNone/>
            </a:pPr>
            <a:r>
              <a:rPr lang="en-GB" sz="1400" dirty="0" err="1">
                <a:latin typeface="Arial" panose="020B0604020202020204" pitchFamily="34" charset="0"/>
                <a:cs typeface="Arial" panose="020B0604020202020204" pitchFamily="34" charset="0"/>
              </a:rPr>
              <a:t>Buntajova</a:t>
            </a:r>
            <a:r>
              <a:rPr lang="en-GB" sz="1400" dirty="0">
                <a:latin typeface="Arial" panose="020B0604020202020204" pitchFamily="34" charset="0"/>
                <a:cs typeface="Arial" panose="020B0604020202020204" pitchFamily="34" charset="0"/>
              </a:rPr>
              <a:t>, D. (2022) ‘Lung cancer: Coughing up blood is a “red flag” symptom of cancer to watch out for’, </a:t>
            </a:r>
            <a:r>
              <a:rPr lang="en-GB" sz="1400" i="1" dirty="0">
                <a:latin typeface="Arial" panose="020B0604020202020204" pitchFamily="34" charset="0"/>
                <a:cs typeface="Arial" panose="020B0604020202020204" pitchFamily="34" charset="0"/>
              </a:rPr>
              <a:t>Express.co.uk</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https://www.express.co.uk/life-style/health/1585233/lung-cancer-symptoms-hemoptysis-coughing-up-blood-sign</a:t>
            </a:r>
            <a:r>
              <a:rPr lang="en-GB" sz="1400" dirty="0">
                <a:latin typeface="Arial" panose="020B0604020202020204" pitchFamily="34" charset="0"/>
                <a:cs typeface="Arial" panose="020B0604020202020204" pitchFamily="34" charset="0"/>
              </a:rPr>
              <a:t> (Accessed 14 April 2026).</a:t>
            </a:r>
            <a:endParaRPr lang="en-GB" sz="1400" u="sng" dirty="0">
              <a:latin typeface="Arial" panose="020B0604020202020204" pitchFamily="34" charset="0"/>
              <a:cs typeface="Arial" panose="020B0604020202020204" pitchFamily="34" charset="0"/>
            </a:endParaRPr>
          </a:p>
          <a:p>
            <a:pPr>
              <a:lnSpc>
                <a:spcPct val="150000"/>
              </a:lnSpc>
              <a:spcAft>
                <a:spcPts val="1200"/>
              </a:spcAft>
              <a:buNone/>
            </a:pPr>
            <a:r>
              <a:rPr lang="en-US" sz="1400" kern="0" dirty="0">
                <a:effectLst/>
                <a:latin typeface="Arial" panose="020B0604020202020204" pitchFamily="34" charset="0"/>
                <a:ea typeface="Times New Roman" panose="02020603050405020304" pitchFamily="18" charset="0"/>
                <a:cs typeface="Arial" panose="020B0604020202020204" pitchFamily="34" charset="0"/>
              </a:rPr>
              <a:t>Cancer Information Development Team (2025). </a:t>
            </a:r>
            <a:r>
              <a:rPr lang="en-US" sz="1400" i="1" kern="0" dirty="0">
                <a:effectLst/>
                <a:latin typeface="Arial" panose="020B0604020202020204" pitchFamily="34" charset="0"/>
                <a:ea typeface="Times New Roman" panose="02020603050405020304" pitchFamily="18" charset="0"/>
                <a:cs typeface="Arial" panose="020B0604020202020204" pitchFamily="34" charset="0"/>
              </a:rPr>
              <a:t>Controlling Symptoms of Lung Cancer:</a:t>
            </a:r>
          </a:p>
          <a:p>
            <a:pPr>
              <a:lnSpc>
                <a:spcPct val="150000"/>
              </a:lnSpc>
              <a:spcAft>
                <a:spcPts val="1200"/>
              </a:spcAft>
              <a:buNone/>
            </a:pPr>
            <a:r>
              <a:rPr lang="en-US" sz="1400" i="1" kern="0" dirty="0">
                <a:effectLst/>
                <a:latin typeface="Arial" panose="020B0604020202020204" pitchFamily="34" charset="0"/>
                <a:ea typeface="Times New Roman" panose="02020603050405020304" pitchFamily="18" charset="0"/>
                <a:cs typeface="Arial" panose="020B0604020202020204" pitchFamily="34" charset="0"/>
              </a:rPr>
              <a:t>Breathlessness</a:t>
            </a:r>
            <a:r>
              <a:rPr lang="en-US" sz="1400" kern="0" dirty="0">
                <a:effectLst/>
                <a:latin typeface="Arial" panose="020B0604020202020204" pitchFamily="34" charset="0"/>
                <a:ea typeface="Times New Roman" panose="02020603050405020304" pitchFamily="18" charset="0"/>
                <a:cs typeface="Arial" panose="020B0604020202020204" pitchFamily="34" charset="0"/>
              </a:rPr>
              <a:t>. [online] MACMILLAN CANCER SUPPORT. Available at:</a:t>
            </a:r>
          </a:p>
          <a:p>
            <a:pPr>
              <a:lnSpc>
                <a:spcPct val="150000"/>
              </a:lnSpc>
              <a:spcAft>
                <a:spcPts val="1200"/>
              </a:spcAft>
              <a:buNone/>
            </a:pPr>
            <a:r>
              <a:rPr lang="en-US" sz="1400" u="none" strike="noStrike" kern="0" dirty="0">
                <a:effectLst/>
                <a:latin typeface="Arial" panose="020B0604020202020204" pitchFamily="34" charset="0"/>
                <a:ea typeface="Times New Roman" panose="02020603050405020304" pitchFamily="18" charset="0"/>
                <a:cs typeface="Arial" panose="020B0604020202020204" pitchFamily="34" charset="0"/>
                <a:hlinkClick r:id="rId5"/>
              </a:rPr>
              <a:t>https://www.macmillan.org.uk/cancer-information-and%20-support/</a:t>
            </a:r>
            <a:r>
              <a:rPr lang="en-US" sz="1400" kern="0" dirty="0">
                <a:effectLst/>
                <a:latin typeface="Arial" panose="020B0604020202020204" pitchFamily="34" charset="0"/>
                <a:ea typeface="Times New Roman" panose="02020603050405020304" pitchFamily="18" charset="0"/>
                <a:cs typeface="Arial" panose="020B0604020202020204" pitchFamily="34" charset="0"/>
              </a:rPr>
              <a:t> [Accessed April 23 2026].</a:t>
            </a:r>
            <a:endParaRPr lang="en-GB" sz="1400" b="1" u="sng" kern="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200"/>
              </a:spcAft>
              <a:buNone/>
            </a:pPr>
            <a:r>
              <a:rPr lang="en-GB" sz="1400" u="sng" dirty="0">
                <a:latin typeface="Arial" panose="020B0604020202020204" pitchFamily="34" charset="0"/>
                <a:cs typeface="Arial" panose="020B0604020202020204" pitchFamily="34" charset="0"/>
              </a:rPr>
              <a:t>Cancer News Team (</a:t>
            </a:r>
            <a:r>
              <a:rPr lang="en-GB" sz="1400" dirty="0">
                <a:latin typeface="Arial" panose="020B0604020202020204" pitchFamily="34" charset="0"/>
                <a:cs typeface="Arial" panose="020B0604020202020204" pitchFamily="34" charset="0"/>
              </a:rPr>
              <a:t>2025) </a:t>
            </a:r>
            <a:r>
              <a:rPr lang="en-GB" sz="1400" i="1" dirty="0">
                <a:latin typeface="Arial" panose="020B0604020202020204" pitchFamily="34" charset="0"/>
                <a:cs typeface="Arial" panose="020B0604020202020204" pitchFamily="34" charset="0"/>
              </a:rPr>
              <a:t>Understanding the Lung Cancer Screening Guidelines</a:t>
            </a:r>
            <a:r>
              <a:rPr lang="en-GB" sz="1400" dirty="0">
                <a:latin typeface="Arial" panose="020B0604020202020204" pitchFamily="34" charset="0"/>
                <a:cs typeface="Arial" panose="020B0604020202020204" pitchFamily="34" charset="0"/>
              </a:rPr>
              <a:t>. Cancer News.</a:t>
            </a:r>
          </a:p>
          <a:p>
            <a:pPr>
              <a:lnSpc>
                <a:spcPct val="150000"/>
              </a:lnSpc>
              <a:spcAft>
                <a:spcPts val="1200"/>
              </a:spcAft>
              <a:buNone/>
            </a:pP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https://binaytara.org/cancernews/article/understanding-the-lung-cancer</a:t>
            </a:r>
          </a:p>
          <a:p>
            <a:pPr>
              <a:lnSpc>
                <a:spcPct val="150000"/>
              </a:lnSpc>
              <a:spcAft>
                <a:spcPts val="1200"/>
              </a:spcAft>
              <a:buNone/>
            </a:pP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-screening-guidelines</a:t>
            </a:r>
            <a:r>
              <a:rPr lang="en-GB" sz="1400" dirty="0">
                <a:latin typeface="Arial" panose="020B0604020202020204" pitchFamily="34" charset="0"/>
                <a:cs typeface="Arial" panose="020B0604020202020204" pitchFamily="34" charset="0"/>
              </a:rPr>
              <a:t> (Accessed 14 April 2026).</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Audio 6">
            <a:hlinkClick r:id="" action="ppaction://media"/>
            <a:extLst>
              <a:ext uri="{FF2B5EF4-FFF2-40B4-BE49-F238E27FC236}">
                <a16:creationId xmlns:a16="http://schemas.microsoft.com/office/drawing/2014/main" id="{71078B2D-21F0-54DB-2E33-F8A3872BBE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34060"/>
    </mc:Choice>
    <mc:Fallback>
      <p:transition spd="slow" advTm="13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7813B-64AE-783E-3193-84A223E901BD}"/>
              </a:ext>
            </a:extLst>
          </p:cNvPr>
          <p:cNvSpPr>
            <a:spLocks noGrp="1"/>
          </p:cNvSpPr>
          <p:nvPr>
            <p:ph type="title"/>
          </p:nvPr>
        </p:nvSpPr>
        <p:spPr>
          <a:xfrm>
            <a:off x="457200" y="114300"/>
            <a:ext cx="8229600" cy="434380"/>
          </a:xfrm>
        </p:spPr>
        <p:txBody>
          <a:bodyPr/>
          <a:lstStyle/>
          <a:p>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References</a:t>
            </a:r>
            <a:endParaRPr lang="en-GB" sz="1800" dirty="0"/>
          </a:p>
        </p:txBody>
      </p:sp>
      <p:sp>
        <p:nvSpPr>
          <p:cNvPr id="3" name="Content Placeholder 2">
            <a:extLst>
              <a:ext uri="{FF2B5EF4-FFF2-40B4-BE49-F238E27FC236}">
                <a16:creationId xmlns:a16="http://schemas.microsoft.com/office/drawing/2014/main" id="{E5FE068A-D4BA-C5B7-9A70-5C9A58E38279}"/>
              </a:ext>
            </a:extLst>
          </p:cNvPr>
          <p:cNvSpPr>
            <a:spLocks noGrp="1"/>
          </p:cNvSpPr>
          <p:nvPr>
            <p:ph idx="1"/>
          </p:nvPr>
        </p:nvSpPr>
        <p:spPr>
          <a:xfrm>
            <a:off x="457200" y="476672"/>
            <a:ext cx="8229600" cy="5328592"/>
          </a:xfrm>
        </p:spPr>
        <p:txBody>
          <a:bodyPr/>
          <a:lstStyle/>
          <a:p>
            <a:pPr marL="347345" indent="-347345" algn="just" eaLnBrk="0" fontAlgn="base" hangingPunct="0">
              <a:lnSpc>
                <a:spcPct val="150000"/>
              </a:lnSpc>
              <a:spcBef>
                <a:spcPts val="335"/>
              </a:spcBef>
              <a:spcAft>
                <a:spcPts val="1200"/>
              </a:spcAft>
              <a:buNone/>
            </a:pPr>
            <a:r>
              <a:rPr lang="en-GB" sz="1400" b="1" dirty="0">
                <a:solidFill>
                  <a:prstClr val="black"/>
                </a:solidFill>
                <a:latin typeface="Arial" panose="020B0604020202020204" pitchFamily="34" charset="0"/>
                <a:cs typeface="Arial" panose="020B0604020202020204" pitchFamily="34" charset="0"/>
              </a:rPr>
              <a:t>     </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Cancer Research UK (2025). </a:t>
            </a:r>
            <a:r>
              <a:rPr lang="en-US"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Types of Lung Cancer</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Cancerresearchuk.org. Available at: </a:t>
            </a:r>
            <a:r>
              <a:rPr lang="en-US" sz="14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https://www.cancerresearchuk.org/about-cancer/lung-cancer/stages-types/types</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kern="1200" dirty="0">
                <a:solidFill>
                  <a:srgbClr val="000000"/>
                </a:solidFill>
                <a:effectLst/>
                <a:latin typeface="Arial" panose="020B0604020202020204" pitchFamily="34" charset="0"/>
                <a:cs typeface="Arial" panose="020B0604020202020204" pitchFamily="34" charset="0"/>
              </a:rPr>
              <a:t>Accessed 23 April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7345" indent="-347345" algn="just" eaLnBrk="0" fontAlgn="base" hangingPunct="0">
              <a:lnSpc>
                <a:spcPct val="150000"/>
              </a:lnSpc>
              <a:spcBef>
                <a:spcPts val="335"/>
              </a:spcBef>
              <a:spcAft>
                <a:spcPts val="1200"/>
              </a:spcAft>
              <a:buNone/>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at:</a:t>
            </a:r>
            <a:r>
              <a:rPr lang="en-US" sz="1400" u="sng"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a:t>
            </a:r>
            <a:r>
              <a:rPr lang="en-US" sz="14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://www.cancerresearchuk.org/about-cancer/lung-cancer/stages-types/types</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7345" marR="0" lvl="0" indent="-347345" algn="just" defTabSz="914400" rtl="0" eaLnBrk="0" fontAlgn="base" latinLnBrk="0" hangingPunct="0">
              <a:lnSpc>
                <a:spcPct val="150000"/>
              </a:lnSpc>
              <a:spcBef>
                <a:spcPts val="335"/>
              </a:spcBef>
              <a:spcAft>
                <a:spcPts val="1200"/>
              </a:spcAft>
              <a:buClrTx/>
              <a:buSzTx/>
              <a:buFont typeface="Arial" panose="020B0604020202020204" pitchFamily="34" charset="0"/>
              <a:buNone/>
              <a:tabLst/>
              <a:defRPr/>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CDC (2024a). </a:t>
            </a:r>
            <a:r>
              <a:rPr lang="en-US"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Obesity and Cancer</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Cancer. Available at: </a:t>
            </a:r>
            <a:r>
              <a:rPr lang="en-US" sz="14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https://www.cdc.gov/cancer/risk-factors/obesity.html</a:t>
            </a:r>
            <a:r>
              <a:rPr lang="en-US" sz="1400" u="sng"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(Accessed 23 April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7345" indent="-347345" algn="just" eaLnBrk="0" fontAlgn="base" hangingPunct="0">
              <a:lnSpc>
                <a:spcPct val="150000"/>
              </a:lnSpc>
              <a:spcBef>
                <a:spcPts val="335"/>
              </a:spcBef>
              <a:spcAft>
                <a:spcPts val="1200"/>
              </a:spcAft>
              <a:buNone/>
            </a:pPr>
            <a:r>
              <a:rPr lang="en-GB" sz="1400" kern="1200" dirty="0">
                <a:solidFill>
                  <a:srgbClr val="000000"/>
                </a:solidFill>
                <a:effectLst/>
                <a:latin typeface="Arial" panose="020B0604020202020204" pitchFamily="34" charset="0"/>
                <a:cs typeface="Arial" panose="020B0604020202020204" pitchFamily="34" charset="0"/>
              </a:rPr>
              <a:t>      Deehan, B. (2016) ‘Lung cancer patients could be given choice over treatment’, </a:t>
            </a:r>
            <a:r>
              <a:rPr lang="en-GB" sz="1400" i="1" kern="1200" dirty="0">
                <a:solidFill>
                  <a:srgbClr val="000000"/>
                </a:solidFill>
                <a:effectLst/>
                <a:latin typeface="Arial" panose="020B0604020202020204" pitchFamily="34" charset="0"/>
                <a:cs typeface="Arial" panose="020B0604020202020204" pitchFamily="34" charset="0"/>
              </a:rPr>
              <a:t>Nursing Standard</a:t>
            </a:r>
            <a:r>
              <a:rPr lang="en-GB" sz="1400" kern="1200" dirty="0">
                <a:solidFill>
                  <a:srgbClr val="000000"/>
                </a:solidFill>
                <a:effectLst/>
                <a:latin typeface="Arial" panose="020B0604020202020204" pitchFamily="34" charset="0"/>
                <a:cs typeface="Arial" panose="020B0604020202020204" pitchFamily="34" charset="0"/>
              </a:rPr>
              <a:t>. Available at: </a:t>
            </a:r>
            <a:r>
              <a:rPr lang="en-GB" sz="1400" u="sng" kern="1200" dirty="0">
                <a:solidFill>
                  <a:srgbClr val="000000"/>
                </a:solidFill>
                <a:effectLst/>
                <a:latin typeface="Arial" panose="020B0604020202020204" pitchFamily="34" charset="0"/>
                <a:cs typeface="Arial" panose="020B0604020202020204" pitchFamily="34" charset="0"/>
                <a:hlinkClick r:id="rId4"/>
              </a:rPr>
              <a:t>https://rcni.com/nursing-standard/newsroom/journal-scan/lung-cancer-patients-could-be-given-choice-over-treatment-58671</a:t>
            </a:r>
            <a:r>
              <a:rPr lang="en-GB" sz="1400" kern="1200" dirty="0">
                <a:solidFill>
                  <a:srgbClr val="000000"/>
                </a:solidFill>
                <a:effectLst/>
                <a:latin typeface="Arial" panose="020B0604020202020204" pitchFamily="34" charset="0"/>
                <a:cs typeface="Arial" panose="020B0604020202020204" pitchFamily="34" charset="0"/>
              </a:rPr>
              <a:t> (Accessed 14 April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7345" indent="-347345" algn="just" eaLnBrk="0" fontAlgn="base" hangingPunct="0">
              <a:lnSpc>
                <a:spcPct val="150000"/>
              </a:lnSpc>
              <a:spcBef>
                <a:spcPts val="335"/>
              </a:spcBef>
              <a:spcAft>
                <a:spcPts val="1200"/>
              </a:spcAft>
              <a:buNone/>
            </a:pP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Hutton, D., Gee, I., McGee, C. and Mellor, R. (2016). No Ifs, No Butts: Compliance with Smoking Cessation in Secondary Care Guidance (NICE PH48) by Providers of Cancer Therapies (Radiotherapy and Chemotherapy) in the UK. </a:t>
            </a:r>
            <a:r>
              <a:rPr lang="en-US"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13(12),    p.1244. </a:t>
            </a:r>
            <a:r>
              <a:rPr lang="en-US" sz="1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a:t>
            </a:r>
            <a:r>
              <a:rPr lang="en-US" sz="1400" u="sng"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a:t>
            </a:r>
            <a:r>
              <a:rPr lang="en-US" sz="14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://doi.org/10.3390/ijerph13121244</a:t>
            </a:r>
            <a:r>
              <a:rPr lang="en-US"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400" kern="1200" dirty="0">
                <a:solidFill>
                  <a:srgbClr val="000000"/>
                </a:solidFill>
                <a:effectLst/>
                <a:latin typeface="Arial" panose="020B0604020202020204" pitchFamily="34" charset="0"/>
                <a:cs typeface="Arial" panose="020B0604020202020204" pitchFamily="34" charset="0"/>
              </a:rPr>
              <a:t>(Accessed 21 Apr. 2026)</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50000"/>
              </a:lnSpc>
              <a:spcAft>
                <a:spcPts val="1200"/>
              </a:spcAft>
              <a:buNone/>
            </a:pPr>
            <a:r>
              <a:rPr lang="en-GB" sz="1400" b="1" dirty="0">
                <a:solidFill>
                  <a:prstClr val="black"/>
                </a:solidFill>
                <a:latin typeface="Arial" panose="020B0604020202020204" pitchFamily="34" charset="0"/>
                <a:cs typeface="Arial" panose="020B0604020202020204" pitchFamily="34" charset="0"/>
              </a:rPr>
              <a:t> </a:t>
            </a:r>
            <a:endParaRPr lang="en-GB" dirty="0"/>
          </a:p>
        </p:txBody>
      </p:sp>
      <p:sp>
        <p:nvSpPr>
          <p:cNvPr id="4" name="Date Placeholder 3">
            <a:extLst>
              <a:ext uri="{FF2B5EF4-FFF2-40B4-BE49-F238E27FC236}">
                <a16:creationId xmlns:a16="http://schemas.microsoft.com/office/drawing/2014/main" id="{3F9BDCCE-1BC7-368D-98F6-A425CC2010D2}"/>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F9CFDFF-ED93-E308-BBDC-5709CB33CF9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811411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7CDB-456B-9CA7-A49F-BCEE8E0A9055}"/>
              </a:ext>
            </a:extLst>
          </p:cNvPr>
          <p:cNvSpPr>
            <a:spLocks noGrp="1"/>
          </p:cNvSpPr>
          <p:nvPr>
            <p:ph type="title"/>
          </p:nvPr>
        </p:nvSpPr>
        <p:spPr>
          <a:xfrm>
            <a:off x="457200" y="44624"/>
            <a:ext cx="8229600" cy="691060"/>
          </a:xfrm>
        </p:spPr>
        <p:txBody>
          <a:bodyPr/>
          <a:lstStyle/>
          <a:p>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References</a:t>
            </a:r>
            <a:endParaRPr lang="en-GB" sz="1800" dirty="0"/>
          </a:p>
        </p:txBody>
      </p:sp>
      <p:sp>
        <p:nvSpPr>
          <p:cNvPr id="3" name="Content Placeholder 2">
            <a:extLst>
              <a:ext uri="{FF2B5EF4-FFF2-40B4-BE49-F238E27FC236}">
                <a16:creationId xmlns:a16="http://schemas.microsoft.com/office/drawing/2014/main" id="{9BA40414-7ADB-BACC-2AC7-CEE0528E6AC8}"/>
              </a:ext>
            </a:extLst>
          </p:cNvPr>
          <p:cNvSpPr>
            <a:spLocks noGrp="1"/>
          </p:cNvSpPr>
          <p:nvPr>
            <p:ph idx="1"/>
          </p:nvPr>
        </p:nvSpPr>
        <p:spPr>
          <a:xfrm>
            <a:off x="457200" y="908720"/>
            <a:ext cx="8229600" cy="4752528"/>
          </a:xfrm>
        </p:spPr>
        <p:txBody>
          <a:bodyPr/>
          <a:lstStyle/>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US"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Macmillan Cancer Support (2021). </a:t>
            </a:r>
            <a:r>
              <a:rPr kumimoji="0" lang="en-US" sz="14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The Lungs</a:t>
            </a:r>
            <a:r>
              <a:rPr kumimoji="0" lang="en-US"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[online] www.macmillan.org.uk. Available at: </a:t>
            </a:r>
            <a:r>
              <a:rPr kumimoji="0" lang="en-US"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2"/>
              </a:rPr>
              <a:t>https://www.macmillan.org.uk/cancer-information-and-support/lung-cancer/the-lungs</a:t>
            </a:r>
            <a:r>
              <a:rPr lang="en-US" sz="14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15 April 2026).</a:t>
            </a:r>
          </a:p>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lang="en-GB" sz="1400" dirty="0">
                <a:solidFill>
                  <a:prstClr val="black"/>
                </a:solidFill>
                <a:latin typeface="Arial" panose="020B0604020202020204" pitchFamily="34" charset="0"/>
                <a:cs typeface="Arial" panose="020B0604020202020204" pitchFamily="34" charset="0"/>
              </a:rPr>
              <a:t>      </a:t>
            </a:r>
            <a:r>
              <a:rPr kumimoji="0" lang="en-GB" sz="1400" i="0" u="none" strike="noStrike" kern="1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McGeoch</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L.J., Ross, S., Massa, M.S., Lewington, S. &amp; Clarke, R. (2023) ‘Cigarette smoking and risk of severe infectious respiratory diseases in UK adults: 12‑year follow‑up of UK Biobank’,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Journal of Public Health</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45(4).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doi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10.1093/</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pubmed</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/fdad090 (Accessed 15 April 2026).</a:t>
            </a:r>
            <a:endParaRPr lang="en-GB" sz="1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Motortion (2019)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Unhealthy food addiction, obese hungry man eating fatty burgers, overweight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Dreamstime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https://www.dreamstime.com/unhealthy-food-addiction-obese-hungry-man-eating-fatty-burgers-overweight-stock-photo-unhealthy-food-addiction-obese-hungry-man-image142210931</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15 April 2026).</a:t>
            </a:r>
            <a:endParaRPr lang="en-GB" sz="14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lang="en-GB" sz="140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National Cancer Institute (2019).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Small Cell Lung Cancer Treatment (PDQ®)–Patient Version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[online] National Cancer Institute.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hlinkClick r:id="rId4"/>
              </a:rPr>
              <a:t>https://www.cancer.gov/types/lung/patient/small-cell-lung-treatment-pdq</a:t>
            </a:r>
            <a:r>
              <a:rPr lang="en-GB" sz="140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19 April 2026).</a:t>
            </a:r>
          </a:p>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endParaRPr lang="en-GB" sz="1400" b="1" noProof="0" dirty="0">
              <a:solidFill>
                <a:prstClr val="black"/>
              </a:solidFill>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p:txBody>
      </p:sp>
      <p:sp>
        <p:nvSpPr>
          <p:cNvPr id="4" name="Date Placeholder 3">
            <a:extLst>
              <a:ext uri="{FF2B5EF4-FFF2-40B4-BE49-F238E27FC236}">
                <a16:creationId xmlns:a16="http://schemas.microsoft.com/office/drawing/2014/main" id="{6F13CA51-AF2C-1D3C-05CB-A4BA5825F307}"/>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C21A86C-F294-A789-7AB2-596170C7049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175551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DDE6-34EA-E0AA-75BC-A1259CB0B97C}"/>
              </a:ext>
            </a:extLst>
          </p:cNvPr>
          <p:cNvSpPr>
            <a:spLocks noGrp="1"/>
          </p:cNvSpPr>
          <p:nvPr>
            <p:ph type="title"/>
          </p:nvPr>
        </p:nvSpPr>
        <p:spPr>
          <a:xfrm>
            <a:off x="457200" y="274638"/>
            <a:ext cx="8229600" cy="778098"/>
          </a:xfrm>
        </p:spPr>
        <p:txBody>
          <a:bodyPr/>
          <a:lstStyle/>
          <a:p>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References</a:t>
            </a:r>
            <a:endParaRPr lang="en-GB" sz="1800" dirty="0"/>
          </a:p>
        </p:txBody>
      </p:sp>
      <p:sp>
        <p:nvSpPr>
          <p:cNvPr id="3" name="Content Placeholder 2">
            <a:extLst>
              <a:ext uri="{FF2B5EF4-FFF2-40B4-BE49-F238E27FC236}">
                <a16:creationId xmlns:a16="http://schemas.microsoft.com/office/drawing/2014/main" id="{20C8E96E-A6DD-A374-0A07-0E8EB981029A}"/>
              </a:ext>
            </a:extLst>
          </p:cNvPr>
          <p:cNvSpPr>
            <a:spLocks noGrp="1"/>
          </p:cNvSpPr>
          <p:nvPr>
            <p:ph idx="1"/>
          </p:nvPr>
        </p:nvSpPr>
        <p:spPr>
          <a:xfrm>
            <a:off x="457200" y="1052736"/>
            <a:ext cx="8229600" cy="4464497"/>
          </a:xfrm>
        </p:spPr>
        <p:txBody>
          <a:bodyPr/>
          <a:lstStyle/>
          <a:p>
            <a:pPr marL="342900" marR="0" lvl="0" indent="-342900" algn="l" defTabSz="914400" rtl="0" eaLnBrk="0" fontAlgn="base" latinLnBrk="0" hangingPunct="0">
              <a:lnSpc>
                <a:spcPct val="150000"/>
              </a:lnSpc>
              <a:spcBef>
                <a:spcPct val="20000"/>
              </a:spcBef>
              <a:spcAft>
                <a:spcPts val="1200"/>
              </a:spcAft>
              <a:buClrTx/>
              <a:buSzTx/>
              <a:buFont typeface="Arial" panose="020B0604020202020204" pitchFamily="34" charset="0"/>
              <a:buNone/>
              <a:tabLst/>
              <a:defRPr/>
            </a:pPr>
            <a:r>
              <a:rPr lang="en-US" sz="1400" dirty="0">
                <a:solidFill>
                  <a:prstClr val="black"/>
                </a:solidFill>
                <a:latin typeface="Arial" panose="020B0604020202020204" pitchFamily="34" charset="0"/>
                <a:cs typeface="Arial" panose="020B0604020202020204" pitchFamily="34" charset="0"/>
              </a:rPr>
              <a:t>       </a:t>
            </a: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Pulmonary rehabilitation guidance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https://www.nhs.uk/conditions/pulmonary-rehabilitation/ (nhs.uk in Bing) (Accessed 20 April 2026).</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Lung cancer: Diagnosis and treatment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https://www.nhs.uk/conditions/lung-cancer/ (nhs.uk in Bing) (Accessed 14 April 2026).</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NICE (2013)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PH48: Smoking cessation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London: National Institute for Health and Care Excellence.</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NICE (2019) </a:t>
            </a:r>
            <a:r>
              <a:rPr kumimoji="0" lang="en-GB" sz="140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NG122: Lung cancer: diagnosis and management</a:t>
            </a: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London: National Institute for Health and Care Excellence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(2021)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risks of smoking</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London: PHE.</a:t>
            </a: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US"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Taylor, A. (2022). </a:t>
            </a:r>
            <a:r>
              <a:rPr kumimoji="0" lang="en-US"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Signs Of Lung Cancer You Should Be Aware Of</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[online] Health Digest. Available at: </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https://www.healthdigest.com/1079721/early-signs-of-lung-cancer-you-should-be-aware-of/</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20 Apr. 2026].</a:t>
            </a:r>
            <a:endParaRPr kumimoji="0" 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5E14883B-094C-9D98-DEF8-FF21EA126717}"/>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1F3CFA63-96B2-21FA-2030-C768D225630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848168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1B7B-2ECF-097F-0631-F3575FB5BFDB}"/>
              </a:ext>
            </a:extLst>
          </p:cNvPr>
          <p:cNvSpPr>
            <a:spLocks noGrp="1"/>
          </p:cNvSpPr>
          <p:nvPr>
            <p:ph type="title"/>
          </p:nvPr>
        </p:nvSpPr>
        <p:spPr>
          <a:xfrm>
            <a:off x="457200" y="85568"/>
            <a:ext cx="8229600" cy="679136"/>
          </a:xfrm>
        </p:spPr>
        <p:txBody>
          <a:bodyPr/>
          <a:lstStyle/>
          <a:p>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References</a:t>
            </a:r>
            <a:endParaRPr lang="en-GB" sz="1800" dirty="0"/>
          </a:p>
        </p:txBody>
      </p:sp>
      <p:sp>
        <p:nvSpPr>
          <p:cNvPr id="3" name="Content Placeholder 2">
            <a:extLst>
              <a:ext uri="{FF2B5EF4-FFF2-40B4-BE49-F238E27FC236}">
                <a16:creationId xmlns:a16="http://schemas.microsoft.com/office/drawing/2014/main" id="{B729D808-5356-95A6-91DB-CF6E1A88AF26}"/>
              </a:ext>
            </a:extLst>
          </p:cNvPr>
          <p:cNvSpPr>
            <a:spLocks noGrp="1"/>
          </p:cNvSpPr>
          <p:nvPr>
            <p:ph idx="1"/>
          </p:nvPr>
        </p:nvSpPr>
        <p:spPr>
          <a:xfrm>
            <a:off x="457200" y="908720"/>
            <a:ext cx="8229600" cy="4608513"/>
          </a:xfrm>
        </p:spPr>
        <p:txBody>
          <a:bodyPr/>
          <a:lstStyle/>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US"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Team, C.N. and Team, C.N. (2025). </a:t>
            </a:r>
            <a:r>
              <a:rPr kumimoji="0" lang="en-US"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the Lung Cancer Screening Guidelines | Cancer News</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[online] Cancer News. Available at: </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https://binaytara.org/cancernews/article/understanding-the-lung-cancer-screening-guidelines</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Tortora, G. and Derrickson, B. (2021).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Principles of Anatomy and Physiology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Hoboken, NJ: Wiley.</a:t>
            </a:r>
            <a:endParaRPr lang="en-US" sz="1400" b="1" dirty="0">
              <a:solidFill>
                <a:prstClr val="black"/>
              </a:solidFill>
              <a:latin typeface="Arial" panose="020B0604020202020204" pitchFamily="34" charset="0"/>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US"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Vicc.org</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(2013). </a:t>
            </a:r>
            <a:r>
              <a:rPr kumimoji="0" lang="en-US"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Non-Small Cell Lung Cancer Treatment</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[online] Available at: </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https://vicc.org/cancer-info/adult-nonsmall-cell-lung-cancer</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21st April 2026].</a:t>
            </a:r>
            <a:endPar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(2023)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Tobacco and lung health</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World Health Organisation.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https://www.who.int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14 April 2026].</a:t>
            </a:r>
          </a:p>
          <a:p>
            <a:pPr marL="400050" marR="0" lvl="1" indent="0" algn="l" defTabSz="914400" rtl="0" eaLnBrk="0" fontAlgn="base" latinLnBrk="0" hangingPunct="0">
              <a:lnSpc>
                <a:spcPct val="150000"/>
              </a:lnSpc>
              <a:spcBef>
                <a:spcPct val="20000"/>
              </a:spcBef>
              <a:spcAft>
                <a:spcPct val="0"/>
              </a:spcAft>
              <a:buClrTx/>
              <a:buSzTx/>
              <a:buFont typeface="Arial" panose="020B0604020202020204" pitchFamily="34" charset="0"/>
              <a:buNone/>
              <a:tabLst/>
              <a:defRPr/>
            </a:pP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Zhang, X.,</a:t>
            </a: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Zeng, J., Huang, X. &amp; Li, Z. (2023) ‘When chronic obstructive pulmonary disease meets small cell lung cancer: an unusual case report of rapid progression’,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BMC Geriatrics</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23(1).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doi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10.1186/s12877-023-04508-7 </a:t>
            </a: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[Accessed 15th April 2026].</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BA516A6-3B1F-CD8B-093C-41F23C7AB60F}"/>
              </a:ext>
            </a:extLst>
          </p:cNvPr>
          <p:cNvSpPr>
            <a:spLocks noGrp="1"/>
          </p:cNvSpPr>
          <p:nvPr>
            <p:ph type="dt" sz="half" idx="10"/>
          </p:nvPr>
        </p:nvSpPr>
        <p:spPr/>
        <p:txBody>
          <a:bodyPr/>
          <a:lstStyle/>
          <a:p>
            <a:pPr>
              <a:defRPr/>
            </a:pPr>
            <a:fld id="{2303D31F-598B-47EE-BA37-93F097A3D676}" type="datetime1">
              <a:rPr lang="en-GB" altLang="en-US" smtClean="0"/>
              <a:pPr>
                <a:defRPr/>
              </a:pPr>
              <a:t>23/04/2026</a:t>
            </a:fld>
            <a:endParaRPr lang="en-GB" altLang="en-US"/>
          </a:p>
        </p:txBody>
      </p:sp>
      <p:sp>
        <p:nvSpPr>
          <p:cNvPr id="5" name="Slide Number Placeholder 4">
            <a:extLst>
              <a:ext uri="{FF2B5EF4-FFF2-40B4-BE49-F238E27FC236}">
                <a16:creationId xmlns:a16="http://schemas.microsoft.com/office/drawing/2014/main" id="{6A4EAE99-5C31-E2FA-46B9-25FE6D032E6A}"/>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3351534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13670</TotalTime>
  <Words>1928</Words>
  <Application>Microsoft Office PowerPoint</Application>
  <PresentationFormat>On-screen Show (4:3)</PresentationFormat>
  <Paragraphs>191</Paragraphs>
  <Slides>15</Slides>
  <Notes>1</Notes>
  <HiddenSlides>1</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Myriad Pro</vt:lpstr>
      <vt:lpstr>Symbol</vt:lpstr>
      <vt:lpstr>Times New Roman</vt:lpstr>
      <vt:lpstr>Verdana</vt:lpstr>
      <vt:lpstr>20140311PresentationUWTSDTemplate</vt:lpstr>
      <vt:lpstr>PowerPoint Presentation</vt:lpstr>
      <vt:lpstr>Introduction</vt:lpstr>
      <vt:lpstr>Information and health measurement about Mr D</vt:lpstr>
      <vt:lpstr>Anatomy and Physiology</vt:lpstr>
      <vt:lpstr>Care Plan (1/3)</vt:lpstr>
      <vt:lpstr>Care Plan (2/3)</vt:lpstr>
      <vt:lpstr>Care Plan (3/3) </vt:lpstr>
      <vt:lpstr>Risk factors</vt:lpstr>
      <vt:lpstr>Recommendations</vt:lpstr>
      <vt:lpstr>Conclusion</vt:lpstr>
      <vt:lpstr>References</vt:lpstr>
      <vt:lpstr>References</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Esther Olutayo</cp:lastModifiedBy>
  <cp:revision>258</cp:revision>
  <cp:lastPrinted>2018-07-09T15:27:01Z</cp:lastPrinted>
  <dcterms:created xsi:type="dcterms:W3CDTF">2002-10-07T19:43:58Z</dcterms:created>
  <dcterms:modified xsi:type="dcterms:W3CDTF">2026-04-24T08:45:34Z</dcterms:modified>
</cp:coreProperties>
</file>