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01" r:id="rId1"/>
  </p:sldMasterIdLst>
  <p:handoutMasterIdLst>
    <p:handoutMasterId r:id="rId1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60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543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19" tIns="46259" rIns="92519" bIns="46259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8765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19" tIns="46259" rIns="92519" bIns="46259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9543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19" tIns="46259" rIns="92519" bIns="46259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9429750"/>
            <a:ext cx="28765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19" tIns="46259" rIns="92519" bIns="46259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7D92C0E-65E5-41F4-A2BD-DC72849D41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4965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4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46AEF-3B27-4E1F-B2A9-9CACF8C6FAB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7695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949950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949950"/>
            <a:ext cx="21875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68313" y="5949950"/>
            <a:ext cx="7848600" cy="6096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82C40-1A56-4387-BE6B-AEAADB23C61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064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B864C-FBCD-4521-A922-BFDE484D2FB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3135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56C636-8034-4461-B2D2-EED924F5B67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9745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4DF74-8F6D-42B9-8268-01A68CF7C80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438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41359F-E4BD-46A3-8524-4055F962CC8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6139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C31A83-BE15-43BC-83B6-6CB3F8A1786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6549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5400000">
            <a:off x="433388" y="-433388"/>
            <a:ext cx="6858000" cy="7724775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49E516E5-94F7-448D-B026-732EDD0215D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9976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rtlCol="0" anchor="ctr">
            <a:normAutofit/>
          </a:bodyPr>
          <a:lstStyle>
            <a:lvl1pPr algn="r"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2F4CD5-CDF0-4F7C-B449-5BAA15980D2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725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5D24E-5088-4F1F-A59F-246FA14A8693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8500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E8B51F-CB4D-4E28-A72C-405368BF0EF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655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671428-87CC-4D4B-9007-716E658AB08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786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175" y="5051425"/>
            <a:ext cx="3575050" cy="1806575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588" y="5051425"/>
            <a:ext cx="9145588" cy="180657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5492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22325" y="1100138"/>
            <a:ext cx="7521575" cy="357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613" y="5870575"/>
            <a:ext cx="2176462" cy="201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900" y="6284913"/>
            <a:ext cx="4724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cap="all" spc="200" baseline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50" y="6170613"/>
            <a:ext cx="503238" cy="503237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65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4F17C5-9CC9-4A53-A06C-EB2363EB960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9pPr>
    </p:titleStyle>
    <p:bodyStyle>
      <a:lvl1pPr marL="342900" indent="-342900" algn="l" rtl="0" eaLnBrk="1" fontAlgn="base" hangingPunct="1">
        <a:spcBef>
          <a:spcPts val="800"/>
        </a:spcBef>
        <a:spcAft>
          <a:spcPct val="0"/>
        </a:spcAft>
        <a:buFont typeface="Arial" charset="0"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0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16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2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88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mtClean="0"/>
              <a:t>Working with tables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altLang="en-US" smtClean="0"/>
              <a:t>Including - data series,lookup tables,naming cells,creating one input tables and two input tables, using functions.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Introduction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dirty="0" smtClean="0"/>
              <a:t>Excel will allow us to build data tables of various types</a:t>
            </a:r>
          </a:p>
          <a:p>
            <a:pPr lvl="1"/>
            <a:r>
              <a:rPr lang="en-GB" altLang="en-US" sz="2000" dirty="0" smtClean="0"/>
              <a:t>input tables can be created to hold data based on variables and formulae held in worksheets </a:t>
            </a:r>
            <a:r>
              <a:rPr lang="en-GB" altLang="en-US" sz="2000" dirty="0" err="1" smtClean="0"/>
              <a:t>e.g</a:t>
            </a:r>
            <a:r>
              <a:rPr lang="en-GB" altLang="en-US" sz="2000" dirty="0" smtClean="0"/>
              <a:t> to help us calculate different mortgage rate based on different interest rates.</a:t>
            </a:r>
          </a:p>
          <a:p>
            <a:pPr lvl="1"/>
            <a:r>
              <a:rPr lang="en-GB" altLang="en-US" sz="2000" dirty="0" smtClean="0"/>
              <a:t>Look up tables work by using data already created and </a:t>
            </a:r>
            <a:r>
              <a:rPr lang="en-GB" altLang="en-US" sz="2000" dirty="0" err="1" smtClean="0"/>
              <a:t>mke</a:t>
            </a:r>
            <a:r>
              <a:rPr lang="en-GB" altLang="en-US" sz="2000" dirty="0" smtClean="0"/>
              <a:t> use of a formula to look up values in it.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731168"/>
          </a:xfrm>
        </p:spPr>
        <p:txBody>
          <a:bodyPr/>
          <a:lstStyle/>
          <a:p>
            <a:r>
              <a:rPr lang="en-GB" altLang="en-US" dirty="0" smtClean="0"/>
              <a:t>Setting up the table</a:t>
            </a:r>
          </a:p>
        </p:txBody>
      </p:sp>
      <p:pic>
        <p:nvPicPr>
          <p:cNvPr id="7172" name="Picture 5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528" y="1340768"/>
            <a:ext cx="4176713" cy="5080000"/>
          </a:xfrm>
          <a:noFill/>
        </p:spPr>
      </p:pic>
      <p:sp>
        <p:nvSpPr>
          <p:cNvPr id="7171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88024" y="1340768"/>
            <a:ext cx="3810000" cy="4114800"/>
          </a:xfrm>
        </p:spPr>
        <p:txBody>
          <a:bodyPr/>
          <a:lstStyle/>
          <a:p>
            <a:pPr marL="0" indent="0"/>
            <a:r>
              <a:rPr lang="en-GB" altLang="en-US" sz="2800" dirty="0" smtClean="0"/>
              <a:t>Build the following template</a:t>
            </a:r>
          </a:p>
          <a:p>
            <a:pPr marL="0" indent="0"/>
            <a:r>
              <a:rPr lang="en-GB" altLang="en-US" sz="2800" dirty="0" smtClean="0"/>
              <a:t>To set up the possible interest rates in cell B11 try to use the Edit, Fill, Series option. NB you must format that range of cells to display two decimal places.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04813"/>
            <a:ext cx="7772400" cy="575915"/>
          </a:xfrm>
        </p:spPr>
        <p:txBody>
          <a:bodyPr/>
          <a:lstStyle/>
          <a:p>
            <a:r>
              <a:rPr lang="en-GB" altLang="en-US" dirty="0" smtClean="0"/>
              <a:t>Naming cells</a:t>
            </a:r>
          </a:p>
        </p:txBody>
      </p:sp>
      <p:graphicFrame>
        <p:nvGraphicFramePr>
          <p:cNvPr id="1026" name="Object 3"/>
          <p:cNvGraphicFramePr>
            <a:graphicFrameLocks noGrp="1" noChangeAspect="1"/>
          </p:cNvGraphicFramePr>
          <p:nvPr>
            <p:ph type="clipArt" sz="half" idx="1"/>
          </p:nvPr>
        </p:nvGraphicFramePr>
        <p:xfrm>
          <a:off x="395288" y="1260475"/>
          <a:ext cx="4038600" cy="2947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Bitmap Image" r:id="rId3" imgW="5858672" imgH="4276270" progId="Paint.Picture">
                  <p:embed/>
                </p:oleObj>
              </mc:Choice>
              <mc:Fallback>
                <p:oleObj name="Bitmap Image" r:id="rId3" imgW="5858672" imgH="4276270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260475"/>
                        <a:ext cx="4038600" cy="29479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16463" y="1341438"/>
            <a:ext cx="3810000" cy="4114800"/>
          </a:xfrm>
        </p:spPr>
        <p:txBody>
          <a:bodyPr/>
          <a:lstStyle/>
          <a:p>
            <a:pPr marL="85725" indent="-85725"/>
            <a:r>
              <a:rPr lang="en-GB" altLang="en-US" sz="2800" dirty="0" smtClean="0"/>
              <a:t>It is sometimes easier to refer to cells by a name rather that a cell no#.</a:t>
            </a:r>
          </a:p>
          <a:p>
            <a:pPr marL="0" indent="0"/>
            <a:r>
              <a:rPr lang="en-GB" altLang="en-US" sz="2800" dirty="0" smtClean="0"/>
              <a:t>Click on the formulas tab on the ribbon, Choose name define.</a:t>
            </a:r>
          </a:p>
          <a:p>
            <a:pPr marL="0" indent="0"/>
            <a:r>
              <a:rPr lang="en-GB" altLang="en-US" sz="2800" dirty="0" smtClean="0"/>
              <a:t>Name the cells in column C amount, term and rate as indicated by the titles on the left hand side.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4437063"/>
            <a:ext cx="2933700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Elbow Connector 6"/>
          <p:cNvCxnSpPr/>
          <p:nvPr/>
        </p:nvCxnSpPr>
        <p:spPr bwMode="auto">
          <a:xfrm rot="10800000">
            <a:off x="2301875" y="1773239"/>
            <a:ext cx="4105275" cy="3671887"/>
          </a:xfrm>
          <a:prstGeom prst="bentConnector3">
            <a:avLst>
              <a:gd name="adj1" fmla="val 40945"/>
            </a:avLst>
          </a:prstGeom>
          <a:ln>
            <a:headEnd type="none" w="med" len="med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Using the </a:t>
            </a:r>
            <a:r>
              <a:rPr lang="en-GB" altLang="en-US" i="1" smtClean="0"/>
              <a:t>fx </a:t>
            </a:r>
            <a:r>
              <a:rPr lang="en-GB" altLang="en-US" smtClean="0"/>
              <a:t>function icon</a:t>
            </a:r>
          </a:p>
        </p:txBody>
      </p:sp>
      <p:graphicFrame>
        <p:nvGraphicFramePr>
          <p:cNvPr id="2050" name="Object 3"/>
          <p:cNvGraphicFramePr>
            <a:graphicFrameLocks noGrp="1" noChangeAspect="1"/>
          </p:cNvGraphicFramePr>
          <p:nvPr>
            <p:ph type="clipArt" sz="half" idx="1"/>
            <p:extLst>
              <p:ext uri="{D42A27DB-BD31-4B8C-83A1-F6EECF244321}">
                <p14:modId xmlns:p14="http://schemas.microsoft.com/office/powerpoint/2010/main" val="2455818880"/>
              </p:ext>
            </p:extLst>
          </p:nvPr>
        </p:nvGraphicFramePr>
        <p:xfrm>
          <a:off x="467544" y="2204864"/>
          <a:ext cx="4214812" cy="2376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Bitmap Image" r:id="rId3" imgW="4258065" imgH="2400653" progId="Paint.Picture">
                  <p:embed/>
                </p:oleObj>
              </mc:Choice>
              <mc:Fallback>
                <p:oleObj name="Bitmap Image" r:id="rId3" imgW="4258065" imgH="2400653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2204864"/>
                        <a:ext cx="4214812" cy="23764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2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marL="0" indent="0"/>
            <a:r>
              <a:rPr lang="en-GB" altLang="en-US" sz="2400" dirty="0" smtClean="0"/>
              <a:t>We need to calculate the mortgage repayments.</a:t>
            </a:r>
          </a:p>
          <a:p>
            <a:pPr marL="0" indent="0"/>
            <a:r>
              <a:rPr lang="en-GB" altLang="en-US" sz="2400" dirty="0" smtClean="0"/>
              <a:t>To do this use the PMT function - but instead of cell references use the cell names - the format should look like that shown in b9</a:t>
            </a:r>
            <a:endParaRPr lang="en-GB" altLang="en-US" sz="2800" dirty="0" smtClean="0"/>
          </a:p>
        </p:txBody>
      </p:sp>
      <p:cxnSp>
        <p:nvCxnSpPr>
          <p:cNvPr id="11" name="Elbow Connector 10"/>
          <p:cNvCxnSpPr/>
          <p:nvPr/>
        </p:nvCxnSpPr>
        <p:spPr bwMode="auto">
          <a:xfrm rot="10800000">
            <a:off x="4140200" y="2781302"/>
            <a:ext cx="2592040" cy="1584325"/>
          </a:xfrm>
          <a:prstGeom prst="bentConnector3">
            <a:avLst>
              <a:gd name="adj1" fmla="val 78663"/>
            </a:avLst>
          </a:prstGeom>
          <a:ln>
            <a:headEnd type="none" w="med" len="med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557338"/>
            <a:ext cx="4086225" cy="4967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731838"/>
          </a:xfrm>
        </p:spPr>
        <p:txBody>
          <a:bodyPr/>
          <a:lstStyle/>
          <a:p>
            <a:r>
              <a:rPr lang="en-GB" altLang="en-US" smtClean="0"/>
              <a:t>A one input table</a:t>
            </a:r>
          </a:p>
        </p:txBody>
      </p:sp>
      <p:pic>
        <p:nvPicPr>
          <p:cNvPr id="8197" name="Picture 5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6387" y="3452812"/>
            <a:ext cx="2028825" cy="1171575"/>
          </a:xfrm>
          <a:noFill/>
        </p:spPr>
      </p:pic>
      <p:sp>
        <p:nvSpPr>
          <p:cNvPr id="819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4008" y="1521545"/>
            <a:ext cx="3810000" cy="4114800"/>
          </a:xfrm>
        </p:spPr>
        <p:txBody>
          <a:bodyPr/>
          <a:lstStyle/>
          <a:p>
            <a:r>
              <a:rPr lang="en-GB" altLang="en-US" sz="2400" dirty="0" smtClean="0"/>
              <a:t>Highlight cells A9-B18</a:t>
            </a:r>
          </a:p>
          <a:p>
            <a:pPr marL="0" indent="0"/>
            <a:r>
              <a:rPr lang="en-GB" altLang="en-US" sz="2400" dirty="0" smtClean="0"/>
              <a:t>Using Data , Table which is in the </a:t>
            </a:r>
            <a:r>
              <a:rPr lang="en-GB" altLang="en-US" sz="2400" b="1" dirty="0" smtClean="0"/>
              <a:t>data</a:t>
            </a:r>
            <a:r>
              <a:rPr lang="en-GB" altLang="en-US" sz="2400" dirty="0" smtClean="0"/>
              <a:t> tab and under </a:t>
            </a:r>
            <a:r>
              <a:rPr lang="en-GB" altLang="en-US" sz="2400" u="sng" dirty="0" smtClean="0"/>
              <a:t>what if </a:t>
            </a:r>
            <a:r>
              <a:rPr lang="en-GB" altLang="en-US" sz="2400" dirty="0" smtClean="0"/>
              <a:t>analysis - in the dialog box choose column input and cell C3 - the result will be a reference table displaying different repayments for different interest rates.</a:t>
            </a:r>
          </a:p>
          <a:p>
            <a:r>
              <a:rPr lang="en-GB" altLang="en-US" sz="2400" dirty="0" smtClean="0"/>
              <a:t>Try different value in cell B3 - B5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 Two-input table</a:t>
            </a:r>
          </a:p>
        </p:txBody>
      </p:sp>
      <p:pic>
        <p:nvPicPr>
          <p:cNvPr id="9220" name="Picture 6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343" b="54610"/>
          <a:stretch>
            <a:fillRect/>
          </a:stretch>
        </p:blipFill>
        <p:spPr>
          <a:xfrm>
            <a:off x="468313" y="2060575"/>
            <a:ext cx="4519612" cy="2447925"/>
          </a:xfrm>
          <a:noFill/>
        </p:spPr>
      </p:pic>
      <p:sp>
        <p:nvSpPr>
          <p:cNvPr id="921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072063" y="1785938"/>
            <a:ext cx="3386137" cy="4310062"/>
          </a:xfrm>
        </p:spPr>
        <p:txBody>
          <a:bodyPr/>
          <a:lstStyle/>
          <a:p>
            <a:r>
              <a:rPr lang="en-GB" altLang="en-US" sz="2000" dirty="0" smtClean="0"/>
              <a:t>Set up the following table.</a:t>
            </a:r>
          </a:p>
          <a:p>
            <a:pPr marL="0" indent="0"/>
            <a:r>
              <a:rPr lang="en-GB" altLang="en-US" sz="2000" dirty="0" smtClean="0"/>
              <a:t>To use a two-input table we need to nominate two empty, (B3,B4), these will be used as input cells in our formula.</a:t>
            </a:r>
          </a:p>
          <a:p>
            <a:pPr marL="0" indent="0"/>
            <a:r>
              <a:rPr lang="en-GB" altLang="en-US" sz="2000" dirty="0" smtClean="0"/>
              <a:t> In cell B5 we enter the formula =B3*B4</a:t>
            </a:r>
          </a:p>
          <a:p>
            <a:pPr marL="0" indent="0"/>
            <a:r>
              <a:rPr lang="en-GB" altLang="en-US" sz="2000" dirty="0" smtClean="0"/>
              <a:t>Again we use Data, Table but this time we enter a row and column cell reference.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762000"/>
          </a:xfrm>
        </p:spPr>
        <p:txBody>
          <a:bodyPr/>
          <a:lstStyle/>
          <a:p>
            <a:r>
              <a:rPr lang="en-GB" altLang="en-US" smtClean="0"/>
              <a:t>Using Vlookup</a:t>
            </a:r>
          </a:p>
        </p:txBody>
      </p:sp>
      <p:pic>
        <p:nvPicPr>
          <p:cNvPr id="1024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125538"/>
            <a:ext cx="4348162" cy="528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5148263" y="1149351"/>
            <a:ext cx="3671887" cy="4538662"/>
          </a:xfrm>
          <a:prstGeom prst="rect">
            <a:avLst/>
          </a:prstGeom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kumimoji="1" lang="en-GB" kern="0" dirty="0">
                <a:latin typeface="+mn-lt"/>
              </a:rPr>
              <a:t>Excel offers two lookup </a:t>
            </a:r>
            <a:r>
              <a:rPr kumimoji="1" lang="en-GB" kern="0" dirty="0" err="1">
                <a:latin typeface="+mn-lt"/>
              </a:rPr>
              <a:t>functions,one</a:t>
            </a:r>
            <a:r>
              <a:rPr kumimoji="1" lang="en-GB" kern="0" dirty="0">
                <a:latin typeface="+mn-lt"/>
              </a:rPr>
              <a:t> to look vertically at values arranged in columns and one ( </a:t>
            </a:r>
            <a:r>
              <a:rPr kumimoji="1" lang="en-GB" kern="0" dirty="0" err="1">
                <a:latin typeface="+mn-lt"/>
              </a:rPr>
              <a:t>hlookup</a:t>
            </a:r>
            <a:r>
              <a:rPr kumimoji="1" lang="en-GB" kern="0" dirty="0">
                <a:latin typeface="+mn-lt"/>
              </a:rPr>
              <a:t>) which looks horizontally across rows.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kumimoji="1" lang="en-GB" kern="0" dirty="0">
                <a:latin typeface="+mn-lt"/>
              </a:rPr>
              <a:t>The syntax for example is =</a:t>
            </a:r>
            <a:r>
              <a:rPr kumimoji="1" lang="en-GB" kern="0" dirty="0" err="1">
                <a:latin typeface="+mn-lt"/>
              </a:rPr>
              <a:t>vlookup</a:t>
            </a:r>
            <a:r>
              <a:rPr kumimoji="1" lang="en-GB" kern="0" dirty="0">
                <a:latin typeface="+mn-lt"/>
              </a:rPr>
              <a:t>(</a:t>
            </a:r>
            <a:r>
              <a:rPr kumimoji="1" lang="en-GB" kern="0" dirty="0" err="1">
                <a:latin typeface="+mn-lt"/>
              </a:rPr>
              <a:t>x,range,index</a:t>
            </a:r>
            <a:r>
              <a:rPr kumimoji="1" lang="en-GB" kern="0" dirty="0">
                <a:latin typeface="+mn-lt"/>
              </a:rPr>
              <a:t>)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Vloolup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dirty="0" smtClean="0"/>
              <a:t>Try this out </a:t>
            </a:r>
          </a:p>
          <a:p>
            <a:r>
              <a:rPr lang="en-GB" altLang="en-US" sz="2000" dirty="0" smtClean="0"/>
              <a:t>Remember you need to build our lookup table </a:t>
            </a:r>
          </a:p>
          <a:p>
            <a:r>
              <a:rPr lang="en-GB" altLang="en-US" sz="2000" dirty="0" smtClean="0"/>
              <a:t>You also need an input cell to contain your variable.</a:t>
            </a:r>
          </a:p>
          <a:p>
            <a:pPr marL="0" indent="0"/>
            <a:r>
              <a:rPr lang="en-GB" altLang="en-US" sz="2000" dirty="0" smtClean="0"/>
              <a:t>The lookup formula is contained in the cell you require the answer to be placed.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formation engineering powerpoint design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Information engineering</Template>
  <TotalTime>894</TotalTime>
  <Words>414</Words>
  <Application>Microsoft Office PowerPoint</Application>
  <PresentationFormat>On-screen Show (4:3)</PresentationFormat>
  <Paragraphs>33</Paragraphs>
  <Slides>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Times New Roman</vt:lpstr>
      <vt:lpstr>Arial</vt:lpstr>
      <vt:lpstr>Calibri</vt:lpstr>
      <vt:lpstr>Information engineering powerpoint design</vt:lpstr>
      <vt:lpstr>Bitmap Image</vt:lpstr>
      <vt:lpstr>Working with tables</vt:lpstr>
      <vt:lpstr>Introduction</vt:lpstr>
      <vt:lpstr>Setting up the table</vt:lpstr>
      <vt:lpstr>Naming cells</vt:lpstr>
      <vt:lpstr>Using the fx function icon</vt:lpstr>
      <vt:lpstr>A one input table</vt:lpstr>
      <vt:lpstr>A Two-input table</vt:lpstr>
      <vt:lpstr>Using Vlookup</vt:lpstr>
      <vt:lpstr>Vloolup</vt:lpstr>
    </vt:vector>
  </TitlesOfParts>
  <Company>Pre-installed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tables</dc:title>
  <dc:creator>Beverley Holland</dc:creator>
  <cp:lastModifiedBy>Holland, Beverley</cp:lastModifiedBy>
  <cp:revision>38</cp:revision>
  <cp:lastPrinted>2014-10-24T12:20:01Z</cp:lastPrinted>
  <dcterms:created xsi:type="dcterms:W3CDTF">2000-01-09T13:21:08Z</dcterms:created>
  <dcterms:modified xsi:type="dcterms:W3CDTF">2014-10-24T12:20:05Z</dcterms:modified>
</cp:coreProperties>
</file>