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56" r:id="rId3"/>
    <p:sldId id="257" r:id="rId4"/>
  </p:sldIdLst>
  <p:sldSz cx="9601200" cy="12801600" type="A3"/>
  <p:notesSz cx="6858000" cy="9144000"/>
  <p:defaultTextStyle>
    <a:defPPr>
      <a:defRPr lang="en-US"/>
    </a:defPPr>
    <a:lvl1pPr marL="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1pPr>
    <a:lvl2pPr marL="64008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2pPr>
    <a:lvl3pPr marL="128016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3pPr>
    <a:lvl4pPr marL="192024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4pPr>
    <a:lvl5pPr marL="256032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5pPr>
    <a:lvl6pPr marL="320040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6pPr>
    <a:lvl7pPr marL="384048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7pPr>
    <a:lvl8pPr marL="448056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8pPr>
    <a:lvl9pPr marL="512064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4032">
          <p15:clr>
            <a:srgbClr val="A4A3A4"/>
          </p15:clr>
        </p15:guide>
        <p15:guide id="2" pos="3024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D3F9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1742" y="58"/>
      </p:cViewPr>
      <p:guideLst>
        <p:guide orient="horz" pos="4032"/>
        <p:guide pos="3024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20090" y="3976795"/>
            <a:ext cx="8161020" cy="274404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40180" y="7254240"/>
            <a:ext cx="6720840" cy="327152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6400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801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9202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5603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8404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4805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51206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19DE44-33B8-4A55-B8FE-FD0EA809709B}" type="datetimeFigureOut">
              <a:rPr lang="en-US" smtClean="0"/>
              <a:pPr/>
              <a:t>11/30/2025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C06A2D-ADAF-4DB7-934F-BD14E5EE95AC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19DE44-33B8-4A55-B8FE-FD0EA809709B}" type="datetimeFigureOut">
              <a:rPr lang="en-US" smtClean="0"/>
              <a:pPr/>
              <a:t>11/30/2025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C06A2D-ADAF-4DB7-934F-BD14E5EE95AC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8429" y="8226215"/>
            <a:ext cx="8161020" cy="2542540"/>
          </a:xfrm>
        </p:spPr>
        <p:txBody>
          <a:bodyPr anchor="t"/>
          <a:lstStyle>
            <a:lvl1pPr algn="l">
              <a:defRPr sz="56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8429" y="5425866"/>
            <a:ext cx="8161020" cy="2800349"/>
          </a:xfrm>
        </p:spPr>
        <p:txBody>
          <a:bodyPr anchor="b"/>
          <a:lstStyle>
            <a:lvl1pPr marL="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640080" indent="0">
              <a:buNone/>
              <a:defRPr sz="2500">
                <a:solidFill>
                  <a:schemeClr val="tx1">
                    <a:tint val="75000"/>
                  </a:schemeClr>
                </a:solidFill>
              </a:defRPr>
            </a:lvl2pPr>
            <a:lvl3pPr marL="1280160" indent="0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3pPr>
            <a:lvl4pPr marL="192024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4pPr>
            <a:lvl5pPr marL="256032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5pPr>
            <a:lvl6pPr marL="32004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6pPr>
            <a:lvl7pPr marL="384048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7pPr>
            <a:lvl8pPr marL="448056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8pPr>
            <a:lvl9pPr marL="512064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19DE44-33B8-4A55-B8FE-FD0EA809709B}" type="datetimeFigureOut">
              <a:rPr lang="en-US" smtClean="0"/>
              <a:pPr/>
              <a:t>11/30/2025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C06A2D-ADAF-4DB7-934F-BD14E5EE95AC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1752" y="4181264"/>
            <a:ext cx="5969079" cy="11829627"/>
          </a:xfrm>
        </p:spPr>
        <p:txBody>
          <a:bodyPr/>
          <a:lstStyle>
            <a:lvl1pPr>
              <a:defRPr sz="3900"/>
            </a:lvl1pPr>
            <a:lvl2pPr>
              <a:defRPr sz="3400"/>
            </a:lvl2pPr>
            <a:lvl3pPr>
              <a:defRPr sz="2800"/>
            </a:lvl3pPr>
            <a:lvl4pPr>
              <a:defRPr sz="2500"/>
            </a:lvl4pPr>
            <a:lvl5pPr>
              <a:defRPr sz="2500"/>
            </a:lvl5pPr>
            <a:lvl6pPr>
              <a:defRPr sz="2500"/>
            </a:lvl6pPr>
            <a:lvl7pPr>
              <a:defRPr sz="2500"/>
            </a:lvl7pPr>
            <a:lvl8pPr>
              <a:defRPr sz="2500"/>
            </a:lvl8pPr>
            <a:lvl9pPr>
              <a:defRPr sz="2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0850" y="4181264"/>
            <a:ext cx="5969080" cy="11829627"/>
          </a:xfrm>
        </p:spPr>
        <p:txBody>
          <a:bodyPr/>
          <a:lstStyle>
            <a:lvl1pPr>
              <a:defRPr sz="3900"/>
            </a:lvl1pPr>
            <a:lvl2pPr>
              <a:defRPr sz="3400"/>
            </a:lvl2pPr>
            <a:lvl3pPr>
              <a:defRPr sz="2800"/>
            </a:lvl3pPr>
            <a:lvl4pPr>
              <a:defRPr sz="2500"/>
            </a:lvl4pPr>
            <a:lvl5pPr>
              <a:defRPr sz="2500"/>
            </a:lvl5pPr>
            <a:lvl6pPr>
              <a:defRPr sz="2500"/>
            </a:lvl6pPr>
            <a:lvl7pPr>
              <a:defRPr sz="2500"/>
            </a:lvl7pPr>
            <a:lvl8pPr>
              <a:defRPr sz="2500"/>
            </a:lvl8pPr>
            <a:lvl9pPr>
              <a:defRPr sz="2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19DE44-33B8-4A55-B8FE-FD0EA809709B}" type="datetimeFigureOut">
              <a:rPr lang="en-US" smtClean="0"/>
              <a:pPr/>
              <a:t>11/30/2025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C06A2D-ADAF-4DB7-934F-BD14E5EE95AC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060" y="512657"/>
            <a:ext cx="8641080" cy="21336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0061" y="2865545"/>
            <a:ext cx="4242197" cy="1194223"/>
          </a:xfrm>
        </p:spPr>
        <p:txBody>
          <a:bodyPr anchor="b"/>
          <a:lstStyle>
            <a:lvl1pPr marL="0" indent="0">
              <a:buNone/>
              <a:defRPr sz="3400" b="1"/>
            </a:lvl1pPr>
            <a:lvl2pPr marL="640080" indent="0">
              <a:buNone/>
              <a:defRPr sz="2800" b="1"/>
            </a:lvl2pPr>
            <a:lvl3pPr marL="1280160" indent="0">
              <a:buNone/>
              <a:defRPr sz="2500" b="1"/>
            </a:lvl3pPr>
            <a:lvl4pPr marL="1920240" indent="0">
              <a:buNone/>
              <a:defRPr sz="2200" b="1"/>
            </a:lvl4pPr>
            <a:lvl5pPr marL="2560320" indent="0">
              <a:buNone/>
              <a:defRPr sz="2200" b="1"/>
            </a:lvl5pPr>
            <a:lvl6pPr marL="3200400" indent="0">
              <a:buNone/>
              <a:defRPr sz="2200" b="1"/>
            </a:lvl6pPr>
            <a:lvl7pPr marL="3840480" indent="0">
              <a:buNone/>
              <a:defRPr sz="2200" b="1"/>
            </a:lvl7pPr>
            <a:lvl8pPr marL="4480560" indent="0">
              <a:buNone/>
              <a:defRPr sz="2200" b="1"/>
            </a:lvl8pPr>
            <a:lvl9pPr marL="5120640" indent="0">
              <a:buNone/>
              <a:defRPr sz="2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0061" y="4059768"/>
            <a:ext cx="4242197" cy="7375737"/>
          </a:xfrm>
        </p:spPr>
        <p:txBody>
          <a:bodyPr/>
          <a:lstStyle>
            <a:lvl1pPr>
              <a:defRPr sz="3400"/>
            </a:lvl1pPr>
            <a:lvl2pPr>
              <a:defRPr sz="2800"/>
            </a:lvl2pPr>
            <a:lvl3pPr>
              <a:defRPr sz="2500"/>
            </a:lvl3pPr>
            <a:lvl4pPr>
              <a:defRPr sz="2200"/>
            </a:lvl4pPr>
            <a:lvl5pPr>
              <a:defRPr sz="2200"/>
            </a:lvl5pPr>
            <a:lvl6pPr>
              <a:defRPr sz="2200"/>
            </a:lvl6pPr>
            <a:lvl7pPr>
              <a:defRPr sz="2200"/>
            </a:lvl7pPr>
            <a:lvl8pPr>
              <a:defRPr sz="2200"/>
            </a:lvl8pPr>
            <a:lvl9pPr>
              <a:defRPr sz="2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77277" y="2865545"/>
            <a:ext cx="4243864" cy="1194223"/>
          </a:xfrm>
        </p:spPr>
        <p:txBody>
          <a:bodyPr anchor="b"/>
          <a:lstStyle>
            <a:lvl1pPr marL="0" indent="0">
              <a:buNone/>
              <a:defRPr sz="3400" b="1"/>
            </a:lvl1pPr>
            <a:lvl2pPr marL="640080" indent="0">
              <a:buNone/>
              <a:defRPr sz="2800" b="1"/>
            </a:lvl2pPr>
            <a:lvl3pPr marL="1280160" indent="0">
              <a:buNone/>
              <a:defRPr sz="2500" b="1"/>
            </a:lvl3pPr>
            <a:lvl4pPr marL="1920240" indent="0">
              <a:buNone/>
              <a:defRPr sz="2200" b="1"/>
            </a:lvl4pPr>
            <a:lvl5pPr marL="2560320" indent="0">
              <a:buNone/>
              <a:defRPr sz="2200" b="1"/>
            </a:lvl5pPr>
            <a:lvl6pPr marL="3200400" indent="0">
              <a:buNone/>
              <a:defRPr sz="2200" b="1"/>
            </a:lvl6pPr>
            <a:lvl7pPr marL="3840480" indent="0">
              <a:buNone/>
              <a:defRPr sz="2200" b="1"/>
            </a:lvl7pPr>
            <a:lvl8pPr marL="4480560" indent="0">
              <a:buNone/>
              <a:defRPr sz="2200" b="1"/>
            </a:lvl8pPr>
            <a:lvl9pPr marL="5120640" indent="0">
              <a:buNone/>
              <a:defRPr sz="2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77277" y="4059768"/>
            <a:ext cx="4243864" cy="7375737"/>
          </a:xfrm>
        </p:spPr>
        <p:txBody>
          <a:bodyPr/>
          <a:lstStyle>
            <a:lvl1pPr>
              <a:defRPr sz="3400"/>
            </a:lvl1pPr>
            <a:lvl2pPr>
              <a:defRPr sz="2800"/>
            </a:lvl2pPr>
            <a:lvl3pPr>
              <a:defRPr sz="2500"/>
            </a:lvl3pPr>
            <a:lvl4pPr>
              <a:defRPr sz="2200"/>
            </a:lvl4pPr>
            <a:lvl5pPr>
              <a:defRPr sz="2200"/>
            </a:lvl5pPr>
            <a:lvl6pPr>
              <a:defRPr sz="2200"/>
            </a:lvl6pPr>
            <a:lvl7pPr>
              <a:defRPr sz="2200"/>
            </a:lvl7pPr>
            <a:lvl8pPr>
              <a:defRPr sz="2200"/>
            </a:lvl8pPr>
            <a:lvl9pPr>
              <a:defRPr sz="2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19DE44-33B8-4A55-B8FE-FD0EA809709B}" type="datetimeFigureOut">
              <a:rPr lang="en-US" smtClean="0"/>
              <a:pPr/>
              <a:t>11/30/2025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C06A2D-ADAF-4DB7-934F-BD14E5EE95AC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19DE44-33B8-4A55-B8FE-FD0EA809709B}" type="datetimeFigureOut">
              <a:rPr lang="en-US" smtClean="0"/>
              <a:pPr/>
              <a:t>11/30/2025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C06A2D-ADAF-4DB7-934F-BD14E5EE95AC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19DE44-33B8-4A55-B8FE-FD0EA809709B}" type="datetimeFigureOut">
              <a:rPr lang="en-US" smtClean="0"/>
              <a:pPr/>
              <a:t>11/30/2025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C06A2D-ADAF-4DB7-934F-BD14E5EE95AC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061" y="509693"/>
            <a:ext cx="3158729" cy="2169160"/>
          </a:xfrm>
        </p:spPr>
        <p:txBody>
          <a:bodyPr anchor="b"/>
          <a:lstStyle>
            <a:lvl1pPr algn="l">
              <a:defRPr sz="28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53802" y="509695"/>
            <a:ext cx="5367338" cy="10925811"/>
          </a:xfrm>
        </p:spPr>
        <p:txBody>
          <a:bodyPr/>
          <a:lstStyle>
            <a:lvl1pPr>
              <a:defRPr sz="4500"/>
            </a:lvl1pPr>
            <a:lvl2pPr>
              <a:defRPr sz="3900"/>
            </a:lvl2pPr>
            <a:lvl3pPr>
              <a:defRPr sz="3400"/>
            </a:lvl3pPr>
            <a:lvl4pPr>
              <a:defRPr sz="2800"/>
            </a:lvl4pPr>
            <a:lvl5pPr>
              <a:defRPr sz="2800"/>
            </a:lvl5pPr>
            <a:lvl6pPr>
              <a:defRPr sz="2800"/>
            </a:lvl6pPr>
            <a:lvl7pPr>
              <a:defRPr sz="2800"/>
            </a:lvl7pPr>
            <a:lvl8pPr>
              <a:defRPr sz="2800"/>
            </a:lvl8pPr>
            <a:lvl9pPr>
              <a:defRPr sz="2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0061" y="2678855"/>
            <a:ext cx="3158729" cy="8756651"/>
          </a:xfrm>
        </p:spPr>
        <p:txBody>
          <a:bodyPr/>
          <a:lstStyle>
            <a:lvl1pPr marL="0" indent="0">
              <a:buNone/>
              <a:defRPr sz="2000"/>
            </a:lvl1pPr>
            <a:lvl2pPr marL="640080" indent="0">
              <a:buNone/>
              <a:defRPr sz="1700"/>
            </a:lvl2pPr>
            <a:lvl3pPr marL="1280160" indent="0">
              <a:buNone/>
              <a:defRPr sz="1400"/>
            </a:lvl3pPr>
            <a:lvl4pPr marL="1920240" indent="0">
              <a:buNone/>
              <a:defRPr sz="1300"/>
            </a:lvl4pPr>
            <a:lvl5pPr marL="2560320" indent="0">
              <a:buNone/>
              <a:defRPr sz="1300"/>
            </a:lvl5pPr>
            <a:lvl6pPr marL="3200400" indent="0">
              <a:buNone/>
              <a:defRPr sz="1300"/>
            </a:lvl6pPr>
            <a:lvl7pPr marL="3840480" indent="0">
              <a:buNone/>
              <a:defRPr sz="1300"/>
            </a:lvl7pPr>
            <a:lvl8pPr marL="4480560" indent="0">
              <a:buNone/>
              <a:defRPr sz="1300"/>
            </a:lvl8pPr>
            <a:lvl9pPr marL="5120640" indent="0">
              <a:buNone/>
              <a:defRPr sz="13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19DE44-33B8-4A55-B8FE-FD0EA809709B}" type="datetimeFigureOut">
              <a:rPr lang="en-US" smtClean="0"/>
              <a:pPr/>
              <a:t>11/30/2025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C06A2D-ADAF-4DB7-934F-BD14E5EE95AC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81902" y="8961121"/>
            <a:ext cx="5760720" cy="1057911"/>
          </a:xfrm>
        </p:spPr>
        <p:txBody>
          <a:bodyPr anchor="b"/>
          <a:lstStyle>
            <a:lvl1pPr algn="l">
              <a:defRPr sz="28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81902" y="1143847"/>
            <a:ext cx="5760720" cy="7680960"/>
          </a:xfrm>
        </p:spPr>
        <p:txBody>
          <a:bodyPr/>
          <a:lstStyle>
            <a:lvl1pPr marL="0" indent="0">
              <a:buNone/>
              <a:defRPr sz="4500"/>
            </a:lvl1pPr>
            <a:lvl2pPr marL="640080" indent="0">
              <a:buNone/>
              <a:defRPr sz="3900"/>
            </a:lvl2pPr>
            <a:lvl3pPr marL="1280160" indent="0">
              <a:buNone/>
              <a:defRPr sz="3400"/>
            </a:lvl3pPr>
            <a:lvl4pPr marL="1920240" indent="0">
              <a:buNone/>
              <a:defRPr sz="2800"/>
            </a:lvl4pPr>
            <a:lvl5pPr marL="2560320" indent="0">
              <a:buNone/>
              <a:defRPr sz="2800"/>
            </a:lvl5pPr>
            <a:lvl6pPr marL="3200400" indent="0">
              <a:buNone/>
              <a:defRPr sz="2800"/>
            </a:lvl6pPr>
            <a:lvl7pPr marL="3840480" indent="0">
              <a:buNone/>
              <a:defRPr sz="2800"/>
            </a:lvl7pPr>
            <a:lvl8pPr marL="4480560" indent="0">
              <a:buNone/>
              <a:defRPr sz="2800"/>
            </a:lvl8pPr>
            <a:lvl9pPr marL="5120640" indent="0">
              <a:buNone/>
              <a:defRPr sz="28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81902" y="10019032"/>
            <a:ext cx="5760720" cy="1502409"/>
          </a:xfrm>
        </p:spPr>
        <p:txBody>
          <a:bodyPr/>
          <a:lstStyle>
            <a:lvl1pPr marL="0" indent="0">
              <a:buNone/>
              <a:defRPr sz="2000"/>
            </a:lvl1pPr>
            <a:lvl2pPr marL="640080" indent="0">
              <a:buNone/>
              <a:defRPr sz="1700"/>
            </a:lvl2pPr>
            <a:lvl3pPr marL="1280160" indent="0">
              <a:buNone/>
              <a:defRPr sz="1400"/>
            </a:lvl3pPr>
            <a:lvl4pPr marL="1920240" indent="0">
              <a:buNone/>
              <a:defRPr sz="1300"/>
            </a:lvl4pPr>
            <a:lvl5pPr marL="2560320" indent="0">
              <a:buNone/>
              <a:defRPr sz="1300"/>
            </a:lvl5pPr>
            <a:lvl6pPr marL="3200400" indent="0">
              <a:buNone/>
              <a:defRPr sz="1300"/>
            </a:lvl6pPr>
            <a:lvl7pPr marL="3840480" indent="0">
              <a:buNone/>
              <a:defRPr sz="1300"/>
            </a:lvl7pPr>
            <a:lvl8pPr marL="4480560" indent="0">
              <a:buNone/>
              <a:defRPr sz="1300"/>
            </a:lvl8pPr>
            <a:lvl9pPr marL="5120640" indent="0">
              <a:buNone/>
              <a:defRPr sz="13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19DE44-33B8-4A55-B8FE-FD0EA809709B}" type="datetimeFigureOut">
              <a:rPr lang="en-US" smtClean="0"/>
              <a:pPr/>
              <a:t>11/30/2025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C06A2D-ADAF-4DB7-934F-BD14E5EE95AC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19DE44-33B8-4A55-B8FE-FD0EA809709B}" type="datetimeFigureOut">
              <a:rPr lang="en-US" smtClean="0"/>
              <a:pPr/>
              <a:t>11/30/2025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C06A2D-ADAF-4DB7-934F-BD14E5EE95AC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46220" y="717127"/>
            <a:ext cx="3023711" cy="15293764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1751" y="717127"/>
            <a:ext cx="8914448" cy="1529376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19DE44-33B8-4A55-B8FE-FD0EA809709B}" type="datetimeFigureOut">
              <a:rPr lang="en-US" smtClean="0"/>
              <a:pPr/>
              <a:t>11/30/2025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C06A2D-ADAF-4DB7-934F-BD14E5EE95AC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0060" y="512657"/>
            <a:ext cx="8641080" cy="2133600"/>
          </a:xfrm>
          <a:prstGeom prst="rect">
            <a:avLst/>
          </a:prstGeom>
        </p:spPr>
        <p:txBody>
          <a:bodyPr vert="horz" lIns="128016" tIns="64008" rIns="128016" bIns="64008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0060" y="2987041"/>
            <a:ext cx="8641080" cy="8448464"/>
          </a:xfrm>
          <a:prstGeom prst="rect">
            <a:avLst/>
          </a:prstGeom>
        </p:spPr>
        <p:txBody>
          <a:bodyPr vert="horz" lIns="128016" tIns="64008" rIns="128016" bIns="64008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80060" y="11865189"/>
            <a:ext cx="2240280" cy="681567"/>
          </a:xfrm>
          <a:prstGeom prst="rect">
            <a:avLst/>
          </a:prstGeom>
        </p:spPr>
        <p:txBody>
          <a:bodyPr vert="horz" lIns="128016" tIns="64008" rIns="128016" bIns="64008" rtlCol="0" anchor="ctr"/>
          <a:lstStyle>
            <a:lvl1pPr algn="l">
              <a:defRPr sz="17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19DE44-33B8-4A55-B8FE-FD0EA809709B}" type="datetimeFigureOut">
              <a:rPr lang="en-US" smtClean="0"/>
              <a:pPr/>
              <a:t>11/30/2025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280410" y="11865189"/>
            <a:ext cx="3040380" cy="681567"/>
          </a:xfrm>
          <a:prstGeom prst="rect">
            <a:avLst/>
          </a:prstGeom>
        </p:spPr>
        <p:txBody>
          <a:bodyPr vert="horz" lIns="128016" tIns="64008" rIns="128016" bIns="64008" rtlCol="0" anchor="ctr"/>
          <a:lstStyle>
            <a:lvl1pPr algn="ctr">
              <a:defRPr sz="17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880860" y="11865189"/>
            <a:ext cx="2240280" cy="681567"/>
          </a:xfrm>
          <a:prstGeom prst="rect">
            <a:avLst/>
          </a:prstGeom>
        </p:spPr>
        <p:txBody>
          <a:bodyPr vert="horz" lIns="128016" tIns="64008" rIns="128016" bIns="64008" rtlCol="0" anchor="ctr"/>
          <a:lstStyle>
            <a:lvl1pPr algn="r">
              <a:defRPr sz="17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C06A2D-ADAF-4DB7-934F-BD14E5EE95AC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1280160" rtl="0" eaLnBrk="1" latinLnBrk="0" hangingPunct="1">
        <a:spcBef>
          <a:spcPct val="0"/>
        </a:spcBef>
        <a:buNone/>
        <a:defRPr sz="6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80060" indent="-480060" algn="l" defTabSz="1280160" rtl="0" eaLnBrk="1" latinLnBrk="0" hangingPunct="1">
        <a:spcBef>
          <a:spcPct val="20000"/>
        </a:spcBef>
        <a:buFont typeface="Arial" pitchFamily="34" charset="0"/>
        <a:buChar char="•"/>
        <a:defRPr sz="4500" kern="1200">
          <a:solidFill>
            <a:schemeClr val="tx1"/>
          </a:solidFill>
          <a:latin typeface="+mn-lt"/>
          <a:ea typeface="+mn-ea"/>
          <a:cs typeface="+mn-cs"/>
        </a:defRPr>
      </a:lvl1pPr>
      <a:lvl2pPr marL="1040130" indent="-400050" algn="l" defTabSz="1280160" rtl="0" eaLnBrk="1" latinLnBrk="0" hangingPunct="1">
        <a:spcBef>
          <a:spcPct val="20000"/>
        </a:spcBef>
        <a:buFont typeface="Arial" pitchFamily="34" charset="0"/>
        <a:buChar char="–"/>
        <a:defRPr sz="3900" kern="1200">
          <a:solidFill>
            <a:schemeClr val="tx1"/>
          </a:solidFill>
          <a:latin typeface="+mn-lt"/>
          <a:ea typeface="+mn-ea"/>
          <a:cs typeface="+mn-cs"/>
        </a:defRPr>
      </a:lvl2pPr>
      <a:lvl3pPr marL="1600200" indent="-320040" algn="l" defTabSz="1280160" rtl="0" eaLnBrk="1" latinLnBrk="0" hangingPunct="1">
        <a:spcBef>
          <a:spcPct val="20000"/>
        </a:spcBef>
        <a:buFont typeface="Arial" pitchFamily="34" charset="0"/>
        <a:buChar char="•"/>
        <a:defRPr sz="3400" kern="1200">
          <a:solidFill>
            <a:schemeClr val="tx1"/>
          </a:solidFill>
          <a:latin typeface="+mn-lt"/>
          <a:ea typeface="+mn-ea"/>
          <a:cs typeface="+mn-cs"/>
        </a:defRPr>
      </a:lvl3pPr>
      <a:lvl4pPr marL="2240280" indent="-320040" algn="l" defTabSz="128016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4pPr>
      <a:lvl5pPr marL="2880360" indent="-320040" algn="l" defTabSz="1280160" rtl="0" eaLnBrk="1" latinLnBrk="0" hangingPunct="1">
        <a:spcBef>
          <a:spcPct val="20000"/>
        </a:spcBef>
        <a:buFont typeface="Arial" pitchFamily="34" charset="0"/>
        <a:buChar char="»"/>
        <a:defRPr sz="2800" kern="1200">
          <a:solidFill>
            <a:schemeClr val="tx1"/>
          </a:solidFill>
          <a:latin typeface="+mn-lt"/>
          <a:ea typeface="+mn-ea"/>
          <a:cs typeface="+mn-cs"/>
        </a:defRPr>
      </a:lvl5pPr>
      <a:lvl6pPr marL="3520440" indent="-320040" algn="l" defTabSz="128016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6pPr>
      <a:lvl7pPr marL="4160520" indent="-320040" algn="l" defTabSz="128016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7pPr>
      <a:lvl8pPr marL="4800600" indent="-320040" algn="l" defTabSz="128016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8pPr>
      <a:lvl9pPr marL="5440680" indent="-320040" algn="l" defTabSz="128016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80160" rtl="0" eaLnBrk="1" latinLnBrk="0" hangingPunct="1">
        <a:defRPr sz="25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algn="l" defTabSz="1280160" rtl="0" eaLnBrk="1" latinLnBrk="0" hangingPunct="1">
        <a:defRPr sz="2500" kern="1200">
          <a:solidFill>
            <a:schemeClr val="tx1"/>
          </a:solidFill>
          <a:latin typeface="+mn-lt"/>
          <a:ea typeface="+mn-ea"/>
          <a:cs typeface="+mn-cs"/>
        </a:defRPr>
      </a:lvl2pPr>
      <a:lvl3pPr marL="1280160" algn="l" defTabSz="1280160" rtl="0" eaLnBrk="1" latinLnBrk="0" hangingPunct="1">
        <a:defRPr sz="2500" kern="1200">
          <a:solidFill>
            <a:schemeClr val="tx1"/>
          </a:solidFill>
          <a:latin typeface="+mn-lt"/>
          <a:ea typeface="+mn-ea"/>
          <a:cs typeface="+mn-cs"/>
        </a:defRPr>
      </a:lvl3pPr>
      <a:lvl4pPr marL="1920240" algn="l" defTabSz="1280160" rtl="0" eaLnBrk="1" latinLnBrk="0" hangingPunct="1">
        <a:defRPr sz="2500" kern="1200">
          <a:solidFill>
            <a:schemeClr val="tx1"/>
          </a:solidFill>
          <a:latin typeface="+mn-lt"/>
          <a:ea typeface="+mn-ea"/>
          <a:cs typeface="+mn-cs"/>
        </a:defRPr>
      </a:lvl4pPr>
      <a:lvl5pPr marL="2560320" algn="l" defTabSz="1280160" rtl="0" eaLnBrk="1" latinLnBrk="0" hangingPunct="1">
        <a:defRPr sz="2500" kern="1200">
          <a:solidFill>
            <a:schemeClr val="tx1"/>
          </a:solidFill>
          <a:latin typeface="+mn-lt"/>
          <a:ea typeface="+mn-ea"/>
          <a:cs typeface="+mn-cs"/>
        </a:defRPr>
      </a:lvl5pPr>
      <a:lvl6pPr marL="3200400" algn="l" defTabSz="1280160" rtl="0" eaLnBrk="1" latinLnBrk="0" hangingPunct="1">
        <a:defRPr sz="2500" kern="1200">
          <a:solidFill>
            <a:schemeClr val="tx1"/>
          </a:solidFill>
          <a:latin typeface="+mn-lt"/>
          <a:ea typeface="+mn-ea"/>
          <a:cs typeface="+mn-cs"/>
        </a:defRPr>
      </a:lvl6pPr>
      <a:lvl7pPr marL="3840480" algn="l" defTabSz="1280160" rtl="0" eaLnBrk="1" latinLnBrk="0" hangingPunct="1">
        <a:defRPr sz="2500" kern="1200">
          <a:solidFill>
            <a:schemeClr val="tx1"/>
          </a:solidFill>
          <a:latin typeface="+mn-lt"/>
          <a:ea typeface="+mn-ea"/>
          <a:cs typeface="+mn-cs"/>
        </a:defRPr>
      </a:lvl7pPr>
      <a:lvl8pPr marL="4480560" algn="l" defTabSz="1280160" rtl="0" eaLnBrk="1" latinLnBrk="0" hangingPunct="1">
        <a:defRPr sz="2500" kern="1200">
          <a:solidFill>
            <a:schemeClr val="tx1"/>
          </a:solidFill>
          <a:latin typeface="+mn-lt"/>
          <a:ea typeface="+mn-ea"/>
          <a:cs typeface="+mn-cs"/>
        </a:defRPr>
      </a:lvl8pPr>
      <a:lvl9pPr marL="5120640" algn="l" defTabSz="1280160" rtl="0" eaLnBrk="1" latinLnBrk="0" hangingPunct="1">
        <a:defRPr sz="25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jstor.org/stable/27183135" TargetMode="External"/><Relationship Id="rId2" Type="http://schemas.openxmlformats.org/officeDocument/2006/relationships/hyperlink" Target="https://www.jstor.org/stable/48820473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tescoplc.com/sustainabilit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1000" y="0"/>
            <a:ext cx="8458200" cy="12801599"/>
          </a:xfrm>
          <a:solidFill>
            <a:schemeClr val="bg1"/>
          </a:solidFill>
        </p:spPr>
        <p:txBody>
          <a:bodyPr>
            <a:normAutofit/>
          </a:bodyPr>
          <a:lstStyle/>
          <a:p>
            <a:pPr algn="ctr">
              <a:buNone/>
            </a:pPr>
            <a:endParaRPr lang="en-GB" sz="3600" b="1" dirty="0"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endParaRPr lang="en-GB" sz="3600" b="1" dirty="0"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endParaRPr lang="en-GB" sz="3600" b="1" dirty="0"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endParaRPr lang="en-GB" sz="3600" b="1" dirty="0"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endParaRPr lang="en-GB" sz="3200" b="1" dirty="0"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r>
              <a:rPr lang="en-GB" sz="3200" b="1" dirty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Student Name: Parth </a:t>
            </a:r>
            <a:r>
              <a:rPr lang="en-GB" sz="3200" b="1" dirty="0" err="1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jagdishbhai</a:t>
            </a:r>
            <a:r>
              <a:rPr lang="en-GB" sz="3200" b="1" dirty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sz="3200" b="1" dirty="0" err="1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bhingradiya</a:t>
            </a:r>
            <a:endParaRPr lang="en-GB" sz="32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r>
              <a:rPr lang="en-GB" sz="3200" b="1" dirty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Student ID:</a:t>
            </a:r>
            <a:r>
              <a:rPr lang="en-GB" sz="3200" dirty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 2505862</a:t>
            </a:r>
            <a:endParaRPr lang="en-US" sz="3200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endParaRPr lang="en-GB" sz="32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r>
              <a:rPr lang="en-GB" sz="3200" b="1" dirty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Module Name: Marketing Management</a:t>
            </a:r>
          </a:p>
          <a:p>
            <a:pPr algn="ctr">
              <a:buNone/>
            </a:pPr>
            <a:endParaRPr lang="en-GB" sz="32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r>
              <a:rPr lang="en-GB" sz="3200" b="1" dirty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Module Code: LCMB7024</a:t>
            </a:r>
            <a:endParaRPr lang="en-US" sz="3200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endParaRPr lang="en-GB" sz="32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r>
              <a:rPr lang="en-GB" sz="3200" b="1" dirty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Lecturer’s Name: Dr Jayalakshmi </a:t>
            </a:r>
            <a:r>
              <a:rPr lang="en-GB" sz="3200" b="1" dirty="0" err="1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gopalkrishnan</a:t>
            </a:r>
            <a:r>
              <a:rPr lang="en-GB" sz="3200" b="1" dirty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(London)</a:t>
            </a:r>
            <a:endParaRPr lang="en-US" sz="3200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r>
              <a:rPr lang="en-GB" sz="3200" b="1" dirty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 </a:t>
            </a:r>
            <a:endParaRPr lang="en-US" sz="3200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r>
              <a:rPr lang="en-GB" sz="3200" b="1" dirty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Poster – Marketing Strategy Pitch: Tesco Nurture </a:t>
            </a:r>
            <a:endParaRPr lang="en-US" sz="3200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endParaRPr lang="en-GB" sz="32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r>
              <a:rPr lang="en-GB" sz="3200" b="1" dirty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Term 1</a:t>
            </a:r>
            <a:endParaRPr lang="en-US" sz="3200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en-US" dirty="0"/>
          </a:p>
        </p:txBody>
      </p:sp>
      <p:pic>
        <p:nvPicPr>
          <p:cNvPr id="5" name="Picture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7000" y="838200"/>
            <a:ext cx="4343400" cy="17526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 c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0" y="0"/>
            <a:ext cx="9601200" cy="17526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/>
            <a:r>
              <a:rPr lang="en-US" sz="3500" b="1" dirty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MARKETING STRATEGY PITCH</a:t>
            </a:r>
          </a:p>
          <a:p>
            <a:pPr algn="ctr"/>
            <a:endParaRPr lang="en-GB" sz="35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en-GB" sz="3500" b="1" i="1" dirty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Tesco Nurture of Tesco Plc.</a:t>
            </a:r>
            <a:endParaRPr lang="en-US" sz="3500" b="1" i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0" y="1752600"/>
            <a:ext cx="9601200" cy="1127760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numCol="3" rtlCol="0" anchor="t"/>
          <a:lstStyle/>
          <a:p>
            <a:endParaRPr lang="en-US" sz="1600" dirty="0"/>
          </a:p>
        </p:txBody>
      </p:sp>
      <p:sp>
        <p:nvSpPr>
          <p:cNvPr id="23" name="Rectangle 22"/>
          <p:cNvSpPr/>
          <p:nvPr/>
        </p:nvSpPr>
        <p:spPr>
          <a:xfrm>
            <a:off x="0" y="4191000"/>
            <a:ext cx="2057400" cy="2667847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800" b="1" dirty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Problem Statement</a:t>
            </a:r>
          </a:p>
          <a:p>
            <a:pPr algn="just"/>
            <a:r>
              <a:rPr lang="en-GB" sz="1600" dirty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Sustainability is an integral part of modern households as a medium for reduction in environmental pollution (</a:t>
            </a:r>
            <a:r>
              <a:rPr lang="en-US" sz="1600" dirty="0" err="1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Macheda</a:t>
            </a:r>
            <a:r>
              <a:rPr lang="en-US" sz="1600" dirty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and Liu, 2025</a:t>
            </a:r>
            <a:r>
              <a:rPr lang="en-GB" sz="1600" dirty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).</a:t>
            </a:r>
            <a:endParaRPr lang="en-US" sz="16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Rectangle 23"/>
          <p:cNvSpPr/>
          <p:nvPr/>
        </p:nvSpPr>
        <p:spPr>
          <a:xfrm>
            <a:off x="6400800" y="4191000"/>
            <a:ext cx="3200400" cy="2744047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800" b="1" dirty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Value Enhancement </a:t>
            </a:r>
          </a:p>
          <a:p>
            <a:pPr algn="just">
              <a:buFont typeface="Wingdings" pitchFamily="2" charset="2"/>
              <a:buChar char="v"/>
            </a:pPr>
            <a:r>
              <a:rPr lang="en-GB" sz="1700" dirty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Develop </a:t>
            </a:r>
            <a:r>
              <a:rPr lang="en-GB" sz="1700" b="1" i="1" dirty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affordable and connected devices and systems </a:t>
            </a:r>
            <a:r>
              <a:rPr lang="en-GB" sz="1700" dirty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that can offer sustainable solutions</a:t>
            </a:r>
          </a:p>
          <a:p>
            <a:pPr algn="just">
              <a:buFont typeface="Wingdings" pitchFamily="2" charset="2"/>
              <a:buChar char="v"/>
            </a:pPr>
            <a:r>
              <a:rPr lang="en-GB" sz="1700" dirty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Budget-conscious families to reduce their carbon footprint while growing their own food through farming and save money and energy in the process </a:t>
            </a:r>
            <a:endParaRPr lang="en-GB" sz="17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Rectangle 24"/>
          <p:cNvSpPr/>
          <p:nvPr/>
        </p:nvSpPr>
        <p:spPr>
          <a:xfrm>
            <a:off x="2133600" y="4191000"/>
            <a:ext cx="4267200" cy="2758440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800" b="1" dirty="0">
                <a:solidFill>
                  <a:schemeClr val="accent3">
                    <a:lumMod val="20000"/>
                    <a:lumOff val="80000"/>
                  </a:schemeClr>
                </a:solidFill>
                <a:latin typeface="Times New Roman" pitchFamily="18" charset="0"/>
                <a:cs typeface="Times New Roman" pitchFamily="18" charset="0"/>
              </a:rPr>
              <a:t>The Solution: Tesco Nurture </a:t>
            </a:r>
          </a:p>
          <a:p>
            <a:pPr algn="just">
              <a:buFont typeface="Wingdings" pitchFamily="2" charset="2"/>
              <a:buChar char="v"/>
            </a:pPr>
            <a:r>
              <a:rPr lang="en-GB" sz="1600" dirty="0">
                <a:latin typeface="Times New Roman" pitchFamily="18" charset="0"/>
                <a:cs typeface="Times New Roman" pitchFamily="18" charset="0"/>
              </a:rPr>
              <a:t>Indoor Hydroponic Kits or Nurture Pods are designed to offer a smart indoor growing system with automated LED light and water cycling techniques that fit in small flats in the UK</a:t>
            </a:r>
            <a:r>
              <a:rPr lang="en-GB" sz="1600" b="1" dirty="0">
                <a:solidFill>
                  <a:schemeClr val="accent3">
                    <a:lumMod val="20000"/>
                    <a:lumOff val="80000"/>
                  </a:schemeClr>
                </a:solidFill>
                <a:latin typeface="Times New Roman" pitchFamily="18" charset="0"/>
                <a:cs typeface="Times New Roman" pitchFamily="18" charset="0"/>
              </a:rPr>
              <a:t>  </a:t>
            </a:r>
          </a:p>
          <a:p>
            <a:pPr algn="just">
              <a:buFont typeface="Wingdings" pitchFamily="2" charset="2"/>
              <a:buChar char="v"/>
            </a:pPr>
            <a:r>
              <a:rPr lang="en-GB" sz="1600" dirty="0">
                <a:latin typeface="Times New Roman" pitchFamily="18" charset="0"/>
                <a:cs typeface="Times New Roman" pitchFamily="18" charset="0"/>
              </a:rPr>
              <a:t>Nurture Grid can reduce energy consumption with the effective installation of solar grids and provides real-time, </a:t>
            </a:r>
            <a:r>
              <a:rPr lang="en-GB" sz="1600" dirty="0" err="1">
                <a:latin typeface="Times New Roman" pitchFamily="18" charset="0"/>
                <a:cs typeface="Times New Roman" pitchFamily="18" charset="0"/>
              </a:rPr>
              <a:t>gamified</a:t>
            </a:r>
            <a:r>
              <a:rPr lang="en-GB" sz="1600" dirty="0">
                <a:latin typeface="Times New Roman" pitchFamily="18" charset="0"/>
                <a:cs typeface="Times New Roman" pitchFamily="18" charset="0"/>
              </a:rPr>
              <a:t> energy consumption feedback</a:t>
            </a:r>
            <a:endParaRPr lang="en-US" sz="1600" b="1" dirty="0">
              <a:solidFill>
                <a:schemeClr val="accent3">
                  <a:lumMod val="20000"/>
                  <a:lumOff val="8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Rectangle 25"/>
          <p:cNvSpPr/>
          <p:nvPr/>
        </p:nvSpPr>
        <p:spPr>
          <a:xfrm>
            <a:off x="0" y="9601200"/>
            <a:ext cx="3101341" cy="23622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800" b="1" dirty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Target Market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Target consumers are mostly middle-income families in the UK, mostly in the age group of </a:t>
            </a:r>
            <a:r>
              <a:rPr lang="en-GB" sz="1600" b="1" i="1" dirty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35-60 years old couples</a:t>
            </a:r>
            <a:r>
              <a:rPr lang="en-GB" sz="1600" dirty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Reduction of expenses in electricity and the ability to grow farm-fresh food at home can attract them. </a:t>
            </a:r>
            <a:endParaRPr lang="en-US" sz="1600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Rectangle 27"/>
          <p:cNvSpPr/>
          <p:nvPr/>
        </p:nvSpPr>
        <p:spPr>
          <a:xfrm>
            <a:off x="7162800" y="9739205"/>
            <a:ext cx="2400300" cy="2165313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endParaRPr lang="en-GB" sz="1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en-GB" sz="1800" b="1" dirty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Pricing</a:t>
            </a:r>
          </a:p>
          <a:p>
            <a:pPr algn="just"/>
            <a:r>
              <a:rPr lang="en-GB" sz="1700" dirty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The pricing of products like Indoor Hydroponic Kits is designed at </a:t>
            </a:r>
            <a:r>
              <a:rPr lang="en-GB" sz="1700" b="1" i="1" dirty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40 to 60 GBP</a:t>
            </a:r>
            <a:r>
              <a:rPr lang="en-GB" sz="1700" dirty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, whereas the smart grids are listed at 50 GBP. </a:t>
            </a:r>
            <a:endParaRPr lang="en-US" sz="1700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en-GB" sz="1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en-US" sz="1600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Rectangle 28"/>
          <p:cNvSpPr/>
          <p:nvPr/>
        </p:nvSpPr>
        <p:spPr>
          <a:xfrm>
            <a:off x="0" y="12023510"/>
            <a:ext cx="9601200" cy="1006689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800" b="1" dirty="0">
                <a:solidFill>
                  <a:schemeClr val="accent3">
                    <a:lumMod val="20000"/>
                    <a:lumOff val="80000"/>
                  </a:schemeClr>
                </a:solidFill>
                <a:latin typeface="Times New Roman" pitchFamily="18" charset="0"/>
                <a:cs typeface="Times New Roman" pitchFamily="18" charset="0"/>
              </a:rPr>
              <a:t>Future scopes </a:t>
            </a:r>
            <a:endParaRPr lang="en-US" sz="1800" b="1" dirty="0">
              <a:solidFill>
                <a:schemeClr val="accent3">
                  <a:lumMod val="20000"/>
                  <a:lumOff val="8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v"/>
            </a:pPr>
            <a:r>
              <a:rPr lang="en-US" sz="1600" dirty="0">
                <a:solidFill>
                  <a:schemeClr val="accent3">
                    <a:lumMod val="20000"/>
                    <a:lumOff val="80000"/>
                  </a:schemeClr>
                </a:solidFill>
                <a:latin typeface="Times New Roman" pitchFamily="18" charset="0"/>
                <a:cs typeface="Times New Roman" pitchFamily="18" charset="0"/>
              </a:rPr>
              <a:t>This journey of launching Tesco Nurture is a profitable aspect for the brand as a whole, and will </a:t>
            </a:r>
            <a:r>
              <a:rPr lang="en-GB" sz="1600" dirty="0">
                <a:solidFill>
                  <a:schemeClr val="accent3">
                    <a:lumMod val="20000"/>
                    <a:lumOff val="80000"/>
                  </a:schemeClr>
                </a:solidFill>
                <a:latin typeface="Times New Roman" pitchFamily="18" charset="0"/>
                <a:cs typeface="Times New Roman" pitchFamily="18" charset="0"/>
              </a:rPr>
              <a:t>contribute to the sustainability goal of Tesco</a:t>
            </a:r>
            <a:r>
              <a:rPr lang="en-US" sz="1600" dirty="0">
                <a:solidFill>
                  <a:schemeClr val="accent3">
                    <a:lumMod val="20000"/>
                    <a:lumOff val="80000"/>
                  </a:schemeClr>
                </a:solidFill>
                <a:latin typeface="Times New Roman" pitchFamily="18" charset="0"/>
                <a:cs typeface="Times New Roman" pitchFamily="18" charset="0"/>
              </a:rPr>
              <a:t>.  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995160" y="681907"/>
            <a:ext cx="2331720" cy="932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6893483"/>
            <a:ext cx="3352800" cy="2660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" name="Picture 4"/>
          <p:cNvPicPr>
            <a:picLocks noChangeAspect="1" noChangeArrowheads="1"/>
          </p:cNvPicPr>
          <p:nvPr/>
        </p:nvPicPr>
        <p:blipFill rotWithShape="1">
          <a:blip r:embed="rId4"/>
          <a:srcRect l="11363" r="11137"/>
          <a:stretch/>
        </p:blipFill>
        <p:spPr bwMode="auto">
          <a:xfrm>
            <a:off x="6477000" y="6935047"/>
            <a:ext cx="3115195" cy="27440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148447" y="9535971"/>
            <a:ext cx="4023359" cy="24365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" name="Picture 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414451" y="6952365"/>
            <a:ext cx="3276600" cy="25836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" name="Picture 7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0" y="1752600"/>
            <a:ext cx="9601200" cy="24384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0600" y="990600"/>
            <a:ext cx="5334000" cy="1066800"/>
          </a:xfrm>
        </p:spPr>
        <p:txBody>
          <a:bodyPr>
            <a:normAutofit/>
          </a:bodyPr>
          <a:lstStyle/>
          <a:p>
            <a:pPr algn="just"/>
            <a:r>
              <a:rPr lang="en-GB" sz="3200" b="1" dirty="0">
                <a:latin typeface="Times New Roman" pitchFamily="18" charset="0"/>
                <a:cs typeface="Times New Roman" pitchFamily="18" charset="0"/>
              </a:rPr>
              <a:t>Reference List</a:t>
            </a:r>
            <a:endParaRPr lang="en-US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2209800"/>
            <a:ext cx="7646670" cy="6781800"/>
          </a:xfrm>
        </p:spPr>
        <p:txBody>
          <a:bodyPr>
            <a:normAutofit/>
          </a:bodyPr>
          <a:lstStyle/>
          <a:p>
            <a:pPr algn="just">
              <a:lnSpc>
                <a:spcPct val="160000"/>
              </a:lnSpc>
            </a:pPr>
            <a:r>
              <a:rPr lang="en-US" sz="2200" dirty="0" err="1">
                <a:latin typeface="Times New Roman" pitchFamily="18" charset="0"/>
                <a:cs typeface="Times New Roman" pitchFamily="18" charset="0"/>
              </a:rPr>
              <a:t>Macheda</a:t>
            </a:r>
            <a:r>
              <a:rPr lang="en-US" sz="2200" dirty="0">
                <a:latin typeface="Times New Roman" pitchFamily="18" charset="0"/>
                <a:cs typeface="Times New Roman" pitchFamily="18" charset="0"/>
              </a:rPr>
              <a:t>, F., and Liu, J. (2025). The Role of State-Owned Enterprises in Promoting High-Quality Economic Development: The Case of China. </a:t>
            </a:r>
            <a:r>
              <a:rPr lang="en-US" sz="2200" i="1" dirty="0">
                <a:latin typeface="Times New Roman" pitchFamily="18" charset="0"/>
                <a:cs typeface="Times New Roman" pitchFamily="18" charset="0"/>
              </a:rPr>
              <a:t>World Review of Political Economy</a:t>
            </a:r>
            <a:r>
              <a:rPr lang="en-US" sz="22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2200" i="1" dirty="0">
                <a:latin typeface="Times New Roman" pitchFamily="18" charset="0"/>
                <a:cs typeface="Times New Roman" pitchFamily="18" charset="0"/>
              </a:rPr>
              <a:t>16</a:t>
            </a:r>
            <a:r>
              <a:rPr lang="en-US" sz="2200" dirty="0">
                <a:latin typeface="Times New Roman" pitchFamily="18" charset="0"/>
                <a:cs typeface="Times New Roman" pitchFamily="18" charset="0"/>
              </a:rPr>
              <a:t>(1), 26,82. </a:t>
            </a:r>
            <a:r>
              <a:rPr lang="en-US" sz="2200" u="sng" dirty="0">
                <a:latin typeface="Times New Roman" pitchFamily="18" charset="0"/>
                <a:cs typeface="Times New Roman" pitchFamily="18" charset="0"/>
                <a:hlinkClick r:id="rId2"/>
              </a:rPr>
              <a:t>https://www.jstor.org/stable/48820473</a:t>
            </a:r>
            <a:endParaRPr lang="en-US" sz="2200" dirty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60000"/>
              </a:lnSpc>
            </a:pPr>
            <a:r>
              <a:rPr lang="en-US" sz="2200" dirty="0">
                <a:latin typeface="Times New Roman" pitchFamily="18" charset="0"/>
                <a:cs typeface="Times New Roman" pitchFamily="18" charset="0"/>
              </a:rPr>
              <a:t>Barrett, C. B., Reardon, T., </a:t>
            </a:r>
            <a:r>
              <a:rPr lang="en-US" sz="2200" dirty="0" err="1">
                <a:latin typeface="Times New Roman" pitchFamily="18" charset="0"/>
                <a:cs typeface="Times New Roman" pitchFamily="18" charset="0"/>
              </a:rPr>
              <a:t>Swinnen</a:t>
            </a:r>
            <a:r>
              <a:rPr lang="en-US" sz="2200" dirty="0">
                <a:latin typeface="Times New Roman" pitchFamily="18" charset="0"/>
                <a:cs typeface="Times New Roman" pitchFamily="18" charset="0"/>
              </a:rPr>
              <a:t>, J., and </a:t>
            </a:r>
            <a:r>
              <a:rPr lang="en-US" sz="2200" dirty="0" err="1">
                <a:latin typeface="Times New Roman" pitchFamily="18" charset="0"/>
                <a:cs typeface="Times New Roman" pitchFamily="18" charset="0"/>
              </a:rPr>
              <a:t>Zilberman</a:t>
            </a:r>
            <a:r>
              <a:rPr lang="en-US" sz="2200" dirty="0">
                <a:latin typeface="Times New Roman" pitchFamily="18" charset="0"/>
                <a:cs typeface="Times New Roman" pitchFamily="18" charset="0"/>
              </a:rPr>
              <a:t>, D. (2022). </a:t>
            </a:r>
            <a:r>
              <a:rPr lang="en-US" sz="2200" dirty="0" err="1">
                <a:latin typeface="Times New Roman" pitchFamily="18" charset="0"/>
                <a:cs typeface="Times New Roman" pitchFamily="18" charset="0"/>
              </a:rPr>
              <a:t>Agri</a:t>
            </a:r>
            <a:r>
              <a:rPr lang="en-US" sz="2200" dirty="0">
                <a:latin typeface="Times New Roman" pitchFamily="18" charset="0"/>
                <a:cs typeface="Times New Roman" pitchFamily="18" charset="0"/>
              </a:rPr>
              <a:t>-food Value Chain Revolutions in Low– and Middle-Income Countries. </a:t>
            </a:r>
            <a:r>
              <a:rPr lang="en-US" sz="2200" i="1" dirty="0">
                <a:latin typeface="Times New Roman" pitchFamily="18" charset="0"/>
                <a:cs typeface="Times New Roman" pitchFamily="18" charset="0"/>
              </a:rPr>
              <a:t>Journal of Economic Literature</a:t>
            </a:r>
            <a:r>
              <a:rPr lang="en-US" sz="22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2200" i="1" dirty="0">
                <a:latin typeface="Times New Roman" pitchFamily="18" charset="0"/>
                <a:cs typeface="Times New Roman" pitchFamily="18" charset="0"/>
              </a:rPr>
              <a:t>60</a:t>
            </a:r>
            <a:r>
              <a:rPr lang="en-US" sz="2200" dirty="0">
                <a:latin typeface="Times New Roman" pitchFamily="18" charset="0"/>
                <a:cs typeface="Times New Roman" pitchFamily="18" charset="0"/>
              </a:rPr>
              <a:t>(4), 1316–1377. </a:t>
            </a:r>
            <a:r>
              <a:rPr lang="en-US" sz="2200" u="sng" dirty="0">
                <a:latin typeface="Times New Roman" pitchFamily="18" charset="0"/>
                <a:cs typeface="Times New Roman" pitchFamily="18" charset="0"/>
                <a:hlinkClick r:id="rId3"/>
              </a:rPr>
              <a:t>https://www.jstor.org/stable/27183135</a:t>
            </a:r>
            <a:endParaRPr lang="en-US" sz="2200" dirty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60000"/>
              </a:lnSpc>
            </a:pPr>
            <a:r>
              <a:rPr lang="en-US" sz="2200" dirty="0">
                <a:latin typeface="Times New Roman" pitchFamily="18" charset="0"/>
                <a:cs typeface="Times New Roman" pitchFamily="18" charset="0"/>
              </a:rPr>
              <a:t>Tesco (2025) </a:t>
            </a:r>
            <a:r>
              <a:rPr lang="en-GB" sz="2200" i="1" dirty="0">
                <a:latin typeface="Times New Roman" pitchFamily="18" charset="0"/>
                <a:cs typeface="Times New Roman" pitchFamily="18" charset="0"/>
              </a:rPr>
              <a:t>Tesco Plc. Sustainability</a:t>
            </a:r>
            <a:r>
              <a:rPr lang="en-GB" sz="2200" dirty="0">
                <a:latin typeface="Times New Roman" pitchFamily="18" charset="0"/>
                <a:cs typeface="Times New Roman" pitchFamily="18" charset="0"/>
              </a:rPr>
              <a:t> Available at: </a:t>
            </a:r>
            <a:r>
              <a:rPr lang="en-US" sz="2200" u="sng" dirty="0">
                <a:latin typeface="Times New Roman" pitchFamily="18" charset="0"/>
                <a:cs typeface="Times New Roman" pitchFamily="18" charset="0"/>
                <a:hlinkClick r:id="rId4"/>
              </a:rPr>
              <a:t>https://www.tescoplc.com/sustainability</a:t>
            </a:r>
            <a:r>
              <a:rPr lang="en-US" sz="22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sz="2200" dirty="0">
                <a:latin typeface="Times New Roman" pitchFamily="18" charset="0"/>
                <a:cs typeface="Times New Roman" pitchFamily="18" charset="0"/>
              </a:rPr>
              <a:t>(Accessed: 27 November 2025)</a:t>
            </a:r>
            <a:endParaRPr lang="en-US" sz="2200" dirty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60000"/>
              </a:lnSpc>
            </a:pPr>
            <a:endParaRPr lang="en-US" sz="2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484</TotalTime>
  <Words>396</Words>
  <Application>Microsoft Office PowerPoint</Application>
  <PresentationFormat>A3 Paper (297x420 mm)</PresentationFormat>
  <Paragraphs>41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Arial</vt:lpstr>
      <vt:lpstr>Calibri</vt:lpstr>
      <vt:lpstr>Times New Roman</vt:lpstr>
      <vt:lpstr>Wingdings</vt:lpstr>
      <vt:lpstr>Office Theme</vt:lpstr>
      <vt:lpstr>PowerPoint Presentation</vt:lpstr>
      <vt:lpstr> c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cp:lastModifiedBy>Dipak Modhavadiya</cp:lastModifiedBy>
  <cp:revision>6</cp:revision>
  <dcterms:created xsi:type="dcterms:W3CDTF">2022-09-30T05:54:23Z</dcterms:created>
  <dcterms:modified xsi:type="dcterms:W3CDTF">2025-11-30T09:54:24Z</dcterms:modified>
</cp:coreProperties>
</file>