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66" r:id="rId2"/>
    <p:sldId id="267" r:id="rId3"/>
    <p:sldId id="258" r:id="rId4"/>
    <p:sldId id="259" r:id="rId5"/>
    <p:sldId id="260" r:id="rId6"/>
    <p:sldId id="262"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1950" y="-85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56AB1F-1154-40C6-8F12-A215EC901DC3}" type="doc">
      <dgm:prSet loTypeId="urn:microsoft.com/office/officeart/2005/8/layout/default#1" loCatId="list" qsTypeId="urn:microsoft.com/office/officeart/2005/8/quickstyle/simple1" qsCatId="simple" csTypeId="urn:microsoft.com/office/officeart/2005/8/colors/colorful5" csCatId="colorful" phldr="1"/>
      <dgm:spPr/>
      <dgm:t>
        <a:bodyPr/>
        <a:lstStyle/>
        <a:p>
          <a:endParaRPr lang="en-GB"/>
        </a:p>
      </dgm:t>
    </dgm:pt>
    <dgm:pt modelId="{6BD98D55-3ABA-4DA2-9C25-4D0494E64830}">
      <dgm:prSet custT="1"/>
      <dgm:spPr/>
      <dgm:t>
        <a:bodyPr/>
        <a:lstStyle/>
        <a:p>
          <a:r>
            <a:rPr lang="en-GB" sz="1400" b="1" dirty="0"/>
            <a:t>Strengths</a:t>
          </a:r>
          <a:r>
            <a:rPr lang="en-GB" sz="1100" b="1" dirty="0"/>
            <a:t>:</a:t>
          </a:r>
          <a:r>
            <a:rPr lang="en-GB" sz="1100" dirty="0"/>
            <a:t> </a:t>
          </a:r>
        </a:p>
        <a:p>
          <a:r>
            <a:rPr lang="en-GB" sz="1200" dirty="0"/>
            <a:t>Compassionate and empathetic; strong communication and teamwork skills (American Association of Colleges of Nursing, 2024). These qualities help me connect with patients and colleagues.</a:t>
          </a:r>
        </a:p>
      </dgm:t>
    </dgm:pt>
    <dgm:pt modelId="{C0A992EC-CCE2-4C3A-9053-36DD6024ED3E}" type="parTrans" cxnId="{23F42419-C9A2-49CD-8CC5-0273CB16CD82}">
      <dgm:prSet/>
      <dgm:spPr/>
      <dgm:t>
        <a:bodyPr/>
        <a:lstStyle/>
        <a:p>
          <a:endParaRPr lang="en-GB" sz="1600"/>
        </a:p>
      </dgm:t>
    </dgm:pt>
    <dgm:pt modelId="{347319D5-80CC-4B3B-8DCF-97FAD150C76C}" type="sibTrans" cxnId="{23F42419-C9A2-49CD-8CC5-0273CB16CD82}">
      <dgm:prSet/>
      <dgm:spPr/>
      <dgm:t>
        <a:bodyPr/>
        <a:lstStyle/>
        <a:p>
          <a:endParaRPr lang="en-GB"/>
        </a:p>
      </dgm:t>
    </dgm:pt>
    <dgm:pt modelId="{DD34B537-BD58-493F-8623-063EAFAE3B21}">
      <dgm:prSet custT="1"/>
      <dgm:spPr/>
      <dgm:t>
        <a:bodyPr/>
        <a:lstStyle/>
        <a:p>
          <a:r>
            <a:rPr lang="en-GB" sz="1400" b="1" dirty="0"/>
            <a:t>Weaknesses</a:t>
          </a:r>
          <a:r>
            <a:rPr lang="en-GB" sz="1100" b="1" dirty="0"/>
            <a:t>:</a:t>
          </a:r>
          <a:r>
            <a:rPr lang="en-GB" sz="1100" dirty="0"/>
            <a:t> </a:t>
          </a:r>
        </a:p>
        <a:p>
          <a:r>
            <a:rPr lang="en-GB" sz="1200" dirty="0"/>
            <a:t>Limited clinical experience; time management challenges; anxiety about public speaking. These may hinder my performance in fast-paced or stressful situations.</a:t>
          </a:r>
        </a:p>
      </dgm:t>
    </dgm:pt>
    <dgm:pt modelId="{307AC834-4966-448D-AFA5-5491FD198614}" type="parTrans" cxnId="{8277002D-235C-4C53-9417-999FBBA0A1C9}">
      <dgm:prSet/>
      <dgm:spPr/>
      <dgm:t>
        <a:bodyPr/>
        <a:lstStyle/>
        <a:p>
          <a:endParaRPr lang="en-GB" sz="1600"/>
        </a:p>
      </dgm:t>
    </dgm:pt>
    <dgm:pt modelId="{9CDB0E1D-9F79-4799-A347-D0B2713C32D4}" type="sibTrans" cxnId="{8277002D-235C-4C53-9417-999FBBA0A1C9}">
      <dgm:prSet/>
      <dgm:spPr/>
      <dgm:t>
        <a:bodyPr/>
        <a:lstStyle/>
        <a:p>
          <a:endParaRPr lang="en-GB"/>
        </a:p>
      </dgm:t>
    </dgm:pt>
    <dgm:pt modelId="{7D93978B-26DA-430B-87AE-F56F614FEB99}">
      <dgm:prSet custT="1"/>
      <dgm:spPr/>
      <dgm:t>
        <a:bodyPr/>
        <a:lstStyle/>
        <a:p>
          <a:r>
            <a:rPr lang="en-GB" sz="1400" b="1" dirty="0"/>
            <a:t>Opportunities</a:t>
          </a:r>
          <a:r>
            <a:rPr lang="en-GB" sz="1100" b="1" dirty="0"/>
            <a:t>:</a:t>
          </a:r>
        </a:p>
        <a:p>
          <a:r>
            <a:rPr lang="en-GB" sz="1200" dirty="0"/>
            <a:t>NHS apprenticeships and placements; CPD courses (e.g. first aid, care certification); mentorship from experienced staff. These external resources can help me gain skills and confidence.</a:t>
          </a:r>
        </a:p>
      </dgm:t>
    </dgm:pt>
    <dgm:pt modelId="{A855FC25-6D1F-49C3-B52B-B23538B3581F}" type="parTrans" cxnId="{0FCABFC2-5377-434C-ACF4-004D48EC8D06}">
      <dgm:prSet/>
      <dgm:spPr/>
      <dgm:t>
        <a:bodyPr/>
        <a:lstStyle/>
        <a:p>
          <a:endParaRPr lang="en-GB" sz="1600"/>
        </a:p>
      </dgm:t>
    </dgm:pt>
    <dgm:pt modelId="{08B58E90-73AD-4024-BB69-2C935A008F47}" type="sibTrans" cxnId="{0FCABFC2-5377-434C-ACF4-004D48EC8D06}">
      <dgm:prSet/>
      <dgm:spPr/>
      <dgm:t>
        <a:bodyPr/>
        <a:lstStyle/>
        <a:p>
          <a:endParaRPr lang="en-GB"/>
        </a:p>
      </dgm:t>
    </dgm:pt>
    <dgm:pt modelId="{EE857C71-DDDE-4AE0-B3DD-4B7F282BFF07}">
      <dgm:prSet custT="1"/>
      <dgm:spPr/>
      <dgm:t>
        <a:bodyPr/>
        <a:lstStyle/>
        <a:p>
          <a:r>
            <a:rPr lang="en-GB" sz="1400" b="1" dirty="0"/>
            <a:t>Threats</a:t>
          </a:r>
          <a:r>
            <a:rPr lang="en-GB" sz="1100" b="1" dirty="0"/>
            <a:t>:</a:t>
          </a:r>
          <a:r>
            <a:rPr lang="en-GB" sz="1100" dirty="0"/>
            <a:t> </a:t>
          </a:r>
        </a:p>
        <a:p>
          <a:r>
            <a:rPr lang="en-GB" sz="1200" dirty="0"/>
            <a:t>High competition for care positions; risk of burnout in a demanding field; frequent policy and regulatory changes. These external factors could impact my career progress if not managed.</a:t>
          </a:r>
        </a:p>
      </dgm:t>
    </dgm:pt>
    <dgm:pt modelId="{04289BD9-BFB2-4D26-BA4A-00254BFF8131}" type="parTrans" cxnId="{979042B2-B10A-4EB7-9249-EF46D7A35538}">
      <dgm:prSet/>
      <dgm:spPr/>
      <dgm:t>
        <a:bodyPr/>
        <a:lstStyle/>
        <a:p>
          <a:endParaRPr lang="en-GB" sz="1600"/>
        </a:p>
      </dgm:t>
    </dgm:pt>
    <dgm:pt modelId="{366F6962-8B32-403C-A2DB-57D60AC9322E}" type="sibTrans" cxnId="{979042B2-B10A-4EB7-9249-EF46D7A35538}">
      <dgm:prSet/>
      <dgm:spPr/>
      <dgm:t>
        <a:bodyPr/>
        <a:lstStyle/>
        <a:p>
          <a:endParaRPr lang="en-GB"/>
        </a:p>
      </dgm:t>
    </dgm:pt>
    <dgm:pt modelId="{C89604EF-755D-4B57-8D88-2AD5009C8383}" type="pres">
      <dgm:prSet presAssocID="{BC56AB1F-1154-40C6-8F12-A215EC901DC3}" presName="diagram" presStyleCnt="0">
        <dgm:presLayoutVars>
          <dgm:dir/>
          <dgm:resizeHandles val="exact"/>
        </dgm:presLayoutVars>
      </dgm:prSet>
      <dgm:spPr/>
      <dgm:t>
        <a:bodyPr/>
        <a:lstStyle/>
        <a:p>
          <a:endParaRPr lang="en-GB"/>
        </a:p>
      </dgm:t>
    </dgm:pt>
    <dgm:pt modelId="{0FB8D855-3D07-4274-8E29-3BE97C99E15B}" type="pres">
      <dgm:prSet presAssocID="{6BD98D55-3ABA-4DA2-9C25-4D0494E64830}" presName="node" presStyleLbl="node1" presStyleIdx="0" presStyleCnt="4">
        <dgm:presLayoutVars>
          <dgm:bulletEnabled val="1"/>
        </dgm:presLayoutVars>
      </dgm:prSet>
      <dgm:spPr/>
      <dgm:t>
        <a:bodyPr/>
        <a:lstStyle/>
        <a:p>
          <a:endParaRPr lang="en-GB"/>
        </a:p>
      </dgm:t>
    </dgm:pt>
    <dgm:pt modelId="{8FF6B890-1BC7-41BE-A4EE-98E0FCF51C96}" type="pres">
      <dgm:prSet presAssocID="{347319D5-80CC-4B3B-8DCF-97FAD150C76C}" presName="sibTrans" presStyleCnt="0"/>
      <dgm:spPr/>
    </dgm:pt>
    <dgm:pt modelId="{2E8B6C76-2ED8-4EBD-8755-F659BA3DC54C}" type="pres">
      <dgm:prSet presAssocID="{DD34B537-BD58-493F-8623-063EAFAE3B21}" presName="node" presStyleLbl="node1" presStyleIdx="1" presStyleCnt="4">
        <dgm:presLayoutVars>
          <dgm:bulletEnabled val="1"/>
        </dgm:presLayoutVars>
      </dgm:prSet>
      <dgm:spPr/>
      <dgm:t>
        <a:bodyPr/>
        <a:lstStyle/>
        <a:p>
          <a:endParaRPr lang="en-GB"/>
        </a:p>
      </dgm:t>
    </dgm:pt>
    <dgm:pt modelId="{BB23C6CC-C976-4F36-ACF1-AD4BBF6FBE64}" type="pres">
      <dgm:prSet presAssocID="{9CDB0E1D-9F79-4799-A347-D0B2713C32D4}" presName="sibTrans" presStyleCnt="0"/>
      <dgm:spPr/>
    </dgm:pt>
    <dgm:pt modelId="{B4ADBEC3-1986-4D45-9778-3D535A5143A9}" type="pres">
      <dgm:prSet presAssocID="{7D93978B-26DA-430B-87AE-F56F614FEB99}" presName="node" presStyleLbl="node1" presStyleIdx="2" presStyleCnt="4">
        <dgm:presLayoutVars>
          <dgm:bulletEnabled val="1"/>
        </dgm:presLayoutVars>
      </dgm:prSet>
      <dgm:spPr/>
      <dgm:t>
        <a:bodyPr/>
        <a:lstStyle/>
        <a:p>
          <a:endParaRPr lang="en-GB"/>
        </a:p>
      </dgm:t>
    </dgm:pt>
    <dgm:pt modelId="{CC418716-07A1-4177-B5BD-20423552C3A0}" type="pres">
      <dgm:prSet presAssocID="{08B58E90-73AD-4024-BB69-2C935A008F47}" presName="sibTrans" presStyleCnt="0"/>
      <dgm:spPr/>
    </dgm:pt>
    <dgm:pt modelId="{A5C0264F-FA89-4D88-A24C-114CFA589AAE}" type="pres">
      <dgm:prSet presAssocID="{EE857C71-DDDE-4AE0-B3DD-4B7F282BFF07}" presName="node" presStyleLbl="node1" presStyleIdx="3" presStyleCnt="4">
        <dgm:presLayoutVars>
          <dgm:bulletEnabled val="1"/>
        </dgm:presLayoutVars>
      </dgm:prSet>
      <dgm:spPr/>
      <dgm:t>
        <a:bodyPr/>
        <a:lstStyle/>
        <a:p>
          <a:endParaRPr lang="en-GB"/>
        </a:p>
      </dgm:t>
    </dgm:pt>
  </dgm:ptLst>
  <dgm:cxnLst>
    <dgm:cxn modelId="{0FCABFC2-5377-434C-ACF4-004D48EC8D06}" srcId="{BC56AB1F-1154-40C6-8F12-A215EC901DC3}" destId="{7D93978B-26DA-430B-87AE-F56F614FEB99}" srcOrd="2" destOrd="0" parTransId="{A855FC25-6D1F-49C3-B52B-B23538B3581F}" sibTransId="{08B58E90-73AD-4024-BB69-2C935A008F47}"/>
    <dgm:cxn modelId="{884E303E-F948-4CF5-B230-4060F674E2A4}" type="presOf" srcId="{7D93978B-26DA-430B-87AE-F56F614FEB99}" destId="{B4ADBEC3-1986-4D45-9778-3D535A5143A9}" srcOrd="0" destOrd="0" presId="urn:microsoft.com/office/officeart/2005/8/layout/default#1"/>
    <dgm:cxn modelId="{8277002D-235C-4C53-9417-999FBBA0A1C9}" srcId="{BC56AB1F-1154-40C6-8F12-A215EC901DC3}" destId="{DD34B537-BD58-493F-8623-063EAFAE3B21}" srcOrd="1" destOrd="0" parTransId="{307AC834-4966-448D-AFA5-5491FD198614}" sibTransId="{9CDB0E1D-9F79-4799-A347-D0B2713C32D4}"/>
    <dgm:cxn modelId="{5F81BA2C-7F55-4FCA-B430-25E05DA9EA15}" type="presOf" srcId="{BC56AB1F-1154-40C6-8F12-A215EC901DC3}" destId="{C89604EF-755D-4B57-8D88-2AD5009C8383}" srcOrd="0" destOrd="0" presId="urn:microsoft.com/office/officeart/2005/8/layout/default#1"/>
    <dgm:cxn modelId="{AD413722-0D50-4AF0-B0F2-F2326518FFED}" type="presOf" srcId="{EE857C71-DDDE-4AE0-B3DD-4B7F282BFF07}" destId="{A5C0264F-FA89-4D88-A24C-114CFA589AAE}" srcOrd="0" destOrd="0" presId="urn:microsoft.com/office/officeart/2005/8/layout/default#1"/>
    <dgm:cxn modelId="{23F42419-C9A2-49CD-8CC5-0273CB16CD82}" srcId="{BC56AB1F-1154-40C6-8F12-A215EC901DC3}" destId="{6BD98D55-3ABA-4DA2-9C25-4D0494E64830}" srcOrd="0" destOrd="0" parTransId="{C0A992EC-CCE2-4C3A-9053-36DD6024ED3E}" sibTransId="{347319D5-80CC-4B3B-8DCF-97FAD150C76C}"/>
    <dgm:cxn modelId="{91A12930-5064-4C61-9234-47BE9B171380}" type="presOf" srcId="{6BD98D55-3ABA-4DA2-9C25-4D0494E64830}" destId="{0FB8D855-3D07-4274-8E29-3BE97C99E15B}" srcOrd="0" destOrd="0" presId="urn:microsoft.com/office/officeart/2005/8/layout/default#1"/>
    <dgm:cxn modelId="{979042B2-B10A-4EB7-9249-EF46D7A35538}" srcId="{BC56AB1F-1154-40C6-8F12-A215EC901DC3}" destId="{EE857C71-DDDE-4AE0-B3DD-4B7F282BFF07}" srcOrd="3" destOrd="0" parTransId="{04289BD9-BFB2-4D26-BA4A-00254BFF8131}" sibTransId="{366F6962-8B32-403C-A2DB-57D60AC9322E}"/>
    <dgm:cxn modelId="{B6E1A5B2-C918-4571-9493-D7E5C222E07C}" type="presOf" srcId="{DD34B537-BD58-493F-8623-063EAFAE3B21}" destId="{2E8B6C76-2ED8-4EBD-8755-F659BA3DC54C}" srcOrd="0" destOrd="0" presId="urn:microsoft.com/office/officeart/2005/8/layout/default#1"/>
    <dgm:cxn modelId="{3624BAEC-B356-4AE0-98A0-751E34519CCF}" type="presParOf" srcId="{C89604EF-755D-4B57-8D88-2AD5009C8383}" destId="{0FB8D855-3D07-4274-8E29-3BE97C99E15B}" srcOrd="0" destOrd="0" presId="urn:microsoft.com/office/officeart/2005/8/layout/default#1"/>
    <dgm:cxn modelId="{101F411E-A1A1-430F-B540-3C15BF024CA6}" type="presParOf" srcId="{C89604EF-755D-4B57-8D88-2AD5009C8383}" destId="{8FF6B890-1BC7-41BE-A4EE-98E0FCF51C96}" srcOrd="1" destOrd="0" presId="urn:microsoft.com/office/officeart/2005/8/layout/default#1"/>
    <dgm:cxn modelId="{E3676517-340D-48F6-BC4E-91B7E7EE4BCB}" type="presParOf" srcId="{C89604EF-755D-4B57-8D88-2AD5009C8383}" destId="{2E8B6C76-2ED8-4EBD-8755-F659BA3DC54C}" srcOrd="2" destOrd="0" presId="urn:microsoft.com/office/officeart/2005/8/layout/default#1"/>
    <dgm:cxn modelId="{4311CADE-CF34-4DCD-A19D-F5107464E2F1}" type="presParOf" srcId="{C89604EF-755D-4B57-8D88-2AD5009C8383}" destId="{BB23C6CC-C976-4F36-ACF1-AD4BBF6FBE64}" srcOrd="3" destOrd="0" presId="urn:microsoft.com/office/officeart/2005/8/layout/default#1"/>
    <dgm:cxn modelId="{17A12669-949A-4D43-917C-0ED1CEB050D9}" type="presParOf" srcId="{C89604EF-755D-4B57-8D88-2AD5009C8383}" destId="{B4ADBEC3-1986-4D45-9778-3D535A5143A9}" srcOrd="4" destOrd="0" presId="urn:microsoft.com/office/officeart/2005/8/layout/default#1"/>
    <dgm:cxn modelId="{1204EB9E-4A22-425F-91C5-2857DE042B9E}" type="presParOf" srcId="{C89604EF-755D-4B57-8D88-2AD5009C8383}" destId="{CC418716-07A1-4177-B5BD-20423552C3A0}" srcOrd="5" destOrd="0" presId="urn:microsoft.com/office/officeart/2005/8/layout/default#1"/>
    <dgm:cxn modelId="{99FD2977-C666-429C-881D-15AE218BBE18}" type="presParOf" srcId="{C89604EF-755D-4B57-8D88-2AD5009C8383}" destId="{A5C0264F-FA89-4D88-A24C-114CFA589AAE}" srcOrd="6" destOrd="0" presId="urn:microsoft.com/office/officeart/2005/8/layout/defaul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FB8D855-3D07-4274-8E29-3BE97C99E15B}">
      <dsp:nvSpPr>
        <dsp:cNvPr id="0" name=""/>
        <dsp:cNvSpPr/>
      </dsp:nvSpPr>
      <dsp:spPr>
        <a:xfrm>
          <a:off x="1423322" y="1220"/>
          <a:ext cx="2684264" cy="16105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t>Strengths</a:t>
          </a:r>
          <a:r>
            <a:rPr lang="en-GB" sz="1100" b="1" kern="1200" dirty="0"/>
            <a:t>:</a:t>
          </a:r>
          <a:r>
            <a:rPr lang="en-GB" sz="1100" kern="1200" dirty="0"/>
            <a:t> </a:t>
          </a:r>
        </a:p>
        <a:p>
          <a:pPr lvl="0" algn="ctr" defTabSz="622300">
            <a:lnSpc>
              <a:spcPct val="90000"/>
            </a:lnSpc>
            <a:spcBef>
              <a:spcPct val="0"/>
            </a:spcBef>
            <a:spcAft>
              <a:spcPct val="35000"/>
            </a:spcAft>
          </a:pPr>
          <a:r>
            <a:rPr lang="en-GB" sz="1200" kern="1200" dirty="0"/>
            <a:t>Compassionate and empathetic; strong communication and teamwork skills (American Association of Colleges of Nursing, 2024). These qualities help me connect with patients and colleagues.</a:t>
          </a:r>
        </a:p>
      </dsp:txBody>
      <dsp:txXfrm>
        <a:off x="1423322" y="1220"/>
        <a:ext cx="2684264" cy="1610558"/>
      </dsp:txXfrm>
    </dsp:sp>
    <dsp:sp modelId="{2E8B6C76-2ED8-4EBD-8755-F659BA3DC54C}">
      <dsp:nvSpPr>
        <dsp:cNvPr id="0" name=""/>
        <dsp:cNvSpPr/>
      </dsp:nvSpPr>
      <dsp:spPr>
        <a:xfrm>
          <a:off x="4376013" y="1220"/>
          <a:ext cx="2684264" cy="1610558"/>
        </a:xfrm>
        <a:prstGeom prst="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t>Weaknesses</a:t>
          </a:r>
          <a:r>
            <a:rPr lang="en-GB" sz="1100" b="1" kern="1200" dirty="0"/>
            <a:t>:</a:t>
          </a:r>
          <a:r>
            <a:rPr lang="en-GB" sz="1100" kern="1200" dirty="0"/>
            <a:t> </a:t>
          </a:r>
        </a:p>
        <a:p>
          <a:pPr lvl="0" algn="ctr" defTabSz="622300">
            <a:lnSpc>
              <a:spcPct val="90000"/>
            </a:lnSpc>
            <a:spcBef>
              <a:spcPct val="0"/>
            </a:spcBef>
            <a:spcAft>
              <a:spcPct val="35000"/>
            </a:spcAft>
          </a:pPr>
          <a:r>
            <a:rPr lang="en-GB" sz="1200" kern="1200" dirty="0"/>
            <a:t>Limited clinical experience; time management challenges; anxiety about public speaking. These may hinder my performance in fast-paced or stressful situations.</a:t>
          </a:r>
        </a:p>
      </dsp:txBody>
      <dsp:txXfrm>
        <a:off x="4376013" y="1220"/>
        <a:ext cx="2684264" cy="1610558"/>
      </dsp:txXfrm>
    </dsp:sp>
    <dsp:sp modelId="{B4ADBEC3-1986-4D45-9778-3D535A5143A9}">
      <dsp:nvSpPr>
        <dsp:cNvPr id="0" name=""/>
        <dsp:cNvSpPr/>
      </dsp:nvSpPr>
      <dsp:spPr>
        <a:xfrm>
          <a:off x="1423322" y="1880205"/>
          <a:ext cx="2684264" cy="1610558"/>
        </a:xfrm>
        <a:prstGeom prst="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t>Opportunities</a:t>
          </a:r>
          <a:r>
            <a:rPr lang="en-GB" sz="1100" b="1" kern="1200" dirty="0"/>
            <a:t>:</a:t>
          </a:r>
        </a:p>
        <a:p>
          <a:pPr lvl="0" algn="ctr" defTabSz="622300">
            <a:lnSpc>
              <a:spcPct val="90000"/>
            </a:lnSpc>
            <a:spcBef>
              <a:spcPct val="0"/>
            </a:spcBef>
            <a:spcAft>
              <a:spcPct val="35000"/>
            </a:spcAft>
          </a:pPr>
          <a:r>
            <a:rPr lang="en-GB" sz="1200" kern="1200" dirty="0"/>
            <a:t>NHS apprenticeships and placements; CPD courses (e.g. first aid, care certification); mentorship from experienced staff. These external resources can help me gain skills and confidence.</a:t>
          </a:r>
        </a:p>
      </dsp:txBody>
      <dsp:txXfrm>
        <a:off x="1423322" y="1880205"/>
        <a:ext cx="2684264" cy="1610558"/>
      </dsp:txXfrm>
    </dsp:sp>
    <dsp:sp modelId="{A5C0264F-FA89-4D88-A24C-114CFA589AAE}">
      <dsp:nvSpPr>
        <dsp:cNvPr id="0" name=""/>
        <dsp:cNvSpPr/>
      </dsp:nvSpPr>
      <dsp:spPr>
        <a:xfrm>
          <a:off x="4376013" y="1880205"/>
          <a:ext cx="2684264" cy="1610558"/>
        </a:xfrm>
        <a:prstGeom prst="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t>Threats</a:t>
          </a:r>
          <a:r>
            <a:rPr lang="en-GB" sz="1100" b="1" kern="1200" dirty="0"/>
            <a:t>:</a:t>
          </a:r>
          <a:r>
            <a:rPr lang="en-GB" sz="1100" kern="1200" dirty="0"/>
            <a:t> </a:t>
          </a:r>
        </a:p>
        <a:p>
          <a:pPr lvl="0" algn="ctr" defTabSz="622300">
            <a:lnSpc>
              <a:spcPct val="90000"/>
            </a:lnSpc>
            <a:spcBef>
              <a:spcPct val="0"/>
            </a:spcBef>
            <a:spcAft>
              <a:spcPct val="35000"/>
            </a:spcAft>
          </a:pPr>
          <a:r>
            <a:rPr lang="en-GB" sz="1200" kern="1200" dirty="0"/>
            <a:t>High competition for care positions; risk of burnout in a demanding field; frequent policy and regulatory changes. These external factors could impact my career progress if not managed.</a:t>
          </a:r>
        </a:p>
      </dsp:txBody>
      <dsp:txXfrm>
        <a:off x="4376013" y="1880205"/>
        <a:ext cx="2684264" cy="16105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pPr/>
              <a:t>11/7/2025</a:t>
            </a:fld>
            <a:endParaRPr lang="en-US"/>
          </a:p>
        </p:txBody>
      </p:sp>
      <p:sp>
        <p:nvSpPr>
          <p:cNvPr id="5" name="Footer Placeholder 4">
            <a:extLst>
              <a:ext uri="{FF2B5EF4-FFF2-40B4-BE49-F238E27FC236}">
                <a16:creationId xmlns=""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525350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pPr/>
              <a:t>11/7/2025</a:t>
            </a:fld>
            <a:endParaRPr lang="en-US"/>
          </a:p>
        </p:txBody>
      </p:sp>
      <p:sp>
        <p:nvSpPr>
          <p:cNvPr id="5" name="Footer Placeholder 4">
            <a:extLst>
              <a:ext uri="{FF2B5EF4-FFF2-40B4-BE49-F238E27FC236}">
                <a16:creationId xmlns=""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3895472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pPr/>
              <a:t>11/7/2025</a:t>
            </a:fld>
            <a:endParaRPr lang="en-US"/>
          </a:p>
        </p:txBody>
      </p:sp>
      <p:sp>
        <p:nvSpPr>
          <p:cNvPr id="5" name="Footer Placeholder 4">
            <a:extLst>
              <a:ext uri="{FF2B5EF4-FFF2-40B4-BE49-F238E27FC236}">
                <a16:creationId xmlns=""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261045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pPr/>
              <a:t>11/7/2025</a:t>
            </a:fld>
            <a:endParaRPr lang="en-US"/>
          </a:p>
        </p:txBody>
      </p:sp>
      <p:sp>
        <p:nvSpPr>
          <p:cNvPr id="6" name="Footer Placeholder 5">
            <a:extLst>
              <a:ext uri="{FF2B5EF4-FFF2-40B4-BE49-F238E27FC236}">
                <a16:creationId xmlns=""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362464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pPr/>
              <a:t>11/7/2025</a:t>
            </a:fld>
            <a:endParaRPr lang="en-US"/>
          </a:p>
        </p:txBody>
      </p:sp>
      <p:sp>
        <p:nvSpPr>
          <p:cNvPr id="8" name="Footer Placeholder 7">
            <a:extLst>
              <a:ext uri="{FF2B5EF4-FFF2-40B4-BE49-F238E27FC236}">
                <a16:creationId xmlns=""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74678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pPr/>
              <a:t>11/7/2025</a:t>
            </a:fld>
            <a:endParaRPr lang="en-US"/>
          </a:p>
        </p:txBody>
      </p:sp>
      <p:sp>
        <p:nvSpPr>
          <p:cNvPr id="4" name="Footer Placeholder 3">
            <a:extLst>
              <a:ext uri="{FF2B5EF4-FFF2-40B4-BE49-F238E27FC236}">
                <a16:creationId xmlns=""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759222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pPr/>
              <a:t>11/7/2025</a:t>
            </a:fld>
            <a:endParaRPr lang="en-US"/>
          </a:p>
        </p:txBody>
      </p:sp>
      <p:sp>
        <p:nvSpPr>
          <p:cNvPr id="3" name="Footer Placeholder 2">
            <a:extLst>
              <a:ext uri="{FF2B5EF4-FFF2-40B4-BE49-F238E27FC236}">
                <a16:creationId xmlns=""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366046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pPr/>
              <a:t>11/7/2025</a:t>
            </a:fld>
            <a:endParaRPr lang="en-US"/>
          </a:p>
        </p:txBody>
      </p:sp>
      <p:sp>
        <p:nvSpPr>
          <p:cNvPr id="6" name="Footer Placeholder 5">
            <a:extLst>
              <a:ext uri="{FF2B5EF4-FFF2-40B4-BE49-F238E27FC236}">
                <a16:creationId xmlns=""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3782190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pPr/>
              <a:t>11/7/2025</a:t>
            </a:fld>
            <a:endParaRPr lang="en-US"/>
          </a:p>
        </p:txBody>
      </p:sp>
      <p:sp>
        <p:nvSpPr>
          <p:cNvPr id="6" name="Footer Placeholder 5">
            <a:extLst>
              <a:ext uri="{FF2B5EF4-FFF2-40B4-BE49-F238E27FC236}">
                <a16:creationId xmlns=""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080536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pPr/>
              <a:t>11/7/2025</a:t>
            </a:fld>
            <a:endParaRPr lang="en-US"/>
          </a:p>
        </p:txBody>
      </p:sp>
      <p:sp>
        <p:nvSpPr>
          <p:cNvPr id="5" name="Footer Placeholder 4">
            <a:extLst>
              <a:ext uri="{FF2B5EF4-FFF2-40B4-BE49-F238E27FC236}">
                <a16:creationId xmlns=""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3588567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pPr/>
              <a:t>11/7/2025</a:t>
            </a:fld>
            <a:endParaRPr lang="en-US"/>
          </a:p>
        </p:txBody>
      </p:sp>
      <p:sp>
        <p:nvSpPr>
          <p:cNvPr id="5" name="Footer Placeholder 4">
            <a:extLst>
              <a:ext uri="{FF2B5EF4-FFF2-40B4-BE49-F238E27FC236}">
                <a16:creationId xmlns=""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33541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pPr/>
              <a:t>11/7/2025</a:t>
            </a:fld>
            <a:endParaRPr lang="en-US"/>
          </a:p>
        </p:txBody>
      </p:sp>
      <p:sp>
        <p:nvSpPr>
          <p:cNvPr id="5" name="Footer Placeholder 4">
            <a:extLst>
              <a:ext uri="{FF2B5EF4-FFF2-40B4-BE49-F238E27FC236}">
                <a16:creationId xmlns=""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93177752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797DE5A-DA89-0A80-C73D-8DCE1A3E2B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Bodoni MT" pitchFamily="18" charset="0"/>
            </a:endParaRPr>
          </a:p>
        </p:txBody>
      </p:sp>
      <p:sp>
        <p:nvSpPr>
          <p:cNvPr id="2" name="Title 1">
            <a:extLst>
              <a:ext uri="{FF2B5EF4-FFF2-40B4-BE49-F238E27FC236}">
                <a16:creationId xmlns="" xmlns:a16="http://schemas.microsoft.com/office/drawing/2014/main" id="{17AF4E89-87DB-588A-D93C-EF403FED8DD0}"/>
              </a:ext>
            </a:extLst>
          </p:cNvPr>
          <p:cNvSpPr>
            <a:spLocks noGrp="1"/>
          </p:cNvSpPr>
          <p:nvPr>
            <p:ph type="ctrTitle"/>
          </p:nvPr>
        </p:nvSpPr>
        <p:spPr>
          <a:xfrm>
            <a:off x="653143" y="375558"/>
            <a:ext cx="4552105" cy="2111828"/>
          </a:xfrm>
        </p:spPr>
        <p:txBody>
          <a:bodyPr>
            <a:normAutofit/>
          </a:bodyPr>
          <a:lstStyle/>
          <a:p>
            <a:pPr algn="l"/>
            <a:r>
              <a:rPr lang="en-US" dirty="0">
                <a:latin typeface="Bodoni MT" pitchFamily="18" charset="0"/>
              </a:rPr>
              <a:t>Professional Career Development within H&amp;SC     </a:t>
            </a:r>
            <a:endParaRPr lang="en-GB" dirty="0">
              <a:latin typeface="Bodoni MT" pitchFamily="18" charset="0"/>
            </a:endParaRPr>
          </a:p>
        </p:txBody>
      </p:sp>
      <p:pic>
        <p:nvPicPr>
          <p:cNvPr id="4" name="Picture 3" descr="A group of people standing around a table&#10;&#10;AI-generated content may be incorrect.">
            <a:extLst>
              <a:ext uri="{FF2B5EF4-FFF2-40B4-BE49-F238E27FC236}">
                <a16:creationId xmlns="" xmlns:a16="http://schemas.microsoft.com/office/drawing/2014/main" id="{84481AC5-0A60-7D97-553F-FD5F4B060057}"/>
              </a:ext>
            </a:extLst>
          </p:cNvPr>
          <p:cNvPicPr>
            <a:picLocks noChangeAspect="1"/>
          </p:cNvPicPr>
          <p:nvPr/>
        </p:nvPicPr>
        <p:blipFill>
          <a:blip r:embed="rId2" cstate="print"/>
          <a:srcRect t="3387" r="-2" b="3530"/>
          <a:stretch>
            <a:fillRect/>
          </a:stretch>
        </p:blipFill>
        <p:spPr>
          <a:xfrm>
            <a:off x="6366016" y="1435099"/>
            <a:ext cx="5825983" cy="5422901"/>
          </a:xfrm>
          <a:prstGeom prst="rect">
            <a:avLst/>
          </a:prstGeom>
        </p:spPr>
      </p:pic>
      <p:sp>
        <p:nvSpPr>
          <p:cNvPr id="6" name="Title 1">
            <a:extLst>
              <a:ext uri="{FF2B5EF4-FFF2-40B4-BE49-F238E27FC236}">
                <a16:creationId xmlns="" xmlns:a16="http://schemas.microsoft.com/office/drawing/2014/main" id="{FD95AD3C-283B-5770-C381-C2F772E9A199}"/>
              </a:ext>
            </a:extLst>
          </p:cNvPr>
          <p:cNvSpPr txBox="1">
            <a:spLocks/>
          </p:cNvSpPr>
          <p:nvPr/>
        </p:nvSpPr>
        <p:spPr>
          <a:xfrm>
            <a:off x="564243" y="3327400"/>
            <a:ext cx="5684157" cy="244928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lnSpc>
                <a:spcPct val="150000"/>
              </a:lnSpc>
            </a:pPr>
            <a:r>
              <a:rPr lang="en-US" sz="1600" dirty="0" err="1" smtClean="0">
                <a:latin typeface="Arial" pitchFamily="34" charset="0"/>
                <a:cs typeface="Arial" pitchFamily="34" charset="0"/>
              </a:rPr>
              <a:t>Romana</a:t>
            </a:r>
            <a:r>
              <a:rPr lang="en-US" sz="1600" dirty="0" smtClean="0">
                <a:latin typeface="Arial" pitchFamily="34" charset="0"/>
                <a:cs typeface="Arial" pitchFamily="34" charset="0"/>
              </a:rPr>
              <a:t> </a:t>
            </a:r>
            <a:r>
              <a:rPr lang="en-US" sz="1600" dirty="0">
                <a:latin typeface="Arial" pitchFamily="34" charset="0"/>
                <a:cs typeface="Arial" pitchFamily="34" charset="0"/>
              </a:rPr>
              <a:t>Begum </a:t>
            </a:r>
            <a:r>
              <a:rPr lang="en-US" sz="1600" dirty="0" err="1">
                <a:latin typeface="Arial" pitchFamily="34" charset="0"/>
                <a:cs typeface="Arial" pitchFamily="34" charset="0"/>
              </a:rPr>
              <a:t>Chowdury</a:t>
            </a:r>
            <a:endParaRPr lang="en-US" sz="1600" dirty="0">
              <a:latin typeface="Arial" pitchFamily="34" charset="0"/>
              <a:cs typeface="Arial" pitchFamily="34" charset="0"/>
            </a:endParaRPr>
          </a:p>
          <a:p>
            <a:pPr algn="l">
              <a:lnSpc>
                <a:spcPct val="150000"/>
              </a:lnSpc>
            </a:pPr>
            <a:r>
              <a:rPr lang="en-US" sz="1600" dirty="0" smtClean="0">
                <a:latin typeface="Arial" pitchFamily="34" charset="0"/>
                <a:cs typeface="Arial" pitchFamily="34" charset="0"/>
              </a:rPr>
              <a:t>ID </a:t>
            </a:r>
            <a:r>
              <a:rPr lang="en-US" sz="1600" dirty="0">
                <a:latin typeface="Arial" pitchFamily="34" charset="0"/>
                <a:cs typeface="Arial" pitchFamily="34" charset="0"/>
              </a:rPr>
              <a:t>2229137 </a:t>
            </a:r>
          </a:p>
          <a:p>
            <a:pPr algn="l">
              <a:lnSpc>
                <a:spcPct val="150000"/>
              </a:lnSpc>
            </a:pPr>
            <a:r>
              <a:rPr lang="en-US" sz="1600" dirty="0" smtClean="0">
                <a:latin typeface="Arial" pitchFamily="34" charset="0"/>
                <a:cs typeface="Arial" pitchFamily="34" charset="0"/>
              </a:rPr>
              <a:t>Module number   : </a:t>
            </a:r>
            <a:r>
              <a:rPr lang="en-US" sz="1600" dirty="0">
                <a:latin typeface="Arial" pitchFamily="34" charset="0"/>
                <a:cs typeface="Arial" pitchFamily="34" charset="0"/>
              </a:rPr>
              <a:t>LCHS </a:t>
            </a:r>
            <a:r>
              <a:rPr lang="en-US" sz="1600" dirty="0" smtClean="0">
                <a:latin typeface="Arial" pitchFamily="34" charset="0"/>
                <a:cs typeface="Arial" pitchFamily="34" charset="0"/>
              </a:rPr>
              <a:t>4009-LON   </a:t>
            </a:r>
            <a:endParaRPr lang="en-US" sz="1600" dirty="0">
              <a:latin typeface="Arial" pitchFamily="34" charset="0"/>
              <a:cs typeface="Arial" pitchFamily="34" charset="0"/>
            </a:endParaRPr>
          </a:p>
          <a:p>
            <a:pPr algn="l">
              <a:lnSpc>
                <a:spcPct val="150000"/>
              </a:lnSpc>
            </a:pPr>
            <a:r>
              <a:rPr lang="en-GB" sz="1600" dirty="0">
                <a:latin typeface="Arial" pitchFamily="34" charset="0"/>
                <a:cs typeface="Arial" pitchFamily="34" charset="0"/>
              </a:rPr>
              <a:t>Module </a:t>
            </a:r>
            <a:r>
              <a:rPr lang="en-GB" sz="1600" dirty="0" smtClean="0">
                <a:latin typeface="Arial" pitchFamily="34" charset="0"/>
                <a:cs typeface="Arial" pitchFamily="34" charset="0"/>
              </a:rPr>
              <a:t>Title        : </a:t>
            </a:r>
            <a:r>
              <a:rPr lang="en-GB" sz="1600" dirty="0" err="1">
                <a:latin typeface="Arial" pitchFamily="34" charset="0"/>
                <a:cs typeface="Arial" pitchFamily="34" charset="0"/>
              </a:rPr>
              <a:t>Propfessional</a:t>
            </a:r>
            <a:r>
              <a:rPr lang="en-GB" sz="1600" dirty="0">
                <a:latin typeface="Arial" pitchFamily="34" charset="0"/>
                <a:cs typeface="Arial" pitchFamily="34" charset="0"/>
              </a:rPr>
              <a:t> Career Development within H SC</a:t>
            </a:r>
          </a:p>
          <a:p>
            <a:pPr algn="l">
              <a:lnSpc>
                <a:spcPct val="150000"/>
              </a:lnSpc>
            </a:pPr>
            <a:r>
              <a:rPr lang="en-GB" sz="1600" dirty="0">
                <a:latin typeface="Arial" pitchFamily="34" charset="0"/>
                <a:cs typeface="Arial" pitchFamily="34" charset="0"/>
              </a:rPr>
              <a:t>Assignment </a:t>
            </a:r>
            <a:r>
              <a:rPr lang="en-GB" sz="1600" dirty="0" smtClean="0">
                <a:latin typeface="Arial" pitchFamily="34" charset="0"/>
                <a:cs typeface="Arial" pitchFamily="34" charset="0"/>
              </a:rPr>
              <a:t>No   </a:t>
            </a:r>
            <a:r>
              <a:rPr lang="en-GB" sz="1600" dirty="0" smtClean="0">
                <a:latin typeface="Arial" pitchFamily="34" charset="0"/>
                <a:cs typeface="Arial" pitchFamily="34" charset="0"/>
              </a:rPr>
              <a:t>: </a:t>
            </a:r>
            <a:r>
              <a:rPr lang="en-GB" sz="1600" dirty="0" smtClean="0">
                <a:latin typeface="Arial" pitchFamily="34" charset="0"/>
                <a:cs typeface="Arial" pitchFamily="34" charset="0"/>
              </a:rPr>
              <a:t> </a:t>
            </a:r>
            <a:r>
              <a:rPr lang="en-GB" sz="1600" dirty="0">
                <a:latin typeface="Arial" pitchFamily="34" charset="0"/>
                <a:cs typeface="Arial" pitchFamily="34" charset="0"/>
              </a:rPr>
              <a:t>Assignment 1 </a:t>
            </a:r>
          </a:p>
          <a:p>
            <a:pPr algn="l">
              <a:lnSpc>
                <a:spcPct val="150000"/>
              </a:lnSpc>
            </a:pPr>
            <a:r>
              <a:rPr lang="en-GB" sz="1600" dirty="0">
                <a:latin typeface="Arial" pitchFamily="34" charset="0"/>
                <a:cs typeface="Arial" pitchFamily="34" charset="0"/>
              </a:rPr>
              <a:t>Lecturer Name   </a:t>
            </a:r>
            <a:r>
              <a:rPr lang="en-GB" sz="1600" dirty="0" smtClean="0">
                <a:latin typeface="Arial" pitchFamily="34" charset="0"/>
                <a:cs typeface="Arial" pitchFamily="34" charset="0"/>
              </a:rPr>
              <a:t>:  Dr. </a:t>
            </a:r>
            <a:r>
              <a:rPr lang="en-GB" sz="1600" dirty="0" err="1" smtClean="0">
                <a:latin typeface="Arial" pitchFamily="34" charset="0"/>
                <a:cs typeface="Arial" pitchFamily="34" charset="0"/>
              </a:rPr>
              <a:t>Soban</a:t>
            </a:r>
            <a:r>
              <a:rPr lang="en-GB" sz="1600" dirty="0" smtClean="0">
                <a:latin typeface="Arial" pitchFamily="34" charset="0"/>
                <a:cs typeface="Arial" pitchFamily="34" charset="0"/>
              </a:rPr>
              <a:t> </a:t>
            </a:r>
            <a:r>
              <a:rPr lang="en-GB" sz="1600" dirty="0" err="1" smtClean="0">
                <a:latin typeface="Arial" pitchFamily="34" charset="0"/>
                <a:cs typeface="Arial" pitchFamily="34" charset="0"/>
              </a:rPr>
              <a:t>Sadiq</a:t>
            </a:r>
            <a:endParaRPr lang="en-GB" sz="1600" dirty="0" smtClean="0">
              <a:latin typeface="Arial" pitchFamily="34" charset="0"/>
              <a:cs typeface="Arial" pitchFamily="34" charset="0"/>
            </a:endParaRPr>
          </a:p>
          <a:p>
            <a:pPr algn="l">
              <a:lnSpc>
                <a:spcPct val="150000"/>
              </a:lnSpc>
            </a:pPr>
            <a:r>
              <a:rPr lang="it-IT" sz="1600" dirty="0" smtClean="0">
                <a:latin typeface="Arial" pitchFamily="34" charset="0"/>
                <a:cs typeface="Arial" pitchFamily="34" charset="0"/>
              </a:rPr>
              <a:t>Submission Date : 07 /11/2025</a:t>
            </a:r>
            <a:endParaRPr lang="en-GB" sz="1600" dirty="0">
              <a:latin typeface="Arial" pitchFamily="34" charset="0"/>
              <a:cs typeface="Arial" pitchFamily="34" charset="0"/>
            </a:endParaRPr>
          </a:p>
        </p:txBody>
      </p:sp>
      <p:sp>
        <p:nvSpPr>
          <p:cNvPr id="7" name="Title 1">
            <a:extLst>
              <a:ext uri="{FF2B5EF4-FFF2-40B4-BE49-F238E27FC236}">
                <a16:creationId xmlns="" xmlns:a16="http://schemas.microsoft.com/office/drawing/2014/main" id="{65E1C38D-F3F9-257A-8063-69D1BB6CB738}"/>
              </a:ext>
            </a:extLst>
          </p:cNvPr>
          <p:cNvSpPr txBox="1">
            <a:spLocks/>
          </p:cNvSpPr>
          <p:nvPr/>
        </p:nvSpPr>
        <p:spPr>
          <a:xfrm>
            <a:off x="424543" y="566057"/>
            <a:ext cx="4552105" cy="4833257"/>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US" dirty="0">
                <a:latin typeface="Bodoni MT" pitchFamily="18" charset="0"/>
              </a:rPr>
              <a:t>   </a:t>
            </a:r>
            <a:endParaRPr lang="en-GB" dirty="0">
              <a:latin typeface="Bodoni MT" pitchFamily="18" charset="0"/>
            </a:endParaRPr>
          </a:p>
        </p:txBody>
      </p:sp>
      <p:pic>
        <p:nvPicPr>
          <p:cNvPr id="8" name="Picture 7" descr="UWTSD-Logo.png"/>
          <p:cNvPicPr>
            <a:picLocks noChangeAspect="1"/>
          </p:cNvPicPr>
          <p:nvPr/>
        </p:nvPicPr>
        <p:blipFill>
          <a:blip r:embed="rId3" cstate="print"/>
          <a:stretch>
            <a:fillRect/>
          </a:stretch>
        </p:blipFill>
        <p:spPr>
          <a:xfrm>
            <a:off x="9118600" y="240758"/>
            <a:ext cx="2921000" cy="965553"/>
          </a:xfrm>
          <a:prstGeom prst="rect">
            <a:avLst/>
          </a:prstGeom>
        </p:spPr>
      </p:pic>
    </p:spTree>
    <p:extLst>
      <p:ext uri="{BB962C8B-B14F-4D97-AF65-F5344CB8AC3E}">
        <p14:creationId xmlns="" xmlns:p14="http://schemas.microsoft.com/office/powerpoint/2010/main" val="1709115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2100" y="662940"/>
            <a:ext cx="2870200" cy="695960"/>
          </a:xfrm>
        </p:spPr>
        <p:txBody>
          <a:bodyPr/>
          <a:lstStyle/>
          <a:p>
            <a:pPr algn="ctr"/>
            <a:r>
              <a:rPr lang="it-IT" dirty="0" smtClean="0"/>
              <a:t>Overview</a:t>
            </a:r>
            <a:endParaRPr lang="en-GB" dirty="0"/>
          </a:p>
        </p:txBody>
      </p:sp>
      <p:pic>
        <p:nvPicPr>
          <p:cNvPr id="4" name="Picture 3" descr="UWTSD-Logo.png"/>
          <p:cNvPicPr>
            <a:picLocks noChangeAspect="1"/>
          </p:cNvPicPr>
          <p:nvPr/>
        </p:nvPicPr>
        <p:blipFill>
          <a:blip r:embed="rId2" cstate="print"/>
          <a:stretch>
            <a:fillRect/>
          </a:stretch>
        </p:blipFill>
        <p:spPr>
          <a:xfrm>
            <a:off x="9118600" y="240758"/>
            <a:ext cx="2921000" cy="965553"/>
          </a:xfrm>
          <a:prstGeom prst="rect">
            <a:avLst/>
          </a:prstGeom>
        </p:spPr>
      </p:pic>
      <p:pic>
        <p:nvPicPr>
          <p:cNvPr id="1026" name="Picture 2"/>
          <p:cNvPicPr>
            <a:picLocks noChangeAspect="1" noChangeArrowheads="1"/>
          </p:cNvPicPr>
          <p:nvPr/>
        </p:nvPicPr>
        <p:blipFill>
          <a:blip r:embed="rId3" cstate="print"/>
          <a:srcRect/>
          <a:stretch>
            <a:fillRect/>
          </a:stretch>
        </p:blipFill>
        <p:spPr bwMode="auto">
          <a:xfrm>
            <a:off x="0" y="-39012"/>
            <a:ext cx="4635500" cy="6897012"/>
          </a:xfrm>
          <a:prstGeom prst="rect">
            <a:avLst/>
          </a:prstGeom>
          <a:noFill/>
          <a:ln w="9525">
            <a:noFill/>
            <a:miter lim="800000"/>
            <a:headEnd/>
            <a:tailEnd/>
          </a:ln>
        </p:spPr>
      </p:pic>
      <p:sp>
        <p:nvSpPr>
          <p:cNvPr id="6" name="TextBox 5"/>
          <p:cNvSpPr txBox="1"/>
          <p:nvPr/>
        </p:nvSpPr>
        <p:spPr>
          <a:xfrm>
            <a:off x="5384800" y="1562101"/>
            <a:ext cx="5524500" cy="5016758"/>
          </a:xfrm>
          <a:prstGeom prst="rect">
            <a:avLst/>
          </a:prstGeom>
          <a:noFill/>
        </p:spPr>
        <p:txBody>
          <a:bodyPr wrap="square" rtlCol="0">
            <a:spAutoFit/>
          </a:bodyPr>
          <a:lstStyle/>
          <a:p>
            <a:pPr marL="342900" indent="-342900">
              <a:lnSpc>
                <a:spcPct val="150000"/>
              </a:lnSpc>
              <a:buAutoNum type="arabicPeriod"/>
            </a:pPr>
            <a:r>
              <a:rPr lang="it-IT" sz="2000" b="1" dirty="0" smtClean="0">
                <a:latin typeface="Arial" pitchFamily="34" charset="0"/>
                <a:cs typeface="Arial" pitchFamily="34" charset="0"/>
              </a:rPr>
              <a:t>Introduction</a:t>
            </a:r>
          </a:p>
          <a:p>
            <a:pPr marL="342900" indent="-342900">
              <a:lnSpc>
                <a:spcPct val="150000"/>
              </a:lnSpc>
              <a:buAutoNum type="arabicPeriod"/>
            </a:pPr>
            <a:r>
              <a:rPr lang="it-IT" sz="2000" b="1" dirty="0" smtClean="0">
                <a:latin typeface="Arial" pitchFamily="34" charset="0"/>
                <a:cs typeface="Arial" pitchFamily="34" charset="0"/>
              </a:rPr>
              <a:t>Understanding SWOT Analysis</a:t>
            </a:r>
          </a:p>
          <a:p>
            <a:pPr marL="342900" indent="-342900">
              <a:lnSpc>
                <a:spcPct val="150000"/>
              </a:lnSpc>
              <a:buAutoNum type="arabicPeriod"/>
            </a:pPr>
            <a:r>
              <a:rPr lang="it-IT" sz="2000" b="1" dirty="0" smtClean="0">
                <a:latin typeface="Arial" pitchFamily="34" charset="0"/>
                <a:cs typeface="Arial" pitchFamily="34" charset="0"/>
              </a:rPr>
              <a:t>My personal SWOT</a:t>
            </a:r>
          </a:p>
          <a:p>
            <a:pPr marL="342900" indent="-342900">
              <a:lnSpc>
                <a:spcPct val="150000"/>
              </a:lnSpc>
              <a:buAutoNum type="arabicPeriod"/>
            </a:pPr>
            <a:r>
              <a:rPr lang="en-GB" sz="2000" b="1" dirty="0" smtClean="0">
                <a:latin typeface="Arial" pitchFamily="34" charset="0"/>
                <a:ea typeface="Aptos" panose="020B0004020202020204" pitchFamily="34" charset="0"/>
                <a:cs typeface="Arial" pitchFamily="34" charset="0"/>
              </a:rPr>
              <a:t>Leveraging Strengths to Overcome Weaknesses &amp; Minimise </a:t>
            </a:r>
            <a:r>
              <a:rPr lang="en-GB" sz="2000" b="1" dirty="0" smtClean="0">
                <a:latin typeface="Arial" pitchFamily="34" charset="0"/>
                <a:ea typeface="Aptos" panose="020B0004020202020204" pitchFamily="34" charset="0"/>
                <a:cs typeface="Arial" pitchFamily="34" charset="0"/>
              </a:rPr>
              <a:t>Threats</a:t>
            </a:r>
          </a:p>
          <a:p>
            <a:pPr marL="342900" indent="-342900">
              <a:lnSpc>
                <a:spcPct val="150000"/>
              </a:lnSpc>
              <a:buAutoNum type="arabicPeriod"/>
            </a:pPr>
            <a:r>
              <a:rPr lang="en-GB" sz="2000" b="1" dirty="0" smtClean="0">
                <a:latin typeface="Arial" pitchFamily="34" charset="0"/>
                <a:cs typeface="Arial" pitchFamily="34" charset="0"/>
              </a:rPr>
              <a:t>Utilising Opportunities with </a:t>
            </a:r>
            <a:r>
              <a:rPr lang="en-GB" sz="2000" b="1" dirty="0" smtClean="0">
                <a:latin typeface="Arial" pitchFamily="34" charset="0"/>
                <a:cs typeface="Arial" pitchFamily="34" charset="0"/>
              </a:rPr>
              <a:t>Strengths</a:t>
            </a:r>
          </a:p>
          <a:p>
            <a:pPr marL="342900" indent="-342900">
              <a:lnSpc>
                <a:spcPct val="150000"/>
              </a:lnSpc>
              <a:buAutoNum type="arabicPeriod"/>
            </a:pPr>
            <a:r>
              <a:rPr lang="en-GB" sz="2000" b="1" dirty="0" smtClean="0">
                <a:latin typeface="Arial" pitchFamily="34" charset="0"/>
                <a:cs typeface="Arial" pitchFamily="34" charset="0"/>
              </a:rPr>
              <a:t>Conclusion</a:t>
            </a:r>
          </a:p>
          <a:p>
            <a:pPr marL="342900" indent="-342900">
              <a:lnSpc>
                <a:spcPct val="150000"/>
              </a:lnSpc>
              <a:buAutoNum type="arabicPeriod"/>
            </a:pPr>
            <a:r>
              <a:rPr lang="en-GB" sz="2000" b="1" dirty="0" smtClean="0">
                <a:latin typeface="Arial" pitchFamily="34" charset="0"/>
                <a:cs typeface="Arial" pitchFamily="34" charset="0"/>
              </a:rPr>
              <a:t>Reference list</a:t>
            </a:r>
            <a:endParaRPr lang="en-GB" sz="2000" b="1" dirty="0" smtClean="0">
              <a:latin typeface="Arial" pitchFamily="34" charset="0"/>
              <a:ea typeface="Aptos" panose="020B0004020202020204" pitchFamily="34" charset="0"/>
              <a:cs typeface="Arial" pitchFamily="34" charset="0"/>
            </a:endParaRPr>
          </a:p>
          <a:p>
            <a:pPr marL="342900" indent="-342900">
              <a:buAutoNum type="arabicPeriod"/>
            </a:pPr>
            <a:endParaRPr lang="it-IT" sz="2000" dirty="0" smtClean="0"/>
          </a:p>
          <a:p>
            <a:pPr marL="342900" indent="-342900">
              <a:buAutoNum type="arabicPeriod"/>
            </a:pPr>
            <a:endParaRPr lang="it-IT" sz="2000" dirty="0" smtClean="0"/>
          </a:p>
          <a:p>
            <a:pPr marL="342900" indent="-342900">
              <a:buAutoNum type="arabicPeriod"/>
            </a:pPr>
            <a:endParaRPr lang="it-IT" sz="2000" dirty="0" smtClean="0"/>
          </a:p>
          <a:p>
            <a:pPr marL="342900" indent="-342900">
              <a:buAutoNum type="arabicPeriod"/>
            </a:pP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CBB0869A-0BE5-B3E9-F73D-2F3691E4D93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42D875B9-E361-E0A6-DF65-701C51EBC627}"/>
              </a:ext>
            </a:extLst>
          </p:cNvPr>
          <p:cNvSpPr>
            <a:spLocks noGrp="1"/>
          </p:cNvSpPr>
          <p:nvPr>
            <p:ph type="title"/>
          </p:nvPr>
        </p:nvSpPr>
        <p:spPr>
          <a:xfrm>
            <a:off x="612648" y="874396"/>
            <a:ext cx="8336799" cy="723605"/>
          </a:xfrm>
        </p:spPr>
        <p:txBody>
          <a:bodyPr anchor="b">
            <a:normAutofit/>
          </a:bodyPr>
          <a:lstStyle/>
          <a:p>
            <a:r>
              <a:rPr lang="en-GB" dirty="0"/>
              <a:t>Presentation Objectives</a:t>
            </a:r>
          </a:p>
        </p:txBody>
      </p:sp>
      <p:sp>
        <p:nvSpPr>
          <p:cNvPr id="3" name="Content Placeholder 2">
            <a:extLst>
              <a:ext uri="{FF2B5EF4-FFF2-40B4-BE49-F238E27FC236}">
                <a16:creationId xmlns="" xmlns:a16="http://schemas.microsoft.com/office/drawing/2014/main" id="{419F7730-D1C7-85CC-8FB0-5209C0AB4803}"/>
              </a:ext>
            </a:extLst>
          </p:cNvPr>
          <p:cNvSpPr>
            <a:spLocks noGrp="1"/>
          </p:cNvSpPr>
          <p:nvPr>
            <p:ph idx="1"/>
          </p:nvPr>
        </p:nvSpPr>
        <p:spPr>
          <a:xfrm>
            <a:off x="612648" y="1975738"/>
            <a:ext cx="8462341" cy="3332862"/>
          </a:xfrm>
        </p:spPr>
        <p:txBody>
          <a:bodyPr>
            <a:noAutofit/>
          </a:bodyPr>
          <a:lstStyle/>
          <a:p>
            <a:pPr marL="0" lvl="0" indent="0" algn="just">
              <a:lnSpc>
                <a:spcPct val="110000"/>
              </a:lnSpc>
              <a:buNone/>
            </a:pPr>
            <a:r>
              <a:rPr lang="en-GB" sz="1600" dirty="0"/>
              <a:t>This presentation uses a SWOT analysis to explore my personal and professional growth in health and social care. The focus is on how self-reflection and strategic planning can support my career journey.</a:t>
            </a:r>
          </a:p>
          <a:p>
            <a:pPr algn="just">
              <a:lnSpc>
                <a:spcPct val="110000"/>
              </a:lnSpc>
            </a:pPr>
            <a:r>
              <a:rPr lang="en-GB" sz="1600" b="1" dirty="0"/>
              <a:t>Introduce myself and my career goals (pursuing a Level 4 Diploma in Health &amp; Social Care, aspiring to become a Senior Healthcare Support Worker and beyond).</a:t>
            </a:r>
          </a:p>
          <a:p>
            <a:pPr algn="just">
              <a:lnSpc>
                <a:spcPct val="110000"/>
              </a:lnSpc>
            </a:pPr>
            <a:r>
              <a:rPr lang="en-GB" sz="1600" b="1" dirty="0"/>
              <a:t>Explain the importance of a SWOT analysis in planning my career path.</a:t>
            </a:r>
          </a:p>
          <a:p>
            <a:pPr algn="just">
              <a:lnSpc>
                <a:spcPct val="110000"/>
              </a:lnSpc>
            </a:pPr>
            <a:r>
              <a:rPr lang="en-GB" sz="1600" b="1" dirty="0"/>
              <a:t>Present my personal SWOT findings (strengths, weaknesses, opportunities, threats).</a:t>
            </a:r>
          </a:p>
          <a:p>
            <a:pPr algn="just">
              <a:lnSpc>
                <a:spcPct val="110000"/>
              </a:lnSpc>
            </a:pPr>
            <a:r>
              <a:rPr lang="en-GB" sz="1600" b="1" dirty="0"/>
              <a:t>Show how I will apply my strengths and opportunities to overcome weaknesses and threats</a:t>
            </a:r>
            <a:r>
              <a:rPr lang="en-GB" sz="1600" b="1" dirty="0" smtClean="0"/>
              <a:t>.</a:t>
            </a:r>
            <a:endParaRPr lang="en-GB" sz="1600" b="1" dirty="0"/>
          </a:p>
        </p:txBody>
      </p:sp>
      <p:pic>
        <p:nvPicPr>
          <p:cNvPr id="8" name="Picture 7">
            <a:extLst>
              <a:ext uri="{FF2B5EF4-FFF2-40B4-BE49-F238E27FC236}">
                <a16:creationId xmlns="" xmlns:a16="http://schemas.microsoft.com/office/drawing/2014/main" id="{1CEB3ABC-075C-5B23-3460-D34B193487F5}"/>
              </a:ext>
            </a:extLst>
          </p:cNvPr>
          <p:cNvPicPr>
            <a:picLocks noChangeAspect="1"/>
          </p:cNvPicPr>
          <p:nvPr/>
        </p:nvPicPr>
        <p:blipFill>
          <a:blip r:embed="rId2" cstate="print"/>
          <a:srcRect l="11011" t="17667" r="65462"/>
          <a:stretch>
            <a:fillRect/>
          </a:stretch>
        </p:blipFill>
        <p:spPr>
          <a:xfrm>
            <a:off x="9229606" y="1337094"/>
            <a:ext cx="2174770" cy="4861312"/>
          </a:xfrm>
          <a:prstGeom prst="rect">
            <a:avLst/>
          </a:prstGeom>
        </p:spPr>
      </p:pic>
      <p:pic>
        <p:nvPicPr>
          <p:cNvPr id="6" name="Picture 5" descr="UWTSD-Logo.png"/>
          <p:cNvPicPr>
            <a:picLocks noChangeAspect="1"/>
          </p:cNvPicPr>
          <p:nvPr/>
        </p:nvPicPr>
        <p:blipFill>
          <a:blip r:embed="rId3" cstate="print"/>
          <a:stretch>
            <a:fillRect/>
          </a:stretch>
        </p:blipFill>
        <p:spPr>
          <a:xfrm>
            <a:off x="9118600" y="240758"/>
            <a:ext cx="2921000" cy="965553"/>
          </a:xfrm>
          <a:prstGeom prst="rect">
            <a:avLst/>
          </a:prstGeom>
        </p:spPr>
      </p:pic>
    </p:spTree>
    <p:extLst>
      <p:ext uri="{BB962C8B-B14F-4D97-AF65-F5344CB8AC3E}">
        <p14:creationId xmlns="" xmlns:p14="http://schemas.microsoft.com/office/powerpoint/2010/main" val="1135804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9ECBE4D-C347-3904-D076-3D1A868C72F9}"/>
              </a:ext>
            </a:extLst>
          </p:cNvPr>
          <p:cNvSpPr>
            <a:spLocks noGrp="1"/>
          </p:cNvSpPr>
          <p:nvPr>
            <p:ph type="title"/>
          </p:nvPr>
        </p:nvSpPr>
        <p:spPr>
          <a:xfrm>
            <a:off x="673033" y="324353"/>
            <a:ext cx="9117948" cy="696500"/>
          </a:xfrm>
        </p:spPr>
        <p:txBody>
          <a:bodyPr>
            <a:normAutofit/>
          </a:bodyPr>
          <a:lstStyle/>
          <a:p>
            <a:r>
              <a:rPr lang="en-GB" sz="3200" b="1" dirty="0"/>
              <a:t>Introduction – About Me &amp; My Career Goals</a:t>
            </a:r>
            <a:endParaRPr lang="en-GB" sz="3200" dirty="0"/>
          </a:p>
        </p:txBody>
      </p:sp>
      <p:sp>
        <p:nvSpPr>
          <p:cNvPr id="3" name="Content Placeholder 2">
            <a:extLst>
              <a:ext uri="{FF2B5EF4-FFF2-40B4-BE49-F238E27FC236}">
                <a16:creationId xmlns="" xmlns:a16="http://schemas.microsoft.com/office/drawing/2014/main" id="{F329E228-42DF-A769-0B08-B653EE09CF01}"/>
              </a:ext>
            </a:extLst>
          </p:cNvPr>
          <p:cNvSpPr>
            <a:spLocks noGrp="1"/>
          </p:cNvSpPr>
          <p:nvPr>
            <p:ph idx="1"/>
          </p:nvPr>
        </p:nvSpPr>
        <p:spPr>
          <a:xfrm>
            <a:off x="702465" y="1022275"/>
            <a:ext cx="10934569" cy="4883226"/>
          </a:xfrm>
        </p:spPr>
        <p:txBody>
          <a:bodyPr>
            <a:noAutofit/>
          </a:bodyPr>
          <a:lstStyle/>
          <a:p>
            <a:pPr marL="0" indent="0" algn="just">
              <a:buNone/>
            </a:pPr>
            <a:r>
              <a:rPr lang="en-GB" sz="1400" dirty="0"/>
              <a:t>I am currently a student in Health &amp; Social Care, studying for a Level 5 Diploma. I chose this course out of a passion for helping others and a desire for a stable, meaningful career. My interest in healthcare was also influenced by personal experiences that showed me the difference compassionate care can make.</a:t>
            </a:r>
          </a:p>
          <a:p>
            <a:pPr marL="0" indent="0" algn="just">
              <a:buNone/>
            </a:pPr>
            <a:endParaRPr lang="en-GB" sz="1400" dirty="0"/>
          </a:p>
          <a:p>
            <a:pPr marL="0" indent="0" algn="just">
              <a:buNone/>
            </a:pPr>
            <a:endParaRPr lang="en-GB" sz="1400" dirty="0"/>
          </a:p>
          <a:p>
            <a:pPr marL="0" indent="0" algn="just">
              <a:buNone/>
            </a:pPr>
            <a:endParaRPr lang="en-GB" sz="1400" dirty="0"/>
          </a:p>
          <a:p>
            <a:pPr marL="0" indent="0" algn="just">
              <a:buNone/>
            </a:pPr>
            <a:endParaRPr lang="en-GB" sz="1400" dirty="0"/>
          </a:p>
          <a:p>
            <a:pPr marL="0" indent="0" algn="just">
              <a:buNone/>
            </a:pPr>
            <a:endParaRPr lang="en-GB" sz="1400" dirty="0"/>
          </a:p>
          <a:p>
            <a:pPr marL="0" indent="0" algn="just">
              <a:buNone/>
            </a:pPr>
            <a:endParaRPr lang="en-GB" sz="1400" dirty="0"/>
          </a:p>
          <a:p>
            <a:pPr marL="0" indent="0" algn="just">
              <a:buNone/>
            </a:pPr>
            <a:endParaRPr lang="en-GB" sz="1400" dirty="0"/>
          </a:p>
          <a:p>
            <a:pPr marL="0" indent="0" algn="just">
              <a:buNone/>
            </a:pPr>
            <a:endParaRPr lang="en-GB" sz="1400" dirty="0"/>
          </a:p>
          <a:p>
            <a:pPr marL="0" indent="0" algn="just">
              <a:buNone/>
            </a:pPr>
            <a:r>
              <a:rPr lang="en-GB" sz="1400" dirty="0" smtClean="0"/>
              <a:t>My </a:t>
            </a:r>
            <a:r>
              <a:rPr lang="en-GB" sz="1400" dirty="0"/>
              <a:t>motivation to care for others drives me to plan my professional development carefully. Engaging in structured development plans like continuing professional development (CPD) is essential for building on strengths and addressing gaps (CIPD, 2025). This underlines why thoughtful career planning is crucial as I move forward.</a:t>
            </a:r>
          </a:p>
        </p:txBody>
      </p:sp>
      <p:pic>
        <p:nvPicPr>
          <p:cNvPr id="7" name="Picture 6" descr="A person with blue shirt and blue circles with icons around him&#10;&#10;AI-generated content may be incorrect.">
            <a:extLst>
              <a:ext uri="{FF2B5EF4-FFF2-40B4-BE49-F238E27FC236}">
                <a16:creationId xmlns="" xmlns:a16="http://schemas.microsoft.com/office/drawing/2014/main" id="{D454F62F-E703-8382-1552-91F28C92141F}"/>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812805" y="1727200"/>
            <a:ext cx="5768244" cy="3245051"/>
          </a:xfrm>
          <a:prstGeom prst="rect">
            <a:avLst/>
          </a:prstGeom>
        </p:spPr>
      </p:pic>
      <p:sp>
        <p:nvSpPr>
          <p:cNvPr id="8" name="Content Placeholder 2">
            <a:extLst>
              <a:ext uri="{FF2B5EF4-FFF2-40B4-BE49-F238E27FC236}">
                <a16:creationId xmlns="" xmlns:a16="http://schemas.microsoft.com/office/drawing/2014/main" id="{8D304790-4B3B-8A58-9A12-F5DE62D2678D}"/>
              </a:ext>
            </a:extLst>
          </p:cNvPr>
          <p:cNvSpPr txBox="1">
            <a:spLocks/>
          </p:cNvSpPr>
          <p:nvPr/>
        </p:nvSpPr>
        <p:spPr>
          <a:xfrm>
            <a:off x="788252" y="2403100"/>
            <a:ext cx="4266347" cy="243559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a:r>
              <a:rPr lang="en-GB" b="1" dirty="0"/>
              <a:t>Why this course</a:t>
            </a:r>
            <a:r>
              <a:rPr lang="en-GB" b="1" dirty="0" smtClean="0"/>
              <a:t>:</a:t>
            </a:r>
            <a:endParaRPr lang="en-GB" dirty="0"/>
          </a:p>
          <a:p>
            <a:pPr lvl="0" algn="just"/>
            <a:r>
              <a:rPr lang="en-GB" b="1" dirty="0"/>
              <a:t>Career </a:t>
            </a:r>
            <a:r>
              <a:rPr lang="en-GB" b="1" dirty="0" smtClean="0"/>
              <a:t>aspirations</a:t>
            </a:r>
            <a:endParaRPr lang="en-GB" dirty="0"/>
          </a:p>
          <a:p>
            <a:pPr lvl="0" algn="just"/>
            <a:r>
              <a:rPr lang="en-GB" b="1" dirty="0"/>
              <a:t>Personal strengths</a:t>
            </a:r>
            <a:r>
              <a:rPr lang="en-GB" b="1" dirty="0" smtClean="0"/>
              <a:t>:</a:t>
            </a:r>
            <a:endParaRPr lang="en-GB" dirty="0"/>
          </a:p>
          <a:p>
            <a:pPr lvl="0" algn="just"/>
            <a:r>
              <a:rPr lang="en-GB" b="1" dirty="0"/>
              <a:t>Areas to develop:</a:t>
            </a:r>
            <a:r>
              <a:rPr lang="en-GB" dirty="0"/>
              <a:t> </a:t>
            </a:r>
            <a:r>
              <a:rPr lang="en-GB" dirty="0" smtClean="0"/>
              <a:t>I</a:t>
            </a:r>
            <a:endParaRPr lang="en-GB" dirty="0"/>
          </a:p>
        </p:txBody>
      </p:sp>
      <p:pic>
        <p:nvPicPr>
          <p:cNvPr id="6" name="Picture 5" descr="UWTSD-Logo.png"/>
          <p:cNvPicPr>
            <a:picLocks noChangeAspect="1"/>
          </p:cNvPicPr>
          <p:nvPr/>
        </p:nvPicPr>
        <p:blipFill>
          <a:blip r:embed="rId3" cstate="print"/>
          <a:stretch>
            <a:fillRect/>
          </a:stretch>
        </p:blipFill>
        <p:spPr>
          <a:xfrm>
            <a:off x="9690100" y="189959"/>
            <a:ext cx="2349500" cy="776640"/>
          </a:xfrm>
          <a:prstGeom prst="rect">
            <a:avLst/>
          </a:prstGeom>
        </p:spPr>
      </p:pic>
    </p:spTree>
    <p:extLst>
      <p:ext uri="{BB962C8B-B14F-4D97-AF65-F5344CB8AC3E}">
        <p14:creationId xmlns="" xmlns:p14="http://schemas.microsoft.com/office/powerpoint/2010/main" val="2077538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FC3A890-544F-AEF5-17AA-0514B0BA52C9}"/>
              </a:ext>
            </a:extLst>
          </p:cNvPr>
          <p:cNvSpPr>
            <a:spLocks noGrp="1"/>
          </p:cNvSpPr>
          <p:nvPr>
            <p:ph type="title"/>
          </p:nvPr>
        </p:nvSpPr>
        <p:spPr>
          <a:xfrm>
            <a:off x="716165" y="367341"/>
            <a:ext cx="7038982" cy="641949"/>
          </a:xfrm>
        </p:spPr>
        <p:txBody>
          <a:bodyPr/>
          <a:lstStyle/>
          <a:p>
            <a:r>
              <a:rPr lang="en-GB" b="1" dirty="0"/>
              <a:t>Understanding SWOT Analysis</a:t>
            </a:r>
            <a:endParaRPr lang="en-GB" dirty="0"/>
          </a:p>
        </p:txBody>
      </p:sp>
      <p:sp>
        <p:nvSpPr>
          <p:cNvPr id="3" name="Content Placeholder 2">
            <a:extLst>
              <a:ext uri="{FF2B5EF4-FFF2-40B4-BE49-F238E27FC236}">
                <a16:creationId xmlns="" xmlns:a16="http://schemas.microsoft.com/office/drawing/2014/main" id="{3C2DE69F-E787-253B-D494-F5F7E4B28558}"/>
              </a:ext>
            </a:extLst>
          </p:cNvPr>
          <p:cNvSpPr>
            <a:spLocks noGrp="1"/>
          </p:cNvSpPr>
          <p:nvPr>
            <p:ph idx="1"/>
          </p:nvPr>
        </p:nvSpPr>
        <p:spPr>
          <a:xfrm>
            <a:off x="673032" y="1042671"/>
            <a:ext cx="8608991" cy="5202853"/>
          </a:xfrm>
        </p:spPr>
        <p:txBody>
          <a:bodyPr>
            <a:noAutofit/>
          </a:bodyPr>
          <a:lstStyle/>
          <a:p>
            <a:pPr marL="0" indent="0" algn="just">
              <a:buNone/>
            </a:pPr>
            <a:r>
              <a:rPr lang="en-GB" sz="1400" dirty="0"/>
              <a:t>A SWOT analysis identifies </a:t>
            </a:r>
            <a:r>
              <a:rPr lang="en-GB" sz="1400" b="1" dirty="0"/>
              <a:t>S</a:t>
            </a:r>
            <a:r>
              <a:rPr lang="en-GB" sz="1400" dirty="0"/>
              <a:t>trengths, </a:t>
            </a:r>
            <a:r>
              <a:rPr lang="en-GB" sz="1400" b="1" dirty="0"/>
              <a:t>W</a:t>
            </a:r>
            <a:r>
              <a:rPr lang="en-GB" sz="1400" dirty="0"/>
              <a:t>eaknesses, </a:t>
            </a:r>
            <a:r>
              <a:rPr lang="en-GB" sz="1400" b="1" dirty="0"/>
              <a:t>O</a:t>
            </a:r>
            <a:r>
              <a:rPr lang="en-GB" sz="1400" dirty="0"/>
              <a:t>pportunities, and </a:t>
            </a:r>
            <a:r>
              <a:rPr lang="en-GB" sz="1400" b="1" dirty="0"/>
              <a:t>T</a:t>
            </a:r>
            <a:r>
              <a:rPr lang="en-GB" sz="1400" dirty="0"/>
              <a:t>hreats. It is a planning tool that matches goals to the environment. In practice, SWOT is a powerful framework for leveraging strengths and improving weaknesses (Visual Paradigm, 2019). Though often used by organizations, individuals can apply SWOT for personal development planning (NHS Wales, 2025).</a:t>
            </a:r>
          </a:p>
          <a:p>
            <a:pPr lvl="0" algn="just"/>
            <a:r>
              <a:rPr lang="en-GB" sz="1400" b="1" u="sng" dirty="0"/>
              <a:t>Self-assessment:</a:t>
            </a:r>
            <a:r>
              <a:rPr lang="en-GB" sz="1400" u="sng" dirty="0"/>
              <a:t> </a:t>
            </a:r>
            <a:r>
              <a:rPr lang="en-GB" sz="1400" dirty="0"/>
              <a:t>SWOT helps me list internal factors (what I do well and where I can improve) and external factors (career opportunities and obstacles). By clarifying these areas, I can set realistic goals and make informed decisions.</a:t>
            </a:r>
          </a:p>
          <a:p>
            <a:pPr lvl="0" algn="just"/>
            <a:r>
              <a:rPr lang="en-GB" sz="1400" b="1" u="sng" dirty="0"/>
              <a:t>Goal-setting:</a:t>
            </a:r>
            <a:r>
              <a:rPr lang="en-GB" sz="1400" dirty="0"/>
              <a:t> The analysis focuses attention on my core competencies and development needs. This aligns with the concept of CPD building on strengths while addressing capability gaps ensuring that my learning activities are targeted (CIPD, 2025).</a:t>
            </a:r>
          </a:p>
          <a:p>
            <a:pPr lvl="0" algn="just"/>
            <a:r>
              <a:rPr lang="en-GB" sz="1400" b="1" u="sng" dirty="0"/>
              <a:t>Healthcare alignment</a:t>
            </a:r>
            <a:r>
              <a:rPr lang="en-GB" sz="1400" b="1" dirty="0"/>
              <a:t>:</a:t>
            </a:r>
            <a:r>
              <a:rPr lang="en-GB" sz="1400" dirty="0"/>
              <a:t> In health and social care, ongoing learning and reflection are vital. For example, Skills for Care emphasizes that continuous learning and development are “absolutely vital” for staff at all levels (Kirsty </a:t>
            </a:r>
            <a:r>
              <a:rPr lang="en-GB" sz="1400" dirty="0" err="1"/>
              <a:t>Kirsty</a:t>
            </a:r>
            <a:r>
              <a:rPr lang="en-GB" sz="1400" dirty="0"/>
              <a:t>, 2024). SWOT highlights where I need more training or support to meet sector standards (such as updated care policies or teamwork expectations).</a:t>
            </a:r>
          </a:p>
          <a:p>
            <a:pPr marL="0" indent="0" algn="just">
              <a:buNone/>
            </a:pPr>
            <a:r>
              <a:rPr lang="en-GB" sz="1400" dirty="0"/>
              <a:t>In summary, SWOT is a practical tool for personal and career development in health and social care. It gives me a structured way to understand my situation and plan action essentially helping to transform self-reflection into a strategic development plan.</a:t>
            </a:r>
          </a:p>
        </p:txBody>
      </p:sp>
      <p:pic>
        <p:nvPicPr>
          <p:cNvPr id="5" name="Picture 4">
            <a:extLst>
              <a:ext uri="{FF2B5EF4-FFF2-40B4-BE49-F238E27FC236}">
                <a16:creationId xmlns="" xmlns:a16="http://schemas.microsoft.com/office/drawing/2014/main" id="{E65CB0B3-F6E1-BE5F-7D34-3B614144DFB0}"/>
              </a:ext>
            </a:extLst>
          </p:cNvPr>
          <p:cNvPicPr>
            <a:picLocks noChangeAspect="1"/>
          </p:cNvPicPr>
          <p:nvPr/>
        </p:nvPicPr>
        <p:blipFill>
          <a:blip r:embed="rId2" cstate="print"/>
          <a:stretch>
            <a:fillRect/>
          </a:stretch>
        </p:blipFill>
        <p:spPr>
          <a:xfrm>
            <a:off x="9385540" y="2622430"/>
            <a:ext cx="2607745" cy="3149728"/>
          </a:xfrm>
          <a:prstGeom prst="rect">
            <a:avLst/>
          </a:prstGeom>
        </p:spPr>
      </p:pic>
      <p:pic>
        <p:nvPicPr>
          <p:cNvPr id="6" name="Picture 5" descr="UWTSD-Logo.png"/>
          <p:cNvPicPr>
            <a:picLocks noChangeAspect="1"/>
          </p:cNvPicPr>
          <p:nvPr/>
        </p:nvPicPr>
        <p:blipFill>
          <a:blip r:embed="rId3" cstate="print"/>
          <a:stretch>
            <a:fillRect/>
          </a:stretch>
        </p:blipFill>
        <p:spPr>
          <a:xfrm>
            <a:off x="9588500" y="396086"/>
            <a:ext cx="2451100" cy="810225"/>
          </a:xfrm>
          <a:prstGeom prst="rect">
            <a:avLst/>
          </a:prstGeom>
        </p:spPr>
      </p:pic>
    </p:spTree>
    <p:extLst>
      <p:ext uri="{BB962C8B-B14F-4D97-AF65-F5344CB8AC3E}">
        <p14:creationId xmlns="" xmlns:p14="http://schemas.microsoft.com/office/powerpoint/2010/main" val="630197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 xmlns:a16="http://schemas.microsoft.com/office/drawing/2014/main" id="{8FB4629C-9213-924C-F9E8-5F36BA90C122}"/>
            </a:ext>
          </a:extLst>
        </p:cNvPr>
        <p:cNvGrpSpPr/>
        <p:nvPr/>
      </p:nvGrpSpPr>
      <p:grpSpPr>
        <a:xfrm>
          <a:off x="0" y="0"/>
          <a:ext cx="0" cy="0"/>
          <a:chOff x="0" y="0"/>
          <a:chExt cx="0" cy="0"/>
        </a:xfrm>
      </p:grpSpPr>
      <p:sp>
        <p:nvSpPr>
          <p:cNvPr id="11" name="Rectangle 10">
            <a:extLst>
              <a:ext uri="{FF2B5EF4-FFF2-40B4-BE49-F238E27FC236}">
                <a16:creationId xmlns="" xmlns:a16="http://schemas.microsoft.com/office/drawing/2014/main" id="{353CF00F-82D0-0DBA-75D5-1D01B4526C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62B736AC-9277-85D8-01E7-D56D7349BAB3}"/>
              </a:ext>
            </a:extLst>
          </p:cNvPr>
          <p:cNvSpPr>
            <a:spLocks noGrp="1"/>
          </p:cNvSpPr>
          <p:nvPr>
            <p:ph type="title"/>
          </p:nvPr>
        </p:nvSpPr>
        <p:spPr>
          <a:xfrm>
            <a:off x="612649" y="548640"/>
            <a:ext cx="6530024" cy="572794"/>
          </a:xfrm>
        </p:spPr>
        <p:txBody>
          <a:bodyPr anchor="t">
            <a:normAutofit fontScale="90000"/>
          </a:bodyPr>
          <a:lstStyle/>
          <a:p>
            <a:r>
              <a:rPr lang="en-GB" b="1" dirty="0"/>
              <a:t>My Personal SWOT Analysis</a:t>
            </a:r>
            <a:endParaRPr lang="en-GB" dirty="0"/>
          </a:p>
        </p:txBody>
      </p:sp>
      <p:graphicFrame>
        <p:nvGraphicFramePr>
          <p:cNvPr id="4" name="Content Placeholder 3">
            <a:extLst>
              <a:ext uri="{FF2B5EF4-FFF2-40B4-BE49-F238E27FC236}">
                <a16:creationId xmlns="" xmlns:a16="http://schemas.microsoft.com/office/drawing/2014/main" id="{C8A86238-B984-F2B6-C87A-79A7B46D2EC2}"/>
              </a:ext>
            </a:extLst>
          </p:cNvPr>
          <p:cNvGraphicFramePr>
            <a:graphicFrameLocks noGrp="1"/>
          </p:cNvGraphicFramePr>
          <p:nvPr>
            <p:ph idx="1"/>
            <p:extLst>
              <p:ext uri="{D42A27DB-BD31-4B8C-83A1-F6EECF244321}">
                <p14:modId xmlns="" xmlns:p14="http://schemas.microsoft.com/office/powerpoint/2010/main" val="2571482877"/>
              </p:ext>
            </p:extLst>
          </p:nvPr>
        </p:nvGraphicFramePr>
        <p:xfrm>
          <a:off x="1968500" y="1943616"/>
          <a:ext cx="8483600" cy="3491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 xmlns:a16="http://schemas.microsoft.com/office/drawing/2014/main" id="{AD4F2FFA-A7DE-9FA2-76B4-1A1A13AFC855}"/>
              </a:ext>
            </a:extLst>
          </p:cNvPr>
          <p:cNvSpPr txBox="1">
            <a:spLocks/>
          </p:cNvSpPr>
          <p:nvPr/>
        </p:nvSpPr>
        <p:spPr>
          <a:xfrm>
            <a:off x="634315" y="1263699"/>
            <a:ext cx="11058651" cy="5197486"/>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400" dirty="0"/>
              <a:t>I identified key traits and factors that influence my professional growth. Organising them into SWOT categories brings clarity to my development needs.</a:t>
            </a:r>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5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endParaRPr lang="en-GB" sz="1200" dirty="0"/>
          </a:p>
          <a:p>
            <a:pPr marL="0" indent="0">
              <a:buFont typeface="Arial" panose="020B0604020202020204" pitchFamily="34" charset="0"/>
              <a:buNone/>
            </a:pPr>
            <a:r>
              <a:rPr lang="en-GB" sz="1400" dirty="0"/>
              <a:t>Conducting this SWOT makes me more self-aware a crucial first step toward improvement. Indeed, personal SWOT analyses are often used by individuals seeking self-awareness and growth in their careers (Blewitt, 2024). Recognizing my strengths and weaknesses provides direction for my development plan.</a:t>
            </a:r>
          </a:p>
        </p:txBody>
      </p:sp>
      <p:pic>
        <p:nvPicPr>
          <p:cNvPr id="6" name="Picture 5" descr="UWTSD-Logo.png"/>
          <p:cNvPicPr>
            <a:picLocks noChangeAspect="1"/>
          </p:cNvPicPr>
          <p:nvPr/>
        </p:nvPicPr>
        <p:blipFill>
          <a:blip r:embed="rId7" cstate="print"/>
          <a:stretch>
            <a:fillRect/>
          </a:stretch>
        </p:blipFill>
        <p:spPr>
          <a:xfrm>
            <a:off x="9588500" y="396086"/>
            <a:ext cx="2451100" cy="810225"/>
          </a:xfrm>
          <a:prstGeom prst="rect">
            <a:avLst/>
          </a:prstGeom>
        </p:spPr>
      </p:pic>
    </p:spTree>
    <p:extLst>
      <p:ext uri="{BB962C8B-B14F-4D97-AF65-F5344CB8AC3E}">
        <p14:creationId xmlns="" xmlns:p14="http://schemas.microsoft.com/office/powerpoint/2010/main" val="3353397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FB55D71-25CE-5A2E-B9D0-F2F1F8907791}"/>
              </a:ext>
            </a:extLst>
          </p:cNvPr>
          <p:cNvSpPr>
            <a:spLocks noGrp="1"/>
          </p:cNvSpPr>
          <p:nvPr>
            <p:ph type="title"/>
          </p:nvPr>
        </p:nvSpPr>
        <p:spPr>
          <a:xfrm>
            <a:off x="629900" y="341606"/>
            <a:ext cx="7539315" cy="1132258"/>
          </a:xfrm>
        </p:spPr>
        <p:txBody>
          <a:bodyPr>
            <a:noAutofit/>
          </a:bodyPr>
          <a:lstStyle/>
          <a:p>
            <a:r>
              <a:rPr lang="en-GB" sz="3200" b="1" dirty="0">
                <a:effectLst/>
                <a:ea typeface="Aptos" panose="020B0004020202020204" pitchFamily="34" charset="0"/>
                <a:cs typeface="Arial" panose="020B0604020202020204" pitchFamily="34" charset="0"/>
              </a:rPr>
              <a:t>Leveraging Strengths to Overcome Weaknesses &amp; Minimise Threats</a:t>
            </a:r>
            <a:endParaRPr lang="en-GB" sz="3200" dirty="0"/>
          </a:p>
        </p:txBody>
      </p:sp>
      <p:sp>
        <p:nvSpPr>
          <p:cNvPr id="3" name="Content Placeholder 2">
            <a:extLst>
              <a:ext uri="{FF2B5EF4-FFF2-40B4-BE49-F238E27FC236}">
                <a16:creationId xmlns="" xmlns:a16="http://schemas.microsoft.com/office/drawing/2014/main" id="{45E20271-7927-07F7-8808-6CD06F905BEF}"/>
              </a:ext>
            </a:extLst>
          </p:cNvPr>
          <p:cNvSpPr>
            <a:spLocks noGrp="1"/>
          </p:cNvSpPr>
          <p:nvPr>
            <p:ph idx="1"/>
          </p:nvPr>
        </p:nvSpPr>
        <p:spPr>
          <a:xfrm>
            <a:off x="629900" y="1356415"/>
            <a:ext cx="8772892" cy="5061637"/>
          </a:xfrm>
        </p:spPr>
        <p:txBody>
          <a:bodyPr>
            <a:noAutofit/>
          </a:bodyPr>
          <a:lstStyle/>
          <a:p>
            <a:pPr marL="0" indent="0" algn="just">
              <a:buNone/>
            </a:pPr>
            <a:r>
              <a:rPr lang="en-GB" sz="1400" dirty="0"/>
              <a:t>Building on strengths is key to self-improvement. By </a:t>
            </a:r>
            <a:r>
              <a:rPr lang="en-GB" sz="1400" b="1" dirty="0"/>
              <a:t>leveraging</a:t>
            </a:r>
            <a:r>
              <a:rPr lang="en-GB" sz="1400" dirty="0"/>
              <a:t> my positive traits, I can mitigate weaknesses and guard against external threats (Visual Paradigm, 2019).</a:t>
            </a:r>
          </a:p>
          <a:p>
            <a:pPr lvl="0" algn="just"/>
            <a:r>
              <a:rPr lang="en-GB" sz="1400" b="1" u="sng" dirty="0"/>
              <a:t>Seek Mentorship</a:t>
            </a:r>
            <a:r>
              <a:rPr lang="en-GB" sz="1400" b="1" dirty="0"/>
              <a:t>:</a:t>
            </a:r>
            <a:r>
              <a:rPr lang="en-GB" sz="1400" dirty="0"/>
              <a:t> I will use my communication and teamwork skills to connect with mentors (e.g. senior HCSWs or practitioners) who can provide guidance. This builds my confidence and practical know-how, turning limited experience into learning opportunities.</a:t>
            </a:r>
          </a:p>
          <a:p>
            <a:pPr lvl="0" algn="just"/>
            <a:r>
              <a:rPr lang="en-GB" sz="1400" b="1" u="sng" dirty="0"/>
              <a:t>Enhance Patient Care</a:t>
            </a:r>
            <a:r>
              <a:rPr lang="en-GB" sz="1400" b="1" dirty="0"/>
              <a:t>:</a:t>
            </a:r>
            <a:r>
              <a:rPr lang="en-GB" sz="1400" dirty="0"/>
              <a:t> Even when under stress, I will apply compassion and empathy to support patients. Research shows that compassionate, collaborative care improves outcomes health care providers with strong empathy and communication see better patient adherence and safety (American Association of Colleges of Nursing, 2024). </a:t>
            </a:r>
          </a:p>
          <a:p>
            <a:pPr lvl="0" algn="just"/>
            <a:r>
              <a:rPr lang="en-GB" sz="1400" b="1" u="sng" dirty="0"/>
              <a:t>Improve Organisation</a:t>
            </a:r>
            <a:r>
              <a:rPr lang="en-GB" sz="1400" b="1" dirty="0"/>
              <a:t>:</a:t>
            </a:r>
            <a:r>
              <a:rPr lang="en-GB" sz="1400" dirty="0"/>
              <a:t> I will organise my study and work schedule using planners and prioritization, leveraging my teamwork habit (planning group tasks, using checklists). Good organization helps prevent burnout by balancing workload and rest. This proactive time-management will address my weakness and reduce stress.</a:t>
            </a:r>
          </a:p>
          <a:p>
            <a:pPr marL="0" indent="0" algn="just">
              <a:buNone/>
            </a:pPr>
            <a:r>
              <a:rPr lang="en-GB" sz="1400" dirty="0"/>
              <a:t>Focusing on my strengths helps me become more resilient. By playing to what I do well, I can turn weaknesses into growth areas and counter external pressures. In effect, this empowers me to take control of my development a process that leads to greater success and well-being (Blewitt, 2024).</a:t>
            </a:r>
          </a:p>
          <a:p>
            <a:pPr algn="just"/>
            <a:endParaRPr lang="en-GB" sz="1400" dirty="0"/>
          </a:p>
        </p:txBody>
      </p:sp>
      <p:pic>
        <p:nvPicPr>
          <p:cNvPr id="4" name="Picture 3">
            <a:extLst>
              <a:ext uri="{FF2B5EF4-FFF2-40B4-BE49-F238E27FC236}">
                <a16:creationId xmlns="" xmlns:a16="http://schemas.microsoft.com/office/drawing/2014/main" id="{83FFA6D4-B647-EE81-3C99-3D7AA0D28B8D}"/>
              </a:ext>
            </a:extLst>
          </p:cNvPr>
          <p:cNvPicPr>
            <a:picLocks noChangeAspect="1"/>
          </p:cNvPicPr>
          <p:nvPr/>
        </p:nvPicPr>
        <p:blipFill>
          <a:blip r:embed="rId2" cstate="print"/>
          <a:stretch>
            <a:fillRect/>
          </a:stretch>
        </p:blipFill>
        <p:spPr>
          <a:xfrm>
            <a:off x="9592574" y="1518250"/>
            <a:ext cx="2172212" cy="4173202"/>
          </a:xfrm>
          <a:prstGeom prst="rect">
            <a:avLst/>
          </a:prstGeom>
        </p:spPr>
      </p:pic>
      <p:pic>
        <p:nvPicPr>
          <p:cNvPr id="5" name="Picture 4" descr="UWTSD-Logo.png"/>
          <p:cNvPicPr>
            <a:picLocks noChangeAspect="1"/>
          </p:cNvPicPr>
          <p:nvPr/>
        </p:nvPicPr>
        <p:blipFill>
          <a:blip r:embed="rId3" cstate="print"/>
          <a:stretch>
            <a:fillRect/>
          </a:stretch>
        </p:blipFill>
        <p:spPr>
          <a:xfrm>
            <a:off x="9588500" y="396086"/>
            <a:ext cx="2451100" cy="810225"/>
          </a:xfrm>
          <a:prstGeom prst="rect">
            <a:avLst/>
          </a:prstGeom>
        </p:spPr>
      </p:pic>
    </p:spTree>
    <p:extLst>
      <p:ext uri="{BB962C8B-B14F-4D97-AF65-F5344CB8AC3E}">
        <p14:creationId xmlns="" xmlns:p14="http://schemas.microsoft.com/office/powerpoint/2010/main" val="2851020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6ACA6F80-D392-A64E-3CF8-F28F1CCEE67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F2612A3B-CE82-6212-AF9A-F9ADD4B45341}"/>
              </a:ext>
            </a:extLst>
          </p:cNvPr>
          <p:cNvSpPr>
            <a:spLocks noGrp="1"/>
          </p:cNvSpPr>
          <p:nvPr>
            <p:ph type="title"/>
          </p:nvPr>
        </p:nvSpPr>
        <p:spPr>
          <a:xfrm>
            <a:off x="1451874" y="400479"/>
            <a:ext cx="7725770" cy="576463"/>
          </a:xfrm>
        </p:spPr>
        <p:txBody>
          <a:bodyPr anchor="t">
            <a:normAutofit/>
          </a:bodyPr>
          <a:lstStyle/>
          <a:p>
            <a:pPr algn="ctr"/>
            <a:r>
              <a:rPr lang="en-GB" sz="3200" b="1" dirty="0"/>
              <a:t>Utilising Opportunities with Strengths</a:t>
            </a:r>
            <a:endParaRPr lang="en-GB" sz="3200" dirty="0"/>
          </a:p>
        </p:txBody>
      </p:sp>
      <p:pic>
        <p:nvPicPr>
          <p:cNvPr id="6" name="Picture 5">
            <a:extLst>
              <a:ext uri="{FF2B5EF4-FFF2-40B4-BE49-F238E27FC236}">
                <a16:creationId xmlns="" xmlns:a16="http://schemas.microsoft.com/office/drawing/2014/main" id="{BB8DA08E-7A29-241C-C6BB-C601959B5671}"/>
              </a:ext>
            </a:extLst>
          </p:cNvPr>
          <p:cNvPicPr>
            <a:picLocks noChangeAspect="1"/>
          </p:cNvPicPr>
          <p:nvPr/>
        </p:nvPicPr>
        <p:blipFill>
          <a:blip r:embed="rId2" cstate="print"/>
          <a:stretch>
            <a:fillRect/>
          </a:stretch>
        </p:blipFill>
        <p:spPr>
          <a:xfrm>
            <a:off x="0" y="3164379"/>
            <a:ext cx="5087428" cy="3220160"/>
          </a:xfrm>
          <a:prstGeom prst="rect">
            <a:avLst/>
          </a:prstGeom>
        </p:spPr>
      </p:pic>
      <p:sp>
        <p:nvSpPr>
          <p:cNvPr id="3" name="Content Placeholder 2">
            <a:extLst>
              <a:ext uri="{FF2B5EF4-FFF2-40B4-BE49-F238E27FC236}">
                <a16:creationId xmlns="" xmlns:a16="http://schemas.microsoft.com/office/drawing/2014/main" id="{884F58B5-A2FF-7187-6D0F-4F23AA0AAD2A}"/>
              </a:ext>
            </a:extLst>
          </p:cNvPr>
          <p:cNvSpPr>
            <a:spLocks noGrp="1"/>
          </p:cNvSpPr>
          <p:nvPr>
            <p:ph idx="1"/>
          </p:nvPr>
        </p:nvSpPr>
        <p:spPr>
          <a:xfrm>
            <a:off x="4548998" y="1090044"/>
            <a:ext cx="5355166" cy="5425055"/>
          </a:xfrm>
        </p:spPr>
        <p:txBody>
          <a:bodyPr anchor="t">
            <a:normAutofit/>
          </a:bodyPr>
          <a:lstStyle/>
          <a:p>
            <a:pPr marL="0" indent="0" algn="just">
              <a:lnSpc>
                <a:spcPct val="100000"/>
              </a:lnSpc>
              <a:buNone/>
            </a:pPr>
            <a:r>
              <a:rPr lang="en-GB" sz="1400" dirty="0"/>
              <a:t>Recognising and acting on opportunities is valuable for career growth. I will combine my strengths with external opportunities to advance my skills and prospects</a:t>
            </a:r>
            <a:r>
              <a:rPr lang="en-GB" sz="1400" dirty="0" smtClean="0"/>
              <a:t>.</a:t>
            </a:r>
          </a:p>
          <a:p>
            <a:pPr marL="0" indent="0" algn="just">
              <a:lnSpc>
                <a:spcPct val="100000"/>
              </a:lnSpc>
              <a:buNone/>
            </a:pPr>
            <a:endParaRPr lang="en-GB" sz="1400" dirty="0"/>
          </a:p>
          <a:p>
            <a:pPr lvl="0" algn="just">
              <a:lnSpc>
                <a:spcPct val="100000"/>
              </a:lnSpc>
            </a:pPr>
            <a:r>
              <a:rPr lang="en-GB" sz="1400" b="1" u="sng" dirty="0"/>
              <a:t>CPD and Training</a:t>
            </a:r>
            <a:r>
              <a:rPr lang="en-GB" sz="1400" b="1" dirty="0"/>
              <a:t>:</a:t>
            </a:r>
            <a:r>
              <a:rPr lang="en-GB" sz="1400" dirty="0"/>
              <a:t> I plan to use my motivation and teamwork abilities to excel in NHS training and CPD programmes (such as care certifications or apprenticeships). For example, participating in team-based learning sessions or practical workshops will let me apply my communication skills while gaining qualifications. As Skills for Care notes, ongoing development is crucial it “supports the best quality of care” and career progression (Kirsty </a:t>
            </a:r>
            <a:r>
              <a:rPr lang="en-GB" sz="1400" dirty="0" err="1"/>
              <a:t>Kirsty</a:t>
            </a:r>
            <a:r>
              <a:rPr lang="en-GB" sz="1400" dirty="0"/>
              <a:t>, 2024</a:t>
            </a:r>
            <a:r>
              <a:rPr lang="en-GB" sz="1400" dirty="0" smtClean="0"/>
              <a:t>).</a:t>
            </a:r>
          </a:p>
          <a:p>
            <a:pPr lvl="0" algn="just">
              <a:lnSpc>
                <a:spcPct val="100000"/>
              </a:lnSpc>
            </a:pPr>
            <a:endParaRPr lang="en-GB" sz="1400" dirty="0"/>
          </a:p>
          <a:p>
            <a:pPr lvl="0" algn="just">
              <a:lnSpc>
                <a:spcPct val="100000"/>
              </a:lnSpc>
            </a:pPr>
            <a:r>
              <a:rPr lang="en-GB" sz="1400" b="1" u="sng" dirty="0"/>
              <a:t>Confidence Building:</a:t>
            </a:r>
            <a:r>
              <a:rPr lang="en-GB" sz="1400" dirty="0"/>
              <a:t> I will join workshops or clubs (e.g. public speaking or leadership training) to overcome my anxiety. By leveraging my empathy and calm under pressure in these settings, I can steadily improve my confidence. This use of existing strengths in new contexts aligns with strategies for career advancement that capitalise on what I do well (Blewitt, 2024</a:t>
            </a:r>
            <a:r>
              <a:rPr lang="en-GB" sz="1400" dirty="0" smtClean="0"/>
              <a:t>).</a:t>
            </a:r>
            <a:endParaRPr lang="en-GB" sz="1400" dirty="0"/>
          </a:p>
        </p:txBody>
      </p:sp>
      <p:pic>
        <p:nvPicPr>
          <p:cNvPr id="7" name="Picture 6" descr="UWTSD-Logo.png"/>
          <p:cNvPicPr>
            <a:picLocks noChangeAspect="1"/>
          </p:cNvPicPr>
          <p:nvPr/>
        </p:nvPicPr>
        <p:blipFill>
          <a:blip r:embed="rId3" cstate="print"/>
          <a:stretch>
            <a:fillRect/>
          </a:stretch>
        </p:blipFill>
        <p:spPr>
          <a:xfrm>
            <a:off x="9550400" y="256386"/>
            <a:ext cx="2451100" cy="810225"/>
          </a:xfrm>
          <a:prstGeom prst="rect">
            <a:avLst/>
          </a:prstGeom>
        </p:spPr>
      </p:pic>
    </p:spTree>
    <p:extLst>
      <p:ext uri="{BB962C8B-B14F-4D97-AF65-F5344CB8AC3E}">
        <p14:creationId xmlns="" xmlns:p14="http://schemas.microsoft.com/office/powerpoint/2010/main" val="202804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 xmlns:a16="http://schemas.microsoft.com/office/drawing/2014/main" id="{2961259D-605E-E200-FF9F-7C8C71D7C8E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C2D0672-77BD-790F-AF85-EB2E5ED04C41}"/>
              </a:ext>
            </a:extLst>
          </p:cNvPr>
          <p:cNvSpPr>
            <a:spLocks noGrp="1"/>
          </p:cNvSpPr>
          <p:nvPr>
            <p:ph type="title"/>
          </p:nvPr>
        </p:nvSpPr>
        <p:spPr>
          <a:xfrm>
            <a:off x="1630565" y="595223"/>
            <a:ext cx="3346877" cy="611786"/>
          </a:xfrm>
        </p:spPr>
        <p:txBody>
          <a:bodyPr anchor="b">
            <a:normAutofit/>
          </a:bodyPr>
          <a:lstStyle/>
          <a:p>
            <a:r>
              <a:rPr lang="en-GB" b="1" dirty="0"/>
              <a:t>Conclusion</a:t>
            </a:r>
            <a:endParaRPr lang="en-GB" dirty="0"/>
          </a:p>
        </p:txBody>
      </p:sp>
      <p:sp>
        <p:nvSpPr>
          <p:cNvPr id="3" name="Content Placeholder 2">
            <a:extLst>
              <a:ext uri="{FF2B5EF4-FFF2-40B4-BE49-F238E27FC236}">
                <a16:creationId xmlns="" xmlns:a16="http://schemas.microsoft.com/office/drawing/2014/main" id="{420AD2ED-EBA3-DC6C-83F3-E1CF2FEEE781}"/>
              </a:ext>
            </a:extLst>
          </p:cNvPr>
          <p:cNvSpPr>
            <a:spLocks noGrp="1"/>
          </p:cNvSpPr>
          <p:nvPr>
            <p:ph idx="1"/>
          </p:nvPr>
        </p:nvSpPr>
        <p:spPr>
          <a:xfrm>
            <a:off x="715205" y="1660039"/>
            <a:ext cx="6035041" cy="3546961"/>
          </a:xfrm>
        </p:spPr>
        <p:txBody>
          <a:bodyPr>
            <a:noAutofit/>
          </a:bodyPr>
          <a:lstStyle/>
          <a:p>
            <a:pPr marL="0" indent="0" algn="just">
              <a:lnSpc>
                <a:spcPct val="150000"/>
              </a:lnSpc>
              <a:buNone/>
            </a:pPr>
            <a:r>
              <a:rPr lang="en-GB" dirty="0"/>
              <a:t>My SWOT analysis revealed that I am compassionate and communicative (strengths) but need more experience and confidence (weaknesses). I identified pathways to build skills (opportunities) and mindful guards against stress and change (threats). Overall, the analysis has given me clarity about my professional profile.</a:t>
            </a:r>
          </a:p>
          <a:p>
            <a:pPr marL="0" indent="0" algn="just">
              <a:lnSpc>
                <a:spcPct val="150000"/>
              </a:lnSpc>
              <a:buNone/>
            </a:pPr>
            <a:endParaRPr lang="en-GB" dirty="0"/>
          </a:p>
          <a:p>
            <a:pPr algn="just">
              <a:lnSpc>
                <a:spcPct val="150000"/>
              </a:lnSpc>
            </a:pPr>
            <a:endParaRPr lang="en-GB" dirty="0"/>
          </a:p>
        </p:txBody>
      </p:sp>
      <p:pic>
        <p:nvPicPr>
          <p:cNvPr id="5" name="Picture 4" descr="Person holding a puzzle piece">
            <a:extLst>
              <a:ext uri="{FF2B5EF4-FFF2-40B4-BE49-F238E27FC236}">
                <a16:creationId xmlns="" xmlns:a16="http://schemas.microsoft.com/office/drawing/2014/main" id="{9C5D789E-99A3-4734-2188-BDEBA9916214}"/>
              </a:ext>
            </a:extLst>
          </p:cNvPr>
          <p:cNvPicPr>
            <a:picLocks noChangeAspect="1"/>
          </p:cNvPicPr>
          <p:nvPr/>
        </p:nvPicPr>
        <p:blipFill>
          <a:blip r:embed="rId2" cstate="print"/>
          <a:srcRect l="26148" r="25975" b="-1"/>
          <a:stretch>
            <a:fillRect/>
          </a:stretch>
        </p:blipFill>
        <p:spPr>
          <a:xfrm>
            <a:off x="7345680" y="10"/>
            <a:ext cx="4846320" cy="6857990"/>
          </a:xfrm>
          <a:prstGeom prst="rect">
            <a:avLst/>
          </a:prstGeom>
        </p:spPr>
      </p:pic>
      <p:pic>
        <p:nvPicPr>
          <p:cNvPr id="6" name="Picture 5" descr="UWTSD-Logo.png"/>
          <p:cNvPicPr>
            <a:picLocks noChangeAspect="1"/>
          </p:cNvPicPr>
          <p:nvPr/>
        </p:nvPicPr>
        <p:blipFill>
          <a:blip r:embed="rId3" cstate="print"/>
          <a:stretch>
            <a:fillRect/>
          </a:stretch>
        </p:blipFill>
        <p:spPr>
          <a:xfrm>
            <a:off x="9550400" y="256386"/>
            <a:ext cx="2451100" cy="810225"/>
          </a:xfrm>
          <a:prstGeom prst="rect">
            <a:avLst/>
          </a:prstGeom>
        </p:spPr>
      </p:pic>
    </p:spTree>
    <p:extLst>
      <p:ext uri="{BB962C8B-B14F-4D97-AF65-F5344CB8AC3E}">
        <p14:creationId xmlns="" xmlns:p14="http://schemas.microsoft.com/office/powerpoint/2010/main" val="89537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E2BB9A2-78A3-4C49-8B9D-B0ED94E11CEF}"/>
              </a:ext>
            </a:extLst>
          </p:cNvPr>
          <p:cNvSpPr>
            <a:spLocks noGrp="1"/>
          </p:cNvSpPr>
          <p:nvPr>
            <p:ph type="title"/>
          </p:nvPr>
        </p:nvSpPr>
        <p:spPr/>
        <p:txBody>
          <a:bodyPr/>
          <a:lstStyle/>
          <a:p>
            <a:r>
              <a:rPr lang="en-GB" dirty="0" smtClean="0"/>
              <a:t>Reference list</a:t>
            </a:r>
            <a:endParaRPr lang="en-GB" dirty="0"/>
          </a:p>
        </p:txBody>
      </p:sp>
      <p:sp>
        <p:nvSpPr>
          <p:cNvPr id="3" name="Content Placeholder 2">
            <a:extLst>
              <a:ext uri="{FF2B5EF4-FFF2-40B4-BE49-F238E27FC236}">
                <a16:creationId xmlns="" xmlns:a16="http://schemas.microsoft.com/office/drawing/2014/main" id="{7E00BA26-09EB-E293-3F60-FDC106A7F7DA}"/>
              </a:ext>
            </a:extLst>
          </p:cNvPr>
          <p:cNvSpPr>
            <a:spLocks noGrp="1"/>
          </p:cNvSpPr>
          <p:nvPr>
            <p:ph idx="1"/>
          </p:nvPr>
        </p:nvSpPr>
        <p:spPr/>
        <p:txBody>
          <a:bodyPr>
            <a:normAutofit fontScale="77500" lnSpcReduction="20000"/>
          </a:bodyPr>
          <a:lstStyle/>
          <a:p>
            <a:r>
              <a:rPr lang="en-GB"/>
              <a:t>American Association of Colleges of Nursing (2024). </a:t>
            </a:r>
            <a:r>
              <a:rPr lang="en-GB" i="1"/>
              <a:t>Compassionate Care</a:t>
            </a:r>
            <a:r>
              <a:rPr lang="en-GB"/>
              <a:t>. [online] www.aacnnursing.org. Available at: https://www.aacnnursing.org/5B-Tool-Kit/Themes/Compassionate-Care [Accessed 18 Oct. 2025].</a:t>
            </a:r>
          </a:p>
          <a:p>
            <a:r>
              <a:rPr lang="en-GB"/>
              <a:t>Blewitt, D. (2024). </a:t>
            </a:r>
            <a:r>
              <a:rPr lang="en-GB" i="1"/>
              <a:t>SWOT Analysis for Personal Development</a:t>
            </a:r>
            <a:r>
              <a:rPr lang="en-GB"/>
              <a:t>. [online] Career Smarter. Available at: https://www.careersmarter.com/swot-analysis-for-personal-development/ [Accessed 18 Oct. 2025].</a:t>
            </a:r>
          </a:p>
          <a:p>
            <a:r>
              <a:rPr lang="en-GB"/>
              <a:t>CIPD (2025). </a:t>
            </a:r>
            <a:r>
              <a:rPr lang="en-GB" i="1"/>
              <a:t>CIPD | SWOT Analysis | Factsheets</a:t>
            </a:r>
            <a:r>
              <a:rPr lang="en-GB"/>
              <a:t>. [online] CIPD. Available at: https://www.cipd.org/en/knowledge/factsheets/swot-analysis-factsheet/ [Accessed 18 Oct. 2025].</a:t>
            </a:r>
          </a:p>
          <a:p>
            <a:r>
              <a:rPr lang="en-GB"/>
              <a:t>Kirsty Kirsty (2024). </a:t>
            </a:r>
            <a:r>
              <a:rPr lang="en-GB" i="1"/>
              <a:t>Skills for Care is supporting providers to #KeepLearning this year - Care Talk</a:t>
            </a:r>
            <a:r>
              <a:rPr lang="en-GB"/>
              <a:t>. [online] Care Talk - Care Industry Magazine. Available at: https://www.caretalk.co.uk/news/22489/ [Accessed 18 Oct. 2025].</a:t>
            </a:r>
          </a:p>
          <a:p>
            <a:r>
              <a:rPr lang="en-GB"/>
              <a:t>NHS Wales (2025). </a:t>
            </a:r>
            <a:r>
              <a:rPr lang="en-GB" i="1"/>
              <a:t>Improvement Cymru Academy Toolkit Guide</a:t>
            </a:r>
            <a:r>
              <a:rPr lang="en-GB"/>
              <a:t>. [online] Available at: https://phw.nhs.wales/services-and-teams/improvement-cymru/improvement-cymru-academy1/resource-library/academy-toolkit-guides/swot-analysis-toolkit/ [Accessed 18 Oct. 2025].</a:t>
            </a:r>
          </a:p>
          <a:p>
            <a:r>
              <a:rPr lang="en-GB"/>
              <a:t>Visual Paradigm (2019). </a:t>
            </a:r>
            <a:r>
              <a:rPr lang="en-GB" i="1"/>
              <a:t>What is SWOT Analysis?</a:t>
            </a:r>
            <a:r>
              <a:rPr lang="en-GB"/>
              <a:t> [online] Visual-paradigm.com. Available at: https://www.visual-paradigm.com/guide/strategic-analysis/what-is-swot-analysis/ [Accessed 18 Oct. 2025].</a:t>
            </a:r>
            <a:endParaRPr lang="en-GB" dirty="0"/>
          </a:p>
        </p:txBody>
      </p:sp>
      <p:pic>
        <p:nvPicPr>
          <p:cNvPr id="4" name="Picture 3" descr="UWTSD-Logo.png"/>
          <p:cNvPicPr>
            <a:picLocks noChangeAspect="1"/>
          </p:cNvPicPr>
          <p:nvPr/>
        </p:nvPicPr>
        <p:blipFill>
          <a:blip r:embed="rId2" cstate="print"/>
          <a:stretch>
            <a:fillRect/>
          </a:stretch>
        </p:blipFill>
        <p:spPr>
          <a:xfrm>
            <a:off x="9550400" y="256386"/>
            <a:ext cx="2451100" cy="810225"/>
          </a:xfrm>
          <a:prstGeom prst="rect">
            <a:avLst/>
          </a:prstGeom>
        </p:spPr>
      </p:pic>
    </p:spTree>
    <p:extLst>
      <p:ext uri="{BB962C8B-B14F-4D97-AF65-F5344CB8AC3E}">
        <p14:creationId xmlns="" xmlns:p14="http://schemas.microsoft.com/office/powerpoint/2010/main" val="39693168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Urban</Template>
  <TotalTime>24</TotalTime>
  <Words>1436</Words>
  <Application>Microsoft Office PowerPoint</Application>
  <PresentationFormat>Custom</PresentationFormat>
  <Paragraphs>89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VanillaVTI</vt:lpstr>
      <vt:lpstr>Professional Career Development within H&amp;SC     </vt:lpstr>
      <vt:lpstr>Overview</vt:lpstr>
      <vt:lpstr>Presentation Objectives</vt:lpstr>
      <vt:lpstr>Introduction – About Me &amp; My Career Goals</vt:lpstr>
      <vt:lpstr>Understanding SWOT Analysis</vt:lpstr>
      <vt:lpstr>My Personal SWOT Analysis</vt:lpstr>
      <vt:lpstr>Leveraging Strengths to Overcome Weaknesses &amp; Minimise Threats</vt:lpstr>
      <vt:lpstr>Utilising Opportunities with Strengths</vt:lpstr>
      <vt:lpstr>Conclusion</vt:lpstr>
      <vt:lpstr>Reference list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 within H&amp;SC</dc:title>
  <dc:creator>HP</dc:creator>
  <cp:lastModifiedBy>Marin</cp:lastModifiedBy>
  <cp:revision>27</cp:revision>
  <dcterms:created xsi:type="dcterms:W3CDTF">2025-10-18T13:32:04Z</dcterms:created>
  <dcterms:modified xsi:type="dcterms:W3CDTF">2025-11-07T19:08:07Z</dcterms:modified>
</cp:coreProperties>
</file>