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8" r:id="rId1"/>
  </p:sldMasterIdLst>
  <p:notesMasterIdLst>
    <p:notesMasterId r:id="rId17"/>
  </p:notesMasterIdLst>
  <p:sldIdLst>
    <p:sldId id="257" r:id="rId2"/>
    <p:sldId id="271" r:id="rId3"/>
    <p:sldId id="270"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52"/>
    <p:restoredTop sz="94625"/>
  </p:normalViewPr>
  <p:slideViewPr>
    <p:cSldViewPr snapToGrid="0" snapToObjects="1">
      <p:cViewPr varScale="1">
        <p:scale>
          <a:sx n="116" d="100"/>
          <a:sy n="116" d="100"/>
        </p:scale>
        <p:origin x="1648" y="184"/>
      </p:cViewPr>
      <p:guideLst>
        <p:guide orient="horz" pos="2160"/>
        <p:guide pos="2880"/>
      </p:guideLst>
    </p:cSldViewPr>
  </p:slideViewPr>
  <p:outlineViewPr>
    <p:cViewPr>
      <p:scale>
        <a:sx n="33" d="100"/>
        <a:sy n="33" d="100"/>
      </p:scale>
      <p:origin x="0" y="-5184"/>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59FD37-396B-F946-817B-5BAAFE1B38D1}" type="datetimeFigureOut">
              <a:rPr lang="en-US" smtClean="0"/>
              <a:t>6/29/25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5D0B67-8C3D-B244-9EE2-68E046F7EDEB}" type="slidenum">
              <a:rPr lang="en-US" smtClean="0"/>
              <a:t>‹#›</a:t>
            </a:fld>
            <a:endParaRPr lang="en-US"/>
          </a:p>
        </p:txBody>
      </p:sp>
    </p:spTree>
    <p:extLst>
      <p:ext uri="{BB962C8B-B14F-4D97-AF65-F5344CB8AC3E}">
        <p14:creationId xmlns:p14="http://schemas.microsoft.com/office/powerpoint/2010/main" val="88148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5D0B67-8C3D-B244-9EE2-68E046F7EDEB}" type="slidenum">
              <a:rPr lang="en-US" smtClean="0"/>
              <a:t>2</a:t>
            </a:fld>
            <a:endParaRPr lang="en-US"/>
          </a:p>
        </p:txBody>
      </p:sp>
    </p:spTree>
    <p:extLst>
      <p:ext uri="{BB962C8B-B14F-4D97-AF65-F5344CB8AC3E}">
        <p14:creationId xmlns:p14="http://schemas.microsoft.com/office/powerpoint/2010/main" val="2528173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C134A2-2461-CF09-64CC-B6CA0BB526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DB7D03-B16E-C5B8-64EA-57FF14CE5477}"/>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BAA736A4-5C32-5E72-59EE-486D3E81F272}"/>
              </a:ext>
            </a:extLst>
          </p:cNvPr>
          <p:cNvSpPr>
            <a:spLocks noGrp="1"/>
          </p:cNvSpPr>
          <p:nvPr>
            <p:ph type="body" sz="quarter" idx="3"/>
          </p:nvPr>
        </p:nvSpPr>
        <p:spPr/>
        <p:txBody>
          <a:bodyPr/>
          <a:lstStyle/>
          <a:p>
            <a:endParaRPr dirty="0"/>
          </a:p>
        </p:txBody>
      </p:sp>
      <p:sp>
        <p:nvSpPr>
          <p:cNvPr id="4" name="Slide Number Placeholder 3">
            <a:extLst>
              <a:ext uri="{FF2B5EF4-FFF2-40B4-BE49-F238E27FC236}">
                <a16:creationId xmlns:a16="http://schemas.microsoft.com/office/drawing/2014/main" id="{3E6EC7BE-98A7-DC72-1855-AFE34DA69833}"/>
              </a:ext>
            </a:extLst>
          </p:cNvPr>
          <p:cNvSpPr>
            <a:spLocks noGrp="1"/>
          </p:cNvSpPr>
          <p:nvPr>
            <p:ph type="sldNum" sz="quarter" idx="5"/>
          </p:nvPr>
        </p:nvSpPr>
        <p:spPr/>
      </p:sp>
    </p:spTree>
    <p:extLst>
      <p:ext uri="{BB962C8B-B14F-4D97-AF65-F5344CB8AC3E}">
        <p14:creationId xmlns:p14="http://schemas.microsoft.com/office/powerpoint/2010/main" val="10842113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Operating as a sole trader has allowed for fast decision making, low operational costs, and full control over the brand. In the long term, changing the legal structure remains an option if growth or investment opportunities require it.</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The mission is simple</a:t>
            </a:r>
            <a:r>
              <a:rPr lang="en-GB" dirty="0"/>
              <a:t> </a:t>
            </a:r>
            <a:r>
              <a:rPr dirty="0"/>
              <a:t>make catering exciting. My goals are specific, achievable, and aligned with my growth plan.</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No one else in the local area is doing this. Our service is functional, attractive, and memorable. It’s something guests talk about.</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South Wales is a great launchpad. Lots of events, lots of variety. Plus, being mobile means we can scale easily.</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I’ll start small and build gradually, hiring as needed. Flexibility is key, especially with seasonal demand.</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The business has low overheads and high margin potential. Growth is scalable, and the cash flow forecast shows profitability within 6 months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I’ve thought about the challenges too. But with the right support and visibility, Snack Wall Society can lead, not follow.</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first, the plan is to use low-cost methods like flyers, social media, and direct contact. Later, the business will grow. Adding online booking will make things easier for customers.</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These materials reflect everything the audience </a:t>
            </a:r>
            <a:r>
              <a:rPr lang="en-GB" dirty="0"/>
              <a:t>stated that  they</a:t>
            </a:r>
            <a:r>
              <a:rPr dirty="0"/>
              <a:t> love</a:t>
            </a:r>
            <a:r>
              <a:rPr lang="en-GB" dirty="0"/>
              <a:t> </a:t>
            </a:r>
            <a:r>
              <a:rPr dirty="0"/>
              <a:t>clear, beautiful, and easy to engage with.</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I’m not just passionate</a:t>
            </a:r>
            <a:r>
              <a:rPr lang="en-GB" dirty="0"/>
              <a:t> </a:t>
            </a:r>
            <a:r>
              <a:rPr dirty="0"/>
              <a:t>I’m strategic. I’ve done the research, built the visuals, and proved the demand. I’m ready to take this to the next level.</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The money will be used smartly</a:t>
            </a:r>
            <a:r>
              <a:rPr lang="en-GB" dirty="0"/>
              <a:t> </a:t>
            </a:r>
            <a:r>
              <a:rPr dirty="0"/>
              <a:t>build the assets, raise visibility, and allow us to book and deliver faster.</a:t>
            </a: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65D0B67-8C3D-B244-9EE2-68E046F7EDEB}" type="slidenum">
              <a:rPr lang="en-US" smtClean="0"/>
              <a:t>15</a:t>
            </a:fld>
            <a:endParaRPr lang="en-US"/>
          </a:p>
        </p:txBody>
      </p:sp>
    </p:spTree>
    <p:extLst>
      <p:ext uri="{BB962C8B-B14F-4D97-AF65-F5344CB8AC3E}">
        <p14:creationId xmlns:p14="http://schemas.microsoft.com/office/powerpoint/2010/main" val="960676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Freeform 28"/>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lumMod val="75000"/>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1592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69253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2170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6/29/25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83477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6/29/25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1430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6/29/25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61908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6/29/25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04139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6000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48262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32074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46730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356775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330299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088445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39635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99329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cxnSp>
          <p:nvCxnSpPr>
            <p:cNvPr id="7" name="Straight Connector 6"/>
            <p:cNvCxnSpPr/>
            <p:nvPr/>
          </p:nvCxnSpPr>
          <p:spPr>
            <a:xfrm flipV="1">
              <a:off x="5130830" y="4175605"/>
              <a:ext cx="4022475" cy="2682396"/>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a:off x="7042707"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9" name="Freeform 8"/>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6/29/25</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893571041"/>
      </p:ext>
    </p:extLst>
  </p:cSld>
  <p:clrMap bg1="dk1" tx1="lt1" bg2="dk2" tx2="lt2" accent1="accent1" accent2="accent2" accent3="accent3" accent4="accent4" accent5="accent5" accent6="accent6" hlink="hlink" folHlink="folHlink"/>
  <p:sldLayoutIdLst>
    <p:sldLayoutId id="2147483899" r:id="rId1"/>
    <p:sldLayoutId id="2147483900" r:id="rId2"/>
    <p:sldLayoutId id="2147483901" r:id="rId3"/>
    <p:sldLayoutId id="2147483902" r:id="rId4"/>
    <p:sldLayoutId id="2147483903" r:id="rId5"/>
    <p:sldLayoutId id="2147483904" r:id="rId6"/>
    <p:sldLayoutId id="2147483905" r:id="rId7"/>
    <p:sldLayoutId id="2147483906" r:id="rId8"/>
    <p:sldLayoutId id="2147483907" r:id="rId9"/>
    <p:sldLayoutId id="2147483908" r:id="rId10"/>
    <p:sldLayoutId id="2147483909" r:id="rId11"/>
    <p:sldLayoutId id="2147483910" r:id="rId12"/>
    <p:sldLayoutId id="2147483911" r:id="rId13"/>
    <p:sldLayoutId id="2147483912" r:id="rId14"/>
    <p:sldLayoutId id="2147483913" r:id="rId15"/>
    <p:sldLayoutId id="214748391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snackwallsociety.my.canva.sit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3F993C45-B237-4CD5-A232-CD2DFFF5AB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50" name="Straight Connector 49">
              <a:extLst>
                <a:ext uri="{FF2B5EF4-FFF2-40B4-BE49-F238E27FC236}">
                  <a16:creationId xmlns:a16="http://schemas.microsoft.com/office/drawing/2014/main" id="{BE9EA4F6-F0E3-4DB3-8F82-B91A1F693A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43A7345F-1794-4777-80F8-B67B01BE7F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52" name="Rectangle 23">
              <a:extLst>
                <a:ext uri="{FF2B5EF4-FFF2-40B4-BE49-F238E27FC236}">
                  <a16:creationId xmlns:a16="http://schemas.microsoft.com/office/drawing/2014/main" id="{AEB4062E-9879-4D6E-8C9A-55D81D61C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Rectangle 25">
              <a:extLst>
                <a:ext uri="{FF2B5EF4-FFF2-40B4-BE49-F238E27FC236}">
                  <a16:creationId xmlns:a16="http://schemas.microsoft.com/office/drawing/2014/main" id="{E0E1E50E-9B56-49FC-AC93-34C80F438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Isosceles Triangle 53">
              <a:extLst>
                <a:ext uri="{FF2B5EF4-FFF2-40B4-BE49-F238E27FC236}">
                  <a16:creationId xmlns:a16="http://schemas.microsoft.com/office/drawing/2014/main" id="{786CF095-2697-4E6D-832B-E71B7C8D6D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7">
              <a:extLst>
                <a:ext uri="{FF2B5EF4-FFF2-40B4-BE49-F238E27FC236}">
                  <a16:creationId xmlns:a16="http://schemas.microsoft.com/office/drawing/2014/main" id="{A93A2EA0-D245-490B-A61D-8B32A8DF49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8">
              <a:extLst>
                <a:ext uri="{FF2B5EF4-FFF2-40B4-BE49-F238E27FC236}">
                  <a16:creationId xmlns:a16="http://schemas.microsoft.com/office/drawing/2014/main" id="{6BAC7BF2-009C-48C7-A7F2-2139B5079D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29">
              <a:extLst>
                <a:ext uri="{FF2B5EF4-FFF2-40B4-BE49-F238E27FC236}">
                  <a16:creationId xmlns:a16="http://schemas.microsoft.com/office/drawing/2014/main" id="{7D60F62B-3828-4F12-B884-8A8925325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Isosceles Triangle 57">
              <a:extLst>
                <a:ext uri="{FF2B5EF4-FFF2-40B4-BE49-F238E27FC236}">
                  <a16:creationId xmlns:a16="http://schemas.microsoft.com/office/drawing/2014/main" id="{D8A41293-53F5-4380-B216-EB66A4353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Isosceles Triangle 58">
              <a:extLst>
                <a:ext uri="{FF2B5EF4-FFF2-40B4-BE49-F238E27FC236}">
                  <a16:creationId xmlns:a16="http://schemas.microsoft.com/office/drawing/2014/main" id="{A6DDE673-E05B-400B-B6E1-335E425D8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61" name="Rectangle 60">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3" name="Straight Connector 62">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6225"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5" name="Straight Connector 64">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0381" y="3681413"/>
            <a:ext cx="357266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67"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4073"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0547"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1" name="Isosceles Triangle 70">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215"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3"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841"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5" name="Isosceles Triangle 74">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36715"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Freeform: Shape 76">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2215" y="-8467"/>
            <a:ext cx="6881785"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19455" y="3913742"/>
            <a:ext cx="5220569" cy="1667169"/>
          </a:xfrm>
        </p:spPr>
        <p:txBody>
          <a:bodyPr vert="horz" lIns="91440" tIns="45720" rIns="91440" bIns="45720" rtlCol="0" anchor="b">
            <a:noAutofit/>
          </a:bodyPr>
          <a:lstStyle/>
          <a:p>
            <a:pPr algn="ctr"/>
            <a:r>
              <a:rPr lang="en-US" altLang="en-US" sz="2400" b="1" dirty="0">
                <a:solidFill>
                  <a:schemeClr val="tx1"/>
                </a:solidFill>
                <a:latin typeface="Aptos Display" panose="020B0004020202020204" pitchFamily="34" charset="0"/>
                <a:ea typeface="Times New Roman" panose="02020603050405020304" pitchFamily="18" charset="0"/>
                <a:cs typeface="Times New Roman" panose="02020603050405020304" pitchFamily="18" charset="0"/>
              </a:rPr>
              <a:t>Certificate of Higher Education</a:t>
            </a:r>
            <a:br>
              <a:rPr lang="en-US" altLang="en-US" sz="2400" dirty="0">
                <a:solidFill>
                  <a:schemeClr val="tx1"/>
                </a:solidFill>
              </a:rPr>
            </a:br>
            <a:r>
              <a:rPr lang="en-US" altLang="en-US" sz="2400" b="1" dirty="0">
                <a:solidFill>
                  <a:schemeClr val="tx1"/>
                </a:solidFill>
                <a:latin typeface="Aptos Display" panose="020B0004020202020204" pitchFamily="34" charset="0"/>
                <a:ea typeface="Times New Roman" panose="02020603050405020304" pitchFamily="18" charset="0"/>
                <a:cs typeface="Times New Roman" panose="02020603050405020304" pitchFamily="18" charset="0"/>
              </a:rPr>
              <a:t>Employability Skills</a:t>
            </a:r>
            <a:br>
              <a:rPr lang="en-US" altLang="en-US" sz="2400" dirty="0">
                <a:solidFill>
                  <a:schemeClr val="tx1"/>
                </a:solidFill>
              </a:rPr>
            </a:br>
            <a:r>
              <a:rPr lang="en-US" altLang="en-US" sz="2400" b="1" dirty="0">
                <a:solidFill>
                  <a:schemeClr val="tx1"/>
                </a:solidFill>
                <a:latin typeface="Aptos Display" panose="020B0004020202020204" pitchFamily="34" charset="0"/>
                <a:ea typeface="Times New Roman" panose="02020603050405020304" pitchFamily="18" charset="0"/>
                <a:cs typeface="Times New Roman" panose="02020603050405020304" pitchFamily="18" charset="0"/>
              </a:rPr>
              <a:t>Module: </a:t>
            </a:r>
            <a:r>
              <a:rPr lang="en-GB" sz="2400" b="1" dirty="0"/>
              <a:t>Managing Enterprise </a:t>
            </a:r>
            <a:br>
              <a:rPr lang="en-US" altLang="en-US" sz="2400" dirty="0">
                <a:solidFill>
                  <a:schemeClr val="tx1"/>
                </a:solidFill>
              </a:rPr>
            </a:br>
            <a:r>
              <a:rPr lang="en-US" altLang="en-US" sz="2400" b="1" dirty="0">
                <a:solidFill>
                  <a:schemeClr val="tx1"/>
                </a:solidFill>
                <a:latin typeface="Aptos Display" panose="020B0004020202020204" pitchFamily="34" charset="0"/>
                <a:ea typeface="Times New Roman" panose="02020603050405020304" pitchFamily="18" charset="0"/>
                <a:cs typeface="Times New Roman" panose="02020603050405020304" pitchFamily="18" charset="0"/>
              </a:rPr>
              <a:t>Module code: </a:t>
            </a:r>
            <a:r>
              <a:rPr lang="en-GB" sz="2400" b="1" dirty="0"/>
              <a:t>BMSW4011</a:t>
            </a:r>
            <a:r>
              <a:rPr lang="en-GB" sz="2400" dirty="0"/>
              <a:t> </a:t>
            </a:r>
            <a:br>
              <a:rPr lang="en-GB" sz="2400" dirty="0"/>
            </a:br>
            <a:r>
              <a:rPr lang="en-US" altLang="en-US" sz="2400" b="1" dirty="0">
                <a:solidFill>
                  <a:schemeClr val="tx1"/>
                </a:solidFill>
                <a:latin typeface="Aptos Display" panose="020B0004020202020204" pitchFamily="34" charset="0"/>
                <a:ea typeface="Times New Roman" panose="02020603050405020304" pitchFamily="18" charset="0"/>
                <a:cs typeface="Times New Roman" panose="02020603050405020304" pitchFamily="18" charset="0"/>
              </a:rPr>
              <a:t>Lecturer: Melanie Squire</a:t>
            </a:r>
            <a:br>
              <a:rPr lang="en-US" altLang="en-US" sz="2400" dirty="0">
                <a:solidFill>
                  <a:schemeClr val="tx1"/>
                </a:solidFill>
              </a:rPr>
            </a:br>
            <a:r>
              <a:rPr lang="en-US" altLang="en-US" sz="2400" b="1" dirty="0">
                <a:solidFill>
                  <a:schemeClr val="tx1"/>
                </a:solidFill>
                <a:latin typeface="Aptos Display" panose="020B0004020202020204" pitchFamily="34" charset="0"/>
                <a:ea typeface="Times New Roman" panose="02020603050405020304" pitchFamily="18" charset="0"/>
                <a:cs typeface="Times New Roman" panose="02020603050405020304" pitchFamily="18" charset="0"/>
              </a:rPr>
              <a:t>Student: Alexandru Ion Tutuiu (2313069)</a:t>
            </a:r>
            <a:br>
              <a:rPr lang="en-US" altLang="en-US" sz="2400" b="1" dirty="0">
                <a:solidFill>
                  <a:schemeClr val="tx1"/>
                </a:solidFill>
                <a:latin typeface="Aptos Display" panose="020B0004020202020204" pitchFamily="34" charset="0"/>
                <a:ea typeface="Times New Roman" panose="02020603050405020304" pitchFamily="18" charset="0"/>
                <a:cs typeface="Times New Roman" panose="02020603050405020304" pitchFamily="18" charset="0"/>
              </a:rPr>
            </a:br>
            <a:br>
              <a:rPr lang="en-US" altLang="en-US" sz="2400" b="1" dirty="0">
                <a:solidFill>
                  <a:schemeClr val="tx1"/>
                </a:solidFill>
                <a:latin typeface="Aptos Display" panose="020B0004020202020204" pitchFamily="34" charset="0"/>
                <a:ea typeface="Times New Roman" panose="02020603050405020304" pitchFamily="18" charset="0"/>
                <a:cs typeface="Times New Roman" panose="02020603050405020304" pitchFamily="18" charset="0"/>
              </a:rPr>
            </a:br>
            <a:r>
              <a:rPr lang="en-GB" b="1" dirty="0"/>
              <a:t>Task 2 Presentation</a:t>
            </a:r>
            <a:r>
              <a:rPr lang="en-GB" sz="2400" dirty="0"/>
              <a:t> </a:t>
            </a:r>
            <a:endParaRPr lang="en-US" sz="2400" dirty="0">
              <a:solidFill>
                <a:srgbClr val="FFFFFF"/>
              </a:solidFill>
            </a:endParaRPr>
          </a:p>
        </p:txBody>
      </p:sp>
      <p:sp>
        <p:nvSpPr>
          <p:cNvPr id="79" name="Isosceles Triangle 78">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19339" y="3294792"/>
            <a:ext cx="220660" cy="13982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descr="A coat of arms with dragons and a helmet&#10;&#10;AI-generated content may be incorrect.">
            <a:extLst>
              <a:ext uri="{FF2B5EF4-FFF2-40B4-BE49-F238E27FC236}">
                <a16:creationId xmlns:a16="http://schemas.microsoft.com/office/drawing/2014/main" id="{6C53A4A8-054A-118A-39AB-E75840C2F238}"/>
              </a:ext>
            </a:extLst>
          </p:cNvPr>
          <p:cNvPicPr>
            <a:picLocks noChangeAspect="1"/>
          </p:cNvPicPr>
          <p:nvPr/>
        </p:nvPicPr>
        <p:blipFill>
          <a:blip r:embed="rId3"/>
          <a:stretch>
            <a:fillRect/>
          </a:stretch>
        </p:blipFill>
        <p:spPr>
          <a:xfrm>
            <a:off x="5302773" y="406791"/>
            <a:ext cx="1278526" cy="1414902"/>
          </a:xfrm>
          <a:prstGeom prst="rect">
            <a:avLst/>
          </a:prstGeom>
        </p:spPr>
      </p:pic>
      <p:sp>
        <p:nvSpPr>
          <p:cNvPr id="48" name="TextBox 47">
            <a:extLst>
              <a:ext uri="{FF2B5EF4-FFF2-40B4-BE49-F238E27FC236}">
                <a16:creationId xmlns:a16="http://schemas.microsoft.com/office/drawing/2014/main" id="{41B0D5DB-EF75-F722-77D8-B0A9BB7C1C02}"/>
              </a:ext>
            </a:extLst>
          </p:cNvPr>
          <p:cNvSpPr txBox="1"/>
          <p:nvPr/>
        </p:nvSpPr>
        <p:spPr>
          <a:xfrm>
            <a:off x="3130924" y="5749369"/>
            <a:ext cx="5704058" cy="954107"/>
          </a:xfrm>
          <a:prstGeom prst="rect">
            <a:avLst/>
          </a:prstGeom>
          <a:noFill/>
        </p:spPr>
        <p:txBody>
          <a:bodyPr wrap="square">
            <a:spAutoFit/>
          </a:bodyPr>
          <a:lstStyle/>
          <a:p>
            <a:pPr>
              <a:buNone/>
            </a:pPr>
            <a:r>
              <a:rPr lang="en-GB" sz="1400" dirty="0">
                <a:effectLst/>
                <a:latin typeface="Arial" panose="020B0604020202020204" pitchFamily="34" charset="0"/>
                <a:ea typeface="Times New Roman" panose="02020603050405020304" pitchFamily="18" charset="0"/>
              </a:rPr>
              <a:t>I confirm that I have not presented any AI generated materials as my own work. </a:t>
            </a:r>
            <a:endParaRPr lang="en-GB" sz="1400" dirty="0">
              <a:effectLst/>
              <a:latin typeface="Times New Roman" panose="02020603050405020304" pitchFamily="18" charset="0"/>
              <a:ea typeface="Times New Roman" panose="02020603050405020304" pitchFamily="18" charset="0"/>
            </a:endParaRPr>
          </a:p>
          <a:p>
            <a:r>
              <a:rPr lang="en-GB" sz="1400" dirty="0">
                <a:effectLst/>
                <a:latin typeface="Arial" panose="020B0604020202020204" pitchFamily="34" charset="0"/>
                <a:ea typeface="Times New Roman" panose="02020603050405020304" pitchFamily="18" charset="0"/>
              </a:rPr>
              <a:t>I confirm that I have copies of my drafts, notes, and other resources I used, which I may be asked to provide in evidence.</a:t>
            </a:r>
            <a:endParaRPr lang="en-GB" sz="14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207577F-54D2-6FA8-35B1-9093C0993B3C}"/>
              </a:ext>
            </a:extLst>
          </p:cNvPr>
          <p:cNvSpPr txBox="1"/>
          <p:nvPr/>
        </p:nvSpPr>
        <p:spPr>
          <a:xfrm>
            <a:off x="840036" y="812899"/>
            <a:ext cx="6144657" cy="5232202"/>
          </a:xfrm>
          <a:prstGeom prst="rect">
            <a:avLst/>
          </a:prstGeom>
          <a:noFill/>
        </p:spPr>
        <p:txBody>
          <a:bodyPr wrap="square">
            <a:spAutoFit/>
          </a:bodyPr>
          <a:lstStyle/>
          <a:p>
            <a:pPr marL="342900" lvl="0" indent="-342900">
              <a:spcBef>
                <a:spcPts val="500"/>
              </a:spcBef>
              <a:spcAft>
                <a:spcPts val="500"/>
              </a:spcAft>
              <a:buFont typeface="Wingdings 3" pitchFamily="2" charset="2"/>
              <a:buChar char="u"/>
              <a:tabLst>
                <a:tab pos="457200" algn="l"/>
              </a:tabLst>
            </a:pPr>
            <a:r>
              <a:rPr lang="en-GB" sz="1800" dirty="0">
                <a:effectLst/>
                <a:latin typeface="Arial" panose="020B0604020202020204" pitchFamily="34" charset="0"/>
                <a:ea typeface="Times New Roman" panose="02020603050405020304" pitchFamily="18" charset="0"/>
              </a:rPr>
              <a:t>1.1 Description of Service/Product and My Story</a:t>
            </a:r>
            <a:endParaRPr lang="en-GB" sz="3600" dirty="0">
              <a:effectLs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Wingdings 3" pitchFamily="2" charset="2"/>
              <a:buChar char="u"/>
              <a:tabLst>
                <a:tab pos="457200" algn="l"/>
              </a:tabLst>
            </a:pPr>
            <a:r>
              <a:rPr lang="en-GB" sz="1800" dirty="0">
                <a:effectLst/>
                <a:latin typeface="Arial" panose="020B0604020202020204" pitchFamily="34" charset="0"/>
                <a:ea typeface="Times New Roman" panose="02020603050405020304" pitchFamily="18" charset="0"/>
              </a:rPr>
              <a:t>1.2 Legal Status</a:t>
            </a:r>
            <a:endParaRPr lang="en-GB" sz="3600" dirty="0">
              <a:effectLs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Wingdings 3" pitchFamily="2" charset="2"/>
              <a:buChar char="u"/>
              <a:tabLst>
                <a:tab pos="457200" algn="l"/>
              </a:tabLst>
            </a:pPr>
            <a:r>
              <a:rPr lang="en-GB" sz="1800" dirty="0">
                <a:effectLst/>
                <a:latin typeface="Arial" panose="020B0604020202020204" pitchFamily="34" charset="0"/>
                <a:ea typeface="Times New Roman" panose="02020603050405020304" pitchFamily="18" charset="0"/>
              </a:rPr>
              <a:t>1.3 Mission, Aim and SMART Objectives</a:t>
            </a:r>
            <a:endParaRPr lang="en-GB" sz="3600" dirty="0">
              <a:effectLs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Wingdings 3" pitchFamily="2" charset="2"/>
              <a:buChar char="u"/>
              <a:tabLst>
                <a:tab pos="457200" algn="l"/>
              </a:tabLst>
            </a:pPr>
            <a:r>
              <a:rPr lang="en-GB" sz="1800" dirty="0">
                <a:effectLst/>
                <a:latin typeface="Arial" panose="020B0604020202020204" pitchFamily="34" charset="0"/>
                <a:ea typeface="Times New Roman" panose="02020603050405020304" pitchFamily="18" charset="0"/>
              </a:rPr>
              <a:t>1.4 Unique Selling Proposition</a:t>
            </a:r>
            <a:endParaRPr lang="en-GB" sz="3600" dirty="0">
              <a:effectLs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Wingdings 3" pitchFamily="2" charset="2"/>
              <a:buChar char="u"/>
              <a:tabLst>
                <a:tab pos="457200" algn="l"/>
              </a:tabLst>
            </a:pPr>
            <a:r>
              <a:rPr lang="en-GB" sz="1800" dirty="0">
                <a:effectLst/>
                <a:latin typeface="Arial" panose="020B0604020202020204" pitchFamily="34" charset="0"/>
                <a:ea typeface="Times New Roman" panose="02020603050405020304" pitchFamily="18" charset="0"/>
              </a:rPr>
              <a:t>1.5 Location</a:t>
            </a:r>
            <a:endParaRPr lang="en-GB" sz="3600" dirty="0">
              <a:effectLs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Wingdings 3" pitchFamily="2" charset="2"/>
              <a:buChar char="u"/>
              <a:tabLst>
                <a:tab pos="457200" algn="l"/>
              </a:tabLst>
            </a:pPr>
            <a:r>
              <a:rPr lang="en-GB" sz="1800" dirty="0">
                <a:effectLst/>
                <a:latin typeface="Arial" panose="020B0604020202020204" pitchFamily="34" charset="0"/>
                <a:ea typeface="Times New Roman" panose="02020603050405020304" pitchFamily="18" charset="0"/>
              </a:rPr>
              <a:t>1.6 HRM Strategy</a:t>
            </a:r>
            <a:endParaRPr lang="en-GB" sz="3600" dirty="0">
              <a:effectLs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Wingdings 3" pitchFamily="2" charset="2"/>
              <a:buChar char="u"/>
              <a:tabLst>
                <a:tab pos="457200" algn="l"/>
              </a:tabLst>
            </a:pPr>
            <a:r>
              <a:rPr lang="en-GB" sz="1800" dirty="0">
                <a:effectLst/>
                <a:latin typeface="Arial" panose="020B0604020202020204" pitchFamily="34" charset="0"/>
                <a:ea typeface="Times New Roman" panose="02020603050405020304" pitchFamily="18" charset="0"/>
              </a:rPr>
              <a:t>1.7 Financial Overview Summary</a:t>
            </a:r>
            <a:endParaRPr lang="en-GB" sz="3600" dirty="0">
              <a:effectLs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Wingdings 3" pitchFamily="2" charset="2"/>
              <a:buChar char="u"/>
              <a:tabLst>
                <a:tab pos="457200" algn="l"/>
              </a:tabLst>
            </a:pPr>
            <a:r>
              <a:rPr lang="en-GB" sz="1800" dirty="0">
                <a:effectLst/>
                <a:latin typeface="Arial" panose="020B0604020202020204" pitchFamily="34" charset="0"/>
                <a:ea typeface="Times New Roman" panose="02020603050405020304" pitchFamily="18" charset="0"/>
              </a:rPr>
              <a:t>1.8 SWOT Analysis</a:t>
            </a:r>
            <a:endParaRPr lang="en-GB" sz="3600" dirty="0">
              <a:effectLs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Wingdings 3" pitchFamily="2" charset="2"/>
              <a:buChar char="u"/>
              <a:tabLst>
                <a:tab pos="457200" algn="l"/>
              </a:tabLst>
            </a:pPr>
            <a:r>
              <a:rPr lang="en-GB" sz="1800" dirty="0">
                <a:effectLst/>
                <a:latin typeface="Arial" panose="020B0604020202020204" pitchFamily="34" charset="0"/>
                <a:ea typeface="Times New Roman" panose="02020603050405020304" pitchFamily="18" charset="0"/>
              </a:rPr>
              <a:t>2.1 Marketing Strategy Timeline</a:t>
            </a:r>
            <a:endParaRPr lang="en-GB" sz="3600" dirty="0">
              <a:effectLs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Wingdings 3" pitchFamily="2" charset="2"/>
              <a:buChar char="u"/>
              <a:tabLst>
                <a:tab pos="457200" algn="l"/>
              </a:tabLst>
            </a:pPr>
            <a:r>
              <a:rPr lang="en-US" sz="1800" dirty="0">
                <a:effectLst/>
                <a:latin typeface="Arial" panose="020B0604020202020204" pitchFamily="34" charset="0"/>
                <a:ea typeface="Times New Roman" panose="02020603050405020304" pitchFamily="18" charset="0"/>
              </a:rPr>
              <a:t>2.2 Marketing Examples</a:t>
            </a:r>
            <a:endParaRPr lang="en-GB" sz="3600" dirty="0">
              <a:effectLs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Wingdings 3" pitchFamily="2" charset="2"/>
              <a:buChar char="u"/>
              <a:tabLst>
                <a:tab pos="457200" algn="l"/>
              </a:tabLst>
            </a:pPr>
            <a:r>
              <a:rPr lang="en-GB" sz="1800" dirty="0">
                <a:effectLst/>
                <a:latin typeface="Arial" panose="020B0604020202020204" pitchFamily="34" charset="0"/>
                <a:ea typeface="Times New Roman" panose="02020603050405020304" pitchFamily="18" charset="0"/>
              </a:rPr>
              <a:t>3.1 Why Me?</a:t>
            </a:r>
            <a:endParaRPr lang="en-GB" sz="3600" dirty="0">
              <a:effectLs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Wingdings 3" pitchFamily="2" charset="2"/>
              <a:buChar char="u"/>
              <a:tabLst>
                <a:tab pos="457200" algn="l"/>
              </a:tabLst>
            </a:pPr>
            <a:r>
              <a:rPr lang="en-GB" sz="1800" dirty="0">
                <a:effectLst/>
                <a:latin typeface="Arial" panose="020B0604020202020204" pitchFamily="34" charset="0"/>
                <a:ea typeface="Times New Roman" panose="02020603050405020304" pitchFamily="18" charset="0"/>
              </a:rPr>
              <a:t>3.2 £50k Development Plan</a:t>
            </a:r>
            <a:endParaRPr lang="en-GB" sz="3600" dirty="0">
              <a:effectLs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Wingdings 3" pitchFamily="2" charset="2"/>
              <a:buChar char="u"/>
              <a:tabLst>
                <a:tab pos="457200" algn="l"/>
              </a:tabLst>
            </a:pPr>
            <a:r>
              <a:rPr lang="en-GB" sz="1800" dirty="0">
                <a:effectLst/>
                <a:latin typeface="Arial" panose="020B0604020202020204" pitchFamily="34" charset="0"/>
                <a:ea typeface="Times New Roman" panose="02020603050405020304" pitchFamily="18" charset="0"/>
              </a:rPr>
              <a:t>References</a:t>
            </a:r>
            <a:endParaRPr lang="en-GB"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347811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062EC18F-4624-BFB6-70E0-B6C98600FF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5E79CC-AD5C-C901-4466-9DF86705A173}"/>
              </a:ext>
            </a:extLst>
          </p:cNvPr>
          <p:cNvSpPr>
            <a:spLocks noGrp="1"/>
          </p:cNvSpPr>
          <p:nvPr>
            <p:ph type="title"/>
          </p:nvPr>
        </p:nvSpPr>
        <p:spPr>
          <a:xfrm>
            <a:off x="4130517" y="698595"/>
            <a:ext cx="2802951" cy="1320800"/>
          </a:xfrm>
        </p:spPr>
        <p:txBody>
          <a:bodyPr>
            <a:normAutofit/>
          </a:bodyPr>
          <a:lstStyle/>
          <a:p>
            <a:pPr>
              <a:lnSpc>
                <a:spcPct val="90000"/>
              </a:lnSpc>
            </a:pPr>
            <a:r>
              <a:rPr lang="en-GB" sz="2500" dirty="0"/>
              <a:t>1.1 Description of Service/Product and My Story</a:t>
            </a:r>
          </a:p>
        </p:txBody>
      </p:sp>
      <p:sp>
        <p:nvSpPr>
          <p:cNvPr id="3" name="Content Placeholder 2">
            <a:extLst>
              <a:ext uri="{FF2B5EF4-FFF2-40B4-BE49-F238E27FC236}">
                <a16:creationId xmlns:a16="http://schemas.microsoft.com/office/drawing/2014/main" id="{1B74F597-D00A-586D-805E-03674D9D187C}"/>
              </a:ext>
            </a:extLst>
          </p:cNvPr>
          <p:cNvSpPr>
            <a:spLocks noGrp="1"/>
          </p:cNvSpPr>
          <p:nvPr>
            <p:ph idx="1"/>
          </p:nvPr>
        </p:nvSpPr>
        <p:spPr>
          <a:xfrm>
            <a:off x="3885139" y="2039404"/>
            <a:ext cx="3048329" cy="3880773"/>
          </a:xfrm>
        </p:spPr>
        <p:txBody>
          <a:bodyPr>
            <a:normAutofit fontScale="92500" lnSpcReduction="20000"/>
          </a:bodyPr>
          <a:lstStyle/>
          <a:p>
            <a:pPr>
              <a:lnSpc>
                <a:spcPct val="90000"/>
              </a:lnSpc>
            </a:pPr>
            <a:r>
              <a:rPr lang="en-GB" b="1" dirty="0"/>
              <a:t>Snack Wall Society</a:t>
            </a:r>
            <a:r>
              <a:rPr lang="en-GB" dirty="0"/>
              <a:t> is an innovative catering business dedicated to events that want to stand out: weddings, christenings, baby showers, birthday parties, anniversary celebrations, private gatherings, or corporate events. Our concept brings a spectacular visual element that is both practical and delicious: </a:t>
            </a:r>
            <a:r>
              <a:rPr lang="en-GB" b="1" dirty="0"/>
              <a:t>display walls</a:t>
            </a:r>
            <a:r>
              <a:rPr lang="en-GB" dirty="0"/>
              <a:t> featuring edible cones made from sweet or savoury waffles, filled with carefully selected treats. </a:t>
            </a:r>
            <a:r>
              <a:rPr lang="en-GB" sz="1500" dirty="0"/>
              <a:t>(</a:t>
            </a:r>
            <a:r>
              <a:rPr lang="en-GB" sz="1500" dirty="0" err="1"/>
              <a:t>Soltanifar</a:t>
            </a:r>
            <a:r>
              <a:rPr lang="en-GB" sz="1500" dirty="0"/>
              <a:t> et al., 2021).</a:t>
            </a:r>
          </a:p>
        </p:txBody>
      </p:sp>
      <p:pic>
        <p:nvPicPr>
          <p:cNvPr id="24" name="Picture 23" descr="A display of food on a board&#10;&#10;AI-generated content may be incorrect.">
            <a:extLst>
              <a:ext uri="{FF2B5EF4-FFF2-40B4-BE49-F238E27FC236}">
                <a16:creationId xmlns:a16="http://schemas.microsoft.com/office/drawing/2014/main" id="{C676FF53-403E-D2DB-A23D-3CF8ABD48643}"/>
              </a:ext>
            </a:extLst>
          </p:cNvPr>
          <p:cNvPicPr>
            <a:picLocks noChangeAspect="1"/>
          </p:cNvPicPr>
          <p:nvPr/>
        </p:nvPicPr>
        <p:blipFill>
          <a:blip r:embed="rId3"/>
          <a:srcRect l="2062" r="9549"/>
          <a:stretch>
            <a:fillRect/>
          </a:stretch>
        </p:blipFill>
        <p:spPr>
          <a:xfrm>
            <a:off x="20" y="-1"/>
            <a:ext cx="404620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9" name="Isosceles Triangle 28">
            <a:extLst>
              <a:ext uri="{FF2B5EF4-FFF2-40B4-BE49-F238E27FC236}">
                <a16:creationId xmlns:a16="http://schemas.microsoft.com/office/drawing/2014/main" id="{D13F34C8-4593-BD87-A978-04BA5404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656173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1.2 Legal Status</a:t>
            </a:r>
          </a:p>
        </p:txBody>
      </p:sp>
      <p:sp>
        <p:nvSpPr>
          <p:cNvPr id="3" name="Content Placeholder 2"/>
          <p:cNvSpPr>
            <a:spLocks noGrp="1"/>
          </p:cNvSpPr>
          <p:nvPr>
            <p:ph idx="1"/>
          </p:nvPr>
        </p:nvSpPr>
        <p:spPr/>
        <p:txBody>
          <a:bodyPr/>
          <a:lstStyle/>
          <a:p>
            <a:r>
              <a:rPr dirty="0"/>
              <a:t>Snack Wall Society operates as a sole trader business.</a:t>
            </a:r>
          </a:p>
          <a:p>
            <a:r>
              <a:rPr dirty="0"/>
              <a:t>Pros: Easy to set up, complete control, low cost</a:t>
            </a:r>
          </a:p>
          <a:p>
            <a:r>
              <a:rPr dirty="0"/>
              <a:t>Cons: Unlimited liability, harder to secure funding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1.3 Mission, Aim and SMART Objectives</a:t>
            </a:r>
          </a:p>
        </p:txBody>
      </p:sp>
      <p:sp>
        <p:nvSpPr>
          <p:cNvPr id="3" name="Content Placeholder 2"/>
          <p:cNvSpPr>
            <a:spLocks noGrp="1"/>
          </p:cNvSpPr>
          <p:nvPr>
            <p:ph idx="1"/>
          </p:nvPr>
        </p:nvSpPr>
        <p:spPr/>
        <p:txBody>
          <a:bodyPr>
            <a:normAutofit/>
          </a:bodyPr>
          <a:lstStyle/>
          <a:p>
            <a:r>
              <a:rPr lang="en-GB" dirty="0"/>
              <a:t>Mission: To transform catering into an experience by offering food that is both beautiful and delicious.</a:t>
            </a:r>
          </a:p>
          <a:p>
            <a:r>
              <a:rPr lang="en-GB" dirty="0"/>
              <a:t>Aim: To become a leading supplier of decorative catering in Wales within 12 months.</a:t>
            </a:r>
          </a:p>
          <a:p>
            <a:r>
              <a:rPr lang="en-GB" dirty="0"/>
              <a:t>SMART Objectives:</a:t>
            </a:r>
          </a:p>
          <a:p>
            <a:r>
              <a:rPr lang="en-GB" dirty="0"/>
              <a:t>Gain 10 repeat clients by Q3 (9 months)</a:t>
            </a:r>
          </a:p>
          <a:p>
            <a:r>
              <a:rPr lang="en-GB" dirty="0"/>
              <a:t>Reach £15k in revenue within 12 months</a:t>
            </a:r>
          </a:p>
          <a:p>
            <a:r>
              <a:rPr lang="en-GB" dirty="0"/>
              <a:t>Launch eCommerce pre-booking by month 10</a:t>
            </a:r>
          </a:p>
          <a:p>
            <a:r>
              <a:rPr lang="en-GB" dirty="0"/>
              <a:t>Partner with 3 wedding venues by month 6 (Smith and Zook, 2016)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1.4 Unique Selling Proposition</a:t>
            </a:r>
          </a:p>
        </p:txBody>
      </p:sp>
      <p:sp>
        <p:nvSpPr>
          <p:cNvPr id="3" name="Content Placeholder 2"/>
          <p:cNvSpPr>
            <a:spLocks noGrp="1"/>
          </p:cNvSpPr>
          <p:nvPr>
            <p:ph idx="1"/>
          </p:nvPr>
        </p:nvSpPr>
        <p:spPr/>
        <p:txBody>
          <a:bodyPr/>
          <a:lstStyle/>
          <a:p>
            <a:r>
              <a:rPr dirty="0"/>
              <a:t>Snack Wall Society stands out by offering:</a:t>
            </a:r>
          </a:p>
          <a:p>
            <a:r>
              <a:rPr dirty="0"/>
              <a:t>Mobile cone walls</a:t>
            </a:r>
          </a:p>
          <a:p>
            <a:r>
              <a:rPr dirty="0"/>
              <a:t>No need for cutlery or plates</a:t>
            </a:r>
          </a:p>
          <a:p>
            <a:r>
              <a:rPr dirty="0"/>
              <a:t>Dual menu: sweet and savory</a:t>
            </a:r>
          </a:p>
          <a:p>
            <a:r>
              <a:rPr dirty="0"/>
              <a:t>Designed for modern, Instagram</a:t>
            </a:r>
            <a:r>
              <a:rPr lang="en-GB" dirty="0"/>
              <a:t> </a:t>
            </a:r>
            <a:r>
              <a:rPr dirty="0"/>
              <a:t>friendly events (Burgess et al., 2018)</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1.5 Location</a:t>
            </a:r>
          </a:p>
        </p:txBody>
      </p:sp>
      <p:sp>
        <p:nvSpPr>
          <p:cNvPr id="3" name="Content Placeholder 2"/>
          <p:cNvSpPr>
            <a:spLocks noGrp="1"/>
          </p:cNvSpPr>
          <p:nvPr>
            <p:ph idx="1"/>
          </p:nvPr>
        </p:nvSpPr>
        <p:spPr/>
        <p:txBody>
          <a:bodyPr/>
          <a:lstStyle/>
          <a:p>
            <a:r>
              <a:rPr dirty="0"/>
              <a:t>Our operations are based in South Wales. Events take place across Cardiff, Swansea, and Newport, with plans to expand nationally via mobile setups.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1.6 HRM Strategy</a:t>
            </a:r>
          </a:p>
        </p:txBody>
      </p:sp>
      <p:sp>
        <p:nvSpPr>
          <p:cNvPr id="3" name="Content Placeholder 2"/>
          <p:cNvSpPr>
            <a:spLocks noGrp="1"/>
          </p:cNvSpPr>
          <p:nvPr>
            <p:ph idx="1"/>
          </p:nvPr>
        </p:nvSpPr>
        <p:spPr/>
        <p:txBody>
          <a:bodyPr/>
          <a:lstStyle/>
          <a:p>
            <a:r>
              <a:rPr dirty="0"/>
              <a:t>At launch, the business is solo-operated. As bookings increase:</a:t>
            </a:r>
          </a:p>
          <a:p>
            <a:r>
              <a:rPr dirty="0"/>
              <a:t>Hire 1 assistant by month 4</a:t>
            </a:r>
          </a:p>
          <a:p>
            <a:r>
              <a:rPr dirty="0"/>
              <a:t>Hire part-time event help by month 8</a:t>
            </a:r>
          </a:p>
          <a:p>
            <a:r>
              <a:rPr dirty="0"/>
              <a:t>Use freelancers for video/photo and marketing (Byrd, 2021)</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1.7 Financial Overview Summary</a:t>
            </a:r>
          </a:p>
        </p:txBody>
      </p:sp>
      <p:sp>
        <p:nvSpPr>
          <p:cNvPr id="3" name="Content Placeholder 2"/>
          <p:cNvSpPr>
            <a:spLocks noGrp="1"/>
          </p:cNvSpPr>
          <p:nvPr>
            <p:ph idx="1"/>
          </p:nvPr>
        </p:nvSpPr>
        <p:spPr/>
        <p:txBody>
          <a:bodyPr/>
          <a:lstStyle/>
          <a:p>
            <a:r>
              <a:rPr dirty="0"/>
              <a:t>Startup costs: £3,800</a:t>
            </a:r>
          </a:p>
          <a:p>
            <a:r>
              <a:rPr dirty="0"/>
              <a:t>Target Year 1 Revenue: £18,000</a:t>
            </a:r>
            <a:r>
              <a:rPr lang="en-GB" dirty="0"/>
              <a:t>-</a:t>
            </a:r>
            <a:r>
              <a:rPr dirty="0"/>
              <a:t>£25,000</a:t>
            </a:r>
          </a:p>
          <a:p>
            <a:r>
              <a:rPr dirty="0"/>
              <a:t>Monthly costs: £350</a:t>
            </a:r>
          </a:p>
          <a:p>
            <a:r>
              <a:rPr dirty="0"/>
              <a:t>Average income per event: £300–£600</a:t>
            </a:r>
            <a:endParaRPr lang="en-GB" dirty="0"/>
          </a:p>
          <a:p>
            <a:pPr marL="0" indent="0">
              <a:buNone/>
            </a:pPr>
            <a:r>
              <a:rPr lang="en-GB" dirty="0"/>
              <a:t>the cash flow forecast shows profitability within 6 months (Chaffey and Ellis-Chadwick, 2019).</a:t>
            </a: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1.8 SWOT Analysis</a:t>
            </a:r>
          </a:p>
        </p:txBody>
      </p:sp>
      <p:sp>
        <p:nvSpPr>
          <p:cNvPr id="3" name="Content Placeholder 2"/>
          <p:cNvSpPr>
            <a:spLocks noGrp="1"/>
          </p:cNvSpPr>
          <p:nvPr>
            <p:ph idx="1"/>
          </p:nvPr>
        </p:nvSpPr>
        <p:spPr/>
        <p:txBody>
          <a:bodyPr/>
          <a:lstStyle/>
          <a:p>
            <a:r>
              <a:rPr dirty="0"/>
              <a:t>Strengths: Unique product, low overheads, social media appeal</a:t>
            </a:r>
          </a:p>
          <a:p>
            <a:r>
              <a:rPr dirty="0"/>
              <a:t>Weaknesses: Limited brand awareness at launch</a:t>
            </a:r>
          </a:p>
          <a:p>
            <a:r>
              <a:rPr dirty="0"/>
              <a:t>Opportunities: High event demand, trend for visual food</a:t>
            </a:r>
          </a:p>
          <a:p>
            <a:r>
              <a:rPr dirty="0"/>
              <a:t>Threats: Competitors copying model, seasonal dips (Pinto and Guarda, 2020)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2.1 Marketing Strategy Timeline</a:t>
            </a:r>
          </a:p>
        </p:txBody>
      </p:sp>
      <p:sp>
        <p:nvSpPr>
          <p:cNvPr id="3" name="Content Placeholder 2"/>
          <p:cNvSpPr>
            <a:spLocks noGrp="1"/>
          </p:cNvSpPr>
          <p:nvPr>
            <p:ph idx="1"/>
          </p:nvPr>
        </p:nvSpPr>
        <p:spPr/>
        <p:txBody>
          <a:bodyPr/>
          <a:lstStyle/>
          <a:p>
            <a:r>
              <a:rPr dirty="0"/>
              <a:t>Month 1–2: Launch flyer, business cards, social media</a:t>
            </a:r>
          </a:p>
          <a:p>
            <a:r>
              <a:rPr dirty="0"/>
              <a:t>Month 3–4: Launch website, influencer outreach</a:t>
            </a:r>
          </a:p>
          <a:p>
            <a:r>
              <a:rPr dirty="0"/>
              <a:t>Month 5–8: Attend wedding fairs, collaborate with planners</a:t>
            </a:r>
          </a:p>
          <a:p>
            <a:r>
              <a:rPr dirty="0"/>
              <a:t>Month 9–12: Add online ordering and paid digital ads (Sandhu, 2020)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F4F3E4F7-E31B-47D6-BBA5-E4C5DDBF1D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5" name="Straight Connector 14">
              <a:extLst>
                <a:ext uri="{FF2B5EF4-FFF2-40B4-BE49-F238E27FC236}">
                  <a16:creationId xmlns:a16="http://schemas.microsoft.com/office/drawing/2014/main" id="{FAE3A2B9-B31F-4E5F-AD16-2DCF5A0108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BE9E3B4-12C8-4AEF-8D69-DD4749DF69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04810E38-EA60-4569-A841-760E03996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D97E8711-778A-45D7-9F61-D156DCD3C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F6F2E6B7-9AC6-4BF4-B44C-8B4BA3206D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6CA1B54C-2E69-47B5-91D2-AF1C5CB9C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CBC41E15-B6B3-4CC4-AAC5-B3F5C4A46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9">
              <a:extLst>
                <a:ext uri="{FF2B5EF4-FFF2-40B4-BE49-F238E27FC236}">
                  <a16:creationId xmlns:a16="http://schemas.microsoft.com/office/drawing/2014/main" id="{2C32EB1F-A535-47D6-8EA3-371566533C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8B6E3236-B0B7-4B6C-9EA7-C0B14855D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2DF32325-C042-4FE1-8C22-63942ACD5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667817" y="1722427"/>
            <a:ext cx="2807006" cy="2328409"/>
          </a:xfrm>
        </p:spPr>
        <p:txBody>
          <a:bodyPr vert="horz" lIns="91440" tIns="45720" rIns="91440" bIns="45720" rtlCol="0" anchor="b">
            <a:normAutofit/>
          </a:bodyPr>
          <a:lstStyle/>
          <a:p>
            <a:pPr>
              <a:lnSpc>
                <a:spcPct val="90000"/>
              </a:lnSpc>
            </a:pPr>
            <a:r>
              <a:rPr lang="en-US" sz="4600" dirty="0"/>
              <a:t>2.2 Marketing Examples</a:t>
            </a:r>
          </a:p>
        </p:txBody>
      </p:sp>
      <p:pic>
        <p:nvPicPr>
          <p:cNvPr id="7" name="Picture 6" descr="A screenshot of a computer&#10;&#10;AI-generated content may be incorrect.">
            <a:extLst>
              <a:ext uri="{FF2B5EF4-FFF2-40B4-BE49-F238E27FC236}">
                <a16:creationId xmlns:a16="http://schemas.microsoft.com/office/drawing/2014/main" id="{4C7A1715-FC7D-135C-8DA8-E5A365C806D9}"/>
              </a:ext>
            </a:extLst>
          </p:cNvPr>
          <p:cNvPicPr>
            <a:picLocks noChangeAspect="1"/>
          </p:cNvPicPr>
          <p:nvPr/>
        </p:nvPicPr>
        <p:blipFill>
          <a:blip r:embed="rId3"/>
          <a:stretch>
            <a:fillRect/>
          </a:stretch>
        </p:blipFill>
        <p:spPr>
          <a:xfrm>
            <a:off x="2567963" y="174137"/>
            <a:ext cx="4300749" cy="2483682"/>
          </a:xfrm>
          <a:prstGeom prst="rect">
            <a:avLst/>
          </a:prstGeom>
        </p:spPr>
      </p:pic>
      <p:pic>
        <p:nvPicPr>
          <p:cNvPr id="5" name="Content Placeholder 4" descr="A sign with food on it&#10;&#10;AI-generated content may be incorrect.">
            <a:extLst>
              <a:ext uri="{FF2B5EF4-FFF2-40B4-BE49-F238E27FC236}">
                <a16:creationId xmlns:a16="http://schemas.microsoft.com/office/drawing/2014/main" id="{102A656E-728A-B135-C3EB-3230086393CA}"/>
              </a:ext>
            </a:extLst>
          </p:cNvPr>
          <p:cNvPicPr>
            <a:picLocks noGrp="1" noChangeAspect="1"/>
          </p:cNvPicPr>
          <p:nvPr>
            <p:ph idx="1"/>
          </p:nvPr>
        </p:nvPicPr>
        <p:blipFill>
          <a:blip r:embed="rId4"/>
          <a:stretch>
            <a:fillRect/>
          </a:stretch>
        </p:blipFill>
        <p:spPr>
          <a:xfrm>
            <a:off x="4236054" y="2974525"/>
            <a:ext cx="2615262" cy="3696484"/>
          </a:xfrm>
          <a:prstGeom prst="rect">
            <a:avLst/>
          </a:prstGeom>
        </p:spPr>
      </p:pic>
      <p:pic>
        <p:nvPicPr>
          <p:cNvPr id="9" name="Picture 8" descr="A close-up of a business card&#10;&#10;AI-generated content may be incorrect.">
            <a:extLst>
              <a:ext uri="{FF2B5EF4-FFF2-40B4-BE49-F238E27FC236}">
                <a16:creationId xmlns:a16="http://schemas.microsoft.com/office/drawing/2014/main" id="{FED34145-719E-8B12-519F-BA56A5D23539}"/>
              </a:ext>
            </a:extLst>
          </p:cNvPr>
          <p:cNvPicPr>
            <a:picLocks noChangeAspect="1"/>
          </p:cNvPicPr>
          <p:nvPr/>
        </p:nvPicPr>
        <p:blipFill>
          <a:blip r:embed="rId5"/>
          <a:stretch>
            <a:fillRect/>
          </a:stretch>
        </p:blipFill>
        <p:spPr>
          <a:xfrm>
            <a:off x="545773" y="4050836"/>
            <a:ext cx="3458893" cy="2585522"/>
          </a:xfrm>
          <a:prstGeom prst="rect">
            <a:avLst/>
          </a:prstGeom>
        </p:spPr>
      </p:pic>
      <p:sp>
        <p:nvSpPr>
          <p:cNvPr id="3" name="TextBox 2">
            <a:extLst>
              <a:ext uri="{FF2B5EF4-FFF2-40B4-BE49-F238E27FC236}">
                <a16:creationId xmlns:a16="http://schemas.microsoft.com/office/drawing/2014/main" id="{40009590-80B7-2321-4F78-C2C3B9D0AF32}"/>
              </a:ext>
            </a:extLst>
          </p:cNvPr>
          <p:cNvSpPr txBox="1"/>
          <p:nvPr/>
        </p:nvSpPr>
        <p:spPr>
          <a:xfrm>
            <a:off x="8075364" y="6611779"/>
            <a:ext cx="1266939" cy="246221"/>
          </a:xfrm>
          <a:prstGeom prst="rect">
            <a:avLst/>
          </a:prstGeom>
          <a:noFill/>
        </p:spPr>
        <p:txBody>
          <a:bodyPr wrap="square" rtlCol="0">
            <a:spAutoFit/>
          </a:bodyPr>
          <a:lstStyle/>
          <a:p>
            <a:r>
              <a:rPr lang="en-GB" sz="1000" dirty="0"/>
              <a:t>(Tutuiu, 2025)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3.1 Why Me?</a:t>
            </a:r>
          </a:p>
        </p:txBody>
      </p:sp>
      <p:sp>
        <p:nvSpPr>
          <p:cNvPr id="3" name="Content Placeholder 2"/>
          <p:cNvSpPr>
            <a:spLocks noGrp="1"/>
          </p:cNvSpPr>
          <p:nvPr>
            <p:ph idx="1"/>
          </p:nvPr>
        </p:nvSpPr>
        <p:spPr/>
        <p:txBody>
          <a:bodyPr/>
          <a:lstStyle/>
          <a:p>
            <a:r>
              <a:rPr dirty="0"/>
              <a:t>I built this from scratch</a:t>
            </a:r>
          </a:p>
          <a:p>
            <a:r>
              <a:rPr dirty="0"/>
              <a:t>Strong design, research, and digital skills</a:t>
            </a:r>
          </a:p>
          <a:p>
            <a:r>
              <a:rPr dirty="0"/>
              <a:t>Passion for branding and food styling</a:t>
            </a:r>
          </a:p>
          <a:p>
            <a:r>
              <a:rPr dirty="0"/>
              <a:t>Real</a:t>
            </a:r>
            <a:r>
              <a:rPr lang="en-GB" dirty="0"/>
              <a:t> </a:t>
            </a:r>
            <a:r>
              <a:rPr dirty="0"/>
              <a:t>world feedback already shows market demand (Reedy and Parker, 2017)</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3.2 £50k Development Plan</a:t>
            </a:r>
          </a:p>
        </p:txBody>
      </p:sp>
      <p:sp>
        <p:nvSpPr>
          <p:cNvPr id="3" name="Content Placeholder 2"/>
          <p:cNvSpPr>
            <a:spLocks noGrp="1"/>
          </p:cNvSpPr>
          <p:nvPr>
            <p:ph idx="1"/>
          </p:nvPr>
        </p:nvSpPr>
        <p:spPr/>
        <p:txBody>
          <a:bodyPr>
            <a:normAutofit/>
          </a:bodyPr>
          <a:lstStyle/>
          <a:p>
            <a:r>
              <a:rPr dirty="0"/>
              <a:t>Here’s how I’ll invest the £50k:</a:t>
            </a:r>
          </a:p>
          <a:p>
            <a:r>
              <a:rPr dirty="0"/>
              <a:t> £12,000: Professional mobile display unit</a:t>
            </a:r>
          </a:p>
          <a:p>
            <a:r>
              <a:rPr dirty="0"/>
              <a:t>£10,000: Event trailer or custom vehicle</a:t>
            </a:r>
          </a:p>
          <a:p>
            <a:r>
              <a:rPr dirty="0"/>
              <a:t>£7,000: Marketing (ads, photography, launch events)</a:t>
            </a:r>
          </a:p>
          <a:p>
            <a:r>
              <a:rPr dirty="0"/>
              <a:t>£6,000: Website upgrade + booking system</a:t>
            </a:r>
          </a:p>
          <a:p>
            <a:r>
              <a:rPr dirty="0"/>
              <a:t>£10,000: Staff, uniforms, equipment</a:t>
            </a:r>
          </a:p>
          <a:p>
            <a:r>
              <a:rPr dirty="0"/>
              <a:t>£5,000: </a:t>
            </a:r>
            <a:r>
              <a:rPr lang="en-GB" b="1" dirty="0"/>
              <a:t>Backup</a:t>
            </a:r>
            <a:r>
              <a:rPr dirty="0"/>
              <a:t> &amp; development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a:t>
            </a:r>
          </a:p>
        </p:txBody>
      </p:sp>
      <p:sp>
        <p:nvSpPr>
          <p:cNvPr id="3" name="Content Placeholder 2"/>
          <p:cNvSpPr>
            <a:spLocks noGrp="1"/>
          </p:cNvSpPr>
          <p:nvPr>
            <p:ph idx="1"/>
          </p:nvPr>
        </p:nvSpPr>
        <p:spPr>
          <a:xfrm>
            <a:off x="457200" y="1600200"/>
            <a:ext cx="7837714" cy="4983162"/>
          </a:xfrm>
        </p:spPr>
        <p:txBody>
          <a:bodyPr>
            <a:normAutofit fontScale="85000" lnSpcReduction="10000"/>
          </a:bodyPr>
          <a:lstStyle/>
          <a:p>
            <a:pPr marL="0" indent="0">
              <a:buNone/>
            </a:pPr>
            <a:r>
              <a:rPr lang="en-GB" b="1" dirty="0"/>
              <a:t>1 Reedy, K. and Parker, J.</a:t>
            </a:r>
            <a:r>
              <a:rPr lang="en-GB" dirty="0"/>
              <a:t> (2017) </a:t>
            </a:r>
            <a:r>
              <a:rPr lang="en-GB" i="1" dirty="0"/>
              <a:t>Digital Literacy Unpacked</a:t>
            </a:r>
            <a:r>
              <a:rPr lang="en-GB" dirty="0"/>
              <a:t>. London: Facet Publishing.</a:t>
            </a:r>
          </a:p>
          <a:p>
            <a:pPr marL="0" indent="0">
              <a:buNone/>
            </a:pPr>
            <a:r>
              <a:rPr lang="en-GB" b="1" dirty="0"/>
              <a:t>2 Byrd, L.S.</a:t>
            </a:r>
            <a:r>
              <a:rPr lang="en-GB" dirty="0"/>
              <a:t> (2021) </a:t>
            </a:r>
            <a:r>
              <a:rPr lang="en-GB" i="1" dirty="0"/>
              <a:t>Cultivating Entrepreneurial Changemakers Through Digital Media Education</a:t>
            </a:r>
            <a:r>
              <a:rPr lang="en-GB" dirty="0"/>
              <a:t>. Hershey, PA: IGI Global.</a:t>
            </a:r>
          </a:p>
          <a:p>
            <a:pPr marL="0" indent="0">
              <a:buNone/>
            </a:pPr>
            <a:r>
              <a:rPr lang="en-GB" b="1" dirty="0"/>
              <a:t>3 Burgess, J., Marwick, A. and Poell, T.</a:t>
            </a:r>
            <a:r>
              <a:rPr lang="en-GB" dirty="0"/>
              <a:t> (2018) </a:t>
            </a:r>
            <a:r>
              <a:rPr lang="en-GB" i="1" dirty="0"/>
              <a:t>The SAGE Handbook of Social Media</a:t>
            </a:r>
            <a:r>
              <a:rPr lang="en-GB" dirty="0"/>
              <a:t>. London: SAGE Publications Ltd.</a:t>
            </a:r>
          </a:p>
          <a:p>
            <a:pPr marL="0" indent="0">
              <a:buNone/>
            </a:pPr>
            <a:r>
              <a:rPr lang="en-GB" b="1" dirty="0"/>
              <a:t>4 Sandhu, K.</a:t>
            </a:r>
            <a:r>
              <a:rPr lang="en-GB" dirty="0"/>
              <a:t> (ed.) (2020) </a:t>
            </a:r>
            <a:r>
              <a:rPr lang="en-GB" i="1" dirty="0"/>
              <a:t>Digital Transformation and Innovative Services for Business and Learning</a:t>
            </a:r>
            <a:r>
              <a:rPr lang="en-GB" dirty="0"/>
              <a:t>. Hershey, PA: IGI Global.</a:t>
            </a:r>
          </a:p>
          <a:p>
            <a:pPr marL="0" indent="0">
              <a:buNone/>
            </a:pPr>
            <a:r>
              <a:rPr lang="en-GB" b="1" dirty="0"/>
              <a:t>5 Pinto, F.M. and Guarda, T.</a:t>
            </a:r>
            <a:r>
              <a:rPr lang="en-GB" dirty="0"/>
              <a:t> (eds.) (2020) </a:t>
            </a:r>
            <a:r>
              <a:rPr lang="en-GB" i="1" dirty="0"/>
              <a:t>Digital Marketing Strategies and Models for Competitive Business</a:t>
            </a:r>
            <a:r>
              <a:rPr lang="en-GB" dirty="0"/>
              <a:t>. Hershey, PA: IGI Global.</a:t>
            </a:r>
          </a:p>
          <a:p>
            <a:pPr marL="0" indent="0">
              <a:buNone/>
            </a:pPr>
            <a:r>
              <a:rPr lang="en-GB" b="1" dirty="0"/>
              <a:t>6 </a:t>
            </a:r>
            <a:r>
              <a:rPr lang="en-GB" b="1" dirty="0" err="1"/>
              <a:t>Soltanifar</a:t>
            </a:r>
            <a:r>
              <a:rPr lang="en-GB" b="1" dirty="0"/>
              <a:t>, M., Hughes, M. and Gocke, L.</a:t>
            </a:r>
            <a:r>
              <a:rPr lang="en-GB" dirty="0"/>
              <a:t> (2021) </a:t>
            </a:r>
            <a:r>
              <a:rPr lang="en-GB" i="1" dirty="0"/>
              <a:t>Digital Entrepreneurship</a:t>
            </a:r>
            <a:r>
              <a:rPr lang="en-GB" dirty="0"/>
              <a:t>. Cham: Springer.</a:t>
            </a:r>
          </a:p>
          <a:p>
            <a:pPr marL="0" indent="0">
              <a:buNone/>
            </a:pPr>
            <a:r>
              <a:rPr lang="en-GB" b="1" dirty="0"/>
              <a:t>7 Chaffey, D. and Ellis-Chadwick, F.</a:t>
            </a:r>
            <a:r>
              <a:rPr lang="en-GB" dirty="0"/>
              <a:t> (2019) </a:t>
            </a:r>
            <a:r>
              <a:rPr lang="en-GB" i="1" dirty="0"/>
              <a:t>Digital Marketing</a:t>
            </a:r>
            <a:r>
              <a:rPr lang="en-GB" dirty="0"/>
              <a:t>. 7th ed. Harlow: Pearson Education Limited.</a:t>
            </a:r>
          </a:p>
          <a:p>
            <a:pPr marL="0" indent="0">
              <a:buNone/>
            </a:pPr>
            <a:r>
              <a:rPr lang="en-GB" b="1" dirty="0"/>
              <a:t>8 Smith, P.R. and Zook, Z.</a:t>
            </a:r>
            <a:r>
              <a:rPr lang="en-GB" dirty="0"/>
              <a:t> (2016) </a:t>
            </a:r>
            <a:r>
              <a:rPr lang="en-GB" i="1" dirty="0"/>
              <a:t>Marketing Communications: Integrating Offline and Online with Social Media</a:t>
            </a:r>
            <a:r>
              <a:rPr lang="en-GB" dirty="0"/>
              <a:t>. 6th ed. London: Kogan Page.</a:t>
            </a:r>
          </a:p>
          <a:p>
            <a:pPr marL="0" indent="0">
              <a:buNone/>
            </a:pPr>
            <a:r>
              <a:rPr lang="en-GB" b="1" dirty="0"/>
              <a:t>9 Snack Wall Society</a:t>
            </a:r>
            <a:r>
              <a:rPr lang="en-GB" dirty="0"/>
              <a:t> (2025a) </a:t>
            </a:r>
            <a:r>
              <a:rPr lang="en-GB" i="1" dirty="0"/>
              <a:t>Website Home Page</a:t>
            </a:r>
            <a:r>
              <a:rPr lang="en-GB" dirty="0"/>
              <a:t>. Available at: </a:t>
            </a:r>
            <a:r>
              <a:rPr lang="en-GB" dirty="0">
                <a:hlinkClick r:id="rId3"/>
              </a:rPr>
              <a:t>https://snackwallsociety.my.canva.site/</a:t>
            </a:r>
            <a:r>
              <a:rPr lang="en-GB" dirty="0"/>
              <a:t> </a:t>
            </a:r>
          </a:p>
          <a:p>
            <a:pPr marL="0" indent="0">
              <a:buNone/>
            </a:pPr>
            <a:r>
              <a:rPr lang="en-GB" b="1" dirty="0"/>
              <a:t>10 Snack Wall Society</a:t>
            </a:r>
            <a:r>
              <a:rPr lang="en-GB" dirty="0"/>
              <a:t> (2025b) </a:t>
            </a:r>
            <a:r>
              <a:rPr lang="en-GB" i="1" dirty="0"/>
              <a:t>Promotional Flyer and Business Card</a:t>
            </a:r>
            <a:r>
              <a:rPr lang="en-GB" dirty="0"/>
              <a:t>.</a:t>
            </a:r>
          </a:p>
          <a:p>
            <a:pPr marL="0" indent="0">
              <a:buNone/>
            </a:pPr>
            <a:endParaRPr dirty="0"/>
          </a:p>
        </p:txBody>
      </p:sp>
    </p:spTree>
  </p:cSld>
  <p:clrMapOvr>
    <a:masterClrMapping/>
  </p:clrMapOvr>
</p:sld>
</file>

<file path=ppt/theme/theme1.xml><?xml version="1.0" encoding="utf-8"?>
<a:theme xmlns:a="http://schemas.openxmlformats.org/drawingml/2006/main" name="Facet">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144</TotalTime>
  <Words>1254</Words>
  <Application>Microsoft Macintosh PowerPoint</Application>
  <PresentationFormat>On-screen Show (4:3)</PresentationFormat>
  <Paragraphs>98</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Aptos Display</vt:lpstr>
      <vt:lpstr>Arial</vt:lpstr>
      <vt:lpstr>Times New Roman</vt:lpstr>
      <vt:lpstr>Trebuchet MS</vt:lpstr>
      <vt:lpstr>Wingdings 3</vt:lpstr>
      <vt:lpstr>Facet</vt:lpstr>
      <vt:lpstr>Certificate of Higher Education Employability Skills Module: Managing Enterprise  Module code: BMSW4011  Lecturer: Melanie Squire Student: Alexandru Ion Tutuiu (2313069)  Task 2 Presentation </vt:lpstr>
      <vt:lpstr>PowerPoint Presentation</vt:lpstr>
      <vt:lpstr>1.1 Description of Service/Product and My Story</vt:lpstr>
      <vt:lpstr>1.2 Legal Status</vt:lpstr>
      <vt:lpstr>1.3 Mission, Aim and SMART Objectives</vt:lpstr>
      <vt:lpstr>1.4 Unique Selling Proposition</vt:lpstr>
      <vt:lpstr>1.5 Location</vt:lpstr>
      <vt:lpstr>1.6 HRM Strategy</vt:lpstr>
      <vt:lpstr>1.7 Financial Overview Summary</vt:lpstr>
      <vt:lpstr>1.8 SWOT Analysis</vt:lpstr>
      <vt:lpstr>2.1 Marketing Strategy Timeline</vt:lpstr>
      <vt:lpstr>2.2 Marketing Examples</vt:lpstr>
      <vt:lpstr>3.1 Why Me?</vt:lpstr>
      <vt:lpstr>3.2 £50k Development Plan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Alexandru Ion Tutuiu (2313069)</cp:lastModifiedBy>
  <cp:revision>4</cp:revision>
  <dcterms:created xsi:type="dcterms:W3CDTF">2013-01-27T09:14:16Z</dcterms:created>
  <dcterms:modified xsi:type="dcterms:W3CDTF">2025-06-29T22:40:56Z</dcterms:modified>
  <cp:category/>
</cp:coreProperties>
</file>