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5" Type="http://schemas.openxmlformats.org/officeDocument/2006/relationships/custom-properties" Target="docProps/custom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7" r:id="rId4"/>
  </p:sldMasterIdLst>
  <p:sldIdLst>
    <p:sldId id="256" r:id="rId5"/>
    <p:sldId id="257" r:id="rId6"/>
    <p:sldId id="260" r:id="rId7"/>
    <p:sldId id="261" r:id="rId8"/>
    <p:sldId id="259" r:id="rId9"/>
    <p:sldId id="262" r:id="rId10"/>
    <p:sldId id="264" r:id="rId11"/>
    <p:sldId id="268" r:id="rId12"/>
    <p:sldId id="265" r:id="rId13"/>
    <p:sldId id="269" r:id="rId14"/>
    <p:sldId id="266" r:id="rId15"/>
    <p:sldId id="267" r:id="rId16"/>
    <p:sldId id="263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 /><Relationship Id="rId13" Type="http://schemas.openxmlformats.org/officeDocument/2006/relationships/slide" Target="slides/slide9.xml" /><Relationship Id="rId18" Type="http://schemas.openxmlformats.org/officeDocument/2006/relationships/presProps" Target="presProps.xml" /><Relationship Id="rId3" Type="http://schemas.openxmlformats.org/officeDocument/2006/relationships/customXml" Target="../customXml/item3.xml" /><Relationship Id="rId21" Type="http://schemas.openxmlformats.org/officeDocument/2006/relationships/tableStyles" Target="tableStyles.xml" /><Relationship Id="rId7" Type="http://schemas.openxmlformats.org/officeDocument/2006/relationships/slide" Target="slides/slide3.xml" /><Relationship Id="rId12" Type="http://schemas.openxmlformats.org/officeDocument/2006/relationships/slide" Target="slides/slide8.xml" /><Relationship Id="rId17" Type="http://schemas.openxmlformats.org/officeDocument/2006/relationships/slide" Target="slides/slide13.xml" /><Relationship Id="rId2" Type="http://schemas.openxmlformats.org/officeDocument/2006/relationships/customXml" Target="../customXml/item2.xml" /><Relationship Id="rId16" Type="http://schemas.openxmlformats.org/officeDocument/2006/relationships/slide" Target="slides/slide12.xml" /><Relationship Id="rId20" Type="http://schemas.openxmlformats.org/officeDocument/2006/relationships/theme" Target="theme/theme1.xml" /><Relationship Id="rId1" Type="http://schemas.openxmlformats.org/officeDocument/2006/relationships/customXml" Target="../customXml/item1.xml" /><Relationship Id="rId6" Type="http://schemas.openxmlformats.org/officeDocument/2006/relationships/slide" Target="slides/slide2.xml" /><Relationship Id="rId11" Type="http://schemas.openxmlformats.org/officeDocument/2006/relationships/slide" Target="slides/slide7.xml" /><Relationship Id="rId5" Type="http://schemas.openxmlformats.org/officeDocument/2006/relationships/slide" Target="slides/slide1.xml" /><Relationship Id="rId15" Type="http://schemas.openxmlformats.org/officeDocument/2006/relationships/slide" Target="slides/slide11.xml" /><Relationship Id="rId10" Type="http://schemas.openxmlformats.org/officeDocument/2006/relationships/slide" Target="slides/slide6.xml" /><Relationship Id="rId19" Type="http://schemas.openxmlformats.org/officeDocument/2006/relationships/viewProps" Target="viewProps.xml" /><Relationship Id="rId4" Type="http://schemas.openxmlformats.org/officeDocument/2006/relationships/slideMaster" Target="slideMasters/slideMaster1.xml" /><Relationship Id="rId9" Type="http://schemas.openxmlformats.org/officeDocument/2006/relationships/slide" Target="slides/slide5.xml" /><Relationship Id="rId14" Type="http://schemas.openxmlformats.org/officeDocument/2006/relationships/slide" Target="slides/slide10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609601"/>
            <a:ext cx="8676222" cy="3200400"/>
          </a:xfrm>
        </p:spPr>
        <p:txBody>
          <a:bodyPr anchor="b">
            <a:normAutofit/>
          </a:bodyPr>
          <a:lstStyle>
            <a:lvl1pPr algn="ctr">
              <a:defRPr sz="4800"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76222" cy="1905000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463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6449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013" y="3308581"/>
            <a:ext cx="8686800" cy="1468800"/>
          </a:xfrm>
        </p:spPr>
        <p:txBody>
          <a:bodyPr anchor="b"/>
          <a:lstStyle>
            <a:lvl1pPr algn="r">
              <a:defRPr sz="40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011" y="4777381"/>
            <a:ext cx="8686801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02892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2" y="2666999"/>
            <a:ext cx="4876800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0612" y="2667000"/>
            <a:ext cx="4876800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43691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9280" y="2658533"/>
            <a:ext cx="458893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2" y="3243262"/>
            <a:ext cx="4876800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43133" y="2667000"/>
            <a:ext cx="4604280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0612" y="3243262"/>
            <a:ext cx="4876801" cy="2547937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4533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1671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62947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3549121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3812" y="609601"/>
            <a:ext cx="5943601" cy="51816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3549121" cy="182880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17873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600200"/>
            <a:ext cx="5334001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33733" y="-18288"/>
            <a:ext cx="3276599" cy="6903720"/>
          </a:xfr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080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2971800"/>
            <a:ext cx="5334001" cy="18288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399212" y="5883275"/>
            <a:ext cx="914400" cy="365125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41412" y="5883275"/>
            <a:ext cx="51054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42612" y="5883275"/>
            <a:ext cx="3225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3131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4732865"/>
            <a:ext cx="99060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9796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3" y="5299603"/>
            <a:ext cx="9906000" cy="493712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4312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3124199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88947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buNone/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35710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3308581"/>
            <a:ext cx="9906000" cy="14688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0" y="4777381"/>
            <a:ext cx="9906001" cy="8604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20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077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836612" y="7868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accent1"/>
                </a:solidFill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437812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accent1"/>
                </a:solidFill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609601"/>
            <a:ext cx="9296398" cy="2743199"/>
          </a:xfrm>
        </p:spPr>
        <p:txBody>
          <a:bodyPr anchor="ctr">
            <a:normAutofit/>
          </a:bodyPr>
          <a:lstStyle>
            <a:lvl1pPr algn="l">
              <a:defRPr sz="3200" b="0" cap="all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886200"/>
            <a:ext cx="9906000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775200"/>
            <a:ext cx="9906000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9615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2" y="609601"/>
            <a:ext cx="9905999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41412" y="3505200"/>
            <a:ext cx="99060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all" dirty="0">
                <a:ln w="3175" cmpd="sng">
                  <a:noFill/>
                </a:ln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343400"/>
            <a:ext cx="9906000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gradFill flip="none" rotWithShape="1">
                  <a:gsLst>
                    <a:gs pos="0">
                      <a:schemeClr val="tx1"/>
                    </a:gs>
                    <a:gs pos="100000">
                      <a:schemeClr val="tx1">
                        <a:lumMod val="75000"/>
                      </a:schemeClr>
                    </a:gs>
                  </a:gsLst>
                  <a:lin ang="5400000" scaled="0"/>
                  <a:tileRect/>
                </a:gra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54384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65851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6898" y="609599"/>
            <a:ext cx="2210514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2" y="609600"/>
            <a:ext cx="7543800" cy="5181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139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18" Type="http://schemas.openxmlformats.org/officeDocument/2006/relationships/theme" Target="../theme/theme1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slideLayout" Target="../slideLayouts/slideLayout17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3" y="2666999"/>
            <a:ext cx="9905998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7612" y="5883275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8/16/2022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2" y="5883275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2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i="0">
                <a:solidFill>
                  <a:schemeClr val="tx1">
                    <a:lumMod val="75000"/>
                  </a:schemeClr>
                </a:solidFill>
                <a:effectLst>
                  <a:outerShdw blurRad="50800" dist="38100" dir="27000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762114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8" r:id="rId1"/>
    <p:sldLayoutId id="2147483759" r:id="rId2"/>
    <p:sldLayoutId id="2147483760" r:id="rId3"/>
    <p:sldLayoutId id="2147483761" r:id="rId4"/>
    <p:sldLayoutId id="2147483762" r:id="rId5"/>
    <p:sldLayoutId id="2147483763" r:id="rId6"/>
    <p:sldLayoutId id="2147483764" r:id="rId7"/>
    <p:sldLayoutId id="2147483765" r:id="rId8"/>
    <p:sldLayoutId id="2147483766" r:id="rId9"/>
    <p:sldLayoutId id="2147483767" r:id="rId10"/>
    <p:sldLayoutId id="2147483768" r:id="rId11"/>
    <p:sldLayoutId id="2147483769" r:id="rId12"/>
    <p:sldLayoutId id="2147483770" r:id="rId13"/>
    <p:sldLayoutId id="2147483771" r:id="rId14"/>
    <p:sldLayoutId id="2147483772" r:id="rId15"/>
    <p:sldLayoutId id="2147483773" r:id="rId16"/>
    <p:sldLayoutId id="2147483774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 cap="all">
          <a:ln w="3175" cmpd="sng">
            <a:noFill/>
          </a:ln>
          <a:gradFill flip="none" rotWithShape="1">
            <a:gsLst>
              <a:gs pos="0">
                <a:schemeClr val="tx1"/>
              </a:gs>
              <a:gs pos="100000">
                <a:schemeClr val="tx1">
                  <a:lumMod val="6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65000"/>
                <a:lumOff val="35000"/>
                <a:alpha val="40000"/>
              </a:schemeClr>
            </a:glow>
            <a:outerShdw blurRad="28575" dist="38100" dir="1404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20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8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6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4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100000"/>
        <a:buFont typeface="Arial"/>
        <a:buChar char="•"/>
        <a:defRPr sz="1200" kern="1200" cap="small">
          <a:gradFill flip="none" rotWithShape="1">
            <a:gsLst>
              <a:gs pos="0">
                <a:schemeClr val="tx1"/>
              </a:gs>
              <a:gs pos="100000">
                <a:schemeClr val="tx1">
                  <a:lumMod val="75000"/>
                </a:schemeClr>
              </a:gs>
            </a:gsLst>
            <a:lin ang="5580000" scaled="0"/>
            <a:tileRect/>
          </a:gradFill>
          <a:effectLst>
            <a:glow rad="38100">
              <a:schemeClr val="bg1">
                <a:lumMod val="50000"/>
                <a:lumOff val="50000"/>
                <a:alpha val="20000"/>
              </a:schemeClr>
            </a:glow>
            <a:outerShdw blurRad="44450" dist="12700" dir="13860000" algn="tl" rotWithShape="0">
              <a:srgbClr val="000000">
                <a:alpha val="20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nbc.com/2018/02/11/apple-could-sell-icloud-for-the-enterprise-barclays-says.html" TargetMode="External" /><Relationship Id="rId3" Type="http://schemas.openxmlformats.org/officeDocument/2006/relationships/hyperlink" Target="https://www.techrepublic.com/article/apple-icloud-the-smart-persons-guide/" TargetMode="External" /><Relationship Id="rId7" Type="http://schemas.openxmlformats.org/officeDocument/2006/relationships/hyperlink" Target="https://www.promax.com/blog/10-advantages-and-disadvantages-of-cloud-storage" TargetMode="External" /><Relationship Id="rId2" Type="http://schemas.openxmlformats.org/officeDocument/2006/relationships/hyperlink" Target="https://support.apple.com/en-gb/gum" TargetMode="External" /><Relationship Id="rId1" Type="http://schemas.openxmlformats.org/officeDocument/2006/relationships/slideLayout" Target="../slideLayouts/slideLayout2.xml" /><Relationship Id="rId6" Type="http://schemas.openxmlformats.org/officeDocument/2006/relationships/hyperlink" Target="https://www.businessinsider.in/tech/32-photos-of-apples-early-days-before-it-ruled-the-world/slidelist/48656441.cms%20acessed%202/08/2022" TargetMode="External" /><Relationship Id="rId5" Type="http://schemas.openxmlformats.org/officeDocument/2006/relationships/hyperlink" Target="https://www.pocket-lint.com/apps/news/apple/162025-how-to-edit-and-unsend-imessage-text-messages-iphone" TargetMode="External" /><Relationship Id="rId10" Type="http://schemas.openxmlformats.org/officeDocument/2006/relationships/hyperlink" Target="https://www.makeuseof.com/apple-faces-750m-lawsuit-throttling-iphones/" TargetMode="External" /><Relationship Id="rId4" Type="http://schemas.openxmlformats.org/officeDocument/2006/relationships/hyperlink" Target="https://www.computerworld.com/article/3215269/how-apple-icloud-works-and-what-to-do-when-it-doesn-t.html" TargetMode="External" /><Relationship Id="rId9" Type="http://schemas.openxmlformats.org/officeDocument/2006/relationships/hyperlink" Target="https://9to5mac.com/2022/06/15/apple-losing-market-valuation-aapl/" TargetMode="Externa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0255F-B07D-F7EF-72AA-DD32699C28F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51560" y="643468"/>
            <a:ext cx="9966960" cy="3592432"/>
          </a:xfrm>
        </p:spPr>
        <p:txBody>
          <a:bodyPr>
            <a:normAutofit/>
          </a:bodyPr>
          <a:lstStyle/>
          <a:p>
            <a:r>
              <a:rPr lang="en-US" dirty="0" err="1"/>
              <a:t>Icloud</a:t>
            </a:r>
            <a:r>
              <a:rPr lang="en-US" dirty="0"/>
              <a:t> </a:t>
            </a:r>
            <a:r>
              <a:rPr lang="en-GB" dirty="0"/>
              <a:t>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F161C4C-D310-F0D3-27E1-312BAE5791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59889" y="5398362"/>
            <a:ext cx="2222898" cy="68438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</a:rPr>
              <a:t>team ALASKA     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4A77383E-544D-5CF7-D858-1DC5B545F68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90420" y="4331287"/>
            <a:ext cx="1528100" cy="125643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16748131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allOve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>
            <a:duotone>
              <a:schemeClr val="bg1">
                <a:shade val="48000"/>
                <a:satMod val="110000"/>
                <a:lumMod val="40000"/>
              </a:schemeClr>
              <a:schemeClr val="bg1">
                <a:tint val="90000"/>
                <a:lumMod val="10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FE3D5E-BBCA-0508-CE86-B4E10C962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85800"/>
            <a:ext cx="6397155" cy="1151965"/>
          </a:xfrm>
        </p:spPr>
        <p:txBody>
          <a:bodyPr>
            <a:normAutofit/>
          </a:bodyPr>
          <a:lstStyle/>
          <a:p>
            <a:r>
              <a:rPr lang="en-GB" b="1" i="1" u="sng" dirty="0">
                <a:latin typeface="Arabic Typesetting" panose="02000000000000000000" pitchFamily="2" charset="0"/>
                <a:ea typeface="Arabic Typesetting" panose="02000000000000000000" pitchFamily="2" charset="0"/>
              </a:rPr>
              <a:t>INTRODUCTION </a:t>
            </a:r>
          </a:p>
        </p:txBody>
      </p:sp>
      <p:sp>
        <p:nvSpPr>
          <p:cNvPr id="28" name="Content Placeholder 2">
            <a:extLst>
              <a:ext uri="{FF2B5EF4-FFF2-40B4-BE49-F238E27FC236}">
                <a16:creationId xmlns:a16="http://schemas.microsoft.com/office/drawing/2014/main" id="{1A7181A4-C697-1A6D-9AD5-46027C81F7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483" y="1628431"/>
            <a:ext cx="9919660" cy="4340677"/>
          </a:xfrm>
        </p:spPr>
        <p:txBody>
          <a:bodyPr anchor="t">
            <a:normAutofit fontScale="325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7200" dirty="0" err="1">
                <a:latin typeface="Comic Sans MS" panose="02000000000000000000" pitchFamily="2" charset="0"/>
                <a:ea typeface="Comic Sans MS" panose="02000000000000000000" pitchFamily="2" charset="0"/>
              </a:rPr>
              <a:t>Craeted</a:t>
            </a:r>
            <a:r>
              <a:rPr lang="en-GB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 by  </a:t>
            </a:r>
            <a:r>
              <a:rPr lang="en-GB" sz="7200" dirty="0" err="1">
                <a:latin typeface="Comic Sans MS" panose="02000000000000000000" pitchFamily="2" charset="0"/>
                <a:ea typeface="Comic Sans MS" panose="02000000000000000000" pitchFamily="2" charset="0"/>
              </a:rPr>
              <a:t>Fatemah</a:t>
            </a:r>
            <a:r>
              <a:rPr lang="en-GB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 </a:t>
            </a:r>
            <a:r>
              <a:rPr lang="en-GB" sz="7200" dirty="0" err="1">
                <a:latin typeface="Comic Sans MS" panose="02000000000000000000" pitchFamily="2" charset="0"/>
                <a:ea typeface="Comic Sans MS" panose="02000000000000000000" pitchFamily="2" charset="0"/>
              </a:rPr>
              <a:t>Motala</a:t>
            </a:r>
            <a:r>
              <a:rPr lang="en-GB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 2130912 ,Hussam Raja 2130911, Jennifer </a:t>
            </a:r>
            <a:r>
              <a:rPr lang="en-GB" sz="7200" dirty="0" err="1">
                <a:latin typeface="Comic Sans MS" panose="02000000000000000000" pitchFamily="2" charset="0"/>
                <a:ea typeface="Comic Sans MS" panose="02000000000000000000" pitchFamily="2" charset="0"/>
              </a:rPr>
              <a:t>Nsingi</a:t>
            </a:r>
            <a:r>
              <a:rPr lang="en-GB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 2129635, Abdoulaye </a:t>
            </a:r>
            <a:r>
              <a:rPr lang="en-GB" sz="7200" dirty="0" err="1">
                <a:latin typeface="Comic Sans MS" panose="02000000000000000000" pitchFamily="2" charset="0"/>
                <a:ea typeface="Comic Sans MS" panose="02000000000000000000" pitchFamily="2" charset="0"/>
              </a:rPr>
              <a:t>diakhate</a:t>
            </a:r>
            <a:r>
              <a:rPr lang="en-GB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 </a:t>
            </a:r>
            <a:r>
              <a:rPr lang="en-GB" sz="7200" dirty="0" err="1">
                <a:latin typeface="Comic Sans MS" panose="02000000000000000000" pitchFamily="2" charset="0"/>
                <a:ea typeface="Comic Sans MS" panose="02000000000000000000" pitchFamily="2" charset="0"/>
              </a:rPr>
              <a:t>mbaye</a:t>
            </a:r>
            <a:r>
              <a:rPr lang="en-GB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  2129229 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We have decided to pick</a:t>
            </a:r>
            <a:r>
              <a:rPr lang="en-US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 apple cloud</a:t>
            </a:r>
            <a:r>
              <a:rPr lang="en-GB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  as they are always advancing and trying to improve the efficiency</a:t>
            </a:r>
            <a:r>
              <a:rPr lang="en-US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 of </a:t>
            </a:r>
            <a:r>
              <a:rPr lang="en-US" sz="7200" dirty="0" err="1">
                <a:latin typeface="Comic Sans MS" panose="02000000000000000000" pitchFamily="2" charset="0"/>
                <a:ea typeface="Comic Sans MS" panose="02000000000000000000" pitchFamily="2" charset="0"/>
              </a:rPr>
              <a:t>genral</a:t>
            </a:r>
            <a:r>
              <a:rPr lang="en-US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 life </a:t>
            </a:r>
            <a:r>
              <a:rPr lang="en-GB" sz="7200" dirty="0">
                <a:latin typeface="Comic Sans MS" panose="02000000000000000000" pitchFamily="2" charset="0"/>
                <a:ea typeface="Comic Sans MS" panose="02000000000000000000" pitchFamily="2" charset="0"/>
              </a:rPr>
              <a:t>. </a:t>
            </a:r>
            <a:endParaRPr lang="en-US" sz="7200" dirty="0">
              <a:solidFill>
                <a:schemeClr val="bg1"/>
              </a:solidFill>
              <a:latin typeface="Comic Sans MS" panose="02000000000000000000" pitchFamily="2" charset="0"/>
              <a:ea typeface="Comic Sans MS" panose="02000000000000000000" pitchFamily="2" charset="0"/>
            </a:endParaRPr>
          </a:p>
          <a:p>
            <a:r>
              <a:rPr lang="en-US" sz="66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Background of the organization</a:t>
            </a:r>
            <a:endParaRPr lang="en-US" sz="6600" b="0" i="0" dirty="0"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  <a:p>
            <a:r>
              <a:rPr lang="en-US" sz="66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Challenges before introducing Modern Technology</a:t>
            </a:r>
            <a:endParaRPr lang="en-US" sz="6600" b="0" i="0" dirty="0"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  <a:p>
            <a:r>
              <a:rPr lang="en-US" sz="66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Insights of Modern Technology Introduced</a:t>
            </a:r>
            <a:endParaRPr lang="en-US" sz="6600" b="0" i="0" dirty="0"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  <a:p>
            <a:r>
              <a:rPr lang="en-US" sz="66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Impacts of Modern Technology </a:t>
            </a:r>
            <a:endParaRPr lang="en-US" sz="6600" b="0" i="0" dirty="0"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  <a:p>
            <a:r>
              <a:rPr lang="en-US" sz="6600" b="1" i="0" u="none" strike="noStrike" dirty="0">
                <a:solidFill>
                  <a:schemeClr val="bg1"/>
                </a:solidFill>
                <a:effectLst/>
                <a:latin typeface="Comic Sans MS" panose="030F0702030302020204" pitchFamily="66" charset="0"/>
              </a:rPr>
              <a:t>Lessons drawn from the case study</a:t>
            </a:r>
            <a:endParaRPr lang="en-US" sz="6600" b="0" i="0" dirty="0">
              <a:solidFill>
                <a:schemeClr val="bg1"/>
              </a:solidFill>
              <a:effectLst/>
              <a:latin typeface="Comic Sans MS" panose="030F0702030302020204" pitchFamily="66" charset="0"/>
            </a:endParaRPr>
          </a:p>
          <a:p>
            <a:pPr>
              <a:lnSpc>
                <a:spcPct val="110000"/>
              </a:lnSpc>
            </a:pPr>
            <a:endParaRPr lang="en-GB" sz="7200" dirty="0">
              <a:solidFill>
                <a:schemeClr val="bg1"/>
              </a:solidFill>
              <a:latin typeface="Comic Sans MS" panose="02000000000000000000" pitchFamily="2" charset="0"/>
              <a:ea typeface="Comic Sans MS" panose="02000000000000000000" pitchFamily="2" charset="0"/>
            </a:endParaRPr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11183015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B2B24-CDBB-23B0-4EC5-D2D3A22625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B80E0F"/>
                </a:solidFill>
                <a:effectLst/>
                <a:latin typeface="Impact" panose="020B0806030902050204" pitchFamily="34" charset="0"/>
              </a:rPr>
              <a:t>BACKGROUND OF THE ORGANIZATION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57AB9-3FE1-550E-66D2-8D22585BD6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0" i="0" u="none" strike="noStrike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APPLE WAS FOUNDED APRIL 1ST 1976 BY STEVE JOBS, STEVE WOZNIAK AND RONALD WAYNE</a:t>
            </a:r>
          </a:p>
          <a:p>
            <a:r>
              <a:rPr lang="en-US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Sucessfully</a:t>
            </a:r>
            <a:r>
              <a:rPr lang="en-US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 releasing the first personal computer and many other smart products, </a:t>
            </a:r>
            <a:r>
              <a:rPr lang="en-US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steve</a:t>
            </a:r>
            <a:r>
              <a:rPr lang="en-US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 </a:t>
            </a:r>
            <a:r>
              <a:rPr lang="en-US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resinged</a:t>
            </a:r>
            <a:r>
              <a:rPr lang="en-US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 and </a:t>
            </a:r>
            <a:r>
              <a:rPr lang="en-US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tim</a:t>
            </a:r>
            <a:r>
              <a:rPr lang="en-US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 cook took over as </a:t>
            </a:r>
            <a:r>
              <a:rPr lang="en-US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ceo</a:t>
            </a:r>
            <a:r>
              <a:rPr lang="en-US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.</a:t>
            </a:r>
          </a:p>
          <a:p>
            <a:r>
              <a:rPr lang="en-US" b="0" i="0" u="none" strike="noStrike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In </a:t>
            </a:r>
            <a:r>
              <a:rPr lang="en-US" b="0" i="0" u="none" strike="noStrike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june</a:t>
            </a:r>
            <a:r>
              <a:rPr lang="en-US" b="0" i="0" u="none" strike="noStrike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 2011 apple announced they would be launching </a:t>
            </a:r>
            <a:r>
              <a:rPr lang="en-US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icloud</a:t>
            </a:r>
            <a:r>
              <a:rPr lang="en-US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 with the first 5gb free </a:t>
            </a:r>
            <a:endParaRPr lang="en-US" b="0" i="0" u="none" strike="noStrike" dirty="0">
              <a:solidFill>
                <a:srgbClr val="000000"/>
              </a:solidFill>
              <a:effectLst/>
              <a:latin typeface="Impact" panose="020B0806030902050204" pitchFamily="34" charset="0"/>
            </a:endParaRPr>
          </a:p>
          <a:p>
            <a:r>
              <a:rPr lang="en-US" b="0" i="0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In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october</a:t>
            </a:r>
            <a:r>
              <a:rPr lang="en-US" b="0" i="0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 of 2011, apple </a:t>
            </a:r>
            <a:r>
              <a:rPr lang="en-US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launced</a:t>
            </a:r>
            <a:r>
              <a:rPr lang="en-US" b="0" i="0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 the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icloud</a:t>
            </a:r>
            <a:r>
              <a:rPr lang="en-US" b="0" i="0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.  A cloud computing service which stores a users </a:t>
            </a:r>
            <a:r>
              <a:rPr lang="en-US" b="0" i="0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pjhoto</a:t>
            </a:r>
            <a:r>
              <a:rPr lang="en-US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graphs</a:t>
            </a:r>
            <a:r>
              <a:rPr lang="en-US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, documents, emails, applications, </a:t>
            </a:r>
            <a:r>
              <a:rPr lang="en-US" dirty="0" err="1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recentley</a:t>
            </a:r>
            <a:r>
              <a:rPr lang="en-US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 purchased music and browsing history. </a:t>
            </a:r>
            <a:endParaRPr lang="en-US" b="0" i="0" dirty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endParaRPr lang="en-US" b="0" i="0" dirty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82530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B4DBBA-23E8-105F-6F50-0872B0379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B80E0F"/>
                </a:solidFill>
                <a:effectLst/>
                <a:latin typeface="Impact" panose="020B0806030902050204" pitchFamily="34" charset="0"/>
              </a:rPr>
              <a:t>BACKGROUND OF THE ORGANIZATION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E4103-67FE-A851-4318-929FF0D9E9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b="0" i="0" u="none" strike="noStrike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IN 2011 AFTER JOBS SUCCESS HE RESIGNED DUE TO HEALTH PROBLEMS WHICH SUBSEQUENTLY LEAD TO HIS DEATH LEAD TO HIS DEATH JUST TWO MONTHS LATER </a:t>
            </a:r>
            <a:endParaRPr lang="en-US" b="0" i="0" dirty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r>
              <a:rPr lang="en-US" b="0" i="0" u="none" strike="noStrike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2018 APPLE BECAME THE FIRST US COMPANY TO HIT 1 TRILLION DOLLARS </a:t>
            </a:r>
            <a:endParaRPr lang="en-US" b="0" i="0" dirty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r>
              <a:rPr lang="en-US" b="0" i="0" u="none" strike="noStrike" dirty="0">
                <a:solidFill>
                  <a:srgbClr val="000000"/>
                </a:solidFill>
                <a:effectLst/>
                <a:latin typeface="Impact" panose="020B0806030902050204" pitchFamily="34" charset="0"/>
              </a:rPr>
              <a:t>“AFTER REACHING $3 TRILLION MARKET VALUATION, APPLE ALREADY LOST 25% THIS YEAR”                             ( ADORNO  2022 )</a:t>
            </a:r>
            <a:endParaRPr lang="en-US" b="0" i="0" dirty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endParaRPr lang="en-US" b="0" i="0" dirty="0">
              <a:solidFill>
                <a:srgbClr val="000000"/>
              </a:solidFill>
              <a:effectLst/>
              <a:latin typeface="Roboto" panose="02000000000000000000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1128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3507B-0EF5-6D1F-5E7C-90C22E31B4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Aims and objectives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A7F6F-2B5E-01D7-8D25-DB0EAD279C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320412"/>
            <a:ext cx="10058400" cy="385178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Their leader Steve jobs has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achived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his goal </a:t>
            </a:r>
          </a:p>
          <a:p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They say their objective is” to  make great products and services that enrich people is lives and to provide an </a:t>
            </a:r>
            <a:r>
              <a:rPr lang="en-GB" dirty="0" err="1">
                <a:solidFill>
                  <a:schemeClr val="tx1"/>
                </a:solidFill>
                <a:latin typeface="Comic Sans MS" panose="030F0702030302020204" pitchFamily="66" charset="0"/>
              </a:rPr>
              <a:t>unparalled</a:t>
            </a:r>
            <a:r>
              <a:rPr lang="en-GB" dirty="0">
                <a:solidFill>
                  <a:schemeClr val="tx1"/>
                </a:solidFill>
                <a:latin typeface="Comic Sans MS" panose="030F0702030302020204" pitchFamily="66" charset="0"/>
              </a:rPr>
              <a:t> customer experience so that our users are highly satisfied ,loyal ,and engaged”</a:t>
            </a:r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(apple 2022) </a:t>
            </a:r>
          </a:p>
          <a:p>
            <a:r>
              <a:rPr lang="en-US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Apple has developed lots of suppliers who support their  business operations.</a:t>
            </a:r>
          </a:p>
          <a:p>
            <a:r>
              <a:rPr lang="en-US" dirty="0">
                <a:solidFill>
                  <a:schemeClr val="tx1"/>
                </a:solidFill>
                <a:latin typeface="Comic Sans MS" panose="030F0702030302020204" pitchFamily="66" charset="0"/>
              </a:rPr>
              <a:t>Their main goal</a:t>
            </a:r>
            <a:r>
              <a:rPr lang="en-US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is and has been  </a:t>
            </a:r>
            <a:r>
              <a:rPr lang="en-US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to get stellar products and services quickly , </a:t>
            </a:r>
          </a:p>
          <a:p>
            <a:r>
              <a:rPr lang="en-US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at a </a:t>
            </a:r>
            <a:r>
              <a:rPr lang="en-US" b="1" dirty="0" err="1">
                <a:solidFill>
                  <a:schemeClr val="tx1"/>
                </a:solidFill>
                <a:latin typeface="Comic Sans MS" panose="030F0702030302020204" pitchFamily="66" charset="0"/>
              </a:rPr>
              <a:t>prise</a:t>
            </a:r>
            <a:r>
              <a:rPr lang="en-US" b="1" dirty="0">
                <a:solidFill>
                  <a:schemeClr val="tx1"/>
                </a:solidFill>
                <a:latin typeface="Comic Sans MS" panose="030F0702030302020204" pitchFamily="66" charset="0"/>
              </a:rPr>
              <a:t> </a:t>
            </a:r>
            <a:r>
              <a:rPr lang="en-US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that they </a:t>
            </a:r>
            <a:r>
              <a:rPr lang="en-US" b="1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belive</a:t>
            </a:r>
            <a:r>
              <a:rPr lang="en-US" b="1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represents the best possible value to their  customers and their share holders </a:t>
            </a:r>
            <a:endParaRPr lang="en-US" b="0" i="0" dirty="0"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5666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C1C1F7-5256-42DF-3717-2C25F4DFAE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i="0" u="none" strike="noStrike" dirty="0">
                <a:solidFill>
                  <a:schemeClr val="tx1"/>
                </a:solidFill>
                <a:effectLst/>
              </a:rPr>
              <a:t>Challenges before </a:t>
            </a:r>
            <a:r>
              <a:rPr lang="en-US" b="1" i="0" u="none" strike="noStrike" dirty="0" err="1">
                <a:solidFill>
                  <a:schemeClr val="tx1"/>
                </a:solidFill>
                <a:effectLst/>
              </a:rPr>
              <a:t>Icloud</a:t>
            </a:r>
            <a:r>
              <a:rPr lang="en-US" b="1" i="0" u="none" strike="noStrike" dirty="0">
                <a:solidFill>
                  <a:schemeClr val="tx1"/>
                </a:solidFill>
                <a:effectLst/>
              </a:rPr>
              <a:t> ?</a:t>
            </a:r>
            <a:endParaRPr lang="en-US" sz="3200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4E3A97-3789-E604-9D27-36A4A5DFB8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Before the cloud computing service, storing photos and documents were done manually using disk drives, cd </a:t>
            </a:r>
            <a:r>
              <a:rPr lang="en-US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roms</a:t>
            </a:r>
            <a:r>
              <a:rPr lang="en-US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, </a:t>
            </a:r>
            <a:r>
              <a:rPr lang="en-US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usb</a:t>
            </a:r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sticks and external </a:t>
            </a:r>
            <a:r>
              <a:rPr lang="en-US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harddrives</a:t>
            </a:r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</a:t>
            </a:r>
          </a:p>
          <a:p>
            <a:r>
              <a:rPr lang="en-US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Using these forms of storage posed a lot of data protection threats when used by </a:t>
            </a:r>
            <a:r>
              <a:rPr lang="en-US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offical</a:t>
            </a:r>
            <a:r>
              <a:rPr lang="en-US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s</a:t>
            </a:r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as the security firewalls could </a:t>
            </a:r>
            <a:r>
              <a:rPr lang="en-US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esaily</a:t>
            </a:r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be broken down as technology </a:t>
            </a:r>
            <a:r>
              <a:rPr lang="en-US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evovled</a:t>
            </a:r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.</a:t>
            </a:r>
            <a:endParaRPr lang="en-US" i="0" dirty="0"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  <a:p>
            <a:r>
              <a:rPr lang="en-US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there are 850 million iCloud users, with 170 million of them paying.</a:t>
            </a:r>
            <a:r>
              <a:rPr lang="en-US" dirty="0"/>
              <a:t>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18116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9C584-CFBC-5AF4-0DC3-AA6E555F5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2878" y="323850"/>
            <a:ext cx="9905998" cy="1905000"/>
          </a:xfrm>
        </p:spPr>
        <p:txBody>
          <a:bodyPr/>
          <a:lstStyle/>
          <a:p>
            <a:r>
              <a:rPr lang="en-US" b="1" i="0" u="none" strike="noStrike" dirty="0">
                <a:solidFill>
                  <a:schemeClr val="tx1"/>
                </a:solidFill>
                <a:effectLst/>
              </a:rPr>
              <a:t>Insights of </a:t>
            </a:r>
            <a:r>
              <a:rPr lang="en-US" b="1" i="0" u="none" strike="noStrike" dirty="0" err="1">
                <a:solidFill>
                  <a:schemeClr val="tx1"/>
                </a:solidFill>
                <a:effectLst/>
              </a:rPr>
              <a:t>icloud</a:t>
            </a:r>
            <a:r>
              <a:rPr lang="en-US" b="1" i="0" u="none" strike="noStrike" dirty="0">
                <a:solidFill>
                  <a:schemeClr val="tx1"/>
                </a:solidFill>
                <a:effectLst/>
              </a:rPr>
              <a:t> ?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2C356CB-AD85-F160-8D83-2BDF413F0E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b="0" i="0" dirty="0">
                <a:solidFill>
                  <a:schemeClr val="tx1"/>
                </a:solidFill>
                <a:effectLst/>
                <a:latin typeface="+mj-lt"/>
              </a:rPr>
              <a:t>Modern technology is all about </a:t>
            </a:r>
            <a:r>
              <a:rPr lang="en-US" i="0" dirty="0">
                <a:solidFill>
                  <a:schemeClr val="tx1"/>
                </a:solidFill>
                <a:effectLst/>
                <a:latin typeface="+mj-lt"/>
              </a:rPr>
              <a:t>efficiency and speed I cloud was </a:t>
            </a:r>
            <a:r>
              <a:rPr lang="en-US" i="0" dirty="0" err="1">
                <a:solidFill>
                  <a:schemeClr val="tx1"/>
                </a:solidFill>
                <a:effectLst/>
                <a:latin typeface="+mj-lt"/>
              </a:rPr>
              <a:t>dessingned</a:t>
            </a:r>
            <a:r>
              <a:rPr lang="en-US" i="0" dirty="0">
                <a:solidFill>
                  <a:schemeClr val="tx1"/>
                </a:solidFill>
                <a:effectLst/>
                <a:latin typeface="+mj-lt"/>
              </a:rPr>
              <a:t> mainly to increase </a:t>
            </a:r>
            <a:r>
              <a:rPr lang="en-US" i="0" dirty="0" err="1">
                <a:solidFill>
                  <a:schemeClr val="tx1"/>
                </a:solidFill>
                <a:effectLst/>
                <a:latin typeface="+mj-lt"/>
              </a:rPr>
              <a:t>effeciency</a:t>
            </a:r>
            <a:r>
              <a:rPr lang="en-US" i="0" dirty="0">
                <a:solidFill>
                  <a:schemeClr val="tx1"/>
                </a:solidFill>
                <a:effectLst/>
                <a:latin typeface="+mj-lt"/>
              </a:rPr>
              <a:t> around the world </a:t>
            </a:r>
          </a:p>
          <a:p>
            <a:r>
              <a:rPr lang="en-US" dirty="0" err="1">
                <a:solidFill>
                  <a:schemeClr val="tx1"/>
                </a:solidFill>
                <a:effectLst/>
                <a:latin typeface="+mj-lt"/>
              </a:rPr>
              <a:t>Icloud</a:t>
            </a:r>
            <a:r>
              <a:rPr lang="en-US" dirty="0">
                <a:solidFill>
                  <a:schemeClr val="tx1"/>
                </a:solidFill>
                <a:effectLst/>
                <a:latin typeface="+mj-lt"/>
              </a:rPr>
              <a:t> is used around the world </a:t>
            </a:r>
            <a:r>
              <a:rPr lang="en-US" i="0" dirty="0">
                <a:solidFill>
                  <a:schemeClr val="tx1"/>
                </a:solidFill>
                <a:effectLst/>
                <a:latin typeface="+mj-lt"/>
              </a:rPr>
              <a:t> </a:t>
            </a:r>
          </a:p>
          <a:p>
            <a:r>
              <a:rPr lang="en-US" b="0" i="0" dirty="0">
                <a:solidFill>
                  <a:schemeClr val="tx1"/>
                </a:solidFill>
                <a:effectLst/>
                <a:latin typeface="SF Pro Text"/>
              </a:rPr>
              <a:t>ICloud helps you keep your most important information safe  </a:t>
            </a:r>
          </a:p>
          <a:p>
            <a:r>
              <a:rPr lang="en-US" dirty="0">
                <a:solidFill>
                  <a:schemeClr val="tx1"/>
                </a:solidFill>
                <a:effectLst/>
                <a:latin typeface="SF Pro Text"/>
              </a:rPr>
              <a:t>Y</a:t>
            </a:r>
            <a:r>
              <a:rPr lang="en-US" b="0" i="0" dirty="0">
                <a:solidFill>
                  <a:schemeClr val="tx1"/>
                </a:solidFill>
                <a:effectLst/>
                <a:latin typeface="SF Pro Text"/>
              </a:rPr>
              <a:t>ou can also use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SF Pro Text"/>
              </a:rPr>
              <a:t>icloud</a:t>
            </a:r>
            <a:r>
              <a:rPr lang="en-US" b="0" i="0" dirty="0">
                <a:solidFill>
                  <a:schemeClr val="tx1"/>
                </a:solidFill>
                <a:effectLst/>
                <a:latin typeface="SF Pro Text"/>
              </a:rPr>
              <a:t> as storage  It’s built into every Apple device and everyone gets 5GB of storage to start </a:t>
            </a:r>
          </a:p>
          <a:p>
            <a:r>
              <a:rPr lang="en-US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Icloud</a:t>
            </a:r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consists of </a:t>
            </a:r>
            <a:r>
              <a:rPr lang="en-US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back up, access, view, edit and share a variety of files and information, including documents, spreadsheets, presentations, photos and videos </a:t>
            </a:r>
          </a:p>
          <a:p>
            <a:r>
              <a:rPr lang="en-US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“Apple’s cloud based storage, backup and syncing service is the glue that connects iOS and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macOS</a:t>
            </a:r>
            <a:r>
              <a:rPr lang="en-US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and makes everything work seamlessly. For those times when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proble</a:t>
            </a:r>
            <a:r>
              <a:rPr lang="en-US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ms</a:t>
            </a:r>
            <a:r>
              <a:rPr lang="en-US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arise, we have the answers on how to fix things.” (</a:t>
            </a:r>
            <a:r>
              <a:rPr lang="en-US" b="0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deAgonia</a:t>
            </a:r>
            <a:r>
              <a:rPr lang="en-US" b="0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2017)</a:t>
            </a:r>
          </a:p>
          <a:p>
            <a:endParaRPr lang="en-US" b="0" i="0" dirty="0"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  <a:p>
            <a:endParaRPr lang="en-US" b="0" i="0" dirty="0">
              <a:solidFill>
                <a:srgbClr val="778596"/>
              </a:solidFill>
              <a:effectLst/>
              <a:latin typeface="Proxima Nova"/>
            </a:endParaRPr>
          </a:p>
          <a:p>
            <a:endParaRPr lang="en-US" i="0" dirty="0">
              <a:solidFill>
                <a:schemeClr val="tx1"/>
              </a:solidFill>
              <a:effectLst/>
              <a:latin typeface="Comic Sans MS" panose="030F0702030302020204" pitchFamily="66" charset="0"/>
            </a:endParaRPr>
          </a:p>
          <a:p>
            <a:endParaRPr lang="en-US" dirty="0">
              <a:solidFill>
                <a:schemeClr val="tx1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902556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093747-ED88-86E3-DD1D-D76A10FFE1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0" u="none" strike="noStrike" dirty="0">
                <a:solidFill>
                  <a:schemeClr val="tx1"/>
                </a:solidFill>
                <a:effectLst/>
              </a:rPr>
              <a:t>Insights of </a:t>
            </a:r>
            <a:r>
              <a:rPr lang="en-US" b="1" i="0" u="none" strike="noStrike" dirty="0" err="1">
                <a:solidFill>
                  <a:schemeClr val="tx1"/>
                </a:solidFill>
                <a:effectLst/>
              </a:rPr>
              <a:t>icloud</a:t>
            </a:r>
            <a:r>
              <a:rPr lang="en-US" b="1" i="0" u="none" strike="noStrike" dirty="0">
                <a:solidFill>
                  <a:schemeClr val="tx1"/>
                </a:solidFill>
                <a:effectLst/>
              </a:rPr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2E9DA2-FAFB-E194-4E10-19BDFD2A85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Icloud</a:t>
            </a:r>
            <a:r>
              <a:rPr lang="en-US" dirty="0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 </a:t>
            </a:r>
            <a:r>
              <a:rPr lang="en-US" b="0" i="0" dirty="0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 has folders for each of your Apple Work apps with folders for apps like Preview, </a:t>
            </a:r>
            <a:r>
              <a:rPr lang="en-US" b="0" i="0" dirty="0" err="1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TextEdit</a:t>
            </a:r>
            <a:r>
              <a:rPr lang="en-US" b="0" i="0" dirty="0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, and </a:t>
            </a:r>
            <a:r>
              <a:rPr lang="en-US" b="0" i="0" dirty="0" err="1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Automator</a:t>
            </a:r>
            <a:r>
              <a:rPr lang="en-US" b="0" i="0" dirty="0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.  </a:t>
            </a:r>
          </a:p>
          <a:p>
            <a:r>
              <a:rPr lang="en-US" b="0" i="0" dirty="0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  But you can create any folder and keep it in </a:t>
            </a:r>
            <a:r>
              <a:rPr lang="en-US" b="0" i="0" dirty="0" err="1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Icloud</a:t>
            </a:r>
            <a:r>
              <a:rPr lang="en-US" b="0" i="0" dirty="0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 </a:t>
            </a:r>
          </a:p>
          <a:p>
            <a:r>
              <a:rPr lang="en-US" b="0" i="0" dirty="0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Think of iCloud Drive like any  storage service.  </a:t>
            </a:r>
          </a:p>
          <a:p>
            <a:r>
              <a:rPr lang="en-US" b="0" i="0" dirty="0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You can create new folders, drag and drop stuff into your iCloud Drive from you</a:t>
            </a:r>
            <a:r>
              <a:rPr lang="en-US" i="0" dirty="0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r Mac </a:t>
            </a:r>
          </a:p>
          <a:p>
            <a:r>
              <a:rPr lang="en-US" i="0" dirty="0">
                <a:solidFill>
                  <a:srgbClr val="EEEEEE"/>
                </a:solidFill>
                <a:effectLst/>
                <a:latin typeface="Georgia" panose="02000000000000000000" pitchFamily="2" charset="0"/>
              </a:rPr>
              <a:t>and you have the option to save files and data from apps into your iCloud Drive. </a:t>
            </a:r>
          </a:p>
          <a:p>
            <a:r>
              <a:rPr lang="en-US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there are 850 million iCloud users, with 170 million of them paying.</a:t>
            </a:r>
          </a:p>
          <a:p>
            <a:endParaRPr lang="en-US" dirty="0">
              <a:solidFill>
                <a:schemeClr val="tx1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7928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5105F-9A19-75C4-B47A-EBB9A86571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0" dirty="0">
                <a:solidFill>
                  <a:schemeClr val="tx1"/>
                </a:solidFill>
                <a:effectLst/>
              </a:rPr>
              <a:t>Impacts of </a:t>
            </a:r>
            <a:r>
              <a:rPr lang="en-US" b="1" dirty="0" err="1">
                <a:solidFill>
                  <a:schemeClr val="tx1"/>
                </a:solidFill>
                <a:effectLst/>
              </a:rPr>
              <a:t>icloud</a:t>
            </a:r>
            <a:r>
              <a:rPr lang="en-US" b="1" dirty="0">
                <a:solidFill>
                  <a:schemeClr val="tx1"/>
                </a:solidFill>
                <a:effectLst/>
              </a:rPr>
              <a:t>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F0DD27-EE75-B650-944F-465F95CE17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sz="3600" b="1" i="1" u="sng" dirty="0">
                <a:latin typeface="Bahnschrift SemiLight Condensed" panose="02000000000000000000" pitchFamily="2" charset="0"/>
                <a:ea typeface="Bahnschrift SemiLight Condensed" panose="02000000000000000000" pitchFamily="2" charset="0"/>
              </a:rPr>
              <a:t>Positive impacts of </a:t>
            </a:r>
            <a:r>
              <a:rPr lang="en-US" sz="3600" b="1" i="1" u="sng" dirty="0" err="1">
                <a:latin typeface="Bahnschrift SemiLight Condensed" panose="02000000000000000000" pitchFamily="2" charset="0"/>
                <a:ea typeface="Bahnschrift SemiLight Condensed" panose="02000000000000000000" pitchFamily="2" charset="0"/>
              </a:rPr>
              <a:t>Icloud</a:t>
            </a:r>
            <a:r>
              <a:rPr lang="en-US" sz="3600" b="1" i="1" u="sng" dirty="0">
                <a:latin typeface="Bahnschrift SemiLight Condensed" panose="02000000000000000000" pitchFamily="2" charset="0"/>
                <a:ea typeface="Bahnschrift SemiLight Condensed" panose="02000000000000000000" pitchFamily="2" charset="0"/>
              </a:rPr>
              <a:t>  </a:t>
            </a:r>
          </a:p>
          <a:p>
            <a:r>
              <a:rPr lang="en-US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makes it easy to share pictures or files </a:t>
            </a:r>
            <a:r>
              <a:rPr lang="en-US" i="0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etc</a:t>
            </a:r>
            <a:r>
              <a:rPr lang="en-US" i="0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</a:t>
            </a:r>
          </a:p>
          <a:p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You can back up all of your devices</a:t>
            </a:r>
          </a:p>
          <a:p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You can move any file </a:t>
            </a:r>
            <a:r>
              <a:rPr lang="en-US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easilly</a:t>
            </a:r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 </a:t>
            </a:r>
          </a:p>
          <a:p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Makes </a:t>
            </a:r>
            <a:r>
              <a:rPr lang="en-US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loife</a:t>
            </a:r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 more </a:t>
            </a:r>
            <a:r>
              <a:rPr lang="en-US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efficent</a:t>
            </a:r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 for example </a:t>
            </a:r>
            <a:r>
              <a:rPr lang="en-US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meatings</a:t>
            </a:r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 ,emails </a:t>
            </a:r>
            <a:r>
              <a:rPr lang="en-US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etc</a:t>
            </a:r>
            <a:endParaRPr lang="en-US" dirty="0">
              <a:solidFill>
                <a:schemeClr val="tx1"/>
              </a:solidFill>
              <a:effectLst/>
              <a:latin typeface="Comic Sans MS" panose="030F0702030302020204" pitchFamily="66" charset="0"/>
              <a:ea typeface="Bahnschrift SemiLight Condensed" panose="02000000000000000000" pitchFamily="2" charset="0"/>
            </a:endParaRPr>
          </a:p>
          <a:p>
            <a:r>
              <a:rPr lang="en-US" dirty="0">
                <a:solidFill>
                  <a:schemeClr val="tx1"/>
                </a:solidFill>
                <a:effectLst/>
                <a:latin typeface="Comic Sans MS" panose="030F0702030302020204" pitchFamily="66" charset="0"/>
                <a:ea typeface="Bahnschrift SemiLight Condensed" panose="02000000000000000000" pitchFamily="2" charset="0"/>
              </a:rPr>
              <a:t>its easy to use once you know how </a:t>
            </a:r>
          </a:p>
          <a:p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free email account and 5 GB of free storage for your data. But if </a:t>
            </a:r>
            <a:r>
              <a:rPr lang="en-US" b="0" i="0" dirty="0" err="1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youd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like more you can </a:t>
            </a:r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Purchase</a:t>
            </a:r>
            <a:r>
              <a:rPr lang="en-US" b="0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it </a:t>
            </a:r>
          </a:p>
          <a:p>
            <a:r>
              <a:rPr lang="en-US" dirty="0">
                <a:solidFill>
                  <a:schemeClr val="tx1"/>
                </a:solidFill>
                <a:effectLst/>
                <a:latin typeface="arial" panose="020B0604020202020204" pitchFamily="34" charset="0"/>
                <a:ea typeface="Bahnschrift SemiLight Condensed" panose="02000000000000000000" pitchFamily="2" charset="0"/>
              </a:rPr>
              <a:t>I cloud is very safe and secure </a:t>
            </a:r>
            <a:endParaRPr lang="en-US" dirty="0">
              <a:latin typeface="Bahnschrift SemiLight Condensed" panose="02000000000000000000" pitchFamily="2" charset="0"/>
              <a:ea typeface="Bahnschrift SemiLight Condensed" panose="02000000000000000000" pitchFamily="2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21753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75F16-693E-4454-DE52-EEDFB48D69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Impacts of </a:t>
            </a:r>
            <a:r>
              <a:rPr lang="en-US" dirty="0" err="1"/>
              <a:t>icloud</a:t>
            </a:r>
            <a:r>
              <a:rPr lang="en-US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49C8BF-7523-C135-1E73-819C32B687D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3600" b="1" i="1" u="sng" dirty="0">
                <a:latin typeface="Bahnschrift SemiLight Condensed" panose="020B0502040204020203" pitchFamily="34" charset="0"/>
              </a:rPr>
              <a:t>Negative impacts of </a:t>
            </a:r>
            <a:r>
              <a:rPr lang="en-US" sz="3600" b="1" i="1" u="sng" dirty="0" err="1">
                <a:latin typeface="Bahnschrift SemiLight Condensed" panose="020B0502040204020203" pitchFamily="34" charset="0"/>
              </a:rPr>
              <a:t>icloud</a:t>
            </a:r>
            <a:r>
              <a:rPr lang="en-US" sz="3600" b="1" i="1" u="sng" dirty="0">
                <a:latin typeface="Bahnschrift SemiLight Condensed" panose="020B0502040204020203" pitchFamily="34" charset="0"/>
              </a:rPr>
              <a:t> </a:t>
            </a:r>
          </a:p>
          <a:p>
            <a:r>
              <a:rPr lang="en-US" sz="2400" dirty="0">
                <a:latin typeface="Bahnschrift SemiLight Condensed" panose="020B0502040204020203" pitchFamily="34" charset="0"/>
              </a:rPr>
              <a:t>You may forget your password and lose all of your data </a:t>
            </a:r>
          </a:p>
          <a:p>
            <a:r>
              <a:rPr lang="en-US" sz="2400" dirty="0">
                <a:latin typeface="Bahnschrift SemiLight Condensed" panose="020B0502040204020203" pitchFamily="34" charset="0"/>
              </a:rPr>
              <a:t>Its internet </a:t>
            </a:r>
            <a:r>
              <a:rPr lang="en-US" sz="2400" dirty="0" err="1">
                <a:latin typeface="Bahnschrift SemiLight Condensed" panose="020B0502040204020203" pitchFamily="34" charset="0"/>
              </a:rPr>
              <a:t>dependendant</a:t>
            </a:r>
            <a:r>
              <a:rPr lang="en-US" sz="2400" dirty="0">
                <a:latin typeface="Bahnschrift SemiLight Condensed" panose="020B0502040204020203" pitchFamily="34" charset="0"/>
              </a:rPr>
              <a:t> </a:t>
            </a:r>
          </a:p>
          <a:p>
            <a:r>
              <a:rPr lang="en-US" sz="2400" dirty="0">
                <a:latin typeface="Bahnschrift SemiLight Condensed" panose="020B0502040204020203" pitchFamily="34" charset="0"/>
              </a:rPr>
              <a:t>Could easily get hacked </a:t>
            </a:r>
          </a:p>
          <a:p>
            <a:r>
              <a:rPr lang="en-US" sz="2400" dirty="0">
                <a:latin typeface="Bahnschrift SemiLight Condensed" panose="020B0502040204020203" pitchFamily="34" charset="0"/>
              </a:rPr>
              <a:t>There are individual costs sometimes to open files</a:t>
            </a:r>
          </a:p>
          <a:p>
            <a:r>
              <a:rPr lang="en-US" sz="2400" dirty="0">
                <a:latin typeface="Bahnschrift SemiLight Condensed" panose="020B0502040204020203" pitchFamily="34" charset="0"/>
              </a:rPr>
              <a:t>Apple and </a:t>
            </a:r>
            <a:r>
              <a:rPr lang="en-US" sz="2400" dirty="0" err="1">
                <a:latin typeface="Bahnschrift SemiLight Condensed" panose="020B0502040204020203" pitchFamily="34" charset="0"/>
              </a:rPr>
              <a:t>icloud</a:t>
            </a:r>
            <a:r>
              <a:rPr lang="en-US" sz="2400" dirty="0">
                <a:latin typeface="Bahnschrift SemiLight Condensed" panose="020B0502040204020203" pitchFamily="34" charset="0"/>
              </a:rPr>
              <a:t> have been hacked before  </a:t>
            </a:r>
          </a:p>
          <a:p>
            <a:endParaRPr lang="en-US" sz="2400" dirty="0">
              <a:latin typeface="Bahnschrift SemiLight Condensed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9656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ABE3D9-45CB-5646-D379-0BD5E5A16D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Lessons drawn from the case study ? 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C2A9E5-06BF-9B56-F211-AAD6409910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 there are a lot of good reasons to use </a:t>
            </a:r>
            <a:r>
              <a:rPr lang="en-US" dirty="0" err="1"/>
              <a:t>Icloud</a:t>
            </a:r>
            <a:r>
              <a:rPr lang="en-US" dirty="0"/>
              <a:t> but there are also lots of reasons why people avoid </a:t>
            </a:r>
            <a:r>
              <a:rPr lang="en-US" dirty="0" err="1"/>
              <a:t>icloud</a:t>
            </a:r>
            <a:r>
              <a:rPr lang="en-US" dirty="0"/>
              <a:t> as we have discussed </a:t>
            </a:r>
          </a:p>
          <a:p>
            <a:r>
              <a:rPr lang="en-US" dirty="0"/>
              <a:t>Even the best piece of </a:t>
            </a:r>
            <a:r>
              <a:rPr lang="en-US" dirty="0" err="1"/>
              <a:t>tecnologuy</a:t>
            </a:r>
            <a:r>
              <a:rPr lang="en-US" dirty="0"/>
              <a:t> can be effected so we </a:t>
            </a:r>
            <a:r>
              <a:rPr lang="en-US" dirty="0" err="1"/>
              <a:t>belive</a:t>
            </a:r>
            <a:r>
              <a:rPr lang="en-US" dirty="0"/>
              <a:t> keeping your </a:t>
            </a:r>
            <a:r>
              <a:rPr lang="en-US" dirty="0" err="1"/>
              <a:t>valubale</a:t>
            </a:r>
            <a:r>
              <a:rPr lang="en-US" dirty="0"/>
              <a:t> information else where  </a:t>
            </a:r>
          </a:p>
          <a:p>
            <a:r>
              <a:rPr lang="en-US" dirty="0"/>
              <a:t>Store your information where you  forever </a:t>
            </a:r>
            <a:r>
              <a:rPr lang="en-US" dirty="0" err="1"/>
              <a:t>acess</a:t>
            </a:r>
            <a:r>
              <a:rPr lang="en-US" dirty="0"/>
              <a:t> it and no one else can </a:t>
            </a:r>
            <a:r>
              <a:rPr lang="en-US" dirty="0" err="1"/>
              <a:t>acsess</a:t>
            </a:r>
            <a:r>
              <a:rPr lang="en-US" dirty="0"/>
              <a:t> it </a:t>
            </a:r>
          </a:p>
          <a:p>
            <a:r>
              <a:rPr lang="en-US" dirty="0"/>
              <a:t>Never share details   </a:t>
            </a:r>
          </a:p>
        </p:txBody>
      </p:sp>
    </p:spTree>
    <p:extLst>
      <p:ext uri="{BB962C8B-B14F-4D97-AF65-F5344CB8AC3E}">
        <p14:creationId xmlns:p14="http://schemas.microsoft.com/office/powerpoint/2010/main" val="560812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B6423C-C432-42F5-C733-71216A8B24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i="0" dirty="0"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Conclusion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57718-9686-8431-A18F-0FDFC3F449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Icloud</a:t>
            </a:r>
            <a:r>
              <a:rPr lang="en-US" dirty="0"/>
              <a:t> is very secure but its not as Secure as most people would like their personal details to be. </a:t>
            </a:r>
          </a:p>
          <a:p>
            <a:r>
              <a:rPr lang="en-US" dirty="0" err="1"/>
              <a:t>Icloud</a:t>
            </a:r>
            <a:r>
              <a:rPr lang="en-US" dirty="0"/>
              <a:t> is still the most trusted Cloud Computing server that there is . </a:t>
            </a:r>
          </a:p>
        </p:txBody>
      </p:sp>
    </p:spTree>
    <p:extLst>
      <p:ext uri="{BB962C8B-B14F-4D97-AF65-F5344CB8AC3E}">
        <p14:creationId xmlns:p14="http://schemas.microsoft.com/office/powerpoint/2010/main" val="25590341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8CF254-CCA0-11A7-24D6-7BAD76D4FC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References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4F6E87-3EA0-AC54-E436-B0A5EA94E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9413" y="1333501"/>
            <a:ext cx="9905998" cy="5042807"/>
          </a:xfrm>
        </p:spPr>
        <p:txBody>
          <a:bodyPr>
            <a:noAutofit/>
          </a:bodyPr>
          <a:lstStyle/>
          <a:p>
            <a:r>
              <a:rPr lang="en-US" sz="1600" dirty="0"/>
              <a:t> </a:t>
            </a:r>
            <a:r>
              <a:rPr lang="en-US" sz="1600" dirty="0">
                <a:hlinkClick r:id="rId2"/>
              </a:rPr>
              <a:t>https://support.apple.com/en-gb/gum</a:t>
            </a:r>
            <a:r>
              <a:rPr lang="en-US" sz="1600" dirty="0"/>
              <a:t> 03/08/2022</a:t>
            </a:r>
          </a:p>
          <a:p>
            <a:r>
              <a:rPr lang="en-US" sz="1600" dirty="0">
                <a:solidFill>
                  <a:srgbClr val="000000"/>
                </a:solidFill>
                <a:effectLst/>
                <a:latin typeface="Comic Sans MS" panose="030F0702030302020204" pitchFamily="66" charset="0"/>
                <a:hlinkClick r:id="rId3"/>
              </a:rPr>
              <a:t>https://www.techrepublic.com/article/apple-icloud-the-smart-persons-guide/</a:t>
            </a:r>
            <a:r>
              <a:rPr lang="en-US" sz="1600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1600" b="1" dirty="0">
                <a:solidFill>
                  <a:srgbClr val="0E0618"/>
                </a:solidFill>
                <a:effectLst/>
                <a:latin typeface="Proxima Nova"/>
              </a:rPr>
              <a:t> </a:t>
            </a:r>
            <a:r>
              <a:rPr lang="en-US" sz="1600" dirty="0">
                <a:solidFill>
                  <a:schemeClr val="tx1"/>
                </a:solidFill>
                <a:effectLst/>
                <a:latin typeface="Proxima Nova"/>
              </a:rPr>
              <a:t>(</a:t>
            </a:r>
            <a:r>
              <a:rPr lang="en-US" sz="1600" dirty="0" err="1">
                <a:solidFill>
                  <a:schemeClr val="tx1"/>
                </a:solidFill>
                <a:effectLst/>
                <a:latin typeface="Proxima Nova"/>
              </a:rPr>
              <a:t>Eckel</a:t>
            </a:r>
            <a:r>
              <a:rPr lang="en-US" sz="1600" dirty="0">
                <a:solidFill>
                  <a:schemeClr val="tx1"/>
                </a:solidFill>
                <a:effectLst/>
                <a:latin typeface="Proxima Nova"/>
              </a:rPr>
              <a:t> </a:t>
            </a:r>
            <a:r>
              <a:rPr lang="en-US" sz="1600" i="0" dirty="0">
                <a:solidFill>
                  <a:schemeClr val="tx1"/>
                </a:solidFill>
                <a:effectLst/>
                <a:latin typeface="Proxima Nova"/>
              </a:rPr>
              <a:t>2021) </a:t>
            </a:r>
            <a:r>
              <a:rPr lang="en-US" sz="1600" i="0" dirty="0" err="1">
                <a:solidFill>
                  <a:schemeClr val="tx1"/>
                </a:solidFill>
                <a:effectLst/>
                <a:latin typeface="Proxima Nova"/>
              </a:rPr>
              <a:t>acsessed</a:t>
            </a:r>
            <a:r>
              <a:rPr lang="en-US" sz="1600" i="0" dirty="0">
                <a:solidFill>
                  <a:schemeClr val="tx1"/>
                </a:solidFill>
                <a:effectLst/>
                <a:latin typeface="Proxima Nova"/>
              </a:rPr>
              <a:t> 2/08/2022 </a:t>
            </a:r>
          </a:p>
          <a:p>
            <a:r>
              <a:rPr lang="en-US" sz="1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  <a:hlinkClick r:id="rId4"/>
              </a:rPr>
              <a:t>https://www.computerworld.com/article/3215269/how-apple-icloud-works-and-what-to-do-when-it-doesn-t.html</a:t>
            </a:r>
            <a:r>
              <a:rPr lang="en-US" sz="1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</a:rPr>
              <a:t> </a:t>
            </a:r>
            <a:r>
              <a:rPr lang="en-US" sz="1600" b="0" i="0" u="none" strike="noStrike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(</a:t>
            </a:r>
            <a:r>
              <a:rPr lang="en-US" sz="1600" b="0" i="0" u="none" strike="noStrike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deagonia</a:t>
            </a:r>
            <a:r>
              <a:rPr lang="en-US" sz="1600" b="0" i="0" u="none" strike="noStrike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2017 )</a:t>
            </a:r>
            <a:r>
              <a:rPr lang="en-US" sz="1600" b="0" i="0" u="none" strike="noStrike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acseessed</a:t>
            </a:r>
            <a:r>
              <a:rPr lang="en-US" sz="1600" b="0" i="0" u="none" strike="noStrike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03/08/2022 </a:t>
            </a:r>
          </a:p>
          <a:p>
            <a:r>
              <a:rPr lang="en-US" sz="1600" b="0" i="0" u="none" strike="noStrike" dirty="0">
                <a:solidFill>
                  <a:srgbClr val="000000"/>
                </a:solidFill>
                <a:effectLst/>
                <a:latin typeface="Comic Sans MS" panose="030F0702030302020204" pitchFamily="66" charset="0"/>
                <a:hlinkClick r:id="rId5"/>
              </a:rPr>
              <a:t>https://www.pocket-lint.com/apps/news/apple/162025-how-to-edit-and-unsend-imessage-text-messages-iphone</a:t>
            </a:r>
            <a:r>
              <a:rPr lang="en-US" sz="1600" b="0" i="0" u="none" strike="noStrike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(Tillman 2021) </a:t>
            </a:r>
            <a:r>
              <a:rPr lang="en-US" sz="1600" b="0" i="0" u="none" strike="noStrike" dirty="0" err="1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Acsessed</a:t>
            </a:r>
            <a:r>
              <a:rPr lang="en-US" sz="1600" b="0" i="0" u="none" strike="noStrike" dirty="0">
                <a:solidFill>
                  <a:schemeClr val="tx1"/>
                </a:solidFill>
                <a:effectLst/>
                <a:latin typeface="Comic Sans MS" panose="030F0702030302020204" pitchFamily="66" charset="0"/>
              </a:rPr>
              <a:t> 03/08/2022</a:t>
            </a:r>
          </a:p>
          <a:p>
            <a:r>
              <a:rPr lang="en-US" sz="1600" dirty="0">
                <a:latin typeface="Comic Sans MS" panose="030F0702030302020204" pitchFamily="66" charset="0"/>
                <a:hlinkClick r:id="rId6"/>
              </a:rPr>
              <a:t>https://www.businessinsider.in/tech/32-photos-of-apples-early-days-before-it-ruled-the-world/slidelist/48656441.cms </a:t>
            </a:r>
            <a:r>
              <a:rPr lang="en-US" sz="1600" dirty="0" err="1">
                <a:latin typeface="Comic Sans MS" panose="030F0702030302020204" pitchFamily="66" charset="0"/>
                <a:hlinkClick r:id="rId6"/>
              </a:rPr>
              <a:t>acessed</a:t>
            </a:r>
            <a:r>
              <a:rPr lang="en-US" sz="1600" dirty="0">
                <a:latin typeface="Comic Sans MS" panose="030F0702030302020204" pitchFamily="66" charset="0"/>
                <a:hlinkClick r:id="rId6"/>
              </a:rPr>
              <a:t>   </a:t>
            </a:r>
            <a:r>
              <a:rPr lang="en-US" sz="1600" dirty="0">
                <a:latin typeface="Comic Sans MS" panose="030F0702030302020204" pitchFamily="66" charset="0"/>
              </a:rPr>
              <a:t>03/08/2022</a:t>
            </a:r>
          </a:p>
          <a:p>
            <a:r>
              <a:rPr lang="en-US" sz="1600" dirty="0">
                <a:latin typeface="Comic Sans MS" panose="030F0702030302020204" pitchFamily="66" charset="0"/>
                <a:hlinkClick r:id="rId7"/>
              </a:rPr>
              <a:t>https://www.promax.com/blog/10-advantages-and-disadvantages-of-cloud-storage</a:t>
            </a:r>
            <a:r>
              <a:rPr lang="en-US" sz="1600" dirty="0">
                <a:latin typeface="Comic Sans MS" panose="030F0702030302020204" pitchFamily="66" charset="0"/>
              </a:rPr>
              <a:t> (mister 2019 )</a:t>
            </a:r>
            <a:r>
              <a:rPr lang="en-US" sz="1600" dirty="0" err="1">
                <a:latin typeface="Comic Sans MS" panose="030F0702030302020204" pitchFamily="66" charset="0"/>
              </a:rPr>
              <a:t>acsessed</a:t>
            </a:r>
            <a:r>
              <a:rPr lang="en-US" sz="1600" dirty="0">
                <a:latin typeface="Comic Sans MS" panose="030F0702030302020204" pitchFamily="66" charset="0"/>
              </a:rPr>
              <a:t> 03/02/2022</a:t>
            </a:r>
          </a:p>
          <a:p>
            <a:r>
              <a:rPr lang="en-US" sz="1600" dirty="0">
                <a:solidFill>
                  <a:srgbClr val="000000"/>
                </a:solidFill>
                <a:latin typeface="Comic Sans MS" panose="030F0702030302020204" pitchFamily="66" charset="0"/>
                <a:hlinkClick r:id="rId8"/>
              </a:rPr>
              <a:t>https://www.cnbc.com/2018/02/11/apple-could-sell-icloud-for-the-enterprise-barclays-says.html</a:t>
            </a:r>
            <a:r>
              <a:rPr lang="en-US" sz="1600" dirty="0">
                <a:solidFill>
                  <a:srgbClr val="000000"/>
                </a:solidFill>
                <a:latin typeface="Comic Sans MS" panose="030F0702030302020204" pitchFamily="66" charset="0"/>
              </a:rPr>
              <a:t> </a:t>
            </a:r>
            <a:r>
              <a:rPr lang="en-US" sz="1600" dirty="0" err="1">
                <a:solidFill>
                  <a:schemeClr val="tx1"/>
                </a:solidFill>
                <a:latin typeface="Comic Sans MS" panose="030F0702030302020204" pitchFamily="66" charset="0"/>
              </a:rPr>
              <a:t>acsessed</a:t>
            </a:r>
            <a:r>
              <a:rPr lang="en-US" sz="1600" dirty="0">
                <a:solidFill>
                  <a:schemeClr val="tx1"/>
                </a:solidFill>
                <a:latin typeface="Comic Sans MS" panose="030F0702030302020204" pitchFamily="66" charset="0"/>
              </a:rPr>
              <a:t> 2/08/20222</a:t>
            </a:r>
          </a:p>
          <a:p>
            <a:r>
              <a:rPr lang="en-US" sz="1600" dirty="0">
                <a:latin typeface="Comic Sans MS" panose="030F0702030302020204" pitchFamily="66" charset="0"/>
                <a:hlinkClick r:id="rId9"/>
              </a:rPr>
              <a:t>https://9to5mac.com/2022/06/15/apple-losing-market-valuation-aapl/</a:t>
            </a:r>
            <a:r>
              <a:rPr lang="en-US" sz="1600" dirty="0">
                <a:latin typeface="Comic Sans MS" panose="030F0702030302020204" pitchFamily="66" charset="0"/>
              </a:rPr>
              <a:t> </a:t>
            </a:r>
            <a:r>
              <a:rPr lang="en-US" sz="1600" dirty="0" err="1">
                <a:latin typeface="Comic Sans MS" panose="030F0702030302020204" pitchFamily="66" charset="0"/>
              </a:rPr>
              <a:t>acessed</a:t>
            </a:r>
            <a:r>
              <a:rPr lang="en-US" sz="1600" dirty="0">
                <a:latin typeface="Comic Sans MS" panose="030F0702030302020204" pitchFamily="66" charset="0"/>
              </a:rPr>
              <a:t> 2/08/2022</a:t>
            </a:r>
          </a:p>
          <a:p>
            <a:r>
              <a:rPr lang="en-US" sz="1600" dirty="0">
                <a:latin typeface="Comic Sans MS" panose="030F0702030302020204" pitchFamily="66" charset="0"/>
                <a:hlinkClick r:id="rId10"/>
              </a:rPr>
              <a:t>https://www.makeuseof.com/apple-faces-750m-lawsuit-throttling-iphones/</a:t>
            </a:r>
            <a:r>
              <a:rPr lang="en-US" sz="1600" dirty="0">
                <a:latin typeface="Comic Sans MS" panose="030F0702030302020204" pitchFamily="66" charset="0"/>
              </a:rPr>
              <a:t> 2/08/2022</a:t>
            </a:r>
          </a:p>
        </p:txBody>
      </p:sp>
    </p:spTree>
    <p:extLst>
      <p:ext uri="{BB962C8B-B14F-4D97-AF65-F5344CB8AC3E}">
        <p14:creationId xmlns:p14="http://schemas.microsoft.com/office/powerpoint/2010/main" val="38776280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 /></Relationships>
</file>

<file path=ppt/theme/theme1.xml><?xml version="1.0" encoding="utf-8"?>
<a:theme xmlns:a="http://schemas.openxmlformats.org/drawingml/2006/main" name="Mesh">
  <a:themeElements>
    <a:clrScheme name="Mesh">
      <a:dk1>
        <a:sysClr val="windowText" lastClr="000000"/>
      </a:dk1>
      <a:lt1>
        <a:sysClr val="window" lastClr="FFFFFF"/>
      </a:lt1>
      <a:dk2>
        <a:srgbClr val="363D46"/>
      </a:dk2>
      <a:lt2>
        <a:srgbClr val="EBEBEB"/>
      </a:lt2>
      <a:accent1>
        <a:srgbClr val="6F6F6F"/>
      </a:accent1>
      <a:accent2>
        <a:srgbClr val="BFBFA5"/>
      </a:accent2>
      <a:accent3>
        <a:srgbClr val="DCD084"/>
      </a:accent3>
      <a:accent4>
        <a:srgbClr val="E7BF5F"/>
      </a:accent4>
      <a:accent5>
        <a:srgbClr val="E9A039"/>
      </a:accent5>
      <a:accent6>
        <a:srgbClr val="CF7133"/>
      </a:accent6>
      <a:hlink>
        <a:srgbClr val="F28943"/>
      </a:hlink>
      <a:folHlink>
        <a:srgbClr val="F1B76C"/>
      </a:folHlink>
    </a:clrScheme>
    <a:fontScheme name="Mesh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Mesh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84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50800" dist="25400" dir="13500000">
              <a:srgbClr val="000000">
                <a:alpha val="5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25400" h="25400" prst="slope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28000"/>
                <a:satMod val="94000"/>
                <a:lumMod val="20000"/>
              </a:schemeClr>
              <a:schemeClr val="phClr">
                <a:tint val="94000"/>
                <a:shade val="84000"/>
                <a:satMod val="148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sh" id="{789EC3FE-34FD-429C-9918-760025E6C145}" vid="{B8BE45C0-8141-4D58-8C71-A009BC26FBBB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 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 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 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E2F794267AB9149A1F1026143A8FACF" ma:contentTypeVersion="0" ma:contentTypeDescription="Create a new document." ma:contentTypeScope="" ma:versionID="3d4f8ece6b02625e99b61639e797348b">
  <xsd:schema xmlns:xsd="http://www.w3.org/2001/XMLSchema" xmlns:xs="http://www.w3.org/2001/XMLSchema" xmlns:p="http://schemas.microsoft.com/office/2006/metadata/properties" targetNamespace="http://schemas.microsoft.com/office/2006/metadata/properties" ma:root="true" ma:fieldsID="0cb8e5b89268527a43d37089a9ca817c">
    <xsd:element name="properties">
      <xsd:complexType>
        <xsd:sequence>
          <xsd:element name="documentManagement">
            <xsd:complexType>
              <xsd:all/>
            </xsd:complexType>
          </xsd:element>
        </xsd:sequence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DD8548C-E6D0-4852-B06F-20DAB4AFA89B}">
  <ds:schemaRefs>
    <ds:schemaRef ds:uri="http://schemas.microsoft.com/office/2006/metadata/properties"/>
    <ds:schemaRef ds:uri="http://www.w3.org/2000/xmlns/"/>
  </ds:schemaRefs>
</ds:datastoreItem>
</file>

<file path=customXml/itemProps2.xml><?xml version="1.0" encoding="utf-8"?>
<ds:datastoreItem xmlns:ds="http://schemas.openxmlformats.org/officeDocument/2006/customXml" ds:itemID="{F0476ACC-FEB4-4E3F-9F99-7BF97B1FA109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B89FEE6-3A4C-4B57-A47C-8B75B7AEDD42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TM04033927[[fn=Main Event]]</Template>
  <TotalTime>101</TotalTime>
  <Words>208</Words>
  <Application>Microsoft Office PowerPoint</Application>
  <PresentationFormat>Widescreen</PresentationFormat>
  <Paragraphs>20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Mesh</vt:lpstr>
      <vt:lpstr>Icloud   </vt:lpstr>
      <vt:lpstr>INTRODUCTION </vt:lpstr>
      <vt:lpstr>BACKGROUND OF THE ORGANIZATION </vt:lpstr>
      <vt:lpstr>BACKGROUND OF THE ORGANIZATION</vt:lpstr>
      <vt:lpstr>Aims and objectives </vt:lpstr>
      <vt:lpstr>Challenges before Icloud ?</vt:lpstr>
      <vt:lpstr>Insights of icloud ?</vt:lpstr>
      <vt:lpstr>Insights of icloud </vt:lpstr>
      <vt:lpstr>Impacts of icloud </vt:lpstr>
      <vt:lpstr>Impacts of icloud </vt:lpstr>
      <vt:lpstr>Lessons drawn from the case study ? </vt:lpstr>
      <vt:lpstr>Conclusion</vt:lpstr>
      <vt:lpstr>References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Apple products  </dc:title>
  <dc:creator>Valentina Vladoiu (2132902)</dc:creator>
  <cp:lastModifiedBy>Fatemah Motala (2130912)</cp:lastModifiedBy>
  <cp:revision>9</cp:revision>
  <dcterms:created xsi:type="dcterms:W3CDTF">2022-07-12T14:27:36Z</dcterms:created>
  <dcterms:modified xsi:type="dcterms:W3CDTF">2022-08-15T23:43:30Z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0x0101003E2F794267AB9149A1F1026143A8FACF</vt:lpwstr>
  </property>
</Properties>
</file>