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A7A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084" autoAdjust="0"/>
    <p:restoredTop sz="94610"/>
  </p:normalViewPr>
  <p:slideViewPr>
    <p:cSldViewPr snapToGrid="0" snapToObjects="1">
      <p:cViewPr>
        <p:scale>
          <a:sx n="60" d="100"/>
          <a:sy n="60" d="100"/>
        </p:scale>
        <p:origin x="1600" y="3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5168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ext 0"/>
          <p:cNvSpPr/>
          <p:nvPr/>
        </p:nvSpPr>
        <p:spPr>
          <a:xfrm>
            <a:off x="457200" y="2468880"/>
            <a:ext cx="8229600" cy="731520"/>
          </a:xfrm>
          <a:prstGeom prst="rect">
            <a:avLst/>
          </a:prstGeom>
          <a:noFill/>
          <a:ln/>
        </p:spPr>
        <p:txBody>
          <a:bodyPr wrap="square" rtlCol="0" anchor="ctr"/>
          <a:lstStyle/>
          <a:p>
            <a:pPr marL="0" indent="0" algn="ctr">
              <a:buNone/>
            </a:pPr>
            <a:r>
              <a:rPr lang="en-US" sz="5200" b="1" dirty="0">
                <a:latin typeface="Calibri" pitchFamily="34" charset="0"/>
                <a:ea typeface="Calibri" pitchFamily="34" charset="-122"/>
                <a:cs typeface="Calibri" pitchFamily="34" charset="-120"/>
              </a:rPr>
              <a:t>BOWLBY'S ATTACHMENT THEORY</a:t>
            </a:r>
            <a:endParaRPr lang="en-US" sz="5200" dirty="0"/>
          </a:p>
        </p:txBody>
      </p:sp>
      <p:sp>
        <p:nvSpPr>
          <p:cNvPr id="3" name="Text 1"/>
          <p:cNvSpPr/>
          <p:nvPr/>
        </p:nvSpPr>
        <p:spPr>
          <a:xfrm>
            <a:off x="457200" y="2329338"/>
            <a:ext cx="8229600" cy="422653"/>
          </a:xfrm>
          <a:prstGeom prst="rect">
            <a:avLst/>
          </a:prstGeom>
          <a:noFill/>
          <a:ln/>
        </p:spPr>
        <p:txBody>
          <a:bodyPr wrap="square" rtlCol="0" anchor="ctr"/>
          <a:lstStyle/>
          <a:p>
            <a:pPr marL="0" indent="0" algn="ctr">
              <a:buNone/>
            </a:pPr>
            <a:endParaRPr lang="en-US" sz="2800" i="1" dirty="0">
              <a:solidFill>
                <a:srgbClr val="FCF6F5"/>
              </a:solidFill>
              <a:latin typeface="Calibri" pitchFamily="34" charset="0"/>
              <a:ea typeface="Calibri" pitchFamily="34" charset="-122"/>
              <a:cs typeface="Calibri" pitchFamily="34" charset="-120"/>
            </a:endParaRPr>
          </a:p>
          <a:p>
            <a:pPr marL="0" indent="0" algn="ctr">
              <a:buNone/>
            </a:pPr>
            <a:endParaRPr lang="en-US" sz="2800" i="1" dirty="0">
              <a:latin typeface="Calibri" pitchFamily="34" charset="0"/>
              <a:ea typeface="Calibri" pitchFamily="34" charset="-122"/>
              <a:cs typeface="Calibri" pitchFamily="34" charset="-120"/>
            </a:endParaRPr>
          </a:p>
          <a:p>
            <a:pPr marL="0" indent="0" algn="ctr">
              <a:buNone/>
            </a:pPr>
            <a:endParaRPr lang="en-US" sz="2800" i="1" dirty="0">
              <a:latin typeface="Calibri" pitchFamily="34" charset="0"/>
              <a:ea typeface="Calibri" pitchFamily="34" charset="-122"/>
              <a:cs typeface="Calibri" pitchFamily="34" charset="-120"/>
            </a:endParaRPr>
          </a:p>
          <a:p>
            <a:pPr marL="0" indent="0" algn="ctr">
              <a:buNone/>
            </a:pPr>
            <a:endParaRPr lang="en-US" sz="2800" i="1" dirty="0">
              <a:latin typeface="Calibri" pitchFamily="34" charset="0"/>
              <a:ea typeface="Calibri" pitchFamily="34" charset="-122"/>
              <a:cs typeface="Calibri" pitchFamily="34" charset="-120"/>
            </a:endParaRPr>
          </a:p>
          <a:p>
            <a:pPr marL="0" indent="0" algn="ctr">
              <a:buNone/>
            </a:pPr>
            <a:endParaRPr lang="en-US" sz="2800" i="1" dirty="0">
              <a:latin typeface="Calibri" pitchFamily="34" charset="0"/>
              <a:ea typeface="Calibri" pitchFamily="34" charset="-122"/>
              <a:cs typeface="Calibri" pitchFamily="34" charset="-120"/>
            </a:endParaRPr>
          </a:p>
          <a:p>
            <a:pPr marL="0" indent="0" algn="ctr">
              <a:buNone/>
            </a:pPr>
            <a:endParaRPr lang="en-US" sz="2800" i="1" dirty="0">
              <a:latin typeface="Calibri" pitchFamily="34" charset="0"/>
              <a:ea typeface="Calibri" pitchFamily="34" charset="-122"/>
              <a:cs typeface="Calibri" pitchFamily="34" charset="-120"/>
            </a:endParaRPr>
          </a:p>
          <a:p>
            <a:pPr marL="0" indent="0" algn="ctr">
              <a:buNone/>
            </a:pPr>
            <a:r>
              <a:rPr lang="en-US" sz="2800" i="1" dirty="0">
                <a:latin typeface="Calibri" pitchFamily="34" charset="0"/>
                <a:ea typeface="Calibri" pitchFamily="34" charset="-122"/>
                <a:cs typeface="Calibri" pitchFamily="34" charset="-120"/>
              </a:rPr>
              <a:t>Understanding Isaac's Early Years Development</a:t>
            </a:r>
            <a:endParaRPr lang="en-US" sz="2800" dirty="0"/>
          </a:p>
        </p:txBody>
      </p:sp>
      <p:sp>
        <p:nvSpPr>
          <p:cNvPr id="4" name="Shape 2"/>
          <p:cNvSpPr/>
          <p:nvPr/>
        </p:nvSpPr>
        <p:spPr>
          <a:xfrm>
            <a:off x="290145" y="4025741"/>
            <a:ext cx="8475785" cy="45720"/>
          </a:xfrm>
          <a:prstGeom prst="rect">
            <a:avLst/>
          </a:prstGeom>
          <a:solidFill>
            <a:schemeClr val="accent5"/>
          </a:solidFill>
          <a:ln/>
        </p:spPr>
        <p:txBody>
          <a:bodyPr/>
          <a:lstStyle/>
          <a:p>
            <a:endParaRPr lang="en-GB" dirty="0"/>
          </a:p>
        </p:txBody>
      </p:sp>
      <p:sp>
        <p:nvSpPr>
          <p:cNvPr id="5" name="Text 3"/>
          <p:cNvSpPr/>
          <p:nvPr/>
        </p:nvSpPr>
        <p:spPr>
          <a:xfrm>
            <a:off x="457200" y="3200400"/>
            <a:ext cx="8229600" cy="365760"/>
          </a:xfrm>
          <a:prstGeom prst="rect">
            <a:avLst/>
          </a:prstGeom>
          <a:noFill/>
          <a:ln/>
        </p:spPr>
        <p:txBody>
          <a:bodyPr wrap="square" rtlCol="0" anchor="ctr"/>
          <a:lstStyle/>
          <a:p>
            <a:pPr marL="0" indent="0" algn="ctr">
              <a:buNone/>
            </a:pPr>
            <a:endParaRPr lang="en-US" sz="1800" dirty="0">
              <a:latin typeface="Calibri" pitchFamily="34" charset="0"/>
              <a:ea typeface="Calibri" pitchFamily="34" charset="-122"/>
              <a:cs typeface="Calibri" pitchFamily="34" charset="-120"/>
            </a:endParaRPr>
          </a:p>
          <a:p>
            <a:pPr marL="0" indent="0" algn="ctr">
              <a:buNone/>
            </a:pPr>
            <a:endParaRPr lang="en-US" dirty="0">
              <a:latin typeface="Calibri" pitchFamily="34" charset="0"/>
              <a:ea typeface="Calibri" pitchFamily="34" charset="-122"/>
              <a:cs typeface="Calibri" pitchFamily="34" charset="-120"/>
            </a:endParaRPr>
          </a:p>
          <a:p>
            <a:pPr marL="0" indent="0" algn="ctr">
              <a:buNone/>
            </a:pPr>
            <a:endParaRPr lang="en-US" sz="1800" dirty="0">
              <a:latin typeface="Calibri" pitchFamily="34" charset="0"/>
              <a:ea typeface="Calibri" pitchFamily="34" charset="-122"/>
              <a:cs typeface="Calibri" pitchFamily="34" charset="-120"/>
            </a:endParaRPr>
          </a:p>
          <a:p>
            <a:pPr marL="0" indent="0" algn="ctr">
              <a:buNone/>
            </a:pPr>
            <a:endParaRPr lang="en-US" dirty="0">
              <a:latin typeface="Calibri" pitchFamily="34" charset="0"/>
              <a:ea typeface="Calibri" pitchFamily="34" charset="-122"/>
              <a:cs typeface="Calibri" pitchFamily="34" charset="-120"/>
            </a:endParaRPr>
          </a:p>
          <a:p>
            <a:pPr marL="0" indent="0" algn="ctr">
              <a:buNone/>
            </a:pPr>
            <a:endParaRPr lang="en-US" sz="1800" dirty="0">
              <a:latin typeface="Calibri" pitchFamily="34" charset="0"/>
              <a:ea typeface="Calibri" pitchFamily="34" charset="-122"/>
              <a:cs typeface="Calibri" pitchFamily="34" charset="-120"/>
            </a:endParaRPr>
          </a:p>
          <a:p>
            <a:pPr marL="0" indent="0" algn="ctr">
              <a:buNone/>
            </a:pPr>
            <a:endParaRPr lang="en-US" dirty="0">
              <a:latin typeface="Calibri" pitchFamily="34" charset="0"/>
              <a:ea typeface="Calibri" pitchFamily="34" charset="-122"/>
              <a:cs typeface="Calibri" pitchFamily="34" charset="-120"/>
            </a:endParaRPr>
          </a:p>
          <a:p>
            <a:pPr marL="0" indent="0" algn="ctr">
              <a:buNone/>
            </a:pPr>
            <a:endParaRPr lang="en-US" sz="1800" dirty="0">
              <a:latin typeface="Calibri" pitchFamily="34" charset="0"/>
              <a:ea typeface="Calibri" pitchFamily="34" charset="-122"/>
              <a:cs typeface="Calibri" pitchFamily="34" charset="-120"/>
            </a:endParaRPr>
          </a:p>
          <a:p>
            <a:pPr marL="0" indent="0" algn="ctr">
              <a:buNone/>
            </a:pPr>
            <a:endParaRPr lang="en-US" dirty="0">
              <a:latin typeface="Calibri" pitchFamily="34" charset="0"/>
              <a:ea typeface="Calibri" pitchFamily="34" charset="-122"/>
              <a:cs typeface="Calibri" pitchFamily="34" charset="-120"/>
            </a:endParaRPr>
          </a:p>
          <a:p>
            <a:pPr marL="0" indent="0" algn="ctr">
              <a:buNone/>
            </a:pPr>
            <a:r>
              <a:rPr lang="en-US" sz="1800" dirty="0">
                <a:latin typeface="Calibri" pitchFamily="34" charset="0"/>
                <a:ea typeface="Calibri" pitchFamily="34" charset="-122"/>
                <a:cs typeface="Calibri" pitchFamily="34" charset="-120"/>
              </a:rPr>
              <a:t>Psychology in Health and Social Care </a:t>
            </a:r>
            <a:endParaRPr lang="en-US" sz="1800" dirty="0"/>
          </a:p>
        </p:txBody>
      </p:sp>
      <p:sp>
        <p:nvSpPr>
          <p:cNvPr id="6" name="Text 4"/>
          <p:cNvSpPr/>
          <p:nvPr/>
        </p:nvSpPr>
        <p:spPr>
          <a:xfrm>
            <a:off x="457200" y="4297680"/>
            <a:ext cx="8229600" cy="320040"/>
          </a:xfrm>
          <a:prstGeom prst="rect">
            <a:avLst/>
          </a:prstGeom>
          <a:noFill/>
          <a:ln/>
        </p:spPr>
        <p:txBody>
          <a:bodyPr wrap="square" rtlCol="0" anchor="ctr"/>
          <a:lstStyle/>
          <a:p>
            <a:pPr marL="0" indent="0" algn="ctr">
              <a:buNone/>
            </a:pPr>
            <a:endParaRPr lang="en-US" sz="1600" dirty="0"/>
          </a:p>
        </p:txBody>
      </p:sp>
      <p:pic>
        <p:nvPicPr>
          <p:cNvPr id="10" name="Picture 9">
            <a:extLst>
              <a:ext uri="{FF2B5EF4-FFF2-40B4-BE49-F238E27FC236}">
                <a16:creationId xmlns:a16="http://schemas.microsoft.com/office/drawing/2014/main" id="{658D7738-F55F-DA54-3E2B-8C0BEAC474ED}"/>
              </a:ext>
            </a:extLst>
          </p:cNvPr>
          <p:cNvPicPr>
            <a:picLocks noChangeAspect="1"/>
          </p:cNvPicPr>
          <p:nvPr/>
        </p:nvPicPr>
        <p:blipFill>
          <a:blip r:embed="rId3"/>
          <a:stretch>
            <a:fillRect/>
          </a:stretch>
        </p:blipFill>
        <p:spPr>
          <a:xfrm>
            <a:off x="3108240" y="240755"/>
            <a:ext cx="2962688" cy="1629002"/>
          </a:xfrm>
          <a:prstGeom prst="rect">
            <a:avLst/>
          </a:prstGeom>
          <a:effectLst>
            <a:softEdge rad="25400"/>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990011"/>
          </a:solidFill>
          <a:ln/>
        </p:spPr>
        <p:txBody>
          <a:bodyPr/>
          <a:lstStyle/>
          <a:p>
            <a:endParaRPr lang="en-GB"/>
          </a:p>
        </p:txBody>
      </p:sp>
      <p:sp>
        <p:nvSpPr>
          <p:cNvPr id="3" name="Text 1"/>
          <p:cNvSpPr/>
          <p:nvPr/>
        </p:nvSpPr>
        <p:spPr>
          <a:xfrm>
            <a:off x="457200" y="137160"/>
            <a:ext cx="8229600" cy="457200"/>
          </a:xfrm>
          <a:prstGeom prst="rect">
            <a:avLst/>
          </a:prstGeom>
          <a:noFill/>
          <a:ln/>
        </p:spPr>
        <p:txBody>
          <a:bodyPr wrap="square" rtlCol="0" anchor="ctr"/>
          <a:lstStyle/>
          <a:p>
            <a:pPr marL="0" indent="0">
              <a:buNone/>
            </a:pPr>
            <a:r>
              <a:rPr lang="en-US" sz="4000" b="1" dirty="0">
                <a:solidFill>
                  <a:srgbClr val="FFFFFF"/>
                </a:solidFill>
                <a:latin typeface="Calibri" pitchFamily="34" charset="0"/>
                <a:ea typeface="Calibri" pitchFamily="34" charset="-122"/>
                <a:cs typeface="Calibri" pitchFamily="34" charset="-120"/>
              </a:rPr>
              <a:t>ASSESSMENT DETAILS</a:t>
            </a:r>
            <a:endParaRPr lang="en-US" sz="4000" dirty="0"/>
          </a:p>
        </p:txBody>
      </p:sp>
      <p:sp>
        <p:nvSpPr>
          <p:cNvPr id="4" name="Shape 2"/>
          <p:cNvSpPr/>
          <p:nvPr/>
        </p:nvSpPr>
        <p:spPr>
          <a:xfrm>
            <a:off x="457200" y="911418"/>
            <a:ext cx="8229600" cy="3931920"/>
          </a:xfrm>
          <a:prstGeom prst="roundRect">
            <a:avLst>
              <a:gd name="adj" fmla="val 2791"/>
            </a:avLst>
          </a:prstGeom>
          <a:solidFill>
            <a:srgbClr val="FFFFFF"/>
          </a:solidFill>
          <a:ln w="38100">
            <a:solidFill>
              <a:srgbClr val="990011"/>
            </a:solidFill>
            <a:prstDash val="solid"/>
          </a:ln>
        </p:spPr>
        <p:txBody>
          <a:bodyPr/>
          <a:lstStyle/>
          <a:p>
            <a:endParaRPr lang="en-GB"/>
          </a:p>
        </p:txBody>
      </p:sp>
      <p:sp>
        <p:nvSpPr>
          <p:cNvPr id="5" name="Text 3"/>
          <p:cNvSpPr/>
          <p:nvPr/>
        </p:nvSpPr>
        <p:spPr>
          <a:xfrm>
            <a:off x="640080" y="1097280"/>
            <a:ext cx="7881620" cy="320040"/>
          </a:xfrm>
          <a:prstGeom prst="rect">
            <a:avLst/>
          </a:prstGeom>
          <a:noFill/>
          <a:ln/>
        </p:spPr>
        <p:txBody>
          <a:bodyPr wrap="square" rtlCol="0" anchor="ctr"/>
          <a:lstStyle/>
          <a:p>
            <a:pPr marL="0" indent="0" algn="ctr">
              <a:buNone/>
            </a:pPr>
            <a:r>
              <a:rPr lang="en-US" sz="1800" b="1" dirty="0">
                <a:solidFill>
                  <a:srgbClr val="990011"/>
                </a:solidFill>
                <a:latin typeface="Calibri" pitchFamily="34" charset="0"/>
                <a:ea typeface="Calibri" pitchFamily="34" charset="-122"/>
                <a:cs typeface="Calibri" pitchFamily="34" charset="-120"/>
              </a:rPr>
              <a:t>STUDENT &amp; MODULE</a:t>
            </a:r>
            <a:endParaRPr lang="en-US" sz="1800" dirty="0"/>
          </a:p>
        </p:txBody>
      </p:sp>
      <p:sp>
        <p:nvSpPr>
          <p:cNvPr id="6" name="Text 4"/>
          <p:cNvSpPr/>
          <p:nvPr/>
        </p:nvSpPr>
        <p:spPr>
          <a:xfrm>
            <a:off x="717550" y="1257300"/>
            <a:ext cx="7786370" cy="1793240"/>
          </a:xfrm>
          <a:prstGeom prst="rect">
            <a:avLst/>
          </a:prstGeom>
          <a:noFill/>
          <a:ln/>
        </p:spPr>
        <p:txBody>
          <a:bodyPr wrap="square" rtlCol="0" anchor="ctr"/>
          <a:lstStyle/>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Student Name:  Mohammad Amjid</a:t>
            </a: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Student ID: 2119286</a:t>
            </a: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Module: Psychology in Health &amp; Social Care</a:t>
            </a: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Module Code: LCHS4010</a:t>
            </a: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Programme: Certificate of Higher Education Skills</a:t>
            </a:r>
            <a:endParaRPr lang="en-US" sz="1200" dirty="0"/>
          </a:p>
        </p:txBody>
      </p:sp>
      <p:sp>
        <p:nvSpPr>
          <p:cNvPr id="9" name="Text 7"/>
          <p:cNvSpPr/>
          <p:nvPr/>
        </p:nvSpPr>
        <p:spPr>
          <a:xfrm>
            <a:off x="717550" y="2261870"/>
            <a:ext cx="7708900" cy="1577340"/>
          </a:xfrm>
          <a:prstGeom prst="rect">
            <a:avLst/>
          </a:prstGeom>
          <a:noFill/>
          <a:ln/>
        </p:spPr>
        <p:txBody>
          <a:bodyPr wrap="square" rtlCol="0" anchor="ctr"/>
          <a:lstStyle/>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Assignment: Presentation</a:t>
            </a: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Duration: 10 minutes</a:t>
            </a: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Deadline: 15th June 2026, 10 am</a:t>
            </a: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Lecturer: Alice Clayton</a:t>
            </a:r>
            <a:endParaRPr lang="en-US" sz="1200" dirty="0"/>
          </a:p>
          <a:p>
            <a:pPr>
              <a:buSzPct val="100000"/>
            </a:pP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990011"/>
          </a:solidFill>
          <a:ln/>
        </p:spPr>
        <p:txBody>
          <a:bodyPr/>
          <a:lstStyle/>
          <a:p>
            <a:endParaRPr lang="en-GB"/>
          </a:p>
        </p:txBody>
      </p:sp>
      <p:sp>
        <p:nvSpPr>
          <p:cNvPr id="3" name="Text 1"/>
          <p:cNvSpPr/>
          <p:nvPr/>
        </p:nvSpPr>
        <p:spPr>
          <a:xfrm>
            <a:off x="457200" y="137160"/>
            <a:ext cx="8229600" cy="457200"/>
          </a:xfrm>
          <a:prstGeom prst="rect">
            <a:avLst/>
          </a:prstGeom>
          <a:noFill/>
          <a:ln/>
        </p:spPr>
        <p:txBody>
          <a:bodyPr wrap="square" rtlCol="0" anchor="ctr"/>
          <a:lstStyle/>
          <a:p>
            <a:pPr marL="0" indent="0">
              <a:buNone/>
            </a:pPr>
            <a:r>
              <a:rPr lang="en-US" sz="4000" b="1" dirty="0">
                <a:solidFill>
                  <a:srgbClr val="FFFFFF"/>
                </a:solidFill>
                <a:ea typeface="Calibri" pitchFamily="34" charset="-122"/>
                <a:cs typeface="Calibri" pitchFamily="34" charset="-120"/>
              </a:rPr>
              <a:t>ISAAC'S CASE OVERVIEW</a:t>
            </a:r>
            <a:endParaRPr lang="en-US" sz="4000" dirty="0"/>
          </a:p>
        </p:txBody>
      </p:sp>
      <p:sp>
        <p:nvSpPr>
          <p:cNvPr id="4" name="Shape 2"/>
          <p:cNvSpPr/>
          <p:nvPr/>
        </p:nvSpPr>
        <p:spPr>
          <a:xfrm>
            <a:off x="457200" y="914400"/>
            <a:ext cx="3931920" cy="2350008"/>
          </a:xfrm>
          <a:prstGeom prst="roundRect">
            <a:avLst>
              <a:gd name="adj" fmla="val 2791"/>
            </a:avLst>
          </a:prstGeom>
          <a:solidFill>
            <a:srgbClr val="FFFFFF"/>
          </a:solidFill>
          <a:ln w="38100">
            <a:solidFill>
              <a:srgbClr val="990011"/>
            </a:solidFill>
            <a:prstDash val="solid"/>
          </a:ln>
        </p:spPr>
        <p:txBody>
          <a:bodyPr/>
          <a:lstStyle/>
          <a:p>
            <a:endParaRPr lang="en-GB"/>
          </a:p>
        </p:txBody>
      </p:sp>
      <p:sp>
        <p:nvSpPr>
          <p:cNvPr id="5" name="Text 3"/>
          <p:cNvSpPr/>
          <p:nvPr/>
        </p:nvSpPr>
        <p:spPr>
          <a:xfrm>
            <a:off x="640080" y="1097280"/>
            <a:ext cx="3566160" cy="320040"/>
          </a:xfrm>
          <a:prstGeom prst="rect">
            <a:avLst/>
          </a:prstGeom>
          <a:noFill/>
          <a:ln/>
        </p:spPr>
        <p:txBody>
          <a:bodyPr wrap="square" rtlCol="0" anchor="ctr"/>
          <a:lstStyle/>
          <a:p>
            <a:pPr marL="0" indent="0">
              <a:buNone/>
            </a:pPr>
            <a:r>
              <a:rPr lang="en-US" sz="1800" b="1" dirty="0">
                <a:solidFill>
                  <a:srgbClr val="990011"/>
                </a:solidFill>
                <a:ea typeface="Calibri" pitchFamily="34" charset="-122"/>
                <a:cs typeface="Calibri" pitchFamily="34" charset="-120"/>
              </a:rPr>
              <a:t>BACKGROUND</a:t>
            </a:r>
            <a:endParaRPr lang="en-US" sz="1800" dirty="0"/>
          </a:p>
        </p:txBody>
      </p:sp>
      <p:sp>
        <p:nvSpPr>
          <p:cNvPr id="6" name="Text 4"/>
          <p:cNvSpPr/>
          <p:nvPr/>
        </p:nvSpPr>
        <p:spPr>
          <a:xfrm>
            <a:off x="640080" y="1645920"/>
            <a:ext cx="3566160" cy="1426464"/>
          </a:xfrm>
          <a:prstGeom prst="rect">
            <a:avLst/>
          </a:prstGeom>
          <a:noFill/>
          <a:ln/>
        </p:spPr>
        <p:txBody>
          <a:bodyPr wrap="square" rtlCol="0" anchor="ctr"/>
          <a:lstStyle/>
          <a:p>
            <a:pPr marL="342900" indent="-342900">
              <a:buSzPct val="100000"/>
              <a:buChar char="•"/>
            </a:pPr>
            <a:r>
              <a:rPr lang="en-US" sz="1200" dirty="0">
                <a:solidFill>
                  <a:srgbClr val="1A1A1A"/>
                </a:solidFill>
                <a:ea typeface="Calibri" pitchFamily="34" charset="-122"/>
                <a:cs typeface="Calibri" pitchFamily="34" charset="-120"/>
              </a:rPr>
              <a:t>Age: 4 years old</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London Children's Centre</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Single parent household</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Current relocation to London</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Disrupted childcare (2 years)</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Mother: post-natal depression, low confidence</a:t>
            </a:r>
            <a:endParaRPr lang="en-US" sz="1200" dirty="0"/>
          </a:p>
        </p:txBody>
      </p:sp>
      <p:sp>
        <p:nvSpPr>
          <p:cNvPr id="7" name="Shape 5"/>
          <p:cNvSpPr/>
          <p:nvPr/>
        </p:nvSpPr>
        <p:spPr>
          <a:xfrm>
            <a:off x="4754880" y="914400"/>
            <a:ext cx="3931920" cy="2350008"/>
          </a:xfrm>
          <a:prstGeom prst="roundRect">
            <a:avLst>
              <a:gd name="adj" fmla="val 2791"/>
            </a:avLst>
          </a:prstGeom>
          <a:solidFill>
            <a:srgbClr val="FFFFFF"/>
          </a:solidFill>
          <a:ln w="38100">
            <a:solidFill>
              <a:srgbClr val="2F3C7E"/>
            </a:solidFill>
            <a:prstDash val="solid"/>
          </a:ln>
        </p:spPr>
        <p:txBody>
          <a:bodyPr/>
          <a:lstStyle/>
          <a:p>
            <a:endParaRPr lang="en-GB"/>
          </a:p>
        </p:txBody>
      </p:sp>
      <p:sp>
        <p:nvSpPr>
          <p:cNvPr id="8" name="Text 6"/>
          <p:cNvSpPr/>
          <p:nvPr/>
        </p:nvSpPr>
        <p:spPr>
          <a:xfrm>
            <a:off x="4937760" y="1097280"/>
            <a:ext cx="3566160" cy="320040"/>
          </a:xfrm>
          <a:prstGeom prst="rect">
            <a:avLst/>
          </a:prstGeom>
          <a:noFill/>
          <a:ln/>
        </p:spPr>
        <p:txBody>
          <a:bodyPr wrap="square" rtlCol="0" anchor="ctr"/>
          <a:lstStyle/>
          <a:p>
            <a:pPr marL="0" indent="0">
              <a:buNone/>
            </a:pPr>
            <a:r>
              <a:rPr lang="en-US" sz="1800" b="1" dirty="0">
                <a:solidFill>
                  <a:srgbClr val="2F3C7E"/>
                </a:solidFill>
                <a:ea typeface="Calibri" pitchFamily="34" charset="-122"/>
                <a:cs typeface="Calibri" pitchFamily="34" charset="-120"/>
              </a:rPr>
              <a:t>PRESENTING CONCERNS</a:t>
            </a:r>
            <a:endParaRPr lang="en-US" sz="1800" dirty="0"/>
          </a:p>
        </p:txBody>
      </p:sp>
      <p:sp>
        <p:nvSpPr>
          <p:cNvPr id="9" name="Text 7"/>
          <p:cNvSpPr/>
          <p:nvPr/>
        </p:nvSpPr>
        <p:spPr>
          <a:xfrm>
            <a:off x="4937760" y="1554480"/>
            <a:ext cx="3228340" cy="1783080"/>
          </a:xfrm>
          <a:prstGeom prst="rect">
            <a:avLst/>
          </a:prstGeom>
          <a:noFill/>
          <a:ln/>
        </p:spPr>
        <p:txBody>
          <a:bodyPr wrap="square" rtlCol="0" anchor="ctr"/>
          <a:lstStyle/>
          <a:p>
            <a:pPr marL="342900" indent="-342900">
              <a:buSzPct val="100000"/>
              <a:buChar char="•"/>
            </a:pPr>
            <a:r>
              <a:rPr lang="en-GB" sz="1200" dirty="0"/>
              <a:t>Disconnected from surrounding activities</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Distressed during separation from mother</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Language development delays</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Difficulty joining group activities</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Sleep difficulties &amp; 'clingy' behaviour</a:t>
            </a:r>
            <a:endParaRPr lang="en-US" sz="1200" dirty="0"/>
          </a:p>
          <a:p>
            <a:pPr marL="342900" indent="-342900">
              <a:buSzPct val="100000"/>
              <a:buChar char="•"/>
            </a:pPr>
            <a:r>
              <a:rPr lang="en-US" sz="1200" dirty="0">
                <a:solidFill>
                  <a:srgbClr val="1A1A1A"/>
                </a:solidFill>
                <a:ea typeface="Calibri" pitchFamily="34" charset="-122"/>
                <a:cs typeface="Calibri" pitchFamily="34" charset="-120"/>
              </a:rPr>
              <a:t>Does not play independently</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85800"/>
          </a:xfrm>
          <a:prstGeom prst="rect">
            <a:avLst/>
          </a:prstGeom>
          <a:solidFill>
            <a:srgbClr val="990011"/>
          </a:solidFill>
          <a:ln/>
        </p:spPr>
        <p:txBody>
          <a:bodyPr/>
          <a:lstStyle/>
          <a:p>
            <a:endParaRPr lang="en-GB"/>
          </a:p>
        </p:txBody>
      </p:sp>
      <p:sp>
        <p:nvSpPr>
          <p:cNvPr id="3" name="Text 1"/>
          <p:cNvSpPr/>
          <p:nvPr/>
        </p:nvSpPr>
        <p:spPr>
          <a:xfrm>
            <a:off x="457200" y="137160"/>
            <a:ext cx="8229600" cy="457200"/>
          </a:xfrm>
          <a:prstGeom prst="rect">
            <a:avLst/>
          </a:prstGeom>
          <a:noFill/>
          <a:ln/>
        </p:spPr>
        <p:txBody>
          <a:bodyPr wrap="square" rtlCol="0" anchor="ctr"/>
          <a:lstStyle/>
          <a:p>
            <a:pPr marL="0" indent="0">
              <a:buNone/>
            </a:pPr>
            <a:r>
              <a:rPr lang="en-US" sz="2000" b="1" dirty="0">
                <a:solidFill>
                  <a:srgbClr val="FFFFFF"/>
                </a:solidFill>
                <a:ea typeface="Calibri" pitchFamily="34" charset="-122"/>
                <a:cs typeface="Calibri" pitchFamily="34" charset="-120"/>
              </a:rPr>
              <a:t>BOWLBY'S ATTACHMENT THEORY: KEY CONCEPTS</a:t>
            </a:r>
            <a:endParaRPr lang="en-US" sz="2000" dirty="0"/>
          </a:p>
        </p:txBody>
      </p:sp>
      <p:sp>
        <p:nvSpPr>
          <p:cNvPr id="4" name="Shape 2"/>
          <p:cNvSpPr/>
          <p:nvPr/>
        </p:nvSpPr>
        <p:spPr>
          <a:xfrm>
            <a:off x="457200" y="914400"/>
            <a:ext cx="8229600" cy="45720"/>
          </a:xfrm>
          <a:prstGeom prst="rect">
            <a:avLst/>
          </a:prstGeom>
          <a:solidFill>
            <a:srgbClr val="2F3C7E"/>
          </a:solidFill>
          <a:ln/>
        </p:spPr>
        <p:txBody>
          <a:bodyPr/>
          <a:lstStyle/>
          <a:p>
            <a:endParaRPr lang="en-GB"/>
          </a:p>
        </p:txBody>
      </p:sp>
      <p:sp>
        <p:nvSpPr>
          <p:cNvPr id="5" name="Text 3"/>
          <p:cNvSpPr/>
          <p:nvPr/>
        </p:nvSpPr>
        <p:spPr>
          <a:xfrm>
            <a:off x="457200" y="1051560"/>
            <a:ext cx="8229600" cy="320040"/>
          </a:xfrm>
          <a:prstGeom prst="rect">
            <a:avLst/>
          </a:prstGeom>
          <a:noFill/>
          <a:ln/>
        </p:spPr>
        <p:txBody>
          <a:bodyPr wrap="square" rtlCol="0" anchor="ctr"/>
          <a:lstStyle/>
          <a:p>
            <a:pPr marL="0" indent="0">
              <a:buNone/>
            </a:pPr>
            <a:r>
              <a:rPr lang="en-US" sz="1800" b="1" dirty="0">
                <a:solidFill>
                  <a:srgbClr val="990011"/>
                </a:solidFill>
                <a:ea typeface="Calibri" pitchFamily="34" charset="-122"/>
                <a:cs typeface="Calibri" pitchFamily="34" charset="-120"/>
              </a:rPr>
              <a:t>What is Attachment?</a:t>
            </a:r>
            <a:endParaRPr lang="en-US" sz="1800" dirty="0"/>
          </a:p>
        </p:txBody>
      </p:sp>
      <p:sp>
        <p:nvSpPr>
          <p:cNvPr id="6" name="Text 4"/>
          <p:cNvSpPr/>
          <p:nvPr/>
        </p:nvSpPr>
        <p:spPr>
          <a:xfrm>
            <a:off x="457200" y="1463040"/>
            <a:ext cx="8229600" cy="548640"/>
          </a:xfrm>
          <a:prstGeom prst="rect">
            <a:avLst/>
          </a:prstGeom>
          <a:noFill/>
          <a:ln/>
        </p:spPr>
        <p:txBody>
          <a:bodyPr wrap="square" rtlCol="0" anchor="ctr"/>
          <a:lstStyle/>
          <a:p>
            <a:r>
              <a:rPr lang="en-GB" sz="1400" b="1" dirty="0"/>
              <a:t>Attachment:</a:t>
            </a:r>
            <a:r>
              <a:rPr lang="en-GB" sz="1400" dirty="0"/>
              <a:t> A strong emotional bond between a child and their main caregiver that helps the child feel safe and secure (Bowlby, 1988).</a:t>
            </a:r>
            <a:endParaRPr lang="en-US" sz="1300" dirty="0"/>
          </a:p>
        </p:txBody>
      </p:sp>
      <p:sp>
        <p:nvSpPr>
          <p:cNvPr id="7" name="Text 5"/>
          <p:cNvSpPr/>
          <p:nvPr/>
        </p:nvSpPr>
        <p:spPr>
          <a:xfrm>
            <a:off x="457200" y="1691640"/>
            <a:ext cx="7863840" cy="1463040"/>
          </a:xfrm>
          <a:prstGeom prst="rect">
            <a:avLst/>
          </a:prstGeom>
          <a:noFill/>
          <a:ln/>
        </p:spPr>
        <p:txBody>
          <a:bodyPr wrap="square" rtlCol="0" anchor="ctr"/>
          <a:lstStyle/>
          <a:p>
            <a:pPr marL="342900" indent="-342900">
              <a:buSzPct val="100000"/>
              <a:buChar char="•"/>
            </a:pPr>
            <a:r>
              <a:rPr lang="en-GB" sz="1400" dirty="0"/>
              <a:t>Staying close to the caregiver</a:t>
            </a:r>
          </a:p>
          <a:p>
            <a:pPr marL="342900" indent="-342900">
              <a:buSzPct val="100000"/>
              <a:buChar char="•"/>
            </a:pPr>
            <a:r>
              <a:rPr lang="en-GB" sz="1400" dirty="0"/>
              <a:t>Using the caregiver as a secure base</a:t>
            </a:r>
          </a:p>
          <a:p>
            <a:pPr marL="342900" indent="-342900">
              <a:buSzPct val="100000"/>
              <a:buChar char="•"/>
            </a:pPr>
            <a:r>
              <a:rPr lang="en-GB" sz="1400" dirty="0"/>
              <a:t>Feeling upset when separated</a:t>
            </a:r>
          </a:p>
          <a:p>
            <a:pPr marL="342900" indent="-342900">
              <a:buSzPct val="100000"/>
              <a:buChar char="•"/>
            </a:pPr>
            <a:r>
              <a:rPr lang="en-GB" sz="1400" dirty="0"/>
              <a:t>Feeling comforted when reunified</a:t>
            </a:r>
            <a:endParaRPr lang="en-US" sz="1300" dirty="0"/>
          </a:p>
        </p:txBody>
      </p:sp>
      <p:sp>
        <p:nvSpPr>
          <p:cNvPr id="8" name="Shape 6"/>
          <p:cNvSpPr/>
          <p:nvPr/>
        </p:nvSpPr>
        <p:spPr>
          <a:xfrm>
            <a:off x="457200" y="2962656"/>
            <a:ext cx="8229600" cy="45720"/>
          </a:xfrm>
          <a:prstGeom prst="rect">
            <a:avLst/>
          </a:prstGeom>
          <a:solidFill>
            <a:srgbClr val="2F3C7E"/>
          </a:solidFill>
          <a:ln/>
        </p:spPr>
        <p:txBody>
          <a:bodyPr/>
          <a:lstStyle/>
          <a:p>
            <a:endParaRPr lang="en-GB"/>
          </a:p>
        </p:txBody>
      </p:sp>
      <p:sp>
        <p:nvSpPr>
          <p:cNvPr id="9" name="Text 7"/>
          <p:cNvSpPr/>
          <p:nvPr/>
        </p:nvSpPr>
        <p:spPr>
          <a:xfrm>
            <a:off x="356616" y="3150108"/>
            <a:ext cx="8229600" cy="320040"/>
          </a:xfrm>
          <a:prstGeom prst="rect">
            <a:avLst/>
          </a:prstGeom>
          <a:noFill/>
          <a:ln/>
        </p:spPr>
        <p:txBody>
          <a:bodyPr wrap="square" rtlCol="0" anchor="ctr"/>
          <a:lstStyle/>
          <a:p>
            <a:pPr marL="0" indent="0">
              <a:buNone/>
            </a:pPr>
            <a:r>
              <a:rPr lang="en-US" sz="1800" b="1" dirty="0">
                <a:solidFill>
                  <a:srgbClr val="990011"/>
                </a:solidFill>
                <a:ea typeface="Calibri" pitchFamily="34" charset="-122"/>
                <a:cs typeface="Calibri" pitchFamily="34" charset="-120"/>
              </a:rPr>
              <a:t>Internal Working Model (IWM)</a:t>
            </a:r>
            <a:endParaRPr lang="en-US" sz="1800" dirty="0"/>
          </a:p>
        </p:txBody>
      </p:sp>
      <p:sp>
        <p:nvSpPr>
          <p:cNvPr id="10" name="Text 8"/>
          <p:cNvSpPr/>
          <p:nvPr/>
        </p:nvSpPr>
        <p:spPr>
          <a:xfrm>
            <a:off x="356616" y="3451860"/>
            <a:ext cx="8229600" cy="731520"/>
          </a:xfrm>
          <a:prstGeom prst="rect">
            <a:avLst/>
          </a:prstGeom>
          <a:noFill/>
          <a:ln/>
        </p:spPr>
        <p:txBody>
          <a:bodyPr wrap="square" rtlCol="0" anchor="ctr"/>
          <a:lstStyle/>
          <a:p>
            <a:r>
              <a:rPr lang="en-GB" sz="1400" dirty="0"/>
              <a:t>A mental model of self and others shaped by early relationships. Secure attachment leads to a positive view of self, others, and relationships (Ainsworth &amp; Bell, 1970).</a:t>
            </a:r>
            <a:endParaRPr lang="en-US" sz="1300" dirty="0"/>
          </a:p>
        </p:txBody>
      </p:sp>
      <p:sp>
        <p:nvSpPr>
          <p:cNvPr id="12" name="TextBox 11">
            <a:extLst>
              <a:ext uri="{FF2B5EF4-FFF2-40B4-BE49-F238E27FC236}">
                <a16:creationId xmlns:a16="http://schemas.microsoft.com/office/drawing/2014/main" id="{95D8969B-BF76-D0E6-47BC-D05FE9B73AAB}"/>
              </a:ext>
            </a:extLst>
          </p:cNvPr>
          <p:cNvSpPr txBox="1"/>
          <p:nvPr/>
        </p:nvSpPr>
        <p:spPr>
          <a:xfrm>
            <a:off x="356616" y="4220170"/>
            <a:ext cx="9884664" cy="800219"/>
          </a:xfrm>
          <a:prstGeom prst="rect">
            <a:avLst/>
          </a:prstGeom>
          <a:noFill/>
        </p:spPr>
        <p:txBody>
          <a:bodyPr wrap="square">
            <a:spAutoFit/>
          </a:bodyPr>
          <a:lstStyle/>
          <a:p>
            <a:pPr>
              <a:buNone/>
            </a:pPr>
            <a:r>
              <a:rPr lang="en-GB" b="1" dirty="0">
                <a:solidFill>
                  <a:srgbClr val="C00000"/>
                </a:solidFill>
              </a:rPr>
              <a:t>Sensitive Period</a:t>
            </a:r>
            <a:endParaRPr lang="en-GB" dirty="0">
              <a:solidFill>
                <a:srgbClr val="C00000"/>
              </a:solidFill>
            </a:endParaRPr>
          </a:p>
          <a:p>
            <a:pPr>
              <a:buFont typeface="Arial" panose="020B0604020202020204" pitchFamily="34" charset="0"/>
              <a:buChar char="•"/>
            </a:pPr>
            <a:r>
              <a:rPr lang="en-GB" sz="1300" dirty="0"/>
              <a:t>     </a:t>
            </a:r>
            <a:r>
              <a:rPr lang="en-GB" sz="1400" dirty="0"/>
              <a:t>Attachment develops strongly in the first few years of life (Bowlby).</a:t>
            </a:r>
            <a:r>
              <a:rPr lang="en-GB" sz="1300" dirty="0"/>
              <a:t> </a:t>
            </a:r>
          </a:p>
          <a:p>
            <a:pPr>
              <a:buFont typeface="Arial" panose="020B0604020202020204" pitchFamily="34" charset="0"/>
              <a:buChar char="•"/>
            </a:pPr>
            <a:r>
              <a:rPr lang="en-GB" sz="1300" dirty="0"/>
              <a:t>     </a:t>
            </a:r>
            <a:r>
              <a:rPr lang="en-GB" sz="1400" dirty="0"/>
              <a:t>Troubles during this time can affect later emotional and social development.</a:t>
            </a:r>
            <a:endParaRPr lang="en-GB"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990011"/>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ATTACHMENT STYLES: CHARACTERISTICS &amp; OUTCOMES</a:t>
            </a:r>
            <a:endParaRPr lang="en-US" sz="2000" dirty="0"/>
          </a:p>
        </p:txBody>
      </p:sp>
      <p:sp>
        <p:nvSpPr>
          <p:cNvPr id="4" name="Shape 2"/>
          <p:cNvSpPr/>
          <p:nvPr/>
        </p:nvSpPr>
        <p:spPr>
          <a:xfrm>
            <a:off x="274320" y="2962656"/>
            <a:ext cx="2743200" cy="1837944"/>
          </a:xfrm>
          <a:prstGeom prst="roundRect">
            <a:avLst>
              <a:gd name="adj" fmla="val 3333"/>
            </a:avLst>
          </a:prstGeom>
          <a:solidFill>
            <a:srgbClr val="FFFFFF"/>
          </a:solidFill>
          <a:ln w="25400">
            <a:solidFill>
              <a:srgbClr val="27AE60"/>
            </a:solidFill>
            <a:prstDash val="solid"/>
          </a:ln>
        </p:spPr>
        <p:txBody>
          <a:bodyPr/>
          <a:lstStyle/>
          <a:p>
            <a:endParaRPr lang="en-GB"/>
          </a:p>
        </p:txBody>
      </p:sp>
      <p:sp>
        <p:nvSpPr>
          <p:cNvPr id="5" name="Shape 3"/>
          <p:cNvSpPr/>
          <p:nvPr/>
        </p:nvSpPr>
        <p:spPr>
          <a:xfrm>
            <a:off x="274320" y="2368296"/>
            <a:ext cx="2743200" cy="457200"/>
          </a:xfrm>
          <a:prstGeom prst="rect">
            <a:avLst/>
          </a:prstGeom>
          <a:solidFill>
            <a:srgbClr val="27AE60"/>
          </a:solidFill>
          <a:ln/>
        </p:spPr>
        <p:txBody>
          <a:bodyPr/>
          <a:lstStyle/>
          <a:p>
            <a:endParaRPr lang="en-GB"/>
          </a:p>
        </p:txBody>
      </p:sp>
      <p:sp>
        <p:nvSpPr>
          <p:cNvPr id="6" name="Text 4"/>
          <p:cNvSpPr/>
          <p:nvPr/>
        </p:nvSpPr>
        <p:spPr>
          <a:xfrm>
            <a:off x="342900" y="2377440"/>
            <a:ext cx="2743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SECURE</a:t>
            </a:r>
            <a:endParaRPr lang="en-US" sz="1300" dirty="0"/>
          </a:p>
        </p:txBody>
      </p:sp>
      <p:sp>
        <p:nvSpPr>
          <p:cNvPr id="7" name="Text 5"/>
          <p:cNvSpPr/>
          <p:nvPr/>
        </p:nvSpPr>
        <p:spPr>
          <a:xfrm>
            <a:off x="411480" y="1463040"/>
            <a:ext cx="2468880" cy="3200400"/>
          </a:xfrm>
          <a:prstGeom prst="rect">
            <a:avLst/>
          </a:prstGeom>
          <a:noFill/>
          <a:ln/>
        </p:spPr>
        <p:txBody>
          <a:bodyPr wrap="square" rtlCol="0" anchor="ctr"/>
          <a:lstStyle/>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r>
              <a:rPr lang="en-US" sz="1100" b="1" dirty="0">
                <a:solidFill>
                  <a:srgbClr val="1A1A1A"/>
                </a:solidFill>
                <a:latin typeface="Calibri" pitchFamily="34" charset="0"/>
                <a:ea typeface="Calibri" pitchFamily="34" charset="-122"/>
                <a:cs typeface="Calibri" pitchFamily="34" charset="-120"/>
              </a:rPr>
              <a:t>Child Behaviour</a:t>
            </a:r>
            <a:endParaRPr lang="en-US" sz="1000" dirty="0"/>
          </a:p>
          <a:p>
            <a:r>
              <a:rPr lang="en-GB" sz="1000" dirty="0"/>
              <a:t>Gets upset when separated</a:t>
            </a:r>
          </a:p>
          <a:p>
            <a:endParaRPr lang="en-US" sz="1000" dirty="0"/>
          </a:p>
          <a:p>
            <a:pPr marL="0" indent="0">
              <a:buNone/>
            </a:pPr>
            <a:r>
              <a:rPr lang="en-US" sz="1100" b="1" dirty="0">
                <a:solidFill>
                  <a:srgbClr val="1A1A1A"/>
                </a:solidFill>
                <a:latin typeface="Calibri" pitchFamily="34" charset="0"/>
                <a:ea typeface="Calibri" pitchFamily="34" charset="-122"/>
                <a:cs typeface="Calibri" pitchFamily="34" charset="-120"/>
              </a:rPr>
              <a:t>Parental Pattern</a:t>
            </a:r>
            <a:endParaRPr lang="en-US" sz="1000" dirty="0"/>
          </a:p>
          <a:p>
            <a:pPr marL="0" indent="0">
              <a:buNone/>
            </a:pPr>
            <a:r>
              <a:rPr lang="en-US" sz="1000" dirty="0">
                <a:solidFill>
                  <a:srgbClr val="1A1A1A"/>
                </a:solidFill>
                <a:latin typeface="Calibri" pitchFamily="34" charset="0"/>
                <a:ea typeface="Calibri" pitchFamily="34" charset="-122"/>
                <a:cs typeface="Calibri" pitchFamily="34" charset="-120"/>
              </a:rPr>
              <a:t>Responsive &amp; sensitive</a:t>
            </a:r>
            <a:endParaRPr lang="en-US" sz="1000" dirty="0"/>
          </a:p>
        </p:txBody>
      </p:sp>
      <p:sp>
        <p:nvSpPr>
          <p:cNvPr id="8" name="Shape 6"/>
          <p:cNvSpPr/>
          <p:nvPr/>
        </p:nvSpPr>
        <p:spPr>
          <a:xfrm>
            <a:off x="3227832" y="2962656"/>
            <a:ext cx="2743200" cy="1837944"/>
          </a:xfrm>
          <a:prstGeom prst="roundRect">
            <a:avLst>
              <a:gd name="adj" fmla="val 3333"/>
            </a:avLst>
          </a:prstGeom>
          <a:solidFill>
            <a:srgbClr val="FFFFFF"/>
          </a:solidFill>
          <a:ln w="50800">
            <a:solidFill>
              <a:srgbClr val="2F3C7E"/>
            </a:solidFill>
            <a:prstDash val="solid"/>
          </a:ln>
          <a:effectLst>
            <a:outerShdw blurRad="101600" dist="38100" dir="8100000" algn="bl" rotWithShape="0">
              <a:srgbClr val="2F3C7E">
                <a:alpha val="40000"/>
              </a:srgbClr>
            </a:outerShdw>
          </a:effectLst>
        </p:spPr>
        <p:txBody>
          <a:bodyPr/>
          <a:lstStyle/>
          <a:p>
            <a:endParaRPr lang="en-GB"/>
          </a:p>
        </p:txBody>
      </p:sp>
      <p:sp>
        <p:nvSpPr>
          <p:cNvPr id="9" name="Shape 7"/>
          <p:cNvSpPr/>
          <p:nvPr/>
        </p:nvSpPr>
        <p:spPr>
          <a:xfrm>
            <a:off x="3227832" y="2343150"/>
            <a:ext cx="2743200" cy="457200"/>
          </a:xfrm>
          <a:prstGeom prst="rect">
            <a:avLst/>
          </a:prstGeom>
          <a:solidFill>
            <a:srgbClr val="990011"/>
          </a:solidFill>
          <a:ln/>
        </p:spPr>
        <p:txBody>
          <a:bodyPr/>
          <a:lstStyle/>
          <a:p>
            <a:endParaRPr lang="en-GB"/>
          </a:p>
        </p:txBody>
      </p:sp>
      <p:sp>
        <p:nvSpPr>
          <p:cNvPr id="10" name="Text 8"/>
          <p:cNvSpPr/>
          <p:nvPr/>
        </p:nvSpPr>
        <p:spPr>
          <a:xfrm>
            <a:off x="3200400" y="2322576"/>
            <a:ext cx="2743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INSECURE-RESISTANT</a:t>
            </a:r>
            <a:endParaRPr lang="en-US" sz="1300" dirty="0"/>
          </a:p>
        </p:txBody>
      </p:sp>
      <p:sp>
        <p:nvSpPr>
          <p:cNvPr id="11" name="Text 9"/>
          <p:cNvSpPr/>
          <p:nvPr/>
        </p:nvSpPr>
        <p:spPr>
          <a:xfrm>
            <a:off x="3364992" y="1463040"/>
            <a:ext cx="2468880" cy="3200400"/>
          </a:xfrm>
          <a:prstGeom prst="rect">
            <a:avLst/>
          </a:prstGeom>
          <a:noFill/>
          <a:ln/>
        </p:spPr>
        <p:txBody>
          <a:bodyPr wrap="square" rtlCol="0" anchor="ctr"/>
          <a:lstStyle/>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r>
              <a:rPr lang="en-US" sz="1100" b="1" dirty="0">
                <a:solidFill>
                  <a:srgbClr val="1A1A1A"/>
                </a:solidFill>
                <a:latin typeface="Calibri" pitchFamily="34" charset="0"/>
                <a:ea typeface="Calibri" pitchFamily="34" charset="-122"/>
                <a:cs typeface="Calibri" pitchFamily="34" charset="-120"/>
              </a:rPr>
              <a:t>Child Behaviour</a:t>
            </a:r>
            <a:endParaRPr lang="en-US" sz="1000" dirty="0"/>
          </a:p>
          <a:p>
            <a:r>
              <a:rPr lang="en-GB" sz="1000" dirty="0"/>
              <a:t>Very high distress on separation</a:t>
            </a:r>
          </a:p>
          <a:p>
            <a:endParaRPr lang="en-US" sz="1000" dirty="0"/>
          </a:p>
          <a:p>
            <a:pPr marL="0" indent="0">
              <a:buNone/>
            </a:pPr>
            <a:r>
              <a:rPr lang="en-US" sz="1100" b="1" dirty="0">
                <a:solidFill>
                  <a:srgbClr val="1A1A1A"/>
                </a:solidFill>
                <a:latin typeface="Calibri" pitchFamily="34" charset="0"/>
                <a:ea typeface="Calibri" pitchFamily="34" charset="-122"/>
                <a:cs typeface="Calibri" pitchFamily="34" charset="-120"/>
              </a:rPr>
              <a:t>Parental Pattern</a:t>
            </a:r>
            <a:endParaRPr lang="en-US" sz="1000" dirty="0"/>
          </a:p>
          <a:p>
            <a:pPr marL="0" indent="0">
              <a:buNone/>
            </a:pPr>
            <a:r>
              <a:rPr lang="en-US" sz="1000" dirty="0">
                <a:solidFill>
                  <a:srgbClr val="1A1A1A"/>
                </a:solidFill>
                <a:latin typeface="Calibri" pitchFamily="34" charset="0"/>
                <a:ea typeface="Calibri" pitchFamily="34" charset="-122"/>
                <a:cs typeface="Calibri" pitchFamily="34" charset="-120"/>
              </a:rPr>
              <a:t>Inconsistently responsive</a:t>
            </a:r>
            <a:endParaRPr lang="en-US" sz="1000" dirty="0"/>
          </a:p>
        </p:txBody>
      </p:sp>
      <p:sp>
        <p:nvSpPr>
          <p:cNvPr id="12" name="Shape 10"/>
          <p:cNvSpPr/>
          <p:nvPr/>
        </p:nvSpPr>
        <p:spPr>
          <a:xfrm>
            <a:off x="6181344" y="2962656"/>
            <a:ext cx="2743200" cy="1837944"/>
          </a:xfrm>
          <a:prstGeom prst="roundRect">
            <a:avLst>
              <a:gd name="adj" fmla="val 3333"/>
            </a:avLst>
          </a:prstGeom>
          <a:solidFill>
            <a:srgbClr val="FFFFFF"/>
          </a:solidFill>
          <a:ln w="25400">
            <a:solidFill>
              <a:srgbClr val="34495E"/>
            </a:solidFill>
            <a:prstDash val="solid"/>
          </a:ln>
        </p:spPr>
        <p:txBody>
          <a:bodyPr/>
          <a:lstStyle/>
          <a:p>
            <a:endParaRPr lang="en-GB"/>
          </a:p>
        </p:txBody>
      </p:sp>
      <p:sp>
        <p:nvSpPr>
          <p:cNvPr id="13" name="Shape 11"/>
          <p:cNvSpPr/>
          <p:nvPr/>
        </p:nvSpPr>
        <p:spPr>
          <a:xfrm flipV="1">
            <a:off x="6222492" y="2297430"/>
            <a:ext cx="2743200" cy="548640"/>
          </a:xfrm>
          <a:prstGeom prst="rect">
            <a:avLst/>
          </a:prstGeom>
          <a:solidFill>
            <a:srgbClr val="34495E"/>
          </a:solidFill>
          <a:ln/>
        </p:spPr>
        <p:txBody>
          <a:bodyPr/>
          <a:lstStyle/>
          <a:p>
            <a:endParaRPr lang="en-GB"/>
          </a:p>
        </p:txBody>
      </p:sp>
      <p:sp>
        <p:nvSpPr>
          <p:cNvPr id="14" name="Text 12"/>
          <p:cNvSpPr/>
          <p:nvPr/>
        </p:nvSpPr>
        <p:spPr>
          <a:xfrm rot="10800000" flipV="1">
            <a:off x="6108192" y="2308860"/>
            <a:ext cx="2743200" cy="4572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INSECURE-AVOIDANT</a:t>
            </a:r>
            <a:endParaRPr lang="en-US" sz="1300" dirty="0"/>
          </a:p>
        </p:txBody>
      </p:sp>
      <p:sp>
        <p:nvSpPr>
          <p:cNvPr id="15" name="Text 13"/>
          <p:cNvSpPr/>
          <p:nvPr/>
        </p:nvSpPr>
        <p:spPr>
          <a:xfrm>
            <a:off x="6318504" y="1463040"/>
            <a:ext cx="2468880" cy="3200400"/>
          </a:xfrm>
          <a:prstGeom prst="rect">
            <a:avLst/>
          </a:prstGeom>
          <a:noFill/>
          <a:ln/>
        </p:spPr>
        <p:txBody>
          <a:bodyPr wrap="square" rtlCol="0" anchor="ctr"/>
          <a:lstStyle/>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endParaRPr lang="en-US" sz="1100" b="1" dirty="0">
              <a:solidFill>
                <a:srgbClr val="1A1A1A"/>
              </a:solidFill>
              <a:latin typeface="Calibri" pitchFamily="34" charset="0"/>
              <a:ea typeface="Calibri" pitchFamily="34" charset="-122"/>
              <a:cs typeface="Calibri" pitchFamily="34" charset="-120"/>
            </a:endParaRPr>
          </a:p>
          <a:p>
            <a:pPr marL="0" indent="0">
              <a:buNone/>
            </a:pPr>
            <a:r>
              <a:rPr lang="en-US" sz="1100" b="1" dirty="0">
                <a:solidFill>
                  <a:srgbClr val="1A1A1A"/>
                </a:solidFill>
                <a:latin typeface="Calibri" pitchFamily="34" charset="0"/>
                <a:ea typeface="Calibri" pitchFamily="34" charset="-122"/>
                <a:cs typeface="Calibri" pitchFamily="34" charset="-120"/>
              </a:rPr>
              <a:t>Child Behaviour</a:t>
            </a:r>
            <a:endParaRPr lang="en-US" sz="1000" dirty="0"/>
          </a:p>
          <a:p>
            <a:r>
              <a:rPr lang="en-GB" sz="1000" dirty="0"/>
              <a:t>Avoids caregiver when they return</a:t>
            </a:r>
          </a:p>
          <a:p>
            <a:endParaRPr lang="en-US" sz="1000" dirty="0"/>
          </a:p>
          <a:p>
            <a:pPr marL="0" indent="0">
              <a:buNone/>
            </a:pPr>
            <a:r>
              <a:rPr lang="en-US" sz="1100" b="1" dirty="0">
                <a:solidFill>
                  <a:srgbClr val="1A1A1A"/>
                </a:solidFill>
                <a:latin typeface="Calibri" pitchFamily="34" charset="0"/>
                <a:ea typeface="Calibri" pitchFamily="34" charset="-122"/>
                <a:cs typeface="Calibri" pitchFamily="34" charset="-120"/>
              </a:rPr>
              <a:t>Parental Pattern</a:t>
            </a:r>
            <a:endParaRPr lang="en-US" sz="1000" dirty="0"/>
          </a:p>
          <a:p>
            <a:pPr marL="0" indent="0">
              <a:buNone/>
            </a:pPr>
            <a:r>
              <a:rPr lang="en-US" sz="1000" dirty="0">
                <a:solidFill>
                  <a:srgbClr val="1A1A1A"/>
                </a:solidFill>
                <a:latin typeface="Calibri" pitchFamily="34" charset="0"/>
                <a:ea typeface="Calibri" pitchFamily="34" charset="-122"/>
                <a:cs typeface="Calibri" pitchFamily="34" charset="-120"/>
              </a:rPr>
              <a:t>Emotionally distant &amp; rejecting</a:t>
            </a:r>
            <a:endParaRPr lang="en-US" sz="1000" dirty="0"/>
          </a:p>
        </p:txBody>
      </p:sp>
      <p:sp>
        <p:nvSpPr>
          <p:cNvPr id="16" name="Text 14"/>
          <p:cNvSpPr/>
          <p:nvPr/>
        </p:nvSpPr>
        <p:spPr>
          <a:xfrm>
            <a:off x="274320" y="4892040"/>
            <a:ext cx="8595360" cy="228600"/>
          </a:xfrm>
          <a:prstGeom prst="rect">
            <a:avLst/>
          </a:prstGeom>
          <a:noFill/>
          <a:ln/>
        </p:spPr>
        <p:txBody>
          <a:bodyPr wrap="square" rtlCol="0" anchor="ctr"/>
          <a:lstStyle/>
          <a:p>
            <a:pPr marL="0" indent="0">
              <a:buNone/>
            </a:pPr>
            <a:r>
              <a:rPr lang="en-US" sz="1200" b="1" dirty="0">
                <a:solidFill>
                  <a:srgbClr val="990011"/>
                </a:solidFill>
                <a:latin typeface="Calibri" pitchFamily="34" charset="0"/>
                <a:ea typeface="Calibri" pitchFamily="34" charset="-122"/>
                <a:cs typeface="Calibri" pitchFamily="34" charset="-120"/>
              </a:rPr>
              <a:t>⚠️ Isaac shows signs of INSECURE-RESISTANT ATTACHMENT </a:t>
            </a:r>
            <a:endParaRPr lang="en-US" sz="1200" dirty="0"/>
          </a:p>
        </p:txBody>
      </p:sp>
      <p:sp>
        <p:nvSpPr>
          <p:cNvPr id="18" name="TextBox 17">
            <a:extLst>
              <a:ext uri="{FF2B5EF4-FFF2-40B4-BE49-F238E27FC236}">
                <a16:creationId xmlns:a16="http://schemas.microsoft.com/office/drawing/2014/main" id="{E8477E21-2AA9-743D-FAEF-51F6EDB7AC82}"/>
              </a:ext>
            </a:extLst>
          </p:cNvPr>
          <p:cNvSpPr txBox="1"/>
          <p:nvPr/>
        </p:nvSpPr>
        <p:spPr>
          <a:xfrm>
            <a:off x="402336" y="1010055"/>
            <a:ext cx="8449056" cy="923330"/>
          </a:xfrm>
          <a:prstGeom prst="rect">
            <a:avLst/>
          </a:prstGeom>
          <a:noFill/>
        </p:spPr>
        <p:txBody>
          <a:bodyPr wrap="square">
            <a:spAutoFit/>
          </a:bodyPr>
          <a:lstStyle/>
          <a:p>
            <a:pPr>
              <a:buNone/>
            </a:pPr>
            <a:r>
              <a:rPr lang="en-GB" b="1" dirty="0"/>
              <a:t>Can Attachment Change?</a:t>
            </a:r>
            <a:endParaRPr lang="en-GB" dirty="0"/>
          </a:p>
          <a:p>
            <a:pPr>
              <a:buFont typeface="Arial" panose="020B0604020202020204" pitchFamily="34" charset="0"/>
              <a:buChar char="•"/>
            </a:pPr>
            <a:r>
              <a:rPr lang="en-GB" dirty="0"/>
              <a:t>  Attachment patterns can change over time. </a:t>
            </a:r>
          </a:p>
          <a:p>
            <a:pPr>
              <a:buFont typeface="Arial" panose="020B0604020202020204" pitchFamily="34" charset="0"/>
              <a:buChar char="•"/>
            </a:pPr>
            <a:r>
              <a:rPr lang="en-GB" dirty="0"/>
              <a:t> Positive relationships and early support can improve attachment security.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F3C7E"/>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APPLICATION TO ISAAC: ATTACHMENT ASSESSMENT</a:t>
            </a:r>
            <a:endParaRPr lang="en-US" sz="2000" dirty="0"/>
          </a:p>
        </p:txBody>
      </p:sp>
      <p:sp>
        <p:nvSpPr>
          <p:cNvPr id="4" name="Text 2"/>
          <p:cNvSpPr/>
          <p:nvPr/>
        </p:nvSpPr>
        <p:spPr>
          <a:xfrm>
            <a:off x="457200" y="735838"/>
            <a:ext cx="8229600" cy="274320"/>
          </a:xfrm>
          <a:prstGeom prst="rect">
            <a:avLst/>
          </a:prstGeom>
          <a:noFill/>
          <a:ln/>
        </p:spPr>
        <p:txBody>
          <a:bodyPr wrap="square" rtlCol="0" anchor="ctr"/>
          <a:lstStyle/>
          <a:p>
            <a:r>
              <a:rPr lang="en-GB" sz="1600" b="1" dirty="0">
                <a:solidFill>
                  <a:srgbClr val="FF0000"/>
                </a:solidFill>
              </a:rPr>
              <a:t>Why Does Isaac Fit Insecure-Resistant Attachment?</a:t>
            </a:r>
            <a:endParaRPr lang="en-US" sz="1600" b="1" dirty="0">
              <a:solidFill>
                <a:srgbClr val="FF0000"/>
              </a:solidFill>
            </a:endParaRPr>
          </a:p>
        </p:txBody>
      </p:sp>
      <p:sp>
        <p:nvSpPr>
          <p:cNvPr id="5" name="Text 3"/>
          <p:cNvSpPr/>
          <p:nvPr/>
        </p:nvSpPr>
        <p:spPr>
          <a:xfrm>
            <a:off x="457200" y="1188720"/>
            <a:ext cx="8229600" cy="2350008"/>
          </a:xfrm>
          <a:prstGeom prst="rect">
            <a:avLst/>
          </a:prstGeom>
          <a:noFill/>
          <a:ln/>
        </p:spPr>
        <p:txBody>
          <a:bodyPr wrap="square" rtlCol="0" anchor="ctr"/>
          <a:lstStyle/>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Withdrawal from peers</a:t>
            </a:r>
            <a:endParaRPr lang="en-US" sz="1200" dirty="0"/>
          </a:p>
          <a:p>
            <a:pPr marL="342900" lvl="1">
              <a:buSzPct val="100000"/>
            </a:pPr>
            <a:r>
              <a:rPr lang="en-GB" sz="1200" dirty="0"/>
              <a:t>Weak mental picture of relationships and feels unsafe around others, with low confidence in social situations.</a:t>
            </a:r>
          </a:p>
          <a:p>
            <a:pPr marL="342900" lvl="1">
              <a:buSzPct val="100000"/>
            </a:pPr>
            <a:endParaRPr lang="en-GB" sz="1200" dirty="0">
              <a:solidFill>
                <a:srgbClr val="1A1A1A"/>
              </a:solidFill>
              <a:latin typeface="Calibri" pitchFamily="34" charset="0"/>
              <a:ea typeface="Calibri" pitchFamily="34" charset="-122"/>
              <a:cs typeface="Calibri" pitchFamily="34" charset="-120"/>
            </a:endParaRPr>
          </a:p>
          <a:p>
            <a:pPr marL="342900" lvl="1">
              <a:buSzPct val="100000"/>
            </a:pPr>
            <a:r>
              <a:rPr lang="en-US" sz="1200" dirty="0">
                <a:solidFill>
                  <a:srgbClr val="1A1A1A"/>
                </a:solidFill>
                <a:latin typeface="Calibri" pitchFamily="34" charset="0"/>
                <a:ea typeface="Calibri" pitchFamily="34" charset="-122"/>
                <a:cs typeface="Calibri" pitchFamily="34" charset="-120"/>
              </a:rPr>
              <a:t>Separation distress from mother</a:t>
            </a:r>
            <a:endParaRPr lang="en-US" sz="1200" dirty="0"/>
          </a:p>
          <a:p>
            <a:pPr marL="342900" lvl="1">
              <a:buSzPct val="100000"/>
            </a:pPr>
            <a:r>
              <a:rPr lang="en-GB" sz="1200" dirty="0"/>
              <a:t>Very scared caregiver may not come; feels unsafe and not secure.</a:t>
            </a:r>
            <a:endParaRPr lang="en-US" sz="1200" dirty="0">
              <a:solidFill>
                <a:srgbClr val="1A1A1A"/>
              </a:solidFill>
              <a:latin typeface="Calibri" pitchFamily="34" charset="0"/>
              <a:ea typeface="Calibri" pitchFamily="34" charset="-122"/>
              <a:cs typeface="Calibri" pitchFamily="34" charset="-120"/>
            </a:endParaRPr>
          </a:p>
          <a:p>
            <a:pPr marL="342900" lvl="1">
              <a:buSzPct val="100000"/>
            </a:pP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Language delays</a:t>
            </a:r>
            <a:endParaRPr lang="en-US" sz="1200" dirty="0"/>
          </a:p>
          <a:p>
            <a:pPr marL="342900" lvl="1">
              <a:buSzPct val="100000"/>
            </a:pPr>
            <a:r>
              <a:rPr lang="en-GB" sz="1200" dirty="0"/>
              <a:t>Talks less and shows little interest even when the adult responds.</a:t>
            </a:r>
          </a:p>
          <a:p>
            <a:pPr marL="342900" lvl="1">
              <a:buSzPct val="100000"/>
            </a:pP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Sleep difficulties &amp; 'clingy' behaviour</a:t>
            </a:r>
            <a:endParaRPr lang="en-US" sz="1200" dirty="0"/>
          </a:p>
          <a:p>
            <a:pPr marL="342900" lvl="1">
              <a:buSzPct val="100000"/>
            </a:pPr>
            <a:r>
              <a:rPr lang="en-GB" sz="1200" dirty="0"/>
              <a:t>Shows emotional imbalance and insecure attachment behaviour.</a:t>
            </a:r>
            <a:endParaRPr lang="en-US" sz="1200" dirty="0">
              <a:solidFill>
                <a:srgbClr val="1A1A1A"/>
              </a:solidFill>
              <a:latin typeface="Calibri" pitchFamily="34" charset="0"/>
              <a:ea typeface="Calibri" pitchFamily="34" charset="-122"/>
              <a:cs typeface="Calibri" pitchFamily="34" charset="-120"/>
            </a:endParaRPr>
          </a:p>
          <a:p>
            <a:pPr marL="342900" lvl="1">
              <a:buSzPct val="100000"/>
            </a:pPr>
            <a:endParaRPr lang="en-US" sz="1200" dirty="0"/>
          </a:p>
          <a:p>
            <a:pPr marL="342900" indent="-342900">
              <a:buSzPct val="100000"/>
              <a:buChar char="•"/>
            </a:pPr>
            <a:r>
              <a:rPr lang="en-US" sz="1200" dirty="0">
                <a:solidFill>
                  <a:srgbClr val="1A1A1A"/>
                </a:solidFill>
                <a:latin typeface="Calibri" pitchFamily="34" charset="0"/>
                <a:ea typeface="Calibri" pitchFamily="34" charset="-122"/>
                <a:cs typeface="Calibri" pitchFamily="34" charset="-120"/>
              </a:rPr>
              <a:t>Failure to play independently</a:t>
            </a:r>
            <a:endParaRPr lang="en-US" sz="1200" dirty="0"/>
          </a:p>
          <a:p>
            <a:pPr marL="342900" lvl="1">
              <a:buSzPct val="100000"/>
            </a:pPr>
            <a:r>
              <a:rPr lang="en-GB" sz="1200" dirty="0"/>
              <a:t>Cannot feel safe enough to explore and play freely.</a:t>
            </a:r>
            <a:endParaRPr lang="en-US" sz="1200" dirty="0"/>
          </a:p>
        </p:txBody>
      </p:sp>
      <p:graphicFrame>
        <p:nvGraphicFramePr>
          <p:cNvPr id="6" name="Table 5">
            <a:extLst>
              <a:ext uri="{FF2B5EF4-FFF2-40B4-BE49-F238E27FC236}">
                <a16:creationId xmlns:a16="http://schemas.microsoft.com/office/drawing/2014/main" id="{A44D5F3C-148A-C7BA-90EF-CDB0E84FC4B2}"/>
              </a:ext>
            </a:extLst>
          </p:cNvPr>
          <p:cNvGraphicFramePr>
            <a:graphicFrameLocks noGrp="1"/>
          </p:cNvGraphicFramePr>
          <p:nvPr>
            <p:extLst>
              <p:ext uri="{D42A27DB-BD31-4B8C-83A1-F6EECF244321}">
                <p14:modId xmlns:p14="http://schemas.microsoft.com/office/powerpoint/2010/main" val="3312418159"/>
              </p:ext>
            </p:extLst>
          </p:nvPr>
        </p:nvGraphicFramePr>
        <p:xfrm>
          <a:off x="393192" y="3817366"/>
          <a:ext cx="8494776" cy="1109650"/>
        </p:xfrm>
        <a:graphic>
          <a:graphicData uri="http://schemas.openxmlformats.org/drawingml/2006/table">
            <a:tbl>
              <a:tblPr firstRow="1" bandRow="1">
                <a:tableStyleId>{5C22544A-7EE6-4342-B048-85BDC9FD1C3A}</a:tableStyleId>
              </a:tblPr>
              <a:tblGrid>
                <a:gridCol w="8494776">
                  <a:extLst>
                    <a:ext uri="{9D8B030D-6E8A-4147-A177-3AD203B41FA5}">
                      <a16:colId xmlns:a16="http://schemas.microsoft.com/office/drawing/2014/main" val="747350249"/>
                    </a:ext>
                  </a:extLst>
                </a:gridCol>
              </a:tblGrid>
              <a:tr h="1109650">
                <a:tc>
                  <a:txBody>
                    <a:bodyPr/>
                    <a:lstStyle/>
                    <a:p>
                      <a:r>
                        <a:rPr lang="en-GB" b="1" dirty="0">
                          <a:solidFill>
                            <a:schemeClr val="tx1"/>
                          </a:solidFill>
                        </a:rPr>
                        <a:t>Internal Working Model</a:t>
                      </a:r>
                      <a:endParaRPr lang="en-GB" dirty="0">
                        <a:solidFill>
                          <a:schemeClr val="tx1"/>
                        </a:solidFill>
                      </a:endParaRPr>
                    </a:p>
                    <a:p>
                      <a:endParaRPr lang="en-GB" sz="1200" b="0" dirty="0">
                        <a:solidFill>
                          <a:schemeClr val="tx1"/>
                        </a:solidFill>
                      </a:endParaRPr>
                    </a:p>
                    <a:p>
                      <a:r>
                        <a:rPr lang="en-GB" sz="1200" b="0" dirty="0">
                          <a:solidFill>
                            <a:schemeClr val="tx1"/>
                          </a:solidFill>
                        </a:rPr>
                        <a:t>Isaac may view adults as irregularly available. </a:t>
                      </a:r>
                    </a:p>
                    <a:p>
                      <a:r>
                        <a:rPr lang="en-GB" sz="1200" b="0" dirty="0">
                          <a:solidFill>
                            <a:schemeClr val="tx1"/>
                          </a:solidFill>
                        </a:rPr>
                        <a:t>This led to fear when separated, clingy behaviour, and low confidence around others.</a:t>
                      </a:r>
                      <a:endParaRPr lang="en-GB" b="0" dirty="0">
                        <a:solidFill>
                          <a:schemeClr val="tx1"/>
                        </a:solidFill>
                      </a:endParaRPr>
                    </a:p>
                  </a:txBody>
                  <a:tcPr>
                    <a:solidFill>
                      <a:schemeClr val="bg1">
                        <a:lumMod val="95000"/>
                      </a:schemeClr>
                    </a:solidFill>
                  </a:tcPr>
                </a:tc>
                <a:extLst>
                  <a:ext uri="{0D108BD9-81ED-4DB2-BD59-A6C34878D82A}">
                    <a16:rowId xmlns:a16="http://schemas.microsoft.com/office/drawing/2014/main" val="2103469520"/>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990011"/>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NATURE VS NURTURE: ETIOLOGICAL FACTORS</a:t>
            </a:r>
            <a:endParaRPr lang="en-US" sz="2000" dirty="0"/>
          </a:p>
        </p:txBody>
      </p:sp>
      <p:sp>
        <p:nvSpPr>
          <p:cNvPr id="4" name="Shape 2"/>
          <p:cNvSpPr/>
          <p:nvPr/>
        </p:nvSpPr>
        <p:spPr>
          <a:xfrm>
            <a:off x="365760" y="868680"/>
            <a:ext cx="4023360" cy="2999232"/>
          </a:xfrm>
          <a:prstGeom prst="roundRect">
            <a:avLst>
              <a:gd name="adj" fmla="val 2273"/>
            </a:avLst>
          </a:prstGeom>
          <a:solidFill>
            <a:srgbClr val="FFF9F0"/>
          </a:solidFill>
          <a:ln w="25400">
            <a:solidFill>
              <a:srgbClr val="2F3C7E"/>
            </a:solidFill>
            <a:prstDash val="solid"/>
          </a:ln>
        </p:spPr>
        <p:txBody>
          <a:bodyPr/>
          <a:lstStyle/>
          <a:p>
            <a:endParaRPr lang="en-GB"/>
          </a:p>
        </p:txBody>
      </p:sp>
      <p:sp>
        <p:nvSpPr>
          <p:cNvPr id="5" name="Shape 3"/>
          <p:cNvSpPr/>
          <p:nvPr/>
        </p:nvSpPr>
        <p:spPr>
          <a:xfrm>
            <a:off x="365760" y="868680"/>
            <a:ext cx="4023360" cy="411480"/>
          </a:xfrm>
          <a:prstGeom prst="rect">
            <a:avLst/>
          </a:prstGeom>
          <a:solidFill>
            <a:srgbClr val="2F3C7E"/>
          </a:solidFill>
          <a:ln/>
        </p:spPr>
        <p:txBody>
          <a:bodyPr/>
          <a:lstStyle/>
          <a:p>
            <a:endParaRPr lang="en-GB"/>
          </a:p>
        </p:txBody>
      </p:sp>
      <p:sp>
        <p:nvSpPr>
          <p:cNvPr id="6" name="Text 4"/>
          <p:cNvSpPr/>
          <p:nvPr/>
        </p:nvSpPr>
        <p:spPr>
          <a:xfrm>
            <a:off x="365760" y="868680"/>
            <a:ext cx="4023360" cy="41148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BIOLOGICAL (Nature)</a:t>
            </a:r>
            <a:endParaRPr lang="en-US" sz="1600" dirty="0"/>
          </a:p>
        </p:txBody>
      </p:sp>
      <p:sp>
        <p:nvSpPr>
          <p:cNvPr id="7" name="Text 5"/>
          <p:cNvSpPr/>
          <p:nvPr/>
        </p:nvSpPr>
        <p:spPr>
          <a:xfrm>
            <a:off x="457201" y="1417320"/>
            <a:ext cx="3821372" cy="2276856"/>
          </a:xfrm>
          <a:prstGeom prst="rect">
            <a:avLst/>
          </a:prstGeom>
          <a:noFill/>
          <a:ln/>
        </p:spPr>
        <p:txBody>
          <a:bodyPr wrap="square" rtlCol="0" anchor="ctr"/>
          <a:lstStyle/>
          <a:p>
            <a:pPr marL="0" indent="0">
              <a:buNone/>
            </a:pPr>
            <a:r>
              <a:rPr lang="en-US" sz="1200" b="1" dirty="0">
                <a:solidFill>
                  <a:srgbClr val="1A1A1A"/>
                </a:solidFill>
                <a:latin typeface="Calibri" pitchFamily="34" charset="0"/>
                <a:ea typeface="Calibri" pitchFamily="34" charset="-122"/>
                <a:cs typeface="Calibri" pitchFamily="34" charset="-120"/>
              </a:rPr>
              <a:t>Temperament</a:t>
            </a:r>
            <a:endParaRPr lang="en-US" sz="1200" dirty="0"/>
          </a:p>
          <a:p>
            <a:pPr marL="342900" indent="-342900">
              <a:buSzPct val="100000"/>
              <a:buChar char="•"/>
            </a:pPr>
            <a:r>
              <a:rPr lang="en-GB" sz="1100" dirty="0"/>
              <a:t>Naturally cautious and quick to react and may feel anxious easily.</a:t>
            </a:r>
            <a:endParaRPr lang="en-US" sz="1100" dirty="0">
              <a:solidFill>
                <a:srgbClr val="1A1A1A"/>
              </a:solidFill>
              <a:latin typeface="Calibri" pitchFamily="34" charset="0"/>
              <a:ea typeface="Calibri" pitchFamily="34" charset="-122"/>
              <a:cs typeface="Calibri" pitchFamily="34" charset="-120"/>
            </a:endParaRPr>
          </a:p>
          <a:p>
            <a:pPr>
              <a:buSzPct val="100000"/>
            </a:pPr>
            <a:endParaRPr lang="en-US" sz="1200" dirty="0"/>
          </a:p>
          <a:p>
            <a:pPr marL="0" indent="0">
              <a:buNone/>
            </a:pPr>
            <a:r>
              <a:rPr lang="en-US" sz="1200" b="1" dirty="0">
                <a:solidFill>
                  <a:srgbClr val="1A1A1A"/>
                </a:solidFill>
                <a:latin typeface="Calibri" pitchFamily="34" charset="0"/>
                <a:ea typeface="Calibri" pitchFamily="34" charset="-122"/>
                <a:cs typeface="Calibri" pitchFamily="34" charset="-120"/>
              </a:rPr>
              <a:t>Early Brain Development</a:t>
            </a:r>
            <a:endParaRPr lang="en-US" sz="1200" dirty="0"/>
          </a:p>
          <a:p>
            <a:pPr marL="342900" indent="-342900">
              <a:buSzPct val="100000"/>
              <a:buChar char="•"/>
            </a:pPr>
            <a:r>
              <a:rPr lang="en-GB" sz="1200" dirty="0"/>
              <a:t>Poor care can affect brain development, especially thinking and self-control.</a:t>
            </a:r>
          </a:p>
          <a:p>
            <a:pPr marL="342900" indent="-342900">
              <a:buSzPct val="100000"/>
              <a:buChar char="•"/>
            </a:pPr>
            <a:endParaRPr lang="en-US" sz="1200" dirty="0"/>
          </a:p>
          <a:p>
            <a:pPr marL="0" indent="0">
              <a:buNone/>
            </a:pPr>
            <a:r>
              <a:rPr lang="en-US" sz="1200" b="1" dirty="0">
                <a:solidFill>
                  <a:srgbClr val="1A1A1A"/>
                </a:solidFill>
                <a:latin typeface="Calibri" pitchFamily="34" charset="0"/>
                <a:ea typeface="Calibri" pitchFamily="34" charset="-122"/>
                <a:cs typeface="Calibri" pitchFamily="34" charset="-120"/>
              </a:rPr>
              <a:t>Genetic Predisposition</a:t>
            </a:r>
          </a:p>
          <a:p>
            <a:pPr marL="342900" indent="-342900">
              <a:buSzPct val="100000"/>
              <a:buChar char="•"/>
            </a:pPr>
            <a:r>
              <a:rPr lang="en-GB" sz="1200" dirty="0"/>
              <a:t>A natural tendency to develop anxiety and mood problems.</a:t>
            </a:r>
            <a:endParaRPr lang="en-US" sz="1200" dirty="0"/>
          </a:p>
        </p:txBody>
      </p:sp>
      <p:sp>
        <p:nvSpPr>
          <p:cNvPr id="8" name="Shape 6"/>
          <p:cNvSpPr/>
          <p:nvPr/>
        </p:nvSpPr>
        <p:spPr>
          <a:xfrm>
            <a:off x="4754880" y="868680"/>
            <a:ext cx="4023360" cy="2999232"/>
          </a:xfrm>
          <a:prstGeom prst="roundRect">
            <a:avLst>
              <a:gd name="adj" fmla="val 2273"/>
            </a:avLst>
          </a:prstGeom>
          <a:solidFill>
            <a:srgbClr val="F0F8FF"/>
          </a:solidFill>
          <a:ln w="25400">
            <a:solidFill>
              <a:srgbClr val="990011"/>
            </a:solidFill>
            <a:prstDash val="solid"/>
          </a:ln>
        </p:spPr>
        <p:txBody>
          <a:bodyPr/>
          <a:lstStyle/>
          <a:p>
            <a:endParaRPr lang="en-GB"/>
          </a:p>
        </p:txBody>
      </p:sp>
      <p:sp>
        <p:nvSpPr>
          <p:cNvPr id="9" name="Shape 7"/>
          <p:cNvSpPr/>
          <p:nvPr/>
        </p:nvSpPr>
        <p:spPr>
          <a:xfrm>
            <a:off x="4754880" y="868680"/>
            <a:ext cx="4023360" cy="411480"/>
          </a:xfrm>
          <a:prstGeom prst="rect">
            <a:avLst/>
          </a:prstGeom>
          <a:solidFill>
            <a:srgbClr val="990011"/>
          </a:solidFill>
          <a:ln/>
        </p:spPr>
        <p:txBody>
          <a:bodyPr/>
          <a:lstStyle/>
          <a:p>
            <a:endParaRPr lang="en-GB"/>
          </a:p>
        </p:txBody>
      </p:sp>
      <p:sp>
        <p:nvSpPr>
          <p:cNvPr id="10" name="Text 8"/>
          <p:cNvSpPr/>
          <p:nvPr/>
        </p:nvSpPr>
        <p:spPr>
          <a:xfrm>
            <a:off x="4754880" y="868680"/>
            <a:ext cx="4023360" cy="41148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ENVIRONMENTAL (Nurture)</a:t>
            </a:r>
            <a:endParaRPr lang="en-US" sz="1600" dirty="0"/>
          </a:p>
        </p:txBody>
      </p:sp>
      <p:sp>
        <p:nvSpPr>
          <p:cNvPr id="11" name="Text 9"/>
          <p:cNvSpPr/>
          <p:nvPr/>
        </p:nvSpPr>
        <p:spPr>
          <a:xfrm>
            <a:off x="4937760" y="1417320"/>
            <a:ext cx="3657600" cy="2276856"/>
          </a:xfrm>
          <a:prstGeom prst="rect">
            <a:avLst/>
          </a:prstGeom>
          <a:noFill/>
          <a:ln/>
        </p:spPr>
        <p:txBody>
          <a:bodyPr wrap="square" rtlCol="0" anchor="ctr"/>
          <a:lstStyle/>
          <a:p>
            <a:pPr marL="0" indent="0">
              <a:buNone/>
            </a:pPr>
            <a:r>
              <a:rPr lang="en-US" sz="1200" b="1" dirty="0">
                <a:solidFill>
                  <a:srgbClr val="1A1A1A"/>
                </a:solidFill>
                <a:latin typeface="Calibri" pitchFamily="34" charset="0"/>
                <a:ea typeface="Calibri" pitchFamily="34" charset="-122"/>
                <a:cs typeface="Calibri" pitchFamily="34" charset="-120"/>
              </a:rPr>
              <a:t>Maternal Depression</a:t>
            </a:r>
            <a:endParaRPr lang="en-US" sz="1200" dirty="0"/>
          </a:p>
          <a:p>
            <a:pPr marL="342900" indent="-342900">
              <a:buSzPct val="100000"/>
              <a:buFontTx/>
              <a:buChar char="•"/>
            </a:pPr>
            <a:r>
              <a:rPr lang="en-GB" sz="1100" dirty="0"/>
              <a:t>Not very aware or responsive to the child’s needs.</a:t>
            </a:r>
            <a:endParaRPr lang="en-US" sz="1100" dirty="0">
              <a:solidFill>
                <a:srgbClr val="1A1A1A"/>
              </a:solidFill>
              <a:latin typeface="Calibri" pitchFamily="34" charset="0"/>
              <a:ea typeface="Calibri" pitchFamily="34" charset="-122"/>
              <a:cs typeface="Calibri" pitchFamily="34" charset="-120"/>
            </a:endParaRPr>
          </a:p>
          <a:p>
            <a:pPr>
              <a:buSzPct val="100000"/>
            </a:pPr>
            <a:endParaRPr lang="en-US" sz="1200" dirty="0"/>
          </a:p>
          <a:p>
            <a:pPr marL="0" indent="0">
              <a:buNone/>
            </a:pPr>
            <a:r>
              <a:rPr lang="en-US" sz="1200" b="1" dirty="0">
                <a:solidFill>
                  <a:srgbClr val="1A1A1A"/>
                </a:solidFill>
                <a:latin typeface="Calibri" pitchFamily="34" charset="0"/>
                <a:ea typeface="Calibri" pitchFamily="34" charset="-122"/>
                <a:cs typeface="Calibri" pitchFamily="34" charset="-120"/>
              </a:rPr>
              <a:t>Disrupted Childcare (2 years)</a:t>
            </a:r>
            <a:endParaRPr lang="en-US" sz="1200" dirty="0"/>
          </a:p>
          <a:p>
            <a:pPr marL="342900" indent="-342900">
              <a:buSzPct val="100000"/>
              <a:buFontTx/>
              <a:buChar char="•"/>
            </a:pPr>
            <a:r>
              <a:rPr lang="en-GB" sz="1200" dirty="0"/>
              <a:t>Unsteady care makes it hard for a stable attachment to form.</a:t>
            </a:r>
          </a:p>
          <a:p>
            <a:pPr>
              <a:buSzPct val="100000"/>
            </a:pPr>
            <a:endParaRPr lang="en-US" sz="1200" dirty="0"/>
          </a:p>
          <a:p>
            <a:pPr marL="0" indent="0">
              <a:buNone/>
            </a:pPr>
            <a:r>
              <a:rPr lang="en-US" sz="1200" b="1" dirty="0">
                <a:solidFill>
                  <a:srgbClr val="1A1A1A"/>
                </a:solidFill>
                <a:latin typeface="Calibri" pitchFamily="34" charset="0"/>
                <a:ea typeface="Calibri" pitchFamily="34" charset="-122"/>
                <a:cs typeface="Calibri" pitchFamily="34" charset="-120"/>
              </a:rPr>
              <a:t>Limited Social Support</a:t>
            </a:r>
            <a:endParaRPr lang="en-US" sz="1200" dirty="0"/>
          </a:p>
          <a:p>
            <a:pPr marL="342900" indent="-342900">
              <a:buSzPct val="100000"/>
              <a:buChar char="•"/>
            </a:pPr>
            <a:r>
              <a:rPr lang="en-GB" sz="1200" dirty="0"/>
              <a:t>Moving and being isolated can reduce family and support systems that protect the child.</a:t>
            </a:r>
            <a:endParaRPr lang="en-US" sz="1200" dirty="0"/>
          </a:p>
        </p:txBody>
      </p:sp>
      <p:graphicFrame>
        <p:nvGraphicFramePr>
          <p:cNvPr id="12" name="Table 11">
            <a:extLst>
              <a:ext uri="{FF2B5EF4-FFF2-40B4-BE49-F238E27FC236}">
                <a16:creationId xmlns:a16="http://schemas.microsoft.com/office/drawing/2014/main" id="{799A4F92-F657-A647-074F-4848246DE469}"/>
              </a:ext>
            </a:extLst>
          </p:cNvPr>
          <p:cNvGraphicFramePr>
            <a:graphicFrameLocks noGrp="1"/>
          </p:cNvGraphicFramePr>
          <p:nvPr>
            <p:extLst>
              <p:ext uri="{D42A27DB-BD31-4B8C-83A1-F6EECF244321}">
                <p14:modId xmlns:p14="http://schemas.microsoft.com/office/powerpoint/2010/main" val="2811452457"/>
              </p:ext>
            </p:extLst>
          </p:nvPr>
        </p:nvGraphicFramePr>
        <p:xfrm>
          <a:off x="365760" y="4069334"/>
          <a:ext cx="8476488" cy="822706"/>
        </p:xfrm>
        <a:graphic>
          <a:graphicData uri="http://schemas.openxmlformats.org/drawingml/2006/table">
            <a:tbl>
              <a:tblPr firstRow="1" bandRow="1">
                <a:tableStyleId>{5C22544A-7EE6-4342-B048-85BDC9FD1C3A}</a:tableStyleId>
              </a:tblPr>
              <a:tblGrid>
                <a:gridCol w="8476488">
                  <a:extLst>
                    <a:ext uri="{9D8B030D-6E8A-4147-A177-3AD203B41FA5}">
                      <a16:colId xmlns:a16="http://schemas.microsoft.com/office/drawing/2014/main" val="3190634708"/>
                    </a:ext>
                  </a:extLst>
                </a:gridCol>
              </a:tblGrid>
              <a:tr h="822706">
                <a:tc>
                  <a:txBody>
                    <a:bodyPr/>
                    <a:lstStyle/>
                    <a:p>
                      <a:endParaRPr lang="en-GB" dirty="0"/>
                    </a:p>
                  </a:txBody>
                  <a:tcPr>
                    <a:solidFill>
                      <a:schemeClr val="bg1">
                        <a:lumMod val="85000"/>
                      </a:schemeClr>
                    </a:solidFill>
                  </a:tcPr>
                </a:tc>
                <a:extLst>
                  <a:ext uri="{0D108BD9-81ED-4DB2-BD59-A6C34878D82A}">
                    <a16:rowId xmlns:a16="http://schemas.microsoft.com/office/drawing/2014/main" val="129333296"/>
                  </a:ext>
                </a:extLst>
              </a:tr>
            </a:tbl>
          </a:graphicData>
        </a:graphic>
      </p:graphicFrame>
      <p:sp>
        <p:nvSpPr>
          <p:cNvPr id="14" name="TextBox 13">
            <a:extLst>
              <a:ext uri="{FF2B5EF4-FFF2-40B4-BE49-F238E27FC236}">
                <a16:creationId xmlns:a16="http://schemas.microsoft.com/office/drawing/2014/main" id="{230B2398-D003-84D1-FB71-7AD7DC43D068}"/>
              </a:ext>
            </a:extLst>
          </p:cNvPr>
          <p:cNvSpPr txBox="1"/>
          <p:nvPr/>
        </p:nvSpPr>
        <p:spPr>
          <a:xfrm>
            <a:off x="365760" y="4071334"/>
            <a:ext cx="8138160" cy="738664"/>
          </a:xfrm>
          <a:prstGeom prst="rect">
            <a:avLst/>
          </a:prstGeom>
          <a:noFill/>
        </p:spPr>
        <p:txBody>
          <a:bodyPr wrap="square">
            <a:spAutoFit/>
          </a:bodyPr>
          <a:lstStyle/>
          <a:p>
            <a:pPr>
              <a:buNone/>
            </a:pPr>
            <a:r>
              <a:rPr lang="en-GB" b="1" dirty="0"/>
              <a:t>Interaction of Factors</a:t>
            </a:r>
            <a:endParaRPr lang="en-GB" dirty="0"/>
          </a:p>
          <a:p>
            <a:pPr>
              <a:buFont typeface="Arial" panose="020B0604020202020204" pitchFamily="34" charset="0"/>
              <a:buChar char="•"/>
            </a:pPr>
            <a:r>
              <a:rPr lang="en-GB" sz="1200" dirty="0"/>
              <a:t> Isaac's development is influenced by both biological vulnerabilities and environmental experiences. </a:t>
            </a:r>
          </a:p>
          <a:p>
            <a:pPr>
              <a:buFont typeface="Arial" panose="020B0604020202020204" pitchFamily="34" charset="0"/>
              <a:buChar char="•"/>
            </a:pPr>
            <a:r>
              <a:rPr lang="en-GB" sz="1200" dirty="0"/>
              <a:t> Multiple risk factors increase developmental difficulties (Bowlby, 1988; Sroufe, 2005).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F3C7E"/>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ATTACHMENT-INFORMED INTERVENTIONS: PART 1</a:t>
            </a:r>
            <a:endParaRPr lang="en-US" sz="2000" dirty="0"/>
          </a:p>
        </p:txBody>
      </p:sp>
      <p:sp>
        <p:nvSpPr>
          <p:cNvPr id="4" name="Shape 2"/>
          <p:cNvSpPr/>
          <p:nvPr/>
        </p:nvSpPr>
        <p:spPr>
          <a:xfrm>
            <a:off x="457200" y="868680"/>
            <a:ext cx="8229600" cy="36576"/>
          </a:xfrm>
          <a:prstGeom prst="rect">
            <a:avLst/>
          </a:prstGeom>
          <a:solidFill>
            <a:srgbClr val="990011"/>
          </a:solidFill>
          <a:ln/>
        </p:spPr>
        <p:txBody>
          <a:bodyPr/>
          <a:lstStyle/>
          <a:p>
            <a:endParaRPr lang="en-GB"/>
          </a:p>
        </p:txBody>
      </p:sp>
      <p:sp>
        <p:nvSpPr>
          <p:cNvPr id="5" name="Text 3"/>
          <p:cNvSpPr/>
          <p:nvPr/>
        </p:nvSpPr>
        <p:spPr>
          <a:xfrm>
            <a:off x="457200" y="1005840"/>
            <a:ext cx="8229600" cy="274320"/>
          </a:xfrm>
          <a:prstGeom prst="rect">
            <a:avLst/>
          </a:prstGeom>
          <a:noFill/>
          <a:ln/>
        </p:spPr>
        <p:txBody>
          <a:bodyPr wrap="square" rtlCol="0" anchor="ctr"/>
          <a:lstStyle/>
          <a:p>
            <a:pPr marL="0" indent="0">
              <a:buNone/>
            </a:pPr>
            <a:r>
              <a:rPr lang="en-US" sz="1600" b="1" dirty="0">
                <a:solidFill>
                  <a:srgbClr val="990011"/>
                </a:solidFill>
                <a:latin typeface="Calibri" pitchFamily="34" charset="0"/>
                <a:ea typeface="Calibri" pitchFamily="34" charset="-122"/>
                <a:cs typeface="Calibri" pitchFamily="34" charset="-120"/>
              </a:rPr>
              <a:t>KEY PERSON APPROACH (Geddes, 2006)</a:t>
            </a:r>
            <a:endParaRPr lang="en-US" sz="1600" dirty="0"/>
          </a:p>
        </p:txBody>
      </p:sp>
      <p:sp>
        <p:nvSpPr>
          <p:cNvPr id="6" name="Text 4"/>
          <p:cNvSpPr/>
          <p:nvPr/>
        </p:nvSpPr>
        <p:spPr>
          <a:xfrm>
            <a:off x="457200" y="1371600"/>
            <a:ext cx="8229600" cy="832104"/>
          </a:xfrm>
          <a:prstGeom prst="rect">
            <a:avLst/>
          </a:prstGeom>
          <a:noFill/>
          <a:ln/>
        </p:spPr>
        <p:txBody>
          <a:bodyPr wrap="square" rtlCol="0" anchor="ctr"/>
          <a:lstStyle/>
          <a:p>
            <a:pPr marL="342900" indent="-342900">
              <a:buSzPct val="100000"/>
              <a:buChar char="•"/>
            </a:pPr>
            <a:r>
              <a:rPr lang="en-GB" sz="1200" dirty="0"/>
              <a:t>Give Isaac one trained staff member as his main key person for consistency.</a:t>
            </a:r>
            <a:endParaRPr lang="en-US" sz="1200" dirty="0"/>
          </a:p>
          <a:p>
            <a:pPr marL="342900" indent="-342900">
              <a:buSzPct val="100000"/>
              <a:buFontTx/>
              <a:buChar char="•"/>
            </a:pPr>
            <a:r>
              <a:rPr lang="en-GB" sz="1200" dirty="0"/>
              <a:t>Set up steady routines like greetings, one-to-one time, and smooth transitions between activities.</a:t>
            </a:r>
            <a:endParaRPr lang="en-US" sz="1200" dirty="0"/>
          </a:p>
          <a:p>
            <a:pPr marL="342900" indent="-342900">
              <a:buSzPct val="100000"/>
              <a:buChar char="•"/>
            </a:pPr>
            <a:r>
              <a:rPr lang="en-GB" sz="1200" dirty="0"/>
              <a:t>Pay attention to the child’s signals, accept their feelings, and reassure them when needed.</a:t>
            </a:r>
            <a:endParaRPr lang="en-US" sz="1200" dirty="0"/>
          </a:p>
          <a:p>
            <a:pPr marL="342900" indent="-342900">
              <a:buSzPct val="100000"/>
              <a:buChar char="•"/>
            </a:pPr>
            <a:r>
              <a:rPr lang="en-GB" sz="1200" dirty="0"/>
              <a:t>Help the child prepare for changes using simple visuals like pictures and schedules.</a:t>
            </a:r>
            <a:endParaRPr lang="en-US" sz="1200" dirty="0"/>
          </a:p>
        </p:txBody>
      </p:sp>
      <p:sp>
        <p:nvSpPr>
          <p:cNvPr id="7" name="Shape 5"/>
          <p:cNvSpPr/>
          <p:nvPr/>
        </p:nvSpPr>
        <p:spPr>
          <a:xfrm>
            <a:off x="457200" y="2340864"/>
            <a:ext cx="8229600" cy="36576"/>
          </a:xfrm>
          <a:prstGeom prst="rect">
            <a:avLst/>
          </a:prstGeom>
          <a:solidFill>
            <a:srgbClr val="990011"/>
          </a:solidFill>
          <a:ln/>
        </p:spPr>
        <p:txBody>
          <a:bodyPr/>
          <a:lstStyle/>
          <a:p>
            <a:endParaRPr lang="en-GB"/>
          </a:p>
        </p:txBody>
      </p:sp>
      <p:sp>
        <p:nvSpPr>
          <p:cNvPr id="8" name="Text 6"/>
          <p:cNvSpPr/>
          <p:nvPr/>
        </p:nvSpPr>
        <p:spPr>
          <a:xfrm>
            <a:off x="457200" y="2592324"/>
            <a:ext cx="8229600" cy="274320"/>
          </a:xfrm>
          <a:prstGeom prst="rect">
            <a:avLst/>
          </a:prstGeom>
          <a:noFill/>
          <a:ln/>
        </p:spPr>
        <p:txBody>
          <a:bodyPr wrap="square" rtlCol="0" anchor="ctr"/>
          <a:lstStyle/>
          <a:p>
            <a:pPr marL="0" indent="0">
              <a:buNone/>
            </a:pPr>
            <a:r>
              <a:rPr lang="en-US" sz="1600" b="1" dirty="0">
                <a:solidFill>
                  <a:srgbClr val="990011"/>
                </a:solidFill>
                <a:latin typeface="Calibri" pitchFamily="34" charset="0"/>
                <a:ea typeface="Calibri" pitchFamily="34" charset="-122"/>
                <a:cs typeface="Calibri" pitchFamily="34" charset="-120"/>
              </a:rPr>
              <a:t>PLAY-BASED LEARNING &amp; SECURE BASE EXPLORATION (Bowlby, 1988)</a:t>
            </a:r>
            <a:endParaRPr lang="en-US" sz="1600" dirty="0"/>
          </a:p>
        </p:txBody>
      </p:sp>
      <p:sp>
        <p:nvSpPr>
          <p:cNvPr id="9" name="Text 7"/>
          <p:cNvSpPr/>
          <p:nvPr/>
        </p:nvSpPr>
        <p:spPr>
          <a:xfrm>
            <a:off x="393192" y="2939797"/>
            <a:ext cx="8229600" cy="845820"/>
          </a:xfrm>
          <a:prstGeom prst="rect">
            <a:avLst/>
          </a:prstGeom>
          <a:noFill/>
          <a:ln/>
        </p:spPr>
        <p:txBody>
          <a:bodyPr wrap="square" rtlCol="0" anchor="ctr"/>
          <a:lstStyle/>
          <a:p>
            <a:pPr marL="342900" indent="-342900">
              <a:buSzPct val="100000"/>
              <a:buChar char="•"/>
            </a:pPr>
            <a:r>
              <a:rPr lang="en-GB" sz="1200" dirty="0"/>
              <a:t>Use play to build attachment: start side-by-side play, then slowly move into shared games.</a:t>
            </a:r>
            <a:endParaRPr lang="en-US" sz="1200" dirty="0"/>
          </a:p>
          <a:p>
            <a:pPr marL="342900" indent="-342900">
              <a:buSzPct val="100000"/>
              <a:buChar char="•"/>
            </a:pPr>
            <a:r>
              <a:rPr lang="en-GB" sz="1200" dirty="0"/>
              <a:t>Support Isaac to be independent while staying close so he still feels safe.</a:t>
            </a:r>
            <a:endParaRPr lang="en-US" sz="1200" dirty="0"/>
          </a:p>
          <a:p>
            <a:pPr marL="342900" indent="-342900">
              <a:buSzPct val="100000"/>
              <a:buChar char="•"/>
            </a:pPr>
            <a:r>
              <a:rPr lang="en-GB" sz="1200" dirty="0"/>
              <a:t>Use simple stories about brave explorers coming back home to help reduce fear of separation.</a:t>
            </a:r>
            <a:endParaRPr lang="en-US" sz="1200" dirty="0"/>
          </a:p>
        </p:txBody>
      </p:sp>
      <p:sp>
        <p:nvSpPr>
          <p:cNvPr id="10" name="Shape 5">
            <a:extLst>
              <a:ext uri="{FF2B5EF4-FFF2-40B4-BE49-F238E27FC236}">
                <a16:creationId xmlns:a16="http://schemas.microsoft.com/office/drawing/2014/main" id="{7E63BC14-1CDC-3B47-AE80-FC0099396320}"/>
              </a:ext>
            </a:extLst>
          </p:cNvPr>
          <p:cNvSpPr/>
          <p:nvPr/>
        </p:nvSpPr>
        <p:spPr>
          <a:xfrm>
            <a:off x="393192" y="3858770"/>
            <a:ext cx="8229600" cy="36576"/>
          </a:xfrm>
          <a:prstGeom prst="rect">
            <a:avLst/>
          </a:prstGeom>
          <a:solidFill>
            <a:srgbClr val="990011"/>
          </a:solidFill>
          <a:ln/>
        </p:spPr>
        <p:txBody>
          <a:bodyPr/>
          <a:lstStyle/>
          <a:p>
            <a:endParaRPr lang="en-GB"/>
          </a:p>
        </p:txBody>
      </p:sp>
      <p:sp>
        <p:nvSpPr>
          <p:cNvPr id="14" name="TextBox 13">
            <a:extLst>
              <a:ext uri="{FF2B5EF4-FFF2-40B4-BE49-F238E27FC236}">
                <a16:creationId xmlns:a16="http://schemas.microsoft.com/office/drawing/2014/main" id="{66EA22AC-65F0-97D9-A856-33490BED74DC}"/>
              </a:ext>
            </a:extLst>
          </p:cNvPr>
          <p:cNvSpPr txBox="1"/>
          <p:nvPr/>
        </p:nvSpPr>
        <p:spPr>
          <a:xfrm>
            <a:off x="393192" y="3938493"/>
            <a:ext cx="8229600" cy="969496"/>
          </a:xfrm>
          <a:prstGeom prst="rect">
            <a:avLst/>
          </a:prstGeom>
          <a:noFill/>
        </p:spPr>
        <p:txBody>
          <a:bodyPr wrap="square">
            <a:spAutoFit/>
          </a:bodyPr>
          <a:lstStyle/>
          <a:p>
            <a:pPr>
              <a:buNone/>
            </a:pPr>
            <a:r>
              <a:rPr lang="en-GB" b="1" dirty="0">
                <a:solidFill>
                  <a:srgbClr val="C00000"/>
                </a:solidFill>
              </a:rPr>
              <a:t>Expected Outcomes</a:t>
            </a:r>
            <a:endParaRPr lang="en-GB" dirty="0">
              <a:solidFill>
                <a:srgbClr val="C00000"/>
              </a:solidFill>
            </a:endParaRPr>
          </a:p>
          <a:p>
            <a:pPr>
              <a:buFont typeface="Arial" panose="020B0604020202020204" pitchFamily="34" charset="0"/>
              <a:buChar char="•"/>
            </a:pPr>
            <a:r>
              <a:rPr lang="en-GB" sz="1300" dirty="0"/>
              <a:t>     Increased confidence within the set. </a:t>
            </a:r>
          </a:p>
          <a:p>
            <a:pPr>
              <a:buFont typeface="Arial" panose="020B0604020202020204" pitchFamily="34" charset="0"/>
              <a:buChar char="•"/>
            </a:pPr>
            <a:r>
              <a:rPr lang="en-GB" sz="1300" dirty="0"/>
              <a:t>     Reduced separation anxiety. </a:t>
            </a:r>
          </a:p>
          <a:p>
            <a:pPr>
              <a:buFont typeface="Arial" panose="020B0604020202020204" pitchFamily="34" charset="0"/>
              <a:buChar char="•"/>
            </a:pPr>
            <a:r>
              <a:rPr lang="en-GB" sz="1300" dirty="0"/>
              <a:t>     Greater willingness to explore and engage in play.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990011"/>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ATTACHMENT-INFORMED INTERVENTIONS: PART 2</a:t>
            </a:r>
            <a:endParaRPr lang="en-US" sz="2000" dirty="0"/>
          </a:p>
        </p:txBody>
      </p:sp>
      <p:sp>
        <p:nvSpPr>
          <p:cNvPr id="4" name="Shape 2"/>
          <p:cNvSpPr/>
          <p:nvPr/>
        </p:nvSpPr>
        <p:spPr>
          <a:xfrm>
            <a:off x="457200" y="868680"/>
            <a:ext cx="8229600" cy="36576"/>
          </a:xfrm>
          <a:prstGeom prst="rect">
            <a:avLst/>
          </a:prstGeom>
          <a:solidFill>
            <a:srgbClr val="2F3C7E"/>
          </a:solidFill>
          <a:ln/>
        </p:spPr>
        <p:txBody>
          <a:bodyPr/>
          <a:lstStyle/>
          <a:p>
            <a:endParaRPr lang="en-GB"/>
          </a:p>
        </p:txBody>
      </p:sp>
      <p:sp>
        <p:nvSpPr>
          <p:cNvPr id="5" name="Text 3"/>
          <p:cNvSpPr/>
          <p:nvPr/>
        </p:nvSpPr>
        <p:spPr>
          <a:xfrm>
            <a:off x="457200" y="1005840"/>
            <a:ext cx="8229600" cy="274320"/>
          </a:xfrm>
          <a:prstGeom prst="rect">
            <a:avLst/>
          </a:prstGeom>
          <a:noFill/>
          <a:ln/>
        </p:spPr>
        <p:txBody>
          <a:bodyPr wrap="square" rtlCol="0" anchor="ctr"/>
          <a:lstStyle/>
          <a:p>
            <a:pPr marL="0" indent="0">
              <a:buNone/>
            </a:pPr>
            <a:r>
              <a:rPr lang="en-US" sz="1600" b="1" dirty="0">
                <a:solidFill>
                  <a:srgbClr val="2F3C7E"/>
                </a:solidFill>
                <a:latin typeface="Calibri" pitchFamily="34" charset="0"/>
                <a:ea typeface="Calibri" pitchFamily="34" charset="-122"/>
                <a:cs typeface="Calibri" pitchFamily="34" charset="-120"/>
              </a:rPr>
              <a:t>LANGUAGE DEVELOPMENT (Attachment-Aligned)</a:t>
            </a:r>
            <a:endParaRPr lang="en-US" sz="1600" dirty="0"/>
          </a:p>
        </p:txBody>
      </p:sp>
      <p:sp>
        <p:nvSpPr>
          <p:cNvPr id="6" name="Text 4"/>
          <p:cNvSpPr/>
          <p:nvPr/>
        </p:nvSpPr>
        <p:spPr>
          <a:xfrm>
            <a:off x="457200" y="1371600"/>
            <a:ext cx="8229600" cy="891540"/>
          </a:xfrm>
          <a:prstGeom prst="rect">
            <a:avLst/>
          </a:prstGeom>
          <a:noFill/>
          <a:ln/>
        </p:spPr>
        <p:txBody>
          <a:bodyPr wrap="square" rtlCol="0" anchor="ctr"/>
          <a:lstStyle/>
          <a:p>
            <a:pPr marL="342900" indent="-342900">
              <a:buSzPct val="100000"/>
              <a:buChar char="•"/>
            </a:pPr>
            <a:r>
              <a:rPr lang="en-GB" sz="1200" dirty="0"/>
              <a:t>Talk gently about what Isaac is doing and help him name his feelings.</a:t>
            </a:r>
            <a:endParaRPr lang="en-US" sz="1200" dirty="0"/>
          </a:p>
          <a:p>
            <a:pPr marL="342900" indent="-342900">
              <a:buSzPct val="100000"/>
              <a:buChar char="•"/>
            </a:pPr>
            <a:r>
              <a:rPr lang="en-GB" sz="1200" dirty="0"/>
              <a:t>Pause after speaking to give Isaac time to think and respond, so he feels less pressure.</a:t>
            </a:r>
            <a:endParaRPr lang="en-US" sz="1200" dirty="0"/>
          </a:p>
          <a:p>
            <a:pPr marL="342900" indent="-342900">
              <a:buSzPct val="100000"/>
              <a:buChar char="•"/>
            </a:pPr>
            <a:r>
              <a:rPr lang="en-GB" sz="1200" dirty="0"/>
              <a:t>Run short, simple group activities with 3–4 children to support language in a relaxed way.</a:t>
            </a:r>
            <a:endParaRPr lang="en-US" sz="1200" dirty="0"/>
          </a:p>
          <a:p>
            <a:pPr marL="342900" indent="-342900">
              <a:buSzPct val="100000"/>
              <a:buChar char="•"/>
            </a:pPr>
            <a:r>
              <a:rPr lang="en-GB" sz="1200" dirty="0"/>
              <a:t>Use pictures and symbols to help understand daily routines and feelings.</a:t>
            </a:r>
            <a:endParaRPr lang="en-US" sz="1200" dirty="0"/>
          </a:p>
        </p:txBody>
      </p:sp>
      <p:sp>
        <p:nvSpPr>
          <p:cNvPr id="7" name="Shape 5"/>
          <p:cNvSpPr/>
          <p:nvPr/>
        </p:nvSpPr>
        <p:spPr>
          <a:xfrm>
            <a:off x="374904" y="2363724"/>
            <a:ext cx="8229600" cy="36576"/>
          </a:xfrm>
          <a:prstGeom prst="rect">
            <a:avLst/>
          </a:prstGeom>
          <a:solidFill>
            <a:srgbClr val="2F3C7E"/>
          </a:solidFill>
          <a:ln/>
        </p:spPr>
        <p:txBody>
          <a:bodyPr/>
          <a:lstStyle/>
          <a:p>
            <a:endParaRPr lang="en-GB"/>
          </a:p>
        </p:txBody>
      </p:sp>
      <p:sp>
        <p:nvSpPr>
          <p:cNvPr id="8" name="Text 6"/>
          <p:cNvSpPr/>
          <p:nvPr/>
        </p:nvSpPr>
        <p:spPr>
          <a:xfrm>
            <a:off x="374904" y="2571750"/>
            <a:ext cx="8229600" cy="274320"/>
          </a:xfrm>
          <a:prstGeom prst="rect">
            <a:avLst/>
          </a:prstGeom>
          <a:noFill/>
          <a:ln/>
        </p:spPr>
        <p:txBody>
          <a:bodyPr wrap="square" rtlCol="0" anchor="ctr"/>
          <a:lstStyle/>
          <a:p>
            <a:pPr marL="0" indent="0">
              <a:buNone/>
            </a:pPr>
            <a:r>
              <a:rPr lang="en-US" sz="1600" b="1" dirty="0">
                <a:solidFill>
                  <a:srgbClr val="2F3C7E"/>
                </a:solidFill>
                <a:latin typeface="Calibri" pitchFamily="34" charset="0"/>
                <a:ea typeface="Calibri" pitchFamily="34" charset="-122"/>
                <a:cs typeface="Calibri" pitchFamily="34" charset="-120"/>
              </a:rPr>
              <a:t>EMOTIONAL REGULATION STRATEGIES</a:t>
            </a:r>
            <a:endParaRPr lang="en-US" sz="1600" dirty="0"/>
          </a:p>
        </p:txBody>
      </p:sp>
      <p:sp>
        <p:nvSpPr>
          <p:cNvPr id="9" name="Text 7"/>
          <p:cNvSpPr/>
          <p:nvPr/>
        </p:nvSpPr>
        <p:spPr>
          <a:xfrm>
            <a:off x="374904" y="2846070"/>
            <a:ext cx="8229600" cy="845820"/>
          </a:xfrm>
          <a:prstGeom prst="rect">
            <a:avLst/>
          </a:prstGeom>
          <a:noFill/>
          <a:ln/>
        </p:spPr>
        <p:txBody>
          <a:bodyPr wrap="square" rtlCol="0" anchor="ctr"/>
          <a:lstStyle/>
          <a:p>
            <a:pPr marL="342900" indent="-342900">
              <a:buSzPct val="100000"/>
              <a:buChar char="•"/>
            </a:pPr>
            <a:r>
              <a:rPr lang="en-GB" sz="1200" dirty="0"/>
              <a:t>Stay calm with the child, use gentle words, and help them breathe slowly when upset.</a:t>
            </a:r>
            <a:endParaRPr lang="en-US" sz="1200" dirty="0"/>
          </a:p>
          <a:p>
            <a:pPr marL="342900" indent="-342900">
              <a:buSzPct val="100000"/>
              <a:buChar char="•"/>
            </a:pPr>
            <a:r>
              <a:rPr lang="en-GB" sz="1200" dirty="0"/>
              <a:t>Create a quiet area with comforting items like blankets and books for when the child feels overwhelmed.</a:t>
            </a:r>
            <a:endParaRPr lang="en-US" sz="1200" dirty="0"/>
          </a:p>
          <a:p>
            <a:pPr marL="342900" indent="-342900">
              <a:buSzPct val="100000"/>
              <a:buChar char="•"/>
            </a:pPr>
            <a:r>
              <a:rPr lang="en-GB" sz="1200" dirty="0"/>
              <a:t>Help Isaac understand and name his feelings in a simple way (Gottman, 1997).</a:t>
            </a:r>
            <a:endParaRPr lang="en-US" sz="1200" dirty="0"/>
          </a:p>
        </p:txBody>
      </p:sp>
      <p:sp>
        <p:nvSpPr>
          <p:cNvPr id="10" name="Shape 5">
            <a:extLst>
              <a:ext uri="{FF2B5EF4-FFF2-40B4-BE49-F238E27FC236}">
                <a16:creationId xmlns:a16="http://schemas.microsoft.com/office/drawing/2014/main" id="{4FCE8342-DA06-6363-8053-CB51E6220A3A}"/>
              </a:ext>
            </a:extLst>
          </p:cNvPr>
          <p:cNvSpPr/>
          <p:nvPr/>
        </p:nvSpPr>
        <p:spPr>
          <a:xfrm>
            <a:off x="457200" y="3732276"/>
            <a:ext cx="8229600" cy="36576"/>
          </a:xfrm>
          <a:prstGeom prst="rect">
            <a:avLst/>
          </a:prstGeom>
          <a:solidFill>
            <a:srgbClr val="2F3C7E"/>
          </a:solidFill>
          <a:ln/>
        </p:spPr>
        <p:txBody>
          <a:bodyPr/>
          <a:lstStyle/>
          <a:p>
            <a:endParaRPr lang="en-GB"/>
          </a:p>
        </p:txBody>
      </p:sp>
      <p:sp>
        <p:nvSpPr>
          <p:cNvPr id="12" name="TextBox 11">
            <a:extLst>
              <a:ext uri="{FF2B5EF4-FFF2-40B4-BE49-F238E27FC236}">
                <a16:creationId xmlns:a16="http://schemas.microsoft.com/office/drawing/2014/main" id="{4E36FB9F-0D8E-6AC7-DB92-F42AC56EF151}"/>
              </a:ext>
            </a:extLst>
          </p:cNvPr>
          <p:cNvSpPr txBox="1"/>
          <p:nvPr/>
        </p:nvSpPr>
        <p:spPr>
          <a:xfrm>
            <a:off x="457200" y="3809238"/>
            <a:ext cx="8229600" cy="969496"/>
          </a:xfrm>
          <a:prstGeom prst="rect">
            <a:avLst/>
          </a:prstGeom>
          <a:noFill/>
        </p:spPr>
        <p:txBody>
          <a:bodyPr wrap="square">
            <a:spAutoFit/>
          </a:bodyPr>
          <a:lstStyle/>
          <a:p>
            <a:pPr>
              <a:buNone/>
            </a:pPr>
            <a:r>
              <a:rPr lang="en-GB" b="1" dirty="0">
                <a:solidFill>
                  <a:schemeClr val="accent5">
                    <a:lumMod val="50000"/>
                  </a:schemeClr>
                </a:solidFill>
              </a:rPr>
              <a:t>Expected Outcomes</a:t>
            </a:r>
            <a:endParaRPr lang="en-GB" dirty="0">
              <a:solidFill>
                <a:schemeClr val="accent5">
                  <a:lumMod val="50000"/>
                </a:schemeClr>
              </a:solidFill>
            </a:endParaRPr>
          </a:p>
          <a:p>
            <a:pPr>
              <a:buFont typeface="Arial" panose="020B0604020202020204" pitchFamily="34" charset="0"/>
              <a:buChar char="•"/>
            </a:pPr>
            <a:r>
              <a:rPr lang="en-GB" sz="1300" dirty="0"/>
              <a:t>     Improved emotional regulation. </a:t>
            </a:r>
          </a:p>
          <a:p>
            <a:pPr>
              <a:buFont typeface="Arial" panose="020B0604020202020204" pitchFamily="34" charset="0"/>
              <a:buChar char="•"/>
            </a:pPr>
            <a:r>
              <a:rPr lang="en-GB" sz="1300" dirty="0"/>
              <a:t>     Increased participation in group activities. </a:t>
            </a:r>
          </a:p>
          <a:p>
            <a:pPr>
              <a:buFont typeface="Arial" panose="020B0604020202020204" pitchFamily="34" charset="0"/>
              <a:buChar char="•"/>
            </a:pPr>
            <a:r>
              <a:rPr lang="en-GB" sz="1300" dirty="0"/>
              <a:t>     Enhanced communication and language skills.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F3C7E"/>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PARENTAL SUPPORT &amp; MULTI-AGENCY APPROACH</a:t>
            </a:r>
            <a:endParaRPr lang="en-US" sz="2000" dirty="0"/>
          </a:p>
        </p:txBody>
      </p:sp>
      <p:sp>
        <p:nvSpPr>
          <p:cNvPr id="4" name="Text 2"/>
          <p:cNvSpPr/>
          <p:nvPr/>
        </p:nvSpPr>
        <p:spPr>
          <a:xfrm>
            <a:off x="457200" y="822960"/>
            <a:ext cx="8229600" cy="320040"/>
          </a:xfrm>
          <a:prstGeom prst="rect">
            <a:avLst/>
          </a:prstGeom>
          <a:noFill/>
          <a:ln/>
        </p:spPr>
        <p:txBody>
          <a:bodyPr wrap="square" rtlCol="0" anchor="ctr"/>
          <a:lstStyle/>
          <a:p>
            <a:r>
              <a:rPr lang="en-GB" sz="1400" i="1" dirty="0"/>
              <a:t>Bowlby said the mother’s relationship is very important, and her wellbeing affects Isaac’s sense of security (Bowlby, 1988).</a:t>
            </a:r>
            <a:endParaRPr lang="en-US" sz="1300" i="1" dirty="0"/>
          </a:p>
        </p:txBody>
      </p:sp>
      <p:sp>
        <p:nvSpPr>
          <p:cNvPr id="5" name="Text 3"/>
          <p:cNvSpPr/>
          <p:nvPr/>
        </p:nvSpPr>
        <p:spPr>
          <a:xfrm>
            <a:off x="457200" y="1710173"/>
            <a:ext cx="8229600" cy="2130552"/>
          </a:xfrm>
          <a:prstGeom prst="rect">
            <a:avLst/>
          </a:prstGeom>
          <a:noFill/>
          <a:ln/>
        </p:spPr>
        <p:txBody>
          <a:bodyPr wrap="square" rtlCol="0" anchor="ctr"/>
          <a:lstStyle/>
          <a:p>
            <a:pPr marL="0" indent="0">
              <a:buNone/>
            </a:pPr>
            <a:r>
              <a:rPr lang="en-US" sz="1200" b="1" dirty="0">
                <a:solidFill>
                  <a:srgbClr val="1A1A1A"/>
                </a:solidFill>
                <a:latin typeface="Calibri" pitchFamily="34" charset="0"/>
                <a:ea typeface="Calibri" pitchFamily="34" charset="-122"/>
                <a:cs typeface="Calibri" pitchFamily="34" charset="-120"/>
              </a:rPr>
              <a:t>Mental Health Referral</a:t>
            </a:r>
            <a:endParaRPr lang="en-US" sz="1200" dirty="0"/>
          </a:p>
          <a:p>
            <a:pPr marL="342900" indent="-342900">
              <a:buSzPct val="100000"/>
              <a:buFontTx/>
              <a:buChar char="•"/>
            </a:pPr>
            <a:r>
              <a:rPr lang="en-GB" sz="1200" dirty="0"/>
              <a:t>Support access to maternal mental health care, as treating postnatal depression improves parental sensitivity.</a:t>
            </a:r>
          </a:p>
          <a:p>
            <a:pPr marL="342900" indent="-342900">
              <a:buSzPct val="100000"/>
              <a:buFontTx/>
              <a:buChar char="•"/>
            </a:pPr>
            <a:endParaRPr lang="en-US" sz="1200" dirty="0"/>
          </a:p>
          <a:p>
            <a:pPr marL="0" indent="0">
              <a:buNone/>
            </a:pPr>
            <a:r>
              <a:rPr lang="en-US" sz="1200" b="1" dirty="0">
                <a:solidFill>
                  <a:srgbClr val="1A1A1A"/>
                </a:solidFill>
                <a:latin typeface="Calibri" pitchFamily="34" charset="0"/>
                <a:ea typeface="Calibri" pitchFamily="34" charset="-122"/>
                <a:cs typeface="Calibri" pitchFamily="34" charset="-120"/>
              </a:rPr>
              <a:t>Parent-Infant Coaching</a:t>
            </a:r>
            <a:endParaRPr lang="en-US" sz="1200" dirty="0"/>
          </a:p>
          <a:p>
            <a:pPr marL="342900" indent="-342900">
              <a:buSzPct val="100000"/>
              <a:buChar char="•"/>
            </a:pPr>
            <a:r>
              <a:rPr lang="en-US" sz="1100" dirty="0">
                <a:solidFill>
                  <a:srgbClr val="1A1A1A"/>
                </a:solidFill>
                <a:latin typeface="Calibri" pitchFamily="34" charset="0"/>
                <a:ea typeface="Calibri" pitchFamily="34" charset="-122"/>
                <a:cs typeface="Calibri" pitchFamily="34" charset="-120"/>
              </a:rPr>
              <a:t>Sensitivity training &amp; video feedback to enhance responsive connections.</a:t>
            </a:r>
          </a:p>
          <a:p>
            <a:pPr marL="342900" indent="-342900">
              <a:buSzPct val="100000"/>
              <a:buChar char="•"/>
            </a:pPr>
            <a:endParaRPr lang="en-US" sz="1200" dirty="0"/>
          </a:p>
          <a:p>
            <a:pPr marL="0" indent="0">
              <a:buNone/>
            </a:pPr>
            <a:r>
              <a:rPr lang="en-US" sz="1200" b="1" dirty="0">
                <a:solidFill>
                  <a:srgbClr val="1A1A1A"/>
                </a:solidFill>
                <a:latin typeface="Calibri" pitchFamily="34" charset="0"/>
                <a:ea typeface="Calibri" pitchFamily="34" charset="-122"/>
                <a:cs typeface="Calibri" pitchFamily="34" charset="-120"/>
              </a:rPr>
              <a:t>Home Activity Suggestions</a:t>
            </a:r>
            <a:endParaRPr lang="en-US" sz="1200" dirty="0"/>
          </a:p>
          <a:p>
            <a:pPr marL="342900" indent="-342900">
              <a:buSzPct val="100000"/>
              <a:buChar char="•"/>
            </a:pPr>
            <a:r>
              <a:rPr lang="en-GB" sz="1200" dirty="0"/>
              <a:t>Simple activities that don’t require much effort and match a depressed parent’s energy levels.</a:t>
            </a:r>
          </a:p>
          <a:p>
            <a:pPr marL="342900" indent="-342900">
              <a:buSzPct val="100000"/>
              <a:buChar char="•"/>
            </a:pPr>
            <a:endParaRPr lang="en-US" sz="1200" dirty="0"/>
          </a:p>
          <a:p>
            <a:pPr marL="0" indent="0">
              <a:buNone/>
            </a:pPr>
            <a:r>
              <a:rPr lang="en-US" sz="1200" b="1" dirty="0">
                <a:solidFill>
                  <a:srgbClr val="1A1A1A"/>
                </a:solidFill>
                <a:latin typeface="Calibri" pitchFamily="34" charset="0"/>
                <a:ea typeface="Calibri" pitchFamily="34" charset="-122"/>
                <a:cs typeface="Calibri" pitchFamily="34" charset="-120"/>
              </a:rPr>
              <a:t>Social Connection Facilitation</a:t>
            </a:r>
            <a:endParaRPr lang="en-US" sz="1200" dirty="0"/>
          </a:p>
          <a:p>
            <a:pPr marL="342900" indent="-342900">
              <a:buSzPct val="100000"/>
              <a:buChar char="•"/>
            </a:pPr>
            <a:r>
              <a:rPr lang="en-GB" sz="1200" dirty="0"/>
              <a:t>Connect the parent to support groups and local services to reduce isolation.</a:t>
            </a:r>
          </a:p>
          <a:p>
            <a:pPr marL="342900" indent="-342900">
              <a:buSzPct val="100000"/>
              <a:buChar char="•"/>
            </a:pPr>
            <a:endParaRPr lang="en-US" sz="1200" dirty="0"/>
          </a:p>
          <a:p>
            <a:pPr marL="0" indent="0">
              <a:buNone/>
            </a:pPr>
            <a:r>
              <a:rPr lang="en-US" sz="1200" b="1" dirty="0">
                <a:solidFill>
                  <a:srgbClr val="1A1A1A"/>
                </a:solidFill>
                <a:latin typeface="Calibri" pitchFamily="34" charset="0"/>
                <a:ea typeface="Calibri" pitchFamily="34" charset="-122"/>
                <a:cs typeface="Calibri" pitchFamily="34" charset="-120"/>
              </a:rPr>
              <a:t>Consistent Home-Centre Communication</a:t>
            </a:r>
            <a:endParaRPr lang="en-US" sz="1200" dirty="0"/>
          </a:p>
          <a:p>
            <a:pPr marL="342900" indent="-342900">
              <a:buSzPct val="100000"/>
              <a:buChar char="•"/>
            </a:pPr>
            <a:r>
              <a:rPr lang="en-GB" sz="1200" dirty="0"/>
              <a:t>Use daily notes, photos, and talks with parents to track progress and stay consistent.</a:t>
            </a:r>
            <a:endParaRPr lang="en-US" sz="1200" dirty="0"/>
          </a:p>
        </p:txBody>
      </p:sp>
      <p:graphicFrame>
        <p:nvGraphicFramePr>
          <p:cNvPr id="6" name="Table 5">
            <a:extLst>
              <a:ext uri="{FF2B5EF4-FFF2-40B4-BE49-F238E27FC236}">
                <a16:creationId xmlns:a16="http://schemas.microsoft.com/office/drawing/2014/main" id="{DC27277A-78A5-F58A-E762-E73343F4C4EC}"/>
              </a:ext>
            </a:extLst>
          </p:cNvPr>
          <p:cNvGraphicFramePr>
            <a:graphicFrameLocks noGrp="1"/>
          </p:cNvGraphicFramePr>
          <p:nvPr>
            <p:extLst>
              <p:ext uri="{D42A27DB-BD31-4B8C-83A1-F6EECF244321}">
                <p14:modId xmlns:p14="http://schemas.microsoft.com/office/powerpoint/2010/main" val="379053110"/>
              </p:ext>
            </p:extLst>
          </p:nvPr>
        </p:nvGraphicFramePr>
        <p:xfrm>
          <a:off x="316736" y="4343645"/>
          <a:ext cx="8305800" cy="509158"/>
        </p:xfrm>
        <a:graphic>
          <a:graphicData uri="http://schemas.openxmlformats.org/drawingml/2006/table">
            <a:tbl>
              <a:tblPr firstRow="1" bandRow="1">
                <a:tableStyleId>{2D5ABB26-0587-4C30-8999-92F81FD0307C}</a:tableStyleId>
              </a:tblPr>
              <a:tblGrid>
                <a:gridCol w="8305800">
                  <a:extLst>
                    <a:ext uri="{9D8B030D-6E8A-4147-A177-3AD203B41FA5}">
                      <a16:colId xmlns:a16="http://schemas.microsoft.com/office/drawing/2014/main" val="4275093224"/>
                    </a:ext>
                  </a:extLst>
                </a:gridCol>
              </a:tblGrid>
              <a:tr h="509158">
                <a:tc>
                  <a:txBody>
                    <a:bodyPr/>
                    <a:lstStyle/>
                    <a:p>
                      <a:pPr marL="0" indent="0">
                        <a:buNone/>
                      </a:pPr>
                      <a:r>
                        <a:rPr lang="en-US" sz="1200" b="1" dirty="0"/>
                        <a:t>Professionals Involved: </a:t>
                      </a:r>
                      <a:r>
                        <a:rPr lang="en-US" sz="1200" dirty="0"/>
                        <a:t>Health Visitor  |  Speech &amp; Language Therapist  |  GP &amp; Maternal Mental Health Services  |  Family Support Worker</a:t>
                      </a:r>
                    </a:p>
                  </a:txBody>
                  <a:tcPr/>
                </a:tc>
                <a:extLst>
                  <a:ext uri="{0D108BD9-81ED-4DB2-BD59-A6C34878D82A}">
                    <a16:rowId xmlns:a16="http://schemas.microsoft.com/office/drawing/2014/main" val="310417285"/>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990011"/>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CRITICAL EVALUATION: STRENGTHS &amp; LIMITATIONS</a:t>
            </a:r>
            <a:endParaRPr lang="en-US" sz="2000" dirty="0"/>
          </a:p>
        </p:txBody>
      </p:sp>
      <p:sp>
        <p:nvSpPr>
          <p:cNvPr id="4" name="Shape 2"/>
          <p:cNvSpPr/>
          <p:nvPr/>
        </p:nvSpPr>
        <p:spPr>
          <a:xfrm>
            <a:off x="365760" y="868680"/>
            <a:ext cx="4023360" cy="4023360"/>
          </a:xfrm>
          <a:prstGeom prst="roundRect">
            <a:avLst>
              <a:gd name="adj" fmla="val 2273"/>
            </a:avLst>
          </a:prstGeom>
          <a:solidFill>
            <a:srgbClr val="F0FFF0"/>
          </a:solidFill>
          <a:ln w="25400">
            <a:solidFill>
              <a:srgbClr val="27AE60"/>
            </a:solidFill>
            <a:prstDash val="solid"/>
          </a:ln>
        </p:spPr>
        <p:txBody>
          <a:bodyPr/>
          <a:lstStyle/>
          <a:p>
            <a:pPr lvl="0" eaLnBrk="0" fontAlgn="base" hangingPunct="0">
              <a:spcBef>
                <a:spcPct val="0"/>
              </a:spcBef>
              <a:spcAft>
                <a:spcPct val="0"/>
              </a:spcAft>
              <a:buFontTx/>
              <a:buChar char="•"/>
            </a:pPr>
            <a:endParaRPr lang="en-US" altLang="en-US" dirty="0">
              <a:latin typeface="Arial" panose="020B0604020202020204" pitchFamily="34" charset="0"/>
            </a:endParaRPr>
          </a:p>
        </p:txBody>
      </p:sp>
      <p:sp>
        <p:nvSpPr>
          <p:cNvPr id="5" name="Shape 3"/>
          <p:cNvSpPr/>
          <p:nvPr/>
        </p:nvSpPr>
        <p:spPr>
          <a:xfrm>
            <a:off x="365760" y="868680"/>
            <a:ext cx="4023360" cy="411480"/>
          </a:xfrm>
          <a:prstGeom prst="rect">
            <a:avLst/>
          </a:prstGeom>
          <a:solidFill>
            <a:srgbClr val="27AE60"/>
          </a:solidFill>
          <a:ln/>
        </p:spPr>
        <p:txBody>
          <a:bodyPr/>
          <a:lstStyle/>
          <a:p>
            <a:endParaRPr lang="en-GB"/>
          </a:p>
        </p:txBody>
      </p:sp>
      <p:sp>
        <p:nvSpPr>
          <p:cNvPr id="6" name="Text 4"/>
          <p:cNvSpPr/>
          <p:nvPr/>
        </p:nvSpPr>
        <p:spPr>
          <a:xfrm>
            <a:off x="365760" y="868680"/>
            <a:ext cx="4023360" cy="41148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 STRENGTHS</a:t>
            </a:r>
            <a:endParaRPr lang="en-US" sz="1600" dirty="0"/>
          </a:p>
        </p:txBody>
      </p:sp>
      <p:sp>
        <p:nvSpPr>
          <p:cNvPr id="7" name="Text 5"/>
          <p:cNvSpPr/>
          <p:nvPr/>
        </p:nvSpPr>
        <p:spPr>
          <a:xfrm>
            <a:off x="548640" y="1417320"/>
            <a:ext cx="3657600" cy="3291840"/>
          </a:xfrm>
          <a:prstGeom prst="rect">
            <a:avLst/>
          </a:prstGeom>
          <a:noFill/>
          <a:ln/>
        </p:spPr>
        <p:txBody>
          <a:bodyPr wrap="square" rtlCol="0" anchor="ctr"/>
          <a:lstStyle/>
          <a:p>
            <a:pPr>
              <a:buSzPct val="100000"/>
            </a:pPr>
            <a:endParaRPr lang="en-US" sz="1100" dirty="0"/>
          </a:p>
        </p:txBody>
      </p:sp>
      <p:sp>
        <p:nvSpPr>
          <p:cNvPr id="8" name="Shape 6"/>
          <p:cNvSpPr/>
          <p:nvPr/>
        </p:nvSpPr>
        <p:spPr>
          <a:xfrm>
            <a:off x="4754880" y="868680"/>
            <a:ext cx="4023360" cy="4023360"/>
          </a:xfrm>
          <a:prstGeom prst="roundRect">
            <a:avLst>
              <a:gd name="adj" fmla="val 2273"/>
            </a:avLst>
          </a:prstGeom>
          <a:solidFill>
            <a:srgbClr val="FFF0F0"/>
          </a:solidFill>
          <a:ln w="25400">
            <a:solidFill>
              <a:srgbClr val="990011"/>
            </a:solidFill>
            <a:prstDash val="solid"/>
          </a:ln>
        </p:spPr>
        <p:txBody>
          <a:bodyPr/>
          <a:lstStyle/>
          <a:p>
            <a:endParaRPr lang="en-GB"/>
          </a:p>
        </p:txBody>
      </p:sp>
      <p:sp>
        <p:nvSpPr>
          <p:cNvPr id="9" name="Shape 7"/>
          <p:cNvSpPr/>
          <p:nvPr/>
        </p:nvSpPr>
        <p:spPr>
          <a:xfrm>
            <a:off x="4754880" y="868680"/>
            <a:ext cx="4023360" cy="411480"/>
          </a:xfrm>
          <a:prstGeom prst="rect">
            <a:avLst/>
          </a:prstGeom>
          <a:solidFill>
            <a:srgbClr val="990011"/>
          </a:solidFill>
          <a:ln/>
        </p:spPr>
        <p:txBody>
          <a:bodyPr/>
          <a:lstStyle/>
          <a:p>
            <a:endParaRPr lang="en-GB"/>
          </a:p>
        </p:txBody>
      </p:sp>
      <p:sp>
        <p:nvSpPr>
          <p:cNvPr id="10" name="Text 8"/>
          <p:cNvSpPr/>
          <p:nvPr/>
        </p:nvSpPr>
        <p:spPr>
          <a:xfrm>
            <a:off x="4754880" y="868680"/>
            <a:ext cx="4023360" cy="411480"/>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 LIMITATIONS</a:t>
            </a:r>
            <a:endParaRPr lang="en-US" sz="1600" dirty="0"/>
          </a:p>
        </p:txBody>
      </p:sp>
      <p:pic>
        <p:nvPicPr>
          <p:cNvPr id="3074" name="Picture 2" descr="Check mark vector tick green icon in ...">
            <a:extLst>
              <a:ext uri="{FF2B5EF4-FFF2-40B4-BE49-F238E27FC236}">
                <a16:creationId xmlns:a16="http://schemas.microsoft.com/office/drawing/2014/main" id="{39DBF1E2-6851-CB28-45FD-890D0B5DD4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4042" y="921837"/>
            <a:ext cx="305165" cy="30516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 • ballot x (U+2717) @ Graphemica">
            <a:extLst>
              <a:ext uri="{FF2B5EF4-FFF2-40B4-BE49-F238E27FC236}">
                <a16:creationId xmlns:a16="http://schemas.microsoft.com/office/drawing/2014/main" id="{B2462C0A-AB07-B211-5029-EED44696B7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05978" y="888218"/>
            <a:ext cx="338784" cy="338784"/>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9">
            <a:extLst>
              <a:ext uri="{FF2B5EF4-FFF2-40B4-BE49-F238E27FC236}">
                <a16:creationId xmlns:a16="http://schemas.microsoft.com/office/drawing/2014/main" id="{2202E5E4-81D1-4D39-4223-23BA6BF422FA}"/>
              </a:ext>
            </a:extLst>
          </p:cNvPr>
          <p:cNvSpPr>
            <a:spLocks noChangeArrowheads="1"/>
          </p:cNvSpPr>
          <p:nvPr/>
        </p:nvSpPr>
        <p:spPr bwMode="auto">
          <a:xfrm>
            <a:off x="694944" y="2246584"/>
            <a:ext cx="3511296"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200" b="0" i="0" u="none" strike="noStrike" cap="none" normalizeH="0" baseline="0" dirty="0">
                <a:ln>
                  <a:noFill/>
                </a:ln>
                <a:solidFill>
                  <a:schemeClr val="tx1"/>
                </a:solidFill>
                <a:effectLst/>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 Useful in early years practice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endParaRPr>
          </a:p>
          <a:p>
            <a:pPr lvl="0" eaLnBrk="0" fontAlgn="base" hangingPunct="0">
              <a:spcBef>
                <a:spcPct val="0"/>
              </a:spcBef>
              <a:spcAft>
                <a:spcPct val="0"/>
              </a:spcAft>
              <a:buFontTx/>
              <a:buChar char="•"/>
            </a:pPr>
            <a:r>
              <a:rPr kumimoji="0" lang="en-US" altLang="en-US" sz="1200" b="0" i="0" u="none" strike="noStrike" cap="none" normalizeH="0" baseline="0" dirty="0">
                <a:ln>
                  <a:noFill/>
                </a:ln>
                <a:solidFill>
                  <a:schemeClr val="tx1"/>
                </a:solidFill>
                <a:effectLst/>
              </a:rPr>
              <a:t> Included in </a:t>
            </a:r>
            <a:r>
              <a:rPr kumimoji="0" lang="en-US" altLang="en-US" sz="1200" b="0" i="0" u="none" strike="noStrike" cap="none" normalizeH="0" baseline="0" dirty="0" err="1">
                <a:ln>
                  <a:noFill/>
                </a:ln>
                <a:solidFill>
                  <a:schemeClr val="tx1"/>
                </a:solidFill>
                <a:effectLst/>
              </a:rPr>
              <a:t>EYFS</a:t>
            </a:r>
            <a:r>
              <a:rPr kumimoji="0" lang="en-US" altLang="en-US" sz="1200" b="0" i="0" u="none" strike="noStrike" cap="none" normalizeH="0" baseline="0" dirty="0">
                <a:ln>
                  <a:noFill/>
                </a:ln>
                <a:solidFill>
                  <a:schemeClr val="tx1"/>
                </a:solidFill>
                <a:effectLst/>
              </a:rPr>
              <a:t> (</a:t>
            </a:r>
            <a:r>
              <a:rPr lang="en-GB" sz="1200" dirty="0"/>
              <a:t>Early Years Foundation Stage) </a:t>
            </a:r>
            <a:r>
              <a:rPr kumimoji="0" lang="en-US" altLang="en-US" sz="1200" b="0" i="0" u="none" strike="noStrike" cap="none" normalizeH="0" baseline="0" dirty="0">
                <a:ln>
                  <a:noFill/>
                </a:ln>
                <a:solidFill>
                  <a:schemeClr val="tx1"/>
                </a:solidFill>
                <a:effectLst/>
              </a:rPr>
              <a:t>framework and UK policy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 Considers the whole child, family, and environment </a:t>
            </a:r>
          </a:p>
        </p:txBody>
      </p:sp>
      <p:sp>
        <p:nvSpPr>
          <p:cNvPr id="17" name="Rectangle 10">
            <a:extLst>
              <a:ext uri="{FF2B5EF4-FFF2-40B4-BE49-F238E27FC236}">
                <a16:creationId xmlns:a16="http://schemas.microsoft.com/office/drawing/2014/main" id="{3A907BA7-021C-3878-8D09-E1F62E23F22F}"/>
              </a:ext>
            </a:extLst>
          </p:cNvPr>
          <p:cNvSpPr>
            <a:spLocks noChangeArrowheads="1"/>
          </p:cNvSpPr>
          <p:nvPr/>
        </p:nvSpPr>
        <p:spPr bwMode="auto">
          <a:xfrm>
            <a:off x="4953001" y="1639000"/>
            <a:ext cx="3642360"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 Focuses too much on mother–child relationship (Lamb, 2004) </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 Based mainly on Western ideas of independence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 Early attachment is not fixed and can change (Sroufe, 2005)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 Child and caregiver both influence each other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 Child temperament can affect behavior on its own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rPr>
              <a:t> Social and environmental factors also shape development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F3C7E"/>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CULTURAL &amp; CONTEXTUAL CONSIDERATIONS</a:t>
            </a:r>
            <a:endParaRPr lang="en-US" sz="2000" dirty="0"/>
          </a:p>
        </p:txBody>
      </p:sp>
      <p:sp>
        <p:nvSpPr>
          <p:cNvPr id="4" name="Text 2"/>
          <p:cNvSpPr/>
          <p:nvPr/>
        </p:nvSpPr>
        <p:spPr>
          <a:xfrm>
            <a:off x="457200" y="822960"/>
            <a:ext cx="8229600" cy="274320"/>
          </a:xfrm>
          <a:prstGeom prst="rect">
            <a:avLst/>
          </a:prstGeom>
          <a:noFill/>
          <a:ln/>
        </p:spPr>
        <p:txBody>
          <a:bodyPr wrap="square" rtlCol="0" anchor="ctr"/>
          <a:lstStyle/>
          <a:p>
            <a:pPr marL="0" indent="0">
              <a:buNone/>
            </a:pPr>
            <a:r>
              <a:rPr lang="en-US" sz="1500" b="1" dirty="0">
                <a:solidFill>
                  <a:srgbClr val="990011"/>
                </a:solidFill>
                <a:latin typeface="Calibri" pitchFamily="34" charset="0"/>
                <a:ea typeface="Calibri" pitchFamily="34" charset="-122"/>
                <a:cs typeface="Calibri" pitchFamily="34" charset="-120"/>
              </a:rPr>
              <a:t>Applicability to Isaac in London's Diverse Context</a:t>
            </a:r>
            <a:endParaRPr lang="en-US" sz="1500" dirty="0"/>
          </a:p>
        </p:txBody>
      </p:sp>
      <p:sp>
        <p:nvSpPr>
          <p:cNvPr id="5" name="Shape 3"/>
          <p:cNvSpPr/>
          <p:nvPr/>
        </p:nvSpPr>
        <p:spPr>
          <a:xfrm>
            <a:off x="457200" y="1188720"/>
            <a:ext cx="8229600" cy="36576"/>
          </a:xfrm>
          <a:prstGeom prst="rect">
            <a:avLst/>
          </a:prstGeom>
          <a:solidFill>
            <a:srgbClr val="27AE60"/>
          </a:solidFill>
          <a:ln/>
        </p:spPr>
        <p:txBody>
          <a:bodyPr/>
          <a:lstStyle/>
          <a:p>
            <a:endParaRPr lang="en-GB"/>
          </a:p>
        </p:txBody>
      </p:sp>
      <p:sp>
        <p:nvSpPr>
          <p:cNvPr id="6" name="Text 4"/>
          <p:cNvSpPr/>
          <p:nvPr/>
        </p:nvSpPr>
        <p:spPr>
          <a:xfrm>
            <a:off x="457200" y="1325880"/>
            <a:ext cx="8229600" cy="228600"/>
          </a:xfrm>
          <a:prstGeom prst="rect">
            <a:avLst/>
          </a:prstGeom>
          <a:noFill/>
          <a:ln/>
        </p:spPr>
        <p:txBody>
          <a:bodyPr wrap="square" rtlCol="0" anchor="ctr"/>
          <a:lstStyle/>
          <a:p>
            <a:pPr marL="0" indent="0">
              <a:buNone/>
            </a:pPr>
            <a:r>
              <a:rPr lang="en-US" sz="1300" b="1" dirty="0">
                <a:solidFill>
                  <a:srgbClr val="27AE60"/>
                </a:solidFill>
                <a:latin typeface="Calibri" pitchFamily="34" charset="0"/>
                <a:ea typeface="Calibri" pitchFamily="34" charset="-122"/>
                <a:cs typeface="Calibri" pitchFamily="34" charset="-120"/>
              </a:rPr>
              <a:t>✓ Relevant to Isaac's Situation:</a:t>
            </a:r>
            <a:endParaRPr lang="en-US" sz="1300" dirty="0"/>
          </a:p>
        </p:txBody>
      </p:sp>
      <p:sp>
        <p:nvSpPr>
          <p:cNvPr id="7" name="Text 5"/>
          <p:cNvSpPr/>
          <p:nvPr/>
        </p:nvSpPr>
        <p:spPr>
          <a:xfrm>
            <a:off x="457200" y="1645920"/>
            <a:ext cx="8229600" cy="754380"/>
          </a:xfrm>
          <a:prstGeom prst="rect">
            <a:avLst/>
          </a:prstGeom>
          <a:noFill/>
          <a:ln/>
        </p:spPr>
        <p:txBody>
          <a:bodyPr wrap="square" rtlCol="0" anchor="ctr"/>
          <a:lstStyle/>
          <a:p>
            <a:pPr marL="342900" indent="-342900">
              <a:buSzPct val="100000"/>
              <a:buChar char="•"/>
            </a:pPr>
            <a:r>
              <a:rPr lang="en-GB" sz="1200" dirty="0"/>
              <a:t>Attachment behaviours match Western ways of diagnosing and understanding development.</a:t>
            </a:r>
            <a:endParaRPr lang="en-US" sz="1200" dirty="0"/>
          </a:p>
          <a:p>
            <a:pPr marL="342900" indent="-342900">
              <a:buSzPct val="100000"/>
              <a:buChar char="•"/>
            </a:pPr>
            <a:r>
              <a:rPr lang="en-GB" sz="1200" dirty="0"/>
              <a:t>Including parental mental health support directly helps Isaac’s family situation.</a:t>
            </a:r>
            <a:endParaRPr lang="en-US" sz="1200" dirty="0"/>
          </a:p>
          <a:p>
            <a:pPr marL="342900" indent="-342900">
              <a:buSzPct val="100000"/>
              <a:buChar char="•"/>
            </a:pPr>
            <a:r>
              <a:rPr lang="en-GB" sz="1200" dirty="0"/>
              <a:t>The key person approach is practical and required by early years policy.</a:t>
            </a:r>
            <a:endParaRPr lang="en-US" sz="1200" dirty="0"/>
          </a:p>
        </p:txBody>
      </p:sp>
      <p:sp>
        <p:nvSpPr>
          <p:cNvPr id="8" name="Shape 6"/>
          <p:cNvSpPr/>
          <p:nvPr/>
        </p:nvSpPr>
        <p:spPr>
          <a:xfrm>
            <a:off x="539496" y="2514600"/>
            <a:ext cx="8229600" cy="36576"/>
          </a:xfrm>
          <a:prstGeom prst="rect">
            <a:avLst/>
          </a:prstGeom>
          <a:solidFill>
            <a:srgbClr val="990011"/>
          </a:solidFill>
          <a:ln/>
        </p:spPr>
        <p:txBody>
          <a:bodyPr/>
          <a:lstStyle/>
          <a:p>
            <a:endParaRPr lang="en-GB"/>
          </a:p>
        </p:txBody>
      </p:sp>
      <p:sp>
        <p:nvSpPr>
          <p:cNvPr id="9" name="Text 7"/>
          <p:cNvSpPr/>
          <p:nvPr/>
        </p:nvSpPr>
        <p:spPr>
          <a:xfrm>
            <a:off x="457200" y="2665476"/>
            <a:ext cx="8229600" cy="228600"/>
          </a:xfrm>
          <a:prstGeom prst="rect">
            <a:avLst/>
          </a:prstGeom>
          <a:noFill/>
          <a:ln/>
        </p:spPr>
        <p:txBody>
          <a:bodyPr wrap="square" rtlCol="0" anchor="ctr"/>
          <a:lstStyle/>
          <a:p>
            <a:pPr marL="0" indent="0">
              <a:buNone/>
            </a:pPr>
            <a:r>
              <a:rPr lang="en-US" sz="1300" b="1" dirty="0">
                <a:solidFill>
                  <a:srgbClr val="990011"/>
                </a:solidFill>
                <a:latin typeface="Calibri" pitchFamily="34" charset="0"/>
                <a:ea typeface="Calibri" pitchFamily="34" charset="-122"/>
                <a:cs typeface="Calibri" pitchFamily="34" charset="-120"/>
              </a:rPr>
              <a:t>⚠️ Considerations &amp; Potential Gaps:</a:t>
            </a:r>
            <a:endParaRPr lang="en-US" sz="1300" dirty="0"/>
          </a:p>
        </p:txBody>
      </p:sp>
      <p:sp>
        <p:nvSpPr>
          <p:cNvPr id="10" name="Text 8"/>
          <p:cNvSpPr/>
          <p:nvPr/>
        </p:nvSpPr>
        <p:spPr>
          <a:xfrm>
            <a:off x="457200" y="2916936"/>
            <a:ext cx="8229600" cy="1074420"/>
          </a:xfrm>
          <a:prstGeom prst="rect">
            <a:avLst/>
          </a:prstGeom>
          <a:noFill/>
          <a:ln/>
        </p:spPr>
        <p:txBody>
          <a:bodyPr wrap="square" rtlCol="0" anchor="ctr"/>
          <a:lstStyle/>
          <a:p>
            <a:pPr marL="342900" indent="-342900">
              <a:buSzPct val="100000"/>
              <a:buFontTx/>
              <a:buChar char="•"/>
            </a:pPr>
            <a:r>
              <a:rPr lang="en-GB" sz="1200" dirty="0"/>
              <a:t>London is diverse, so Isaac’s family may follow different attachment patterns, like shared care from extended family.</a:t>
            </a:r>
            <a:endParaRPr lang="en-US" sz="1200" dirty="0"/>
          </a:p>
          <a:p>
            <a:pPr marL="342900" indent="-342900">
              <a:buSzPct val="100000"/>
              <a:buFontTx/>
              <a:buChar char="•"/>
            </a:pPr>
            <a:r>
              <a:rPr lang="en-GB" sz="1200" dirty="0"/>
              <a:t>Parental depression may need extra therapy beyond attachment-based support.</a:t>
            </a:r>
            <a:endParaRPr lang="en-US" sz="1200" dirty="0"/>
          </a:p>
          <a:p>
            <a:pPr marL="342900" indent="-342900">
              <a:buSzPct val="100000"/>
              <a:buChar char="•"/>
            </a:pPr>
            <a:r>
              <a:rPr lang="en-GB" sz="1200" dirty="0"/>
              <a:t>Language delay and social withdrawal may also be signs of neurodevelopmental differences like autism.</a:t>
            </a:r>
            <a:endParaRPr lang="en-US" sz="1200" dirty="0"/>
          </a:p>
          <a:p>
            <a:pPr marL="342900" indent="-342900">
              <a:buSzPct val="100000"/>
              <a:buChar char="•"/>
            </a:pPr>
            <a:r>
              <a:rPr lang="en-GB" sz="1200" dirty="0"/>
              <a:t>Needs enough staff and time, which may be limited in practice</a:t>
            </a:r>
            <a:endParaRPr lang="en-US" sz="1200" dirty="0"/>
          </a:p>
        </p:txBody>
      </p:sp>
      <p:sp>
        <p:nvSpPr>
          <p:cNvPr id="11" name="Shape 6">
            <a:extLst>
              <a:ext uri="{FF2B5EF4-FFF2-40B4-BE49-F238E27FC236}">
                <a16:creationId xmlns:a16="http://schemas.microsoft.com/office/drawing/2014/main" id="{BFC3B01B-A19E-C86C-8133-779891032D29}"/>
              </a:ext>
            </a:extLst>
          </p:cNvPr>
          <p:cNvSpPr/>
          <p:nvPr/>
        </p:nvSpPr>
        <p:spPr>
          <a:xfrm>
            <a:off x="539496" y="4027932"/>
            <a:ext cx="8229600" cy="36576"/>
          </a:xfrm>
          <a:prstGeom prst="rect">
            <a:avLst/>
          </a:prstGeom>
          <a:solidFill>
            <a:schemeClr val="tx1">
              <a:lumMod val="75000"/>
              <a:lumOff val="25000"/>
            </a:schemeClr>
          </a:solidFill>
          <a:ln/>
        </p:spPr>
        <p:txBody>
          <a:bodyPr/>
          <a:lstStyle/>
          <a:p>
            <a:endParaRPr lang="en-GB"/>
          </a:p>
        </p:txBody>
      </p:sp>
      <p:sp>
        <p:nvSpPr>
          <p:cNvPr id="13" name="TextBox 12">
            <a:extLst>
              <a:ext uri="{FF2B5EF4-FFF2-40B4-BE49-F238E27FC236}">
                <a16:creationId xmlns:a16="http://schemas.microsoft.com/office/drawing/2014/main" id="{56E007B4-C57D-EC7E-EABB-1CABC895E73C}"/>
              </a:ext>
            </a:extLst>
          </p:cNvPr>
          <p:cNvSpPr txBox="1"/>
          <p:nvPr/>
        </p:nvSpPr>
        <p:spPr>
          <a:xfrm>
            <a:off x="457200" y="4064508"/>
            <a:ext cx="8311896" cy="661720"/>
          </a:xfrm>
          <a:prstGeom prst="rect">
            <a:avLst/>
          </a:prstGeom>
          <a:noFill/>
        </p:spPr>
        <p:txBody>
          <a:bodyPr wrap="square">
            <a:spAutoFit/>
          </a:bodyPr>
          <a:lstStyle/>
          <a:p>
            <a:pPr>
              <a:buNone/>
            </a:pPr>
            <a:r>
              <a:rPr lang="en-GB" sz="1300" b="1" dirty="0"/>
              <a:t>Practitioner Reflection</a:t>
            </a:r>
          </a:p>
          <a:p>
            <a:pPr>
              <a:buFont typeface="Arial" panose="020B0604020202020204" pitchFamily="34" charset="0"/>
              <a:buChar char="•"/>
            </a:pPr>
            <a:r>
              <a:rPr lang="en-GB" sz="1200" dirty="0"/>
              <a:t>     Assessments should look at the child’s family and culture.</a:t>
            </a:r>
          </a:p>
          <a:p>
            <a:pPr>
              <a:buFont typeface="Arial" panose="020B0604020202020204" pitchFamily="34" charset="0"/>
              <a:buChar char="•"/>
            </a:pPr>
            <a:r>
              <a:rPr lang="en-GB" sz="1200" dirty="0"/>
              <a:t>     Attachment behaviours can look different in different families and cultures (Lamb, 2004).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990011"/>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rtlCol="0" anchor="ctr"/>
          <a:lstStyle/>
          <a:p>
            <a:pPr marL="0" indent="0">
              <a:buNone/>
            </a:pPr>
            <a:r>
              <a:rPr lang="en-US" sz="4400" b="1" dirty="0">
                <a:solidFill>
                  <a:srgbClr val="FFFFFF"/>
                </a:solidFill>
                <a:latin typeface="Calibri" pitchFamily="34" charset="0"/>
                <a:ea typeface="Calibri" pitchFamily="34" charset="-122"/>
                <a:cs typeface="Calibri" pitchFamily="34" charset="-120"/>
              </a:rPr>
              <a:t>CONCLUSION</a:t>
            </a:r>
            <a:endParaRPr lang="en-US" sz="4400" dirty="0"/>
          </a:p>
        </p:txBody>
      </p:sp>
      <p:sp>
        <p:nvSpPr>
          <p:cNvPr id="3" name="Shape 1"/>
          <p:cNvSpPr/>
          <p:nvPr/>
        </p:nvSpPr>
        <p:spPr>
          <a:xfrm>
            <a:off x="457200" y="914400"/>
            <a:ext cx="8229600" cy="45720"/>
          </a:xfrm>
          <a:prstGeom prst="rect">
            <a:avLst/>
          </a:prstGeom>
          <a:solidFill>
            <a:srgbClr val="D4A574"/>
          </a:solidFill>
          <a:ln/>
        </p:spPr>
        <p:txBody>
          <a:bodyPr/>
          <a:lstStyle/>
          <a:p>
            <a:endParaRPr lang="en-GB"/>
          </a:p>
        </p:txBody>
      </p:sp>
      <p:sp>
        <p:nvSpPr>
          <p:cNvPr id="4" name="Text 2"/>
          <p:cNvSpPr/>
          <p:nvPr/>
        </p:nvSpPr>
        <p:spPr>
          <a:xfrm>
            <a:off x="457200" y="1097280"/>
            <a:ext cx="8229600" cy="1743891"/>
          </a:xfrm>
          <a:prstGeom prst="rect">
            <a:avLst/>
          </a:prstGeom>
          <a:noFill/>
          <a:ln/>
        </p:spPr>
        <p:txBody>
          <a:bodyPr wrap="square" rtlCol="0" anchor="t"/>
          <a:lstStyle/>
          <a:p>
            <a:r>
              <a:rPr lang="en-GB" sz="1400" dirty="0">
                <a:solidFill>
                  <a:schemeClr val="bg1"/>
                </a:solidFill>
              </a:rPr>
              <a:t>Bowlby’s Attachment Theory helps explain Isaac’s development and behaviours like withdrawal, separation distress, and language delay, which may be linked to insecure attachment from disrupted care and maternal mental health issues. Support should involve different services working together, such as early years staff, mental health support for parents, and speech and language therapy, to help Isaac develop more securely and build resilience. While attachment theory is useful, Isaac’s needs should also be understood in the wider context of his environment and development.</a:t>
            </a:r>
          </a:p>
          <a:p>
            <a:pPr marL="0" indent="0">
              <a:buNone/>
            </a:pPr>
            <a:endParaRPr lang="en-US" sz="1400" dirty="0">
              <a:solidFill>
                <a:schemeClr val="bg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CF6F5"/>
        </a:solidFill>
        <a:effectLst/>
      </p:bgPr>
    </p:bg>
    <p:spTree>
      <p:nvGrpSpPr>
        <p:cNvPr id="1" name=""/>
        <p:cNvGrpSpPr/>
        <p:nvPr/>
      </p:nvGrpSpPr>
      <p:grpSpPr>
        <a:xfrm>
          <a:off x="0" y="0"/>
          <a:ext cx="0" cy="0"/>
          <a:chOff x="0" y="0"/>
          <a:chExt cx="0" cy="0"/>
        </a:xfrm>
      </p:grpSpPr>
      <p:sp>
        <p:nvSpPr>
          <p:cNvPr id="2" name="Shape 0"/>
          <p:cNvSpPr/>
          <p:nvPr/>
        </p:nvSpPr>
        <p:spPr>
          <a:xfrm>
            <a:off x="0" y="0"/>
            <a:ext cx="9144000" cy="640080"/>
          </a:xfrm>
          <a:prstGeom prst="rect">
            <a:avLst/>
          </a:prstGeom>
          <a:solidFill>
            <a:srgbClr val="2F3C7E"/>
          </a:solidFill>
          <a:ln/>
        </p:spPr>
        <p:txBody>
          <a:bodyPr/>
          <a:lstStyle/>
          <a:p>
            <a:endParaRPr lang="en-GB"/>
          </a:p>
        </p:txBody>
      </p:sp>
      <p:sp>
        <p:nvSpPr>
          <p:cNvPr id="3" name="Text 1"/>
          <p:cNvSpPr/>
          <p:nvPr/>
        </p:nvSpPr>
        <p:spPr>
          <a:xfrm>
            <a:off x="457200" y="91440"/>
            <a:ext cx="8229600" cy="502920"/>
          </a:xfrm>
          <a:prstGeom prst="rect">
            <a:avLst/>
          </a:prstGeom>
          <a:noFill/>
          <a:ln/>
        </p:spPr>
        <p:txBody>
          <a:bodyPr wrap="square" rtlCol="0" anchor="ctr"/>
          <a:lstStyle/>
          <a:p>
            <a:pPr marL="0" indent="0">
              <a:buNone/>
            </a:pPr>
            <a:r>
              <a:rPr lang="en-US" sz="3600" b="1" dirty="0">
                <a:solidFill>
                  <a:srgbClr val="FFFFFF"/>
                </a:solidFill>
                <a:latin typeface="Calibri" pitchFamily="34" charset="0"/>
                <a:ea typeface="Calibri" pitchFamily="34" charset="-122"/>
                <a:cs typeface="Calibri" pitchFamily="34" charset="-120"/>
              </a:rPr>
              <a:t>REFERENCES (UWTSD Harvard Style)</a:t>
            </a:r>
            <a:endParaRPr lang="en-US" sz="3600" dirty="0"/>
          </a:p>
        </p:txBody>
      </p:sp>
      <p:sp>
        <p:nvSpPr>
          <p:cNvPr id="4" name="Text 2"/>
          <p:cNvSpPr/>
          <p:nvPr/>
        </p:nvSpPr>
        <p:spPr>
          <a:xfrm>
            <a:off x="457200" y="868680"/>
            <a:ext cx="8229600" cy="1979716"/>
          </a:xfrm>
          <a:prstGeom prst="rect">
            <a:avLst/>
          </a:prstGeom>
          <a:noFill/>
          <a:ln/>
        </p:spPr>
        <p:txBody>
          <a:bodyPr wrap="square" rtlCol="0" anchor="ctr"/>
          <a:lstStyle/>
          <a:p>
            <a:pPr marL="0" indent="0">
              <a:buNone/>
            </a:pPr>
            <a:endParaRPr lang="en-US" sz="1100" dirty="0">
              <a:solidFill>
                <a:srgbClr val="1A1A1A"/>
              </a:solidFill>
              <a:latin typeface="Calibri" pitchFamily="34" charset="0"/>
              <a:ea typeface="Calibri" pitchFamily="34" charset="-122"/>
              <a:cs typeface="Calibri" pitchFamily="34" charset="-120"/>
            </a:endParaRPr>
          </a:p>
          <a:p>
            <a:pPr marL="0" indent="0">
              <a:buNone/>
            </a:pPr>
            <a:endParaRPr lang="en-US" sz="1100" dirty="0">
              <a:solidFill>
                <a:srgbClr val="1A1A1A"/>
              </a:solidFill>
              <a:latin typeface="Calibri" pitchFamily="34" charset="0"/>
              <a:ea typeface="Calibri" pitchFamily="34" charset="-122"/>
              <a:cs typeface="Calibri" pitchFamily="34" charset="-120"/>
            </a:endParaRPr>
          </a:p>
          <a:p>
            <a:pPr marL="0" indent="0">
              <a:buNone/>
            </a:pPr>
            <a:endParaRPr lang="en-US" sz="1100" dirty="0">
              <a:solidFill>
                <a:srgbClr val="1A1A1A"/>
              </a:solidFill>
              <a:latin typeface="Calibri" pitchFamily="34" charset="0"/>
              <a:ea typeface="Calibri" pitchFamily="34" charset="-122"/>
              <a:cs typeface="Calibri" pitchFamily="34" charset="-120"/>
            </a:endParaRPr>
          </a:p>
          <a:p>
            <a:pPr marL="0" indent="0">
              <a:buNone/>
            </a:pPr>
            <a:endParaRPr lang="en-US" sz="1100" dirty="0">
              <a:solidFill>
                <a:srgbClr val="1A1A1A"/>
              </a:solidFill>
              <a:latin typeface="Calibri" pitchFamily="34" charset="0"/>
              <a:ea typeface="Calibri" pitchFamily="34" charset="-122"/>
              <a:cs typeface="Calibri" pitchFamily="34" charset="-120"/>
            </a:endParaRPr>
          </a:p>
          <a:p>
            <a:pPr marL="0" indent="0">
              <a:buNone/>
            </a:pPr>
            <a:endParaRPr lang="en-US" sz="1100" dirty="0">
              <a:solidFill>
                <a:srgbClr val="1A1A1A"/>
              </a:solidFill>
              <a:latin typeface="Calibri" pitchFamily="34" charset="0"/>
              <a:ea typeface="Calibri" pitchFamily="34" charset="-122"/>
              <a:cs typeface="Calibri" pitchFamily="34" charset="-120"/>
            </a:endParaRPr>
          </a:p>
          <a:p>
            <a:pPr marL="0" indent="0">
              <a:buNone/>
            </a:pPr>
            <a:r>
              <a:rPr lang="en-US" sz="1100" dirty="0">
                <a:solidFill>
                  <a:srgbClr val="1A1A1A"/>
                </a:solidFill>
                <a:latin typeface="Calibri" pitchFamily="34" charset="0"/>
                <a:ea typeface="Calibri" pitchFamily="34" charset="-122"/>
                <a:cs typeface="Calibri" pitchFamily="34" charset="-120"/>
              </a:rPr>
              <a:t>Ainsworth, M. D. S., &amp; Bell, S. M. (1970). Attachment, exploration, and separation. Child Development, 41(1), 49–67.</a:t>
            </a:r>
          </a:p>
          <a:p>
            <a:pPr marL="0" indent="0">
              <a:buNone/>
            </a:pPr>
            <a:endParaRPr lang="en-US" sz="1100" dirty="0"/>
          </a:p>
          <a:p>
            <a:pPr marL="0" indent="0">
              <a:buNone/>
            </a:pPr>
            <a:r>
              <a:rPr lang="en-US" sz="1100" dirty="0">
                <a:solidFill>
                  <a:srgbClr val="1A1A1A"/>
                </a:solidFill>
                <a:latin typeface="Calibri" pitchFamily="34" charset="0"/>
                <a:ea typeface="Calibri" pitchFamily="34" charset="-122"/>
                <a:cs typeface="Calibri" pitchFamily="34" charset="-120"/>
              </a:rPr>
              <a:t>Bowlby, J. (1988). A secure base: Parent-child attachment and healthy human development. Basic Books.</a:t>
            </a:r>
          </a:p>
          <a:p>
            <a:pPr marL="0" indent="0">
              <a:buNone/>
            </a:pPr>
            <a:endParaRPr lang="en-US" sz="1100" dirty="0"/>
          </a:p>
          <a:p>
            <a:pPr marL="0" indent="0">
              <a:buNone/>
            </a:pPr>
            <a:r>
              <a:rPr lang="en-US" sz="1100" dirty="0">
                <a:solidFill>
                  <a:srgbClr val="1A1A1A"/>
                </a:solidFill>
                <a:latin typeface="Calibri" pitchFamily="34" charset="0"/>
                <a:ea typeface="Calibri" pitchFamily="34" charset="-122"/>
                <a:cs typeface="Calibri" pitchFamily="34" charset="-120"/>
              </a:rPr>
              <a:t>Bretherton, I., &amp; Munholland, K. A. (2008). Internal working models in attachment relationships. In Handbook of Attachment (2nd ed., pp. 102–127).</a:t>
            </a:r>
          </a:p>
          <a:p>
            <a:pPr marL="0" indent="0">
              <a:buNone/>
            </a:pPr>
            <a:endParaRPr lang="en-US" sz="1100" dirty="0"/>
          </a:p>
          <a:p>
            <a:pPr marL="0" indent="0">
              <a:buNone/>
            </a:pPr>
            <a:r>
              <a:rPr lang="en-US" sz="1100" dirty="0">
                <a:solidFill>
                  <a:srgbClr val="1A1A1A"/>
                </a:solidFill>
                <a:latin typeface="Calibri" pitchFamily="34" charset="0"/>
                <a:ea typeface="Calibri" pitchFamily="34" charset="-122"/>
                <a:cs typeface="Calibri" pitchFamily="34" charset="-120"/>
              </a:rPr>
              <a:t>Department for Education. (2021). Statutory framework for the early years foundation stage (EYFS). Crown Copyright.</a:t>
            </a:r>
          </a:p>
          <a:p>
            <a:pPr marL="0" indent="0">
              <a:buNone/>
            </a:pPr>
            <a:endParaRPr lang="en-US" sz="1100" dirty="0"/>
          </a:p>
          <a:p>
            <a:pPr marL="0" indent="0">
              <a:buNone/>
            </a:pPr>
            <a:r>
              <a:rPr lang="en-US" sz="1100" dirty="0">
                <a:solidFill>
                  <a:srgbClr val="1A1A1A"/>
                </a:solidFill>
                <a:latin typeface="Calibri" pitchFamily="34" charset="0"/>
                <a:ea typeface="Calibri" pitchFamily="34" charset="-122"/>
                <a:cs typeface="Calibri" pitchFamily="34" charset="-120"/>
              </a:rPr>
              <a:t>Geddes, H. (2006). Attachment in the classroom: The links between children's early experience. Worth Publishing.</a:t>
            </a:r>
          </a:p>
          <a:p>
            <a:pPr marL="0" indent="0">
              <a:buNone/>
            </a:pPr>
            <a:endParaRPr lang="en-US" sz="1100" dirty="0"/>
          </a:p>
          <a:p>
            <a:pPr marL="0" indent="0">
              <a:buNone/>
            </a:pPr>
            <a:r>
              <a:rPr lang="en-US" sz="1100" dirty="0">
                <a:solidFill>
                  <a:srgbClr val="1A1A1A"/>
                </a:solidFill>
                <a:latin typeface="Calibri" pitchFamily="34" charset="0"/>
                <a:ea typeface="Calibri" pitchFamily="34" charset="-122"/>
                <a:cs typeface="Calibri" pitchFamily="34" charset="-120"/>
              </a:rPr>
              <a:t>Gottman, J. M. (1997). Raising an emotionally intelligent child. Bantam.</a:t>
            </a:r>
          </a:p>
          <a:p>
            <a:pPr marL="0" indent="0">
              <a:buNone/>
            </a:pPr>
            <a:endParaRPr lang="en-US" sz="1100" dirty="0"/>
          </a:p>
          <a:p>
            <a:pPr marL="0" indent="0">
              <a:buNone/>
            </a:pPr>
            <a:r>
              <a:rPr lang="en-US" sz="1100" dirty="0">
                <a:solidFill>
                  <a:srgbClr val="1A1A1A"/>
                </a:solidFill>
                <a:latin typeface="Calibri" pitchFamily="34" charset="0"/>
                <a:ea typeface="Calibri" pitchFamily="34" charset="-122"/>
                <a:cs typeface="Calibri" pitchFamily="34" charset="-120"/>
              </a:rPr>
              <a:t>Lamb, M. E. (2004). The role of the father in child development (4th ed.). John Wiley &amp; Sons.</a:t>
            </a:r>
          </a:p>
          <a:p>
            <a:pPr marL="0" indent="0">
              <a:buNone/>
            </a:pPr>
            <a:endParaRPr lang="en-US" sz="1100" dirty="0"/>
          </a:p>
          <a:p>
            <a:pPr marL="0" indent="0">
              <a:buNone/>
            </a:pPr>
            <a:r>
              <a:rPr lang="en-US" sz="1100" dirty="0">
                <a:solidFill>
                  <a:srgbClr val="1A1A1A"/>
                </a:solidFill>
                <a:latin typeface="Calibri" pitchFamily="34" charset="0"/>
                <a:ea typeface="Calibri" pitchFamily="34" charset="-122"/>
                <a:cs typeface="Calibri" pitchFamily="34" charset="-120"/>
              </a:rPr>
              <a:t>Sroufe, L. A. (2005). Attachment and development: A prospective, longitudinal study. Attachment &amp; Human Development, 7(4), 349–367.</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206</TotalTime>
  <Words>1573</Words>
  <Application>Microsoft Office PowerPoint</Application>
  <PresentationFormat>On-screen Show (16:9)</PresentationFormat>
  <Paragraphs>260</Paragraphs>
  <Slides>14</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Bowlby's Attachment Theory: Isaac's Case Study</dc:title>
  <dc:subject>PptxGenJS Presentation</dc:subject>
  <dc:creator>Trainee Early Years Support Worker</dc:creator>
  <cp:lastModifiedBy>Rabia Rashid (2504610)</cp:lastModifiedBy>
  <cp:revision>46</cp:revision>
  <dcterms:created xsi:type="dcterms:W3CDTF">2026-06-08T11:50:06Z</dcterms:created>
  <dcterms:modified xsi:type="dcterms:W3CDTF">2026-06-09T06:17:35Z</dcterms:modified>
</cp:coreProperties>
</file>