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70" r:id="rId13"/>
    <p:sldId id="271" r:id="rId14"/>
    <p:sldId id="272" r:id="rId15"/>
    <p:sldId id="279" r:id="rId16"/>
    <p:sldId id="273" r:id="rId17"/>
    <p:sldId id="274" r:id="rId18"/>
    <p:sldId id="275" r:id="rId19"/>
    <p:sldId id="276" r:id="rId20"/>
    <p:sldId id="277" r:id="rId21"/>
    <p:sldId id="278" r:id="rId22"/>
  </p:sldIdLst>
  <p:sldSz cx="9144000" cy="6858000" type="screen4x3"/>
  <p:notesSz cx="6724650" cy="97742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E06FA4C-EB78-4D8C-A402-D343AF1BB14A}" type="datetimeFigureOut">
              <a:rPr lang="en-US"/>
              <a:pPr>
                <a:defRPr/>
              </a:pPr>
              <a:t>2/19/2019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52A96BF-FC6D-4206-B8A4-4E720C3CF2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9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5DF697-7654-4F50-93FE-99704FC0D10E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609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B2D36FA-14C3-4031-8983-AFDCD31D1BCB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570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B508BC3-84BB-4DFB-A1BA-5804BF55C9A3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59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95DE3DC-996D-4F61-93A0-7DAD4C1D6F44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8787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EFB62DF-042E-4DBB-A151-2BC46016C026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373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F61CC1-4008-4656-BCDB-B7B213A11C60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936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9589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F091180-E7E7-45B8-9B69-1A2D4D562FC0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3308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FB3E7EF-C641-43B0-BB40-5A8B56CAA575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678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D7C3C4E-9D98-455B-A439-054EE1EE2326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9922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D7325B-6C9F-4E73-A288-FC95D9F255FB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09787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D33161C-0C2F-4F49-A72D-69A7C6188159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7350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BCC137-C005-4B52-9E75-0E09B24EC5BC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09391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5DDDFAB-370E-4D64-BF6B-D62526EAF10B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220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1362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 smtClean="0"/>
              <a:t>often called simply a heuristic, is any approach to problem solving, learning, or discovery that employs a practical method not guaranteed to be optimal or perfect, but sufficient for the immediate goals.</a:t>
            </a:r>
            <a:endParaRPr lang="en-US" alt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5F8A4E8-EEFE-490F-98CE-71BE730C0ACD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5922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A4EF16-DFEA-47D7-B301-995F08C9BD16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3959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91230C-12DF-4479-8DAA-323D05E2113E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77295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61EFD28-F0DD-40AF-8210-7D6E44588AD9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11558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1443F85-1614-4E7B-858F-EEDD3630FB40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93103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222E431-AD72-40FA-B539-6BB27B7F86C0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7830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28ADBAC-4F93-4A54-853F-51D9EB404311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A930CC7-6CBE-46F5-A186-EA16C442C4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78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0C9CF4E-E80B-4BC5-B328-3CB2F44D46A4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C63C2278-E5AC-44D7-A665-31EB21567C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919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8F1D648-CAB9-4322-86C8-DCB7DABDACED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2D2B8A6-3741-4A78-A926-7D712EFF66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56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0F0FACE0-ABCF-46ED-BCE0-6E5F12AB9899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7ABA558-7262-4612-9C46-7A463CA5F5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011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6CE9B1C-CA63-479C-8C81-AF428BFAF9C5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C3D64E7-BC9F-4973-B3A9-97D9F6B404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844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53458B4-86A7-4DE3-A58F-0195F1601258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12493EC-8335-437B-81BA-23FE835981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034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837D9D1-9C34-41D5-BDB5-1E0AFB968AB0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0B68BD4-C3C2-4A78-AEEB-EE52FD51F6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559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6AFE5953-92EF-49E6-86A4-90A4A444CF5F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A50F066-76B6-45EA-8631-C6C0572903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982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41D9E79-A494-468E-B12E-13BD74A3CA87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6C44867-D0E9-45BC-BB86-D41A07B755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10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AD46B99-B316-44DC-B2E4-74EF2774B4F3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EFC0CC5-9E37-40A8-BE1A-BD8D843B29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772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DAFE5F1-EAB3-4629-BE6C-C91BFA765703}" type="datetime1">
              <a:rPr lang="en-GB" altLang="en-US"/>
              <a:pPr/>
              <a:t>19/02/2019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52392AF-206D-4A89-BDD4-234B5EDCEB3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59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fld id="{DAEF3DA3-4404-43F2-B833-9EBA69D05D06}" type="datetime1">
              <a:rPr lang="en-GB" altLang="en-US">
                <a:cs typeface="Arial" pitchFamily="34" charset="0"/>
              </a:rPr>
              <a:pPr/>
              <a:t>19/02/2019</a:t>
            </a:fld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DE29DEF-1DBC-4A13-8D97-F8A2C11D0453}" type="slidenum">
              <a:rPr lang="en-GB" altLang="en-US">
                <a:cs typeface="Arial" pitchFamily="34" charset="0"/>
              </a:rPr>
              <a:pPr/>
              <a:t>‹#›</a:t>
            </a:fld>
            <a:endParaRPr lang="en-GB" alt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831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6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8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9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0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1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2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smtClean="0"/>
              <a:t>Individual decision-making</a:t>
            </a:r>
            <a:br>
              <a:rPr lang="en-GB" altLang="en-US" dirty="0" smtClean="0"/>
            </a:br>
            <a:r>
              <a:rPr lang="en-GB" altLang="en-US" sz="2800" dirty="0" smtClean="0"/>
              <a:t>The Buyers Process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381000" y="836712"/>
            <a:ext cx="8305800" cy="390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Consumers as problem solvers</a:t>
            </a:r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 consumer purchase occurs as a response to a problem.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go through a number of different steps in order to make a purchase.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 some purchases are more important than others, so the effort put into each decision to buy is different.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23528" y="476672"/>
            <a:ext cx="8305800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Decision-making perspectives</a:t>
            </a:r>
            <a:r>
              <a:rPr lang="en-GB" altLang="en-US" sz="2400" b="1" dirty="0"/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 smtClean="0"/>
              <a:t>The </a:t>
            </a:r>
            <a:r>
              <a:rPr lang="en-GB" altLang="en-US" sz="2400" b="1" i="1" dirty="0"/>
              <a:t>rational perspective</a:t>
            </a:r>
            <a:r>
              <a:rPr lang="en-GB" altLang="en-US" sz="2400" dirty="0"/>
              <a:t> - people calmly and careful integrate as </a:t>
            </a:r>
            <a:r>
              <a:rPr lang="en-GB" altLang="en-US" sz="2400" dirty="0" smtClean="0"/>
              <a:t>much </a:t>
            </a:r>
            <a:r>
              <a:rPr lang="en-GB" altLang="en-US" sz="2400" dirty="0"/>
              <a:t>information as possible with what they already know about a product and weigh up the pros and cons of each before making a decision.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Behavioural</a:t>
            </a:r>
            <a:r>
              <a:rPr lang="en-GB" altLang="en-US" sz="2400" b="1" dirty="0"/>
              <a:t> </a:t>
            </a:r>
            <a:r>
              <a:rPr lang="en-GB" altLang="en-US" sz="2400" b="1" i="1" dirty="0"/>
              <a:t>Influence perspective</a:t>
            </a:r>
            <a:r>
              <a:rPr lang="en-GB" altLang="en-US" sz="2400" b="1" dirty="0"/>
              <a:t> -</a:t>
            </a:r>
            <a:r>
              <a:rPr lang="en-GB" altLang="en-US" sz="2400" dirty="0"/>
              <a:t> (in conditions of low involvement) where decisions are made  as a result of a learned response to environmental cues, e.g. buying on impulse as a result of a ‘special offer’.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Experiential perspective</a:t>
            </a:r>
            <a:r>
              <a:rPr lang="en-GB" altLang="en-US" sz="2400" dirty="0"/>
              <a:t> - in conditions of high involvement but where the selection made cannot be entirely rational.</a:t>
            </a:r>
            <a:endParaRPr lang="en-GB" alt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836613"/>
            <a:ext cx="8305800" cy="307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/>
              <a:t>             </a:t>
            </a:r>
            <a:r>
              <a:rPr lang="en-GB" altLang="en-US" sz="3200" b="1" dirty="0"/>
              <a:t>Stages in the consumer decision making process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 smtClean="0"/>
              <a:t>Problem </a:t>
            </a:r>
            <a:r>
              <a:rPr lang="en-GB" altLang="en-US" sz="2000" b="1" dirty="0"/>
              <a:t>recognition</a:t>
            </a:r>
            <a:r>
              <a:rPr lang="en-GB" altLang="en-US" sz="2000" dirty="0"/>
              <a:t> </a:t>
            </a:r>
            <a:endParaRPr lang="en-GB" altLang="en-US" sz="2000" dirty="0" smtClean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 smtClean="0"/>
              <a:t>Information </a:t>
            </a:r>
            <a:r>
              <a:rPr lang="en-GB" altLang="en-US" sz="2000" b="1" dirty="0"/>
              <a:t>search</a:t>
            </a:r>
            <a:r>
              <a:rPr lang="en-GB" altLang="en-US" sz="2000" dirty="0"/>
              <a:t> </a:t>
            </a:r>
            <a:r>
              <a:rPr lang="en-GB" altLang="en-US" sz="2000" dirty="0" smtClean="0"/>
              <a:t>-.</a:t>
            </a:r>
            <a:endParaRPr lang="en-GB" altLang="en-US" sz="2000" dirty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Evaluation of alternatives</a:t>
            </a:r>
            <a:r>
              <a:rPr lang="en-GB" altLang="en-US" sz="2000" dirty="0"/>
              <a:t> </a:t>
            </a:r>
            <a:endParaRPr lang="en-GB" altLang="en-US" sz="2000" dirty="0" smtClean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 smtClean="0"/>
              <a:t>Product </a:t>
            </a:r>
            <a:r>
              <a:rPr lang="en-GB" altLang="en-US" sz="2000" b="1" dirty="0"/>
              <a:t>choice </a:t>
            </a:r>
            <a:endParaRPr lang="en-GB" altLang="en-US" sz="2000" b="1" dirty="0" smtClean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 smtClean="0"/>
              <a:t>Outcomes </a:t>
            </a:r>
            <a:r>
              <a:rPr lang="en-GB" altLang="en-US" sz="2000" dirty="0"/>
              <a:t>- does product satisfy consumers needs and wants.</a:t>
            </a:r>
            <a:endParaRPr lang="en-GB" altLang="en-US" sz="20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77957" y="908720"/>
            <a:ext cx="8305800" cy="372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Types of consumer </a:t>
            </a:r>
            <a:r>
              <a:rPr lang="en-GB" altLang="en-US" sz="3200" b="1" dirty="0" smtClean="0"/>
              <a:t>decisions</a:t>
            </a: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Habitual decision-making</a:t>
            </a:r>
            <a:r>
              <a:rPr lang="en-GB" altLang="en-US" sz="2400" dirty="0"/>
              <a:t> - those that are made routinely and with little or no conscious  effort.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Extended </a:t>
            </a:r>
            <a:r>
              <a:rPr lang="en-GB" altLang="en-US" sz="2400" b="1" i="1" dirty="0" smtClean="0"/>
              <a:t>decision-making</a:t>
            </a:r>
            <a:r>
              <a:rPr lang="en-GB" altLang="en-US" sz="2400" dirty="0" smtClean="0"/>
              <a:t>.- Risk involved so need to think before making decision</a:t>
            </a: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Limited decision-making</a:t>
            </a:r>
            <a:r>
              <a:rPr lang="en-GB" altLang="en-US" sz="2400" b="1" dirty="0"/>
              <a:t> -</a:t>
            </a:r>
            <a:r>
              <a:rPr lang="en-GB" altLang="en-US" sz="2400" dirty="0"/>
              <a:t> usually straightforward and simple.  There is no real motivation to search for information and evaluate each alternative rigorously.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18864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Continuum of buying decision behaviour</a:t>
            </a:r>
            <a:endParaRPr lang="en-GB" altLang="en-US" sz="3200" dirty="0"/>
          </a:p>
        </p:txBody>
      </p:sp>
      <p:pic>
        <p:nvPicPr>
          <p:cNvPr id="8195" name="Picture 4" descr="PE4817 08.06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48" b="28848"/>
          <a:stretch>
            <a:fillRect/>
          </a:stretch>
        </p:blipFill>
        <p:spPr bwMode="auto">
          <a:xfrm>
            <a:off x="298450" y="1196752"/>
            <a:ext cx="838835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51520" y="1341437"/>
            <a:ext cx="8305800" cy="3200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Problem </a:t>
            </a:r>
            <a:r>
              <a:rPr lang="en-GB" altLang="en-US" sz="3200" b="1" dirty="0" smtClean="0"/>
              <a:t>recognition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When a consumer recognises that there is a perceived problem to be solved.  The problem can be small or large, simple or complex.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alt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Need recognition can occur by a consumer running out of a product, Assortment depletion or by the creation of a new need, e.g. after decorating a room replacement furnishings to match new colour scheme.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376537" y="188640"/>
            <a:ext cx="8305800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Different search </a:t>
            </a:r>
            <a:r>
              <a:rPr lang="en-GB" altLang="en-US" sz="3200" b="1" dirty="0" smtClean="0"/>
              <a:t>models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Internal versus external information search</a:t>
            </a:r>
            <a:r>
              <a:rPr lang="en-GB" altLang="en-US" sz="2400" i="1" dirty="0"/>
              <a:t>  - </a:t>
            </a:r>
            <a:r>
              <a:rPr lang="en-GB" altLang="en-US" sz="2400" dirty="0"/>
              <a:t>Internal searches of our memory banks helps consumers assemble information about different product alternatives.  External information searches (advertisements, etc.) helps consumers to supplement current knowledge.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Deliberate versus accidental search</a:t>
            </a:r>
            <a:r>
              <a:rPr lang="en-GB" altLang="en-US" sz="2400" b="1" dirty="0"/>
              <a:t> -</a:t>
            </a:r>
            <a:r>
              <a:rPr lang="en-GB" altLang="en-US" sz="2400" dirty="0"/>
              <a:t> Directed learning where consumers actively seek information or more incidental learning where consumers passively absorb information in their day to day routines.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323528" y="620688"/>
            <a:ext cx="8305800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The economics of </a:t>
            </a:r>
            <a:r>
              <a:rPr lang="en-GB" altLang="en-US" sz="3200" b="1" dirty="0" smtClean="0"/>
              <a:t>information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will put themselves out to gather the information providing it is not too onerous or time consuming.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 smtClean="0"/>
              <a:t>.</a:t>
            </a: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a general rule search activity is greater when the purchase is important, there is a need to learn about the purchase or when the relevant information is easily obtained and utilised.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10006" y="620688"/>
            <a:ext cx="8305800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Evaluation of alternatives</a:t>
            </a:r>
            <a:endParaRPr lang="en-GB" altLang="en-US" sz="3200" dirty="0"/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Much of the effort that goes into a purchase decision occurs at the stage where a choice must be made from  alternatives.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The alternatives actively considered are known as the evoked set.  These comprise those products already in memory (the retrieval set) plus those prominent in the retail environment.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Marketers want their products to be in the evoked </a:t>
            </a:r>
            <a:r>
              <a:rPr lang="en-GB" altLang="en-US" sz="2400" dirty="0" smtClean="0"/>
              <a:t>set- get a reaction from the consumer. 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305800" cy="368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Product categorisation</a:t>
            </a:r>
          </a:p>
          <a:p>
            <a:pPr>
              <a:spcBef>
                <a:spcPct val="50000"/>
              </a:spcBef>
            </a:pPr>
            <a:endParaRPr lang="en-GB" altLang="en-US" sz="3200" b="1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Categorisation is a crucial determinant of how a product is evaluated.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Products in consumers’ evoked sets are likely to share similar features.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.</a:t>
            </a:r>
            <a:endParaRPr lang="en-GB" alt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70992" y="476672"/>
            <a:ext cx="8305800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Strategic implications for product </a:t>
            </a:r>
            <a:r>
              <a:rPr lang="en-GB" altLang="en-US" sz="3200" b="1" dirty="0" smtClean="0"/>
              <a:t>categorisation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The way a product is grouped with others has important ramifications for determining its competitors for adoption and the criteria used to make this choice.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Product positioning - this hinges on the marketer’s ability to convince consumers that a product should be considered within a given category.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b="1" dirty="0"/>
              <a:t>Identifying competitors</a:t>
            </a:r>
            <a:r>
              <a:rPr lang="en-GB" altLang="en-US" sz="2000" dirty="0"/>
              <a:t> - many different product forms compete for membership of a category. 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Where a product is a really good example of a category it is more familiar to consumers and is more easily recognised and recalled.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381000" y="1125538"/>
            <a:ext cx="8305800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Evaluative criteria</a:t>
            </a:r>
            <a:endParaRPr lang="en-GB" altLang="en-US" sz="3200"/>
          </a:p>
          <a:p>
            <a:pPr>
              <a:spcBef>
                <a:spcPct val="50000"/>
              </a:spcBef>
            </a:pPr>
            <a:endParaRPr lang="en-GB" altLang="en-US" sz="320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These are the dimensions used to judge the merits of competing options.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Marketers can play a role in educating consumers about which criteria should be used as determinant attributes.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05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332656"/>
            <a:ext cx="8305800" cy="47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Heuristics</a:t>
            </a:r>
          </a:p>
          <a:p>
            <a:pPr algn="ctr">
              <a:spcBef>
                <a:spcPct val="50000"/>
              </a:spcBef>
            </a:pP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Mental rule of thumbs that are used to simplify decision-making and lead to speedy decisions.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Shortcuts include - relying on a product signal, relying n well known brand names as a signal of quality and believing market beliefs.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When a brand is consistently purchased over time, this pattern may be due to true brand identity or inertia because it is the easiest thing to do.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(1)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755650" y="5915025"/>
            <a:ext cx="81026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400" i="1"/>
              <a:t>Source:</a:t>
            </a:r>
            <a:r>
              <a:rPr lang="en-GB" altLang="en-US" sz="1400"/>
              <a:t> Adapted from Calvin P. Duncan, ‘Consumer Market Beliefs: A Review of the Literature and an Agenda for Future Research’, in Marvin E. Goldberg, Gerald Gorn and Richard W. Pollay, eds., Advances in Consumer Research 17 (Provo, UT: Association for Consumer Research,</a:t>
            </a:r>
            <a:br>
              <a:rPr lang="en-GB" altLang="en-US" sz="1400"/>
            </a:br>
            <a:r>
              <a:rPr lang="en-GB" altLang="en-US" sz="1400"/>
              <a:t>1990): 729–35.</a:t>
            </a:r>
          </a:p>
        </p:txBody>
      </p:sp>
      <p:pic>
        <p:nvPicPr>
          <p:cNvPr id="18436" name="Picture 4" descr="PE4817 08.18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69" b="38669"/>
          <a:stretch>
            <a:fillRect/>
          </a:stretch>
        </p:blipFill>
        <p:spPr bwMode="auto">
          <a:xfrm>
            <a:off x="0" y="2357438"/>
            <a:ext cx="9278938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(2 )</a:t>
            </a:r>
          </a:p>
        </p:txBody>
      </p:sp>
      <p:pic>
        <p:nvPicPr>
          <p:cNvPr id="19459" name="Picture 4" descr="PE4817 08.19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93" b="28093"/>
          <a:stretch>
            <a:fillRect/>
          </a:stretch>
        </p:blipFill>
        <p:spPr bwMode="auto">
          <a:xfrm>
            <a:off x="84747" y="1988840"/>
            <a:ext cx="9059253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(3)</a:t>
            </a:r>
          </a:p>
        </p:txBody>
      </p:sp>
      <p:pic>
        <p:nvPicPr>
          <p:cNvPr id="20483" name="Picture 4" descr="PE4817 08.20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79" b="40179"/>
          <a:stretch>
            <a:fillRect/>
          </a:stretch>
        </p:blipFill>
        <p:spPr bwMode="auto">
          <a:xfrm>
            <a:off x="611560" y="2348880"/>
            <a:ext cx="8172400" cy="414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(4)</a:t>
            </a:r>
          </a:p>
        </p:txBody>
      </p:sp>
      <p:pic>
        <p:nvPicPr>
          <p:cNvPr id="21507" name="Picture 4" descr="PE4817 08.21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8" b="35646"/>
          <a:stretch>
            <a:fillRect/>
          </a:stretch>
        </p:blipFill>
        <p:spPr bwMode="auto">
          <a:xfrm>
            <a:off x="395288" y="2116138"/>
            <a:ext cx="8748712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(5)</a:t>
            </a:r>
          </a:p>
        </p:txBody>
      </p:sp>
      <p:pic>
        <p:nvPicPr>
          <p:cNvPr id="22531" name="Picture 4" descr="PE4817 08.22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5" b="32625"/>
          <a:stretch>
            <a:fillRect/>
          </a:stretch>
        </p:blipFill>
        <p:spPr bwMode="auto">
          <a:xfrm>
            <a:off x="0" y="1914525"/>
            <a:ext cx="91440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880</Words>
  <Application>Microsoft Office PowerPoint</Application>
  <PresentationFormat>On-screen Show (4:3)</PresentationFormat>
  <Paragraphs>88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Corbel</vt:lpstr>
      <vt:lpstr>Myriad Pro</vt:lpstr>
      <vt:lpstr>Times New Roman</vt:lpstr>
      <vt:lpstr>SftWP July 15</vt:lpstr>
      <vt:lpstr>Individual decision-making The Buyers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Glamorgan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Enos</dc:creator>
  <cp:lastModifiedBy>Maria Heffernan</cp:lastModifiedBy>
  <cp:revision>12</cp:revision>
  <cp:lastPrinted>2019-02-13T08:18:09Z</cp:lastPrinted>
  <dcterms:created xsi:type="dcterms:W3CDTF">2003-10-30T21:51:22Z</dcterms:created>
  <dcterms:modified xsi:type="dcterms:W3CDTF">2019-02-19T15:05:53Z</dcterms:modified>
</cp:coreProperties>
</file>