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643E97-AD29-4F24-96A8-B5CE6F93CDE0}" v="11" dt="2021-07-24T18:31:32.3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997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354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755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369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310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582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293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016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802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949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79426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72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9861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96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34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858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541C60-D1A2-49E6-9090-5EB13F61364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903383C1-B010-45DB-9DC8-692BFDEE3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040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ssets.publishing.service.gov.uk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ho.int/en/news-room/fact-sheets/details/obesity-and-overweigh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C3713177-B3D5-48D9-B50E-17BBDE96A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7537" y="1"/>
            <a:ext cx="2951746" cy="2390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F29263-EAC3-4B31-BBCD-52B869793DCB}"/>
              </a:ext>
            </a:extLst>
          </p:cNvPr>
          <p:cNvSpPr txBox="1"/>
          <p:nvPr/>
        </p:nvSpPr>
        <p:spPr>
          <a:xfrm>
            <a:off x="401053" y="639441"/>
            <a:ext cx="3593432" cy="838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Massangbe</a:t>
            </a: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Saran SY SAVANE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ID: 1807717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6CFD67-184B-482E-80AB-76BB571469F6}"/>
              </a:ext>
            </a:extLst>
          </p:cNvPr>
          <p:cNvSpPr txBox="1"/>
          <p:nvPr/>
        </p:nvSpPr>
        <p:spPr>
          <a:xfrm>
            <a:off x="3048000" y="3245234"/>
            <a:ext cx="6096000" cy="7217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STUDY: </a:t>
            </a: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OBESITY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08C716-C87A-4475-9826-0D8622A3A6EC}"/>
              </a:ext>
            </a:extLst>
          </p:cNvPr>
          <p:cNvSpPr txBox="1"/>
          <p:nvPr/>
        </p:nvSpPr>
        <p:spPr>
          <a:xfrm>
            <a:off x="782053" y="1863348"/>
            <a:ext cx="6096000" cy="47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u="sng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</a:t>
            </a:r>
            <a:r>
              <a:rPr lang="en-GB" sz="2400" b="1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2400" b="1" i="1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PHYSIOLOGY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6558697-099F-49DB-89C2-2ABFCA900B95}"/>
              </a:ext>
            </a:extLst>
          </p:cNvPr>
          <p:cNvSpPr txBox="1"/>
          <p:nvPr/>
        </p:nvSpPr>
        <p:spPr>
          <a:xfrm>
            <a:off x="401053" y="5358263"/>
            <a:ext cx="6096000" cy="407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</a:t>
            </a:r>
            <a:r>
              <a:rPr lang="en-GB" sz="2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Dr.</a:t>
            </a: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NOURA MOHAMED</a:t>
            </a:r>
          </a:p>
        </p:txBody>
      </p:sp>
    </p:spTree>
    <p:extLst>
      <p:ext uri="{BB962C8B-B14F-4D97-AF65-F5344CB8AC3E}">
        <p14:creationId xmlns:p14="http://schemas.microsoft.com/office/powerpoint/2010/main" val="1233503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63B695-396A-4B99-AEC2-05FA1F58A7E0}"/>
              </a:ext>
            </a:extLst>
          </p:cNvPr>
          <p:cNvSpPr txBox="1"/>
          <p:nvPr/>
        </p:nvSpPr>
        <p:spPr>
          <a:xfrm>
            <a:off x="372979" y="177389"/>
            <a:ext cx="6104020" cy="39876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Obesity</a:t>
            </a: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defined as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extreme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fat accumulation that may impair health. It results from a chronic imbalance between energy intake and energy expenditure.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Body mass is normal or steady when macronutrient ingestion is equivalent to macronutrient oxidation.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Calories intake=Calories burn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excess is stored in a reservoir of energy in Adipose tissue.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Complications occur when Adipose tissue becomes 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anomalous and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fat cells lack of oxygen and inflamed.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04E04C-F091-420E-8F3B-88C20CD2D818}"/>
              </a:ext>
            </a:extLst>
          </p:cNvPr>
          <p:cNvSpPr txBox="1"/>
          <p:nvPr/>
        </p:nvSpPr>
        <p:spPr>
          <a:xfrm>
            <a:off x="515926" y="3591393"/>
            <a:ext cx="6104020" cy="17661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Body Mass Index (BMI)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 indicator by dividing a person’s          weight in kilograms by the square of height in meters.  A high BMI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be an indicator of high body fatness.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Obesity is BMI equal or greater than 30.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Healthy weight is BMI 18.5 to &lt;25kg/m2.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CC4B875-ECC0-42F2-A0A8-2DD593A468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999" y="301035"/>
            <a:ext cx="5191126" cy="252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DBCE7DA-52F6-4717-912C-3F8AA82A8F70}"/>
              </a:ext>
            </a:extLst>
          </p:cNvPr>
          <p:cNvSpPr txBox="1"/>
          <p:nvPr/>
        </p:nvSpPr>
        <p:spPr>
          <a:xfrm>
            <a:off x="371547" y="5194403"/>
            <a:ext cx="6106884" cy="16635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Patient A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Causes and risk factors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BMI=80/1.60=50kg/m2    Class III: Severe Obesity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Sedentary Lifestyles: Eating in front of TV and seldom exercising.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Drinking alcohol and hyperlipidaemia.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Eating pattern: fast food, a lot of sugar, chips, chocolate…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8B784B6-3D57-4CEE-88C6-9FD6E52B1BCC}"/>
              </a:ext>
            </a:extLst>
          </p:cNvPr>
          <p:cNvSpPr txBox="1"/>
          <p:nvPr/>
        </p:nvSpPr>
        <p:spPr>
          <a:xfrm>
            <a:off x="6214241" y="3273633"/>
            <a:ext cx="5583009" cy="13672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Consequences of obesity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Mental of health: quality of life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Physical health: Cardiovascular diseases, Diabetes type2, some cancers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0CE345E-5C5C-4527-9A09-353D7ACEB1C6}"/>
              </a:ext>
            </a:extLst>
          </p:cNvPr>
          <p:cNvSpPr txBox="1"/>
          <p:nvPr/>
        </p:nvSpPr>
        <p:spPr>
          <a:xfrm>
            <a:off x="6621378" y="4893368"/>
            <a:ext cx="5197643" cy="206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Recommendations: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weight loss group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Weight management counselling with 5As model (Ask, Assess, Advise, Agree and Assist)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Behaviour therapy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Fasting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CB8192-A99C-4CA8-AEA5-A10B006725D8}"/>
              </a:ext>
            </a:extLst>
          </p:cNvPr>
          <p:cNvSpPr txBox="1"/>
          <p:nvPr/>
        </p:nvSpPr>
        <p:spPr>
          <a:xfrm>
            <a:off x="697656" y="2580447"/>
            <a:ext cx="4192396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fat cells (Triglycerides)=Adipose tissue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063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963E568-519D-458D-A123-C71AD920E238}"/>
              </a:ext>
            </a:extLst>
          </p:cNvPr>
          <p:cNvSpPr txBox="1"/>
          <p:nvPr/>
        </p:nvSpPr>
        <p:spPr>
          <a:xfrm>
            <a:off x="818146" y="1161170"/>
            <a:ext cx="9341853" cy="6435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A. David and C. Shauna (2021);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Nutrition and Metabolism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chapter 7 pages 24 New York.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C. Maria M.D.C, (2017), </a:t>
            </a:r>
            <a:r>
              <a:rPr lang="en-GB" i="1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Adipose Tissue Macrophages: When Fat goes bad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online on http://drconley.org/articles/adipose-tissue-macrophages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Department of Health and Social Care (2020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), Tackling Obesity: Empowering adults and children to live healthier lives.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online on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http://www.gov.uk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Health, (2015). Effect of Television on obesity and excess of weight and consequences of Health. Published online on ncbi.nlm.nih.gov/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pmc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/articles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England (2020),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Excess Weight and COVID-19, Insight from new evidence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online on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http://assets.publishing.service.gov.uk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Wadden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A and Foster, G.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 (2000).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Behavioural treatment of obesity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Medical clinics of North America, 84(4), pp441-461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Organisation (2021),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Obesity And Overweight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online on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http://who.int/en/news-room/fact-sheets/details/obesity-and-overweight</a:t>
            </a:r>
            <a:endParaRPr lang="en-GB" sz="1800" u="sng" dirty="0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6063549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475</Words>
  <Application>Microsoft Office PowerPoint</Application>
  <PresentationFormat>Widescreen</PresentationFormat>
  <Paragraphs>37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Symbol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saransy95@gmail.com</dc:creator>
  <cp:lastModifiedBy>saransy95@gmail.com</cp:lastModifiedBy>
  <cp:revision>13</cp:revision>
  <dcterms:created xsi:type="dcterms:W3CDTF">2021-07-15T20:41:08Z</dcterms:created>
  <dcterms:modified xsi:type="dcterms:W3CDTF">2021-07-25T20:39:35Z</dcterms:modified>
</cp:coreProperties>
</file>