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0"/>
  </p:notesMasterIdLst>
  <p:sldIdLst>
    <p:sldId id="256" r:id="rId2"/>
    <p:sldId id="285" r:id="rId3"/>
    <p:sldId id="331" r:id="rId4"/>
    <p:sldId id="332" r:id="rId5"/>
    <p:sldId id="334" r:id="rId6"/>
    <p:sldId id="337" r:id="rId7"/>
    <p:sldId id="345" r:id="rId8"/>
    <p:sldId id="342" r:id="rId9"/>
    <p:sldId id="339" r:id="rId10"/>
    <p:sldId id="340" r:id="rId11"/>
    <p:sldId id="341" r:id="rId12"/>
    <p:sldId id="338" r:id="rId13"/>
    <p:sldId id="343" r:id="rId14"/>
    <p:sldId id="346" r:id="rId15"/>
    <p:sldId id="344" r:id="rId16"/>
    <p:sldId id="349" r:id="rId17"/>
    <p:sldId id="408" r:id="rId18"/>
    <p:sldId id="401" r:id="rId19"/>
    <p:sldId id="360" r:id="rId20"/>
    <p:sldId id="402" r:id="rId21"/>
    <p:sldId id="462" r:id="rId22"/>
    <p:sldId id="364" r:id="rId23"/>
    <p:sldId id="372" r:id="rId24"/>
    <p:sldId id="373" r:id="rId25"/>
    <p:sldId id="384" r:id="rId26"/>
    <p:sldId id="403" r:id="rId27"/>
    <p:sldId id="463" r:id="rId28"/>
    <p:sldId id="385" r:id="rId29"/>
    <p:sldId id="387" r:id="rId30"/>
    <p:sldId id="386" r:id="rId31"/>
    <p:sldId id="388" r:id="rId32"/>
    <p:sldId id="389" r:id="rId33"/>
    <p:sldId id="390" r:id="rId34"/>
    <p:sldId id="391" r:id="rId35"/>
    <p:sldId id="464" r:id="rId36"/>
    <p:sldId id="465" r:id="rId37"/>
    <p:sldId id="466" r:id="rId38"/>
    <p:sldId id="467" r:id="rId39"/>
    <p:sldId id="468" r:id="rId40"/>
    <p:sldId id="469" r:id="rId41"/>
    <p:sldId id="347" r:id="rId42"/>
    <p:sldId id="392" r:id="rId43"/>
    <p:sldId id="410" r:id="rId44"/>
    <p:sldId id="444" r:id="rId45"/>
    <p:sldId id="377" r:id="rId46"/>
    <p:sldId id="378" r:id="rId47"/>
    <p:sldId id="381" r:id="rId48"/>
    <p:sldId id="382" r:id="rId49"/>
    <p:sldId id="393" r:id="rId50"/>
    <p:sldId id="411" r:id="rId51"/>
    <p:sldId id="450" r:id="rId52"/>
    <p:sldId id="452" r:id="rId53"/>
    <p:sldId id="453" r:id="rId54"/>
    <p:sldId id="457" r:id="rId55"/>
    <p:sldId id="460" r:id="rId56"/>
    <p:sldId id="375" r:id="rId57"/>
    <p:sldId id="416" r:id="rId58"/>
    <p:sldId id="420" r:id="rId59"/>
    <p:sldId id="421" r:id="rId60"/>
    <p:sldId id="419" r:id="rId61"/>
    <p:sldId id="426" r:id="rId62"/>
    <p:sldId id="435" r:id="rId63"/>
    <p:sldId id="437" r:id="rId64"/>
    <p:sldId id="470" r:id="rId65"/>
    <p:sldId id="471" r:id="rId66"/>
    <p:sldId id="473" r:id="rId67"/>
    <p:sldId id="501" r:id="rId68"/>
    <p:sldId id="502" r:id="rId69"/>
    <p:sldId id="503" r:id="rId70"/>
    <p:sldId id="505" r:id="rId71"/>
    <p:sldId id="510" r:id="rId72"/>
    <p:sldId id="380" r:id="rId73"/>
    <p:sldId id="406" r:id="rId74"/>
    <p:sldId id="532" r:id="rId75"/>
    <p:sldId id="537" r:id="rId76"/>
    <p:sldId id="417" r:id="rId77"/>
    <p:sldId id="418" r:id="rId78"/>
    <p:sldId id="538" r:id="rId79"/>
    <p:sldId id="539" r:id="rId80"/>
    <p:sldId id="488" r:id="rId81"/>
    <p:sldId id="575" r:id="rId82"/>
    <p:sldId id="490" r:id="rId83"/>
    <p:sldId id="439" r:id="rId84"/>
    <p:sldId id="491" r:id="rId85"/>
    <p:sldId id="558" r:id="rId86"/>
    <p:sldId id="441" r:id="rId87"/>
    <p:sldId id="560" r:id="rId88"/>
    <p:sldId id="492" r:id="rId89"/>
    <p:sldId id="579" r:id="rId90"/>
    <p:sldId id="563" r:id="rId91"/>
    <p:sldId id="564" r:id="rId92"/>
    <p:sldId id="568" r:id="rId93"/>
    <p:sldId id="569" r:id="rId94"/>
    <p:sldId id="572" r:id="rId95"/>
    <p:sldId id="496" r:id="rId96"/>
    <p:sldId id="494" r:id="rId97"/>
    <p:sldId id="495" r:id="rId98"/>
    <p:sldId id="574" r:id="rId9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41"/>
    <p:restoredTop sz="94694"/>
  </p:normalViewPr>
  <p:slideViewPr>
    <p:cSldViewPr snapToObjects="1">
      <p:cViewPr varScale="1">
        <p:scale>
          <a:sx n="137" d="100"/>
          <a:sy n="137" d="100"/>
        </p:scale>
        <p:origin x="287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FE6C92-ADDB-A645-954A-8E0529CC41FF}" type="datetimeFigureOut">
              <a:rPr lang="en-US" smtClean="0"/>
              <a:t>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9D3B3-0DFA-E14B-8AFC-97DC29203C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594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99D3B3-0DFA-E14B-8AFC-97DC29203C63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113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 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29.1.20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Branding, target audience and using the former to deliver the latter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523553-1515-0849-8CE4-13D92AFAE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is effectively a three stage process…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Branding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Marketing strategy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ascertain the likely audience for a given artist?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Artists loathe being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categorised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/ comparisons…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But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marketeers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must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in order to help understand to whom their artist appeals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Apply a process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comparative analysis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Necessary to ask;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Who sounds similar?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Who looks similar?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Who conveys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similar ethos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Reveals a number of useful reference points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By way of example, let us consider a band who…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like Royal Blood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like</a:t>
            </a:r>
          </a:p>
        </p:txBody>
      </p:sp>
      <p:pic>
        <p:nvPicPr>
          <p:cNvPr id="5" name="Picture 4" descr="Rews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971800"/>
            <a:ext cx="5561135" cy="3505200"/>
          </a:xfrm>
          <a:prstGeom prst="rect">
            <a:avLst/>
          </a:prstGeom>
        </p:spPr>
      </p:pic>
      <p:pic>
        <p:nvPicPr>
          <p:cNvPr id="4" name="Picture 3" descr="Rews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2057400"/>
            <a:ext cx="5440860" cy="3065018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Feel strongly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about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  <p:pic>
        <p:nvPicPr>
          <p:cNvPr id="5" name="Picture 4" descr="s_d_rn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784997"/>
            <a:ext cx="4140200" cy="2762290"/>
          </a:xfrm>
          <a:prstGeom prst="rect">
            <a:avLst/>
          </a:prstGeom>
        </p:spPr>
      </p:pic>
      <p:pic>
        <p:nvPicPr>
          <p:cNvPr id="4" name="Picture 3" descr="lgbt-issues-17-63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057400"/>
            <a:ext cx="4660900" cy="262266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they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like Royal Blood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like two cool young ‘rock chicks’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Feel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strongly about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rock &amp; roll lifestyle and LGBTQ+ rights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to which other artists can we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compare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them?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you then consider the following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four potential audiences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 middle aged couple with young children living in rural Sussex</a:t>
            </a:r>
          </a:p>
          <a:p>
            <a:pPr marL="514350" indent="-514350">
              <a:buAutoNum type="arabicPeriod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 retired male teacher from Dorset, currently touring the world on cruise ships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you then consider the following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four potential audiences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A nineteen year old female studying politics in Leeds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A single male, aged 35, working on a building site in South London</a:t>
            </a: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instinctively know that…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nineteen year old female studying politics in Leeds is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most likely target audience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for our band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that?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Because we have already naturally developed an understanding of the key audience differentiators…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Gut feel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Gut feel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is useful, but isn’t perfect, or sufficiently detailed…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must consider what differentiates the members of an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main audience differentiators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Demographics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Psychographics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common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Demographics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Age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Gender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Location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Ethnic background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Income level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Education level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Marital/family status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Occupation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Demographics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Are the hard statistics that help break down broader populations into smaller, more specific groupings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Easily definable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Psychographics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Personal characteristics, habits and preferences that define individuals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Less obvious to define ; less physical, more psychological 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common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Psychographics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Personality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Attitudes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Values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Interests/hobbies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Lifestyles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Behavior</a:t>
            </a: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Psychographics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help determine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the product fits into the target's lifestyle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How and when will they use the product?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elements are most appealing to them? </a:t>
            </a: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media do they turn to for information, which events do they attend?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do they discover new music, or browse online?</a:t>
            </a: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do we research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artist / competitor audience?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number of resources…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number of resources…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Soundcharts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/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ChartMetric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/ Next Big Sound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Simply Measured</a:t>
            </a:r>
          </a:p>
          <a:p>
            <a:pPr marL="514350" indent="-514350"/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Spotify’s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‘Musical Map Of The World’</a:t>
            </a: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number of resources…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Platform specific data analytics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e.g.</a:t>
            </a: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Facebook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Insights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Twitter Analytics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Spotify Insights / Spotify For Artists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Royal Blood on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Soundcharts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Facebook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geographical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fanbase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RoyalBloodFacebookGeo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90800"/>
            <a:ext cx="9144000" cy="316756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media comparison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5" name="Picture 4" descr="RoyalBloodSocialComparis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23466"/>
            <a:ext cx="9144000" cy="4629734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iTunes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chart peaks by geography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RoyalBloodiTunesChart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762000"/>
            <a:ext cx="8077200" cy="614569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playlist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additions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6" name="Picture 5" descr="RoyalBloodSpotifyPlaylist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66800"/>
            <a:ext cx="9144000" cy="5308811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German radio airplay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RoyalBloodGermanAirp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9815"/>
            <a:ext cx="9144000" cy="4558369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5" name="Picture 4" descr="SpotifyMusicalWorldMa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838200"/>
            <a:ext cx="7045345" cy="57912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4" name="Picture 3" descr="Snip20170906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2078"/>
            <a:ext cx="9144000" cy="4693843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5" name="Picture 4" descr="Snip20170906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30671"/>
            <a:ext cx="9144000" cy="2796657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4" name="Picture 3" descr="Snip20170906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5924"/>
            <a:ext cx="9144000" cy="482615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5" name="Picture 4" descr="Snip20170906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9431" y="0"/>
            <a:ext cx="5005137" cy="6858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4" name="Picture 3" descr="Snip20170906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79945"/>
            <a:ext cx="9144000" cy="309811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52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Spotify For Artists</a:t>
            </a:r>
          </a:p>
        </p:txBody>
      </p:sp>
      <p:pic>
        <p:nvPicPr>
          <p:cNvPr id="5" name="Picture 4" descr="Snip20170906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19300"/>
            <a:ext cx="9144000" cy="28194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These kinds of resources are great, but…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Don’t underestimate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gut feel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&amp;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Live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Its also worth considering who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not the target demographic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Certain groups are clearly not a likely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Sometimes knowing what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not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to do, is as useful as knowing what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do</a:t>
            </a:r>
          </a:p>
        </p:txBody>
      </p: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consider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is my target audience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monetisable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?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they buy tickets / vinyl / downloads / subscribe to streaming playlists?</a:t>
            </a:r>
          </a:p>
          <a:p>
            <a:pPr marL="514350" indent="-514350"/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r>
              <a:rPr lang="en-US" dirty="0">
                <a:solidFill>
                  <a:schemeClr val="bg1"/>
                </a:solidFill>
                <a:latin typeface="Century Gothic"/>
              </a:rPr>
              <a:t>If not…</a:t>
            </a: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Music industry has historically signed artists with only passing reference to end consumer/target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Why? </a:t>
            </a: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Three reasons;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Industry often targets media (or retail) over consumer</a:t>
            </a:r>
          </a:p>
          <a:p>
            <a:pPr marL="514350" indent="-514350">
              <a:buAutoNum type="arabicPeriod"/>
            </a:pP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Consumer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data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has been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owned by retail, not labels</a:t>
            </a:r>
          </a:p>
        </p:txBody>
      </p: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Three reasons;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The music industry has historically trusted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‘gut instinct’ and ‘good ears’ to deliver success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regardless of specifics of end user</a:t>
            </a: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Very useful to consider the exact make-up of the absolute,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most ideal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consumer</a:t>
            </a: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6200" y="2971800"/>
            <a:ext cx="1295400" cy="6096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2000" dirty="0">
                <a:solidFill>
                  <a:schemeClr val="bg1"/>
                </a:solidFill>
                <a:latin typeface="Century Gothic"/>
              </a:rPr>
              <a:t>Male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181600" y="25146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20 years old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743200" y="2057400"/>
            <a:ext cx="17907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Urban environment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3009900" y="3886200"/>
            <a:ext cx="1634108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South of England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1600200" y="2667000"/>
            <a:ext cx="14097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New media degree student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447800" y="37338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Low income – part time bar job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5600700" y="38862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Single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1" name="Subtitle 2"/>
          <p:cNvSpPr txBox="1">
            <a:spLocks/>
          </p:cNvSpPr>
          <p:nvPr/>
        </p:nvSpPr>
        <p:spPr>
          <a:xfrm>
            <a:off x="4953000" y="1600200"/>
            <a:ext cx="15240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 err="1">
                <a:solidFill>
                  <a:schemeClr val="bg1"/>
                </a:solidFill>
                <a:latin typeface="Century Gothic"/>
              </a:rPr>
              <a:t>caucasian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3238500" y="12954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Inner city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6200" y="2971800"/>
            <a:ext cx="1295400" cy="6096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2000" dirty="0">
                <a:solidFill>
                  <a:schemeClr val="bg1"/>
                </a:solidFill>
                <a:latin typeface="Century Gothic"/>
              </a:rPr>
              <a:t>Male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181600" y="25146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20 years old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3009900" y="3886200"/>
            <a:ext cx="16383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South of England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8" name="Subtitle 2"/>
          <p:cNvSpPr txBox="1">
            <a:spLocks/>
          </p:cNvSpPr>
          <p:nvPr/>
        </p:nvSpPr>
        <p:spPr>
          <a:xfrm>
            <a:off x="1600200" y="2667000"/>
            <a:ext cx="14097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New media degree student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447800" y="37338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Low income – part time bar job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5600700" y="38862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Single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1" name="Subtitle 2"/>
          <p:cNvSpPr txBox="1">
            <a:spLocks/>
          </p:cNvSpPr>
          <p:nvPr/>
        </p:nvSpPr>
        <p:spPr>
          <a:xfrm>
            <a:off x="4953000" y="1600200"/>
            <a:ext cx="14478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 err="1">
                <a:solidFill>
                  <a:schemeClr val="bg1"/>
                </a:solidFill>
                <a:latin typeface="Century Gothic"/>
              </a:rPr>
              <a:t>caucasian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3238500" y="12954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Inner city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4" name="Subtitle 2"/>
          <p:cNvSpPr txBox="1">
            <a:spLocks/>
          </p:cNvSpPr>
          <p:nvPr/>
        </p:nvSpPr>
        <p:spPr>
          <a:xfrm>
            <a:off x="1714500" y="990600"/>
            <a:ext cx="14097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Highly social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6248400" y="838200"/>
            <a:ext cx="1447800" cy="762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Enjoys music, sport, nights out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5" name="Subtitle 2"/>
          <p:cNvSpPr txBox="1">
            <a:spLocks/>
          </p:cNvSpPr>
          <p:nvPr/>
        </p:nvSpPr>
        <p:spPr>
          <a:xfrm>
            <a:off x="7162800" y="2362200"/>
            <a:ext cx="14478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Short attention span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6" name="Subtitle 2"/>
          <p:cNvSpPr txBox="1">
            <a:spLocks/>
          </p:cNvSpPr>
          <p:nvPr/>
        </p:nvSpPr>
        <p:spPr>
          <a:xfrm>
            <a:off x="6705600" y="47244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Heavy social media user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7" name="Subtitle 2"/>
          <p:cNvSpPr txBox="1">
            <a:spLocks/>
          </p:cNvSpPr>
          <p:nvPr/>
        </p:nvSpPr>
        <p:spPr>
          <a:xfrm>
            <a:off x="4648200" y="5029200"/>
            <a:ext cx="16383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Low radio discovery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8" name="Subtitle 2"/>
          <p:cNvSpPr txBox="1">
            <a:spLocks/>
          </p:cNvSpPr>
          <p:nvPr/>
        </p:nvSpPr>
        <p:spPr>
          <a:xfrm>
            <a:off x="2247900" y="53340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Discovery via </a:t>
            </a:r>
            <a:r>
              <a:rPr lang="en-US" sz="2000" dirty="0" err="1">
                <a:solidFill>
                  <a:schemeClr val="bg1"/>
                </a:solidFill>
                <a:latin typeface="Century Gothic"/>
              </a:rPr>
              <a:t>Spotify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9" name="Subtitle 2"/>
          <p:cNvSpPr txBox="1">
            <a:spLocks/>
          </p:cNvSpPr>
          <p:nvPr/>
        </p:nvSpPr>
        <p:spPr>
          <a:xfrm>
            <a:off x="304800" y="1676400"/>
            <a:ext cx="1638300" cy="762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Values integrity &amp; conviction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0" name="Subtitle 2"/>
          <p:cNvSpPr txBox="1">
            <a:spLocks/>
          </p:cNvSpPr>
          <p:nvPr/>
        </p:nvSpPr>
        <p:spPr>
          <a:xfrm>
            <a:off x="685800" y="4495800"/>
            <a:ext cx="1295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Not music </a:t>
            </a:r>
            <a:r>
              <a:rPr lang="en-US" sz="2000" dirty="0" err="1">
                <a:solidFill>
                  <a:schemeClr val="bg1"/>
                </a:solidFill>
                <a:latin typeface="Century Gothic"/>
              </a:rPr>
              <a:t>blog</a:t>
            </a:r>
            <a:r>
              <a:rPr lang="en-US" sz="2000" dirty="0">
                <a:solidFill>
                  <a:schemeClr val="bg1"/>
                </a:solidFill>
                <a:latin typeface="Century Gothic"/>
              </a:rPr>
              <a:t> user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1" name="Subtitle 2"/>
          <p:cNvSpPr txBox="1">
            <a:spLocks/>
          </p:cNvSpPr>
          <p:nvPr/>
        </p:nvSpPr>
        <p:spPr>
          <a:xfrm>
            <a:off x="7543800" y="3581400"/>
            <a:ext cx="13716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Interest in fashion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2" name="Subtitle 2"/>
          <p:cNvSpPr txBox="1">
            <a:spLocks/>
          </p:cNvSpPr>
          <p:nvPr/>
        </p:nvSpPr>
        <p:spPr>
          <a:xfrm>
            <a:off x="2743200" y="2057400"/>
            <a:ext cx="17907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Urban environment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3" name="Subtitle 2"/>
          <p:cNvSpPr txBox="1">
            <a:spLocks/>
          </p:cNvSpPr>
          <p:nvPr/>
        </p:nvSpPr>
        <p:spPr>
          <a:xfrm>
            <a:off x="152400" y="2971800"/>
            <a:ext cx="1371600" cy="609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514350" marR="0" lvl="0" indent="-51435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>
                <a:solidFill>
                  <a:schemeClr val="bg1"/>
                </a:solidFill>
                <a:latin typeface="Century Gothic"/>
              </a:rPr>
              <a:t>Follows football team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Series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marketing terms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describe consumers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YUPpie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DINKies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two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most relevant are…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New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Millennials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(18-34 yrs)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Generation Z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(10-20 yrs)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commonly the audiences targeted by the music industry</a:t>
            </a:r>
          </a:p>
        </p:txBody>
      </p:sp>
    </p:spTree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Each features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specific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behaviours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GenZ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2002374"/>
            <a:ext cx="7620000" cy="386502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Also share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key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behaviours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Value experience over possession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Why? Experiences shape identity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Known 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what they do, not what they have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is a generation who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share over social media mid-experience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Valuing experiences creates a problem for those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monetising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recorded music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 to convert them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spend on a possession?</a:t>
            </a:r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Demographics and Psychographics however only tell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part of the story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</p:txBody>
      </p:sp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Don’t assume that what people are…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what they want to be</a:t>
            </a:r>
          </a:p>
        </p:txBody>
      </p:sp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Aspiration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is often a substantial part </a:t>
            </a:r>
            <a:r>
              <a:rPr lang="en-US">
                <a:solidFill>
                  <a:schemeClr val="bg1"/>
                </a:solidFill>
                <a:latin typeface="Century Gothic"/>
              </a:rPr>
              <a:t>of strategy…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Selling a vision of what people would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like to be, rather than what they actually are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</p:txBody>
      </p:sp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Consider James Bond as the ultimate example of masculine aspiration…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Aspiration in music follows a similar premise…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Cool stuff…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Zapf Dingbats"/>
                <a:ea typeface="Zapf Dingbats"/>
                <a:cs typeface="Zapf Dingbats"/>
              </a:rPr>
              <a:t>✓</a:t>
            </a:r>
            <a:r>
              <a:rPr lang="en-US" dirty="0">
                <a:solidFill>
                  <a:schemeClr val="bg1"/>
                </a:solidFill>
                <a:latin typeface="Century Gothic"/>
                <a:ea typeface="Zapf Dingbats"/>
                <a:cs typeface="Zapf Dingbats"/>
              </a:rPr>
              <a:t> 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akes the main protagonist look good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Zapf Dingbats"/>
                <a:ea typeface="Zapf Dingbats"/>
                <a:cs typeface="Zapf Dingbats"/>
              </a:rPr>
              <a:t>✓ </a:t>
            </a:r>
            <a:r>
              <a:rPr lang="en-US" dirty="0">
                <a:solidFill>
                  <a:schemeClr val="bg1"/>
                </a:solidFill>
                <a:latin typeface="Century Gothic"/>
                <a:ea typeface="Zapf Dingbats"/>
                <a:cs typeface="Zapf Dingbats"/>
              </a:rPr>
              <a:t>W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hat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viewer projects onto themselves</a:t>
            </a:r>
          </a:p>
        </p:txBody>
      </p:sp>
    </p:spTree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viewer naturally seeks to identify with the main protagonist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project that person’s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behaviour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, attributes, skills and values onto themselves</a:t>
            </a:r>
          </a:p>
        </p:txBody>
      </p:sp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the viewer feels good about what they’re seeing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 they’re more likely to feel good about the 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…and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make a purchase</a:t>
            </a:r>
          </a:p>
        </p:txBody>
      </p:sp>
    </p:spTree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return to our three stage process…</a:t>
            </a:r>
          </a:p>
        </p:txBody>
      </p:sp>
    </p:spTree>
    <p:extLst>
      <p:ext uri="{BB962C8B-B14F-4D97-AF65-F5344CB8AC3E}">
        <p14:creationId xmlns:p14="http://schemas.microsoft.com/office/powerpoint/2010/main" val="1689279031"/>
      </p:ext>
    </p:extLst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1. Branding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Target market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2874649740"/>
      </p:ext>
    </p:extLst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When we talk about artist branding, we are really talking about positioning.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Sound 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Look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Ethos / Messaging</a:t>
            </a:r>
          </a:p>
        </p:txBody>
      </p:sp>
    </p:spTree>
    <p:extLst>
      <p:ext uri="{BB962C8B-B14F-4D97-AF65-F5344CB8AC3E}">
        <p14:creationId xmlns:p14="http://schemas.microsoft.com/office/powerpoint/2010/main" val="2141064139"/>
      </p:ext>
    </p:extLst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Whether intentional or not…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Everything we think about an artist says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something about their positioning</a:t>
            </a:r>
          </a:p>
        </p:txBody>
      </p:sp>
    </p:spTree>
    <p:extLst>
      <p:ext uri="{BB962C8B-B14F-4D97-AF65-F5344CB8AC3E}">
        <p14:creationId xmlns:p14="http://schemas.microsoft.com/office/powerpoint/2010/main" val="2437009625"/>
      </p:ext>
    </p:extLst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positioning important?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 artist needs to be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distinctive in order to make an impression</a:t>
            </a:r>
          </a:p>
        </p:txBody>
      </p:sp>
    </p:spTree>
    <p:extLst>
      <p:ext uri="{BB962C8B-B14F-4D97-AF65-F5344CB8AC3E}">
        <p14:creationId xmlns:p14="http://schemas.microsoft.com/office/powerpoint/2010/main" val="2590717714"/>
      </p:ext>
    </p:extLst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Why is positioning more important than ever?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With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more music available than ever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before, it becomes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progressively harder to stand out </a:t>
            </a:r>
          </a:p>
        </p:txBody>
      </p:sp>
    </p:spTree>
    <p:extLst>
      <p:ext uri="{BB962C8B-B14F-4D97-AF65-F5344CB8AC3E}">
        <p14:creationId xmlns:p14="http://schemas.microsoft.com/office/powerpoint/2010/main" val="2890323075"/>
      </p:ext>
    </p:extLst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</a:t>
            </a:r>
            <a:r>
              <a:rPr lang="en-US">
                <a:solidFill>
                  <a:schemeClr val="bg1"/>
                </a:solidFill>
                <a:latin typeface="Century Gothic"/>
              </a:rPr>
              <a:t>elements make an artist stand out…?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8 S’s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 artist positioning…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75285133"/>
      </p:ext>
    </p:extLst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Singing – distinctive vocal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Songs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Style – image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Star quality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Story – narrative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Squad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Spend</a:t>
            </a:r>
          </a:p>
        </p:txBody>
      </p:sp>
    </p:spTree>
    <p:extLst>
      <p:ext uri="{BB962C8B-B14F-4D97-AF65-F5344CB8AC3E}">
        <p14:creationId xmlns:p14="http://schemas.microsoft.com/office/powerpoint/2010/main" val="1707818733"/>
      </p:ext>
    </p:extLst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Incidentally, that list also doubles as an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A&amp;R checklist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73253523"/>
      </p:ext>
    </p:extLst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Many artists naturally find their own sound, look or ethos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Few locate all three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and many require help honing in on each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91995884"/>
      </p:ext>
    </p:extLst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you </a:t>
            </a:r>
            <a:r>
              <a:rPr lang="en-US" dirty="0">
                <a:solidFill>
                  <a:schemeClr val="accent2"/>
                </a:solidFill>
                <a:latin typeface="Century Gothic"/>
              </a:rPr>
              <a:t>see, hear and read about </a:t>
            </a:r>
          </a:p>
          <a:p>
            <a:pPr marL="514350" indent="-514350"/>
            <a:endParaRPr lang="en-US" dirty="0" err="1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…has been pre-planned in great detail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42938749"/>
      </p:ext>
    </p:extLst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story is often the key differentiator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Makes a connection with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media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consumer</a:t>
            </a:r>
          </a:p>
        </p:txBody>
      </p:sp>
    </p:spTree>
    <p:extLst>
      <p:ext uri="{BB962C8B-B14F-4D97-AF65-F5344CB8AC3E}">
        <p14:creationId xmlns:p14="http://schemas.microsoft.com/office/powerpoint/2010/main" val="3906336178"/>
      </p:ext>
    </p:extLst>
  </p:cSld>
  <p:clrMapOvr>
    <a:masterClrMapping/>
  </p:clrMapOvr>
  <p:transition spd="slow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Media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Can’t just write about the music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Just like a song needs a hook, so do they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08876654"/>
      </p:ext>
    </p:extLst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Media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Giving them a hook…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Enables them to write about the music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876525976"/>
      </p:ext>
    </p:extLst>
  </p:cSld>
  <p:clrMapOvr>
    <a:masterClrMapping/>
  </p:clrMapOvr>
  <p:transition spd="slow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Consumer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Needs help wading through a saturated market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252990872"/>
      </p:ext>
    </p:extLst>
  </p:cSld>
  <p:clrMapOvr>
    <a:masterClrMapping/>
  </p:clrMapOvr>
  <p:transition spd="slow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Consumer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story helps you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cut through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and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make a connection</a:t>
            </a:r>
          </a:p>
        </p:txBody>
      </p:sp>
    </p:spTree>
    <p:extLst>
      <p:ext uri="{BB962C8B-B14F-4D97-AF65-F5344CB8AC3E}">
        <p14:creationId xmlns:p14="http://schemas.microsoft.com/office/powerpoint/2010/main" val="409216096"/>
      </p:ext>
    </p:extLst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Preferable to have an underlying theme to a story…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Unique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Distinctive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Inspirational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Sensational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Universal</a:t>
            </a:r>
          </a:p>
        </p:txBody>
      </p:sp>
    </p:spTree>
    <p:extLst>
      <p:ext uri="{BB962C8B-B14F-4D97-AF65-F5344CB8AC3E}">
        <p14:creationId xmlns:p14="http://schemas.microsoft.com/office/powerpoint/2010/main" val="291839673"/>
      </p:ext>
    </p:extLst>
  </p:cSld>
  <p:clrMapOvr>
    <a:masterClrMapping/>
  </p:clrMapOvr>
  <p:transition spd="slow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None of which will work without the key ingredient…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Authenticity</a:t>
            </a:r>
          </a:p>
        </p:txBody>
      </p:sp>
    </p:spTree>
    <p:extLst>
      <p:ext uri="{BB962C8B-B14F-4D97-AF65-F5344CB8AC3E}">
        <p14:creationId xmlns:p14="http://schemas.microsoft.com/office/powerpoint/2010/main" val="1822769446"/>
      </p:ext>
    </p:extLst>
  </p:cSld>
  <p:clrMapOvr>
    <a:masterClrMapping/>
  </p:clrMapOvr>
  <p:transition spd="slow"/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other key trick with positioning…?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Start cool…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then move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mainstream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08297298"/>
      </p:ext>
    </p:extLst>
  </p:cSld>
  <p:clrMapOvr>
    <a:masterClrMapping/>
  </p:clrMapOvr>
  <p:transition spd="slow"/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Sam Smith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43764595"/>
      </p:ext>
    </p:extLst>
  </p:cSld>
  <p:clrMapOvr>
    <a:masterClrMapping/>
  </p:clrMapOvr>
  <p:transition spd="slow"/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Sam Smith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Disclosure feature ‘Latch’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Naughty Boy feature ‘La La La’</a:t>
            </a:r>
          </a:p>
        </p:txBody>
      </p:sp>
    </p:spTree>
    <p:extLst>
      <p:ext uri="{BB962C8B-B14F-4D97-AF65-F5344CB8AC3E}">
        <p14:creationId xmlns:p14="http://schemas.microsoft.com/office/powerpoint/2010/main" val="3816206982"/>
      </p:ext>
    </p:extLst>
  </p:cSld>
  <p:clrMapOvr>
    <a:masterClrMapping/>
  </p:clrMapOvr>
  <p:transition spd="slow"/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message?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Young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Cutting edge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THE vocalist of the moment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Well connected amongst the coolest new music kids on the block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Creative</a:t>
            </a:r>
          </a:p>
        </p:txBody>
      </p:sp>
    </p:spTree>
    <p:extLst>
      <p:ext uri="{BB962C8B-B14F-4D97-AF65-F5344CB8AC3E}">
        <p14:creationId xmlns:p14="http://schemas.microsoft.com/office/powerpoint/2010/main" val="4197692300"/>
      </p:ext>
    </p:extLst>
  </p:cSld>
  <p:clrMapOvr>
    <a:masterClrMapping/>
  </p:clrMapOvr>
  <p:transition spd="slow"/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Fast forward to mid album campaign…</a:t>
            </a:r>
          </a:p>
        </p:txBody>
      </p:sp>
    </p:spTree>
    <p:extLst>
      <p:ext uri="{BB962C8B-B14F-4D97-AF65-F5344CB8AC3E}">
        <p14:creationId xmlns:p14="http://schemas.microsoft.com/office/powerpoint/2010/main" val="2720071652"/>
      </p:ext>
    </p:extLst>
  </p:cSld>
  <p:clrMapOvr>
    <a:masterClrMapping/>
  </p:clrMapOvr>
  <p:transition spd="slow"/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message?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- Big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pop ballads!!!</a:t>
            </a:r>
          </a:p>
        </p:txBody>
      </p:sp>
    </p:spTree>
    <p:extLst>
      <p:ext uri="{BB962C8B-B14F-4D97-AF65-F5344CB8AC3E}">
        <p14:creationId xmlns:p14="http://schemas.microsoft.com/office/powerpoint/2010/main" val="407436419"/>
      </p:ext>
    </p:extLst>
  </p:cSld>
  <p:clrMapOvr>
    <a:masterClrMapping/>
  </p:clrMapOvr>
  <p:transition spd="slow"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Emeli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Sandé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Biggest selling album in UK (2012)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Brit award winner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Played at Olympics Opening &amp; Closing ceremony &amp; Queen’s Jubilee </a:t>
            </a:r>
          </a:p>
        </p:txBody>
      </p:sp>
    </p:spTree>
    <p:extLst>
      <p:ext uri="{BB962C8B-B14F-4D97-AF65-F5344CB8AC3E}">
        <p14:creationId xmlns:p14="http://schemas.microsoft.com/office/powerpoint/2010/main" val="4287455434"/>
      </p:ext>
    </p:extLst>
  </p:cSld>
  <p:clrMapOvr>
    <a:masterClrMapping/>
  </p:clrMapOvr>
  <p:transition spd="slow"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Initial positioning went from ‘girl next door’…</a:t>
            </a:r>
          </a:p>
        </p:txBody>
      </p:sp>
    </p:spTree>
    <p:extLst>
      <p:ext uri="{BB962C8B-B14F-4D97-AF65-F5344CB8AC3E}">
        <p14:creationId xmlns:p14="http://schemas.microsoft.com/office/powerpoint/2010/main" val="2160239502"/>
      </p:ext>
    </p:extLst>
  </p:cSld>
  <p:clrMapOvr>
    <a:masterClrMapping/>
  </p:clrMapOvr>
  <p:transition spd="slow"/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Emeli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750" y="1498600"/>
            <a:ext cx="5778500" cy="38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345355"/>
      </p:ext>
    </p:extLst>
  </p:cSld>
  <p:clrMapOvr>
    <a:masterClrMapping/>
  </p:clrMapOvr>
  <p:transition spd="slow"/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Emeli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9048" y="1536192"/>
            <a:ext cx="4565904" cy="3874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760388"/>
      </p:ext>
    </p:extLst>
  </p:cSld>
  <p:clrMapOvr>
    <a:masterClrMapping/>
  </p:clrMapOvr>
  <p:transition spd="slow"/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message?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Street / urban</a:t>
            </a:r>
          </a:p>
          <a:p>
            <a:pPr marL="514350" indent="-514350">
              <a:buFontTx/>
              <a:buChar char="-"/>
            </a:pPr>
            <a:r>
              <a:rPr lang="en-US" dirty="0" err="1">
                <a:solidFill>
                  <a:schemeClr val="bg1"/>
                </a:solidFill>
                <a:latin typeface="Century Gothic"/>
              </a:rPr>
              <a:t>Breakbeats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Earthy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Stylish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86208377"/>
      </p:ext>
    </p:extLst>
  </p:cSld>
  <p:clrMapOvr>
    <a:masterClrMapping/>
  </p:clrMapOvr>
  <p:transition spd="slow"/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Fast forward to mid album campaign…</a:t>
            </a:r>
          </a:p>
        </p:txBody>
      </p:sp>
    </p:spTree>
    <p:extLst>
      <p:ext uri="{BB962C8B-B14F-4D97-AF65-F5344CB8AC3E}">
        <p14:creationId xmlns:p14="http://schemas.microsoft.com/office/powerpoint/2010/main" val="3393783756"/>
      </p:ext>
    </p:extLst>
  </p:cSld>
  <p:clrMapOvr>
    <a:masterClrMapping/>
  </p:clrMapOvr>
  <p:transition spd="slow"/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message?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Big pop choruses!!</a:t>
            </a:r>
          </a:p>
        </p:txBody>
      </p:sp>
    </p:spTree>
    <p:extLst>
      <p:ext uri="{BB962C8B-B14F-4D97-AF65-F5344CB8AC3E}">
        <p14:creationId xmlns:p14="http://schemas.microsoft.com/office/powerpoint/2010/main" val="2294709457"/>
      </p:ext>
    </p:extLst>
  </p:cSld>
  <p:clrMapOvr>
    <a:masterClrMapping/>
  </p:clrMapOvr>
  <p:transition spd="slow"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By starting cool and migrating mainstream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dupe media/audience into feelings its ok to like an artist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…that they are cool</a:t>
            </a:r>
          </a:p>
        </p:txBody>
      </p:sp>
    </p:spTree>
    <p:extLst>
      <p:ext uri="{BB962C8B-B14F-4D97-AF65-F5344CB8AC3E}">
        <p14:creationId xmlns:p14="http://schemas.microsoft.com/office/powerpoint/2010/main" val="1757370550"/>
      </p:ext>
    </p:extLst>
  </p:cSld>
  <p:clrMapOvr>
    <a:masterClrMapping/>
  </p:clrMapOvr>
  <p:transition spd="slow"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By the time you wheel out the big pop numbers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…the initial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audience has already bought in</a:t>
            </a:r>
          </a:p>
        </p:txBody>
      </p:sp>
    </p:spTree>
    <p:extLst>
      <p:ext uri="{BB962C8B-B14F-4D97-AF65-F5344CB8AC3E}">
        <p14:creationId xmlns:p14="http://schemas.microsoft.com/office/powerpoint/2010/main" val="2342190315"/>
      </p:ext>
    </p:extLst>
  </p:cSld>
  <p:clrMapOvr>
    <a:masterClrMapping/>
  </p:clrMapOvr>
  <p:transition spd="slow"/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N.B. It is near impossible to go the other way!! (mainstream to cool)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Therefore</a:t>
            </a:r>
            <a:r>
              <a:rPr lang="en-US">
                <a:solidFill>
                  <a:schemeClr val="bg1"/>
                </a:solidFill>
                <a:latin typeface="Century Gothic"/>
              </a:rPr>
              <a:t>, 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ALWAYS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start cool!</a:t>
            </a:r>
          </a:p>
        </p:txBody>
      </p:sp>
    </p:spTree>
    <p:extLst>
      <p:ext uri="{BB962C8B-B14F-4D97-AF65-F5344CB8AC3E}">
        <p14:creationId xmlns:p14="http://schemas.microsoft.com/office/powerpoint/2010/main" val="3348347093"/>
      </p:ext>
    </p:extLst>
  </p:cSld>
  <p:clrMapOvr>
    <a:masterClrMapping/>
  </p:clrMapOvr>
  <p:transition spd="slow"/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marketing plan…</a:t>
            </a:r>
          </a:p>
        </p:txBody>
      </p:sp>
    </p:spTree>
    <p:extLst>
      <p:ext uri="{BB962C8B-B14F-4D97-AF65-F5344CB8AC3E}">
        <p14:creationId xmlns:p14="http://schemas.microsoft.com/office/powerpoint/2010/main" val="3758559832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2130</TotalTime>
  <Words>1491</Words>
  <Application>Microsoft Macintosh PowerPoint</Application>
  <PresentationFormat>On-screen Show (4:3)</PresentationFormat>
  <Paragraphs>355</Paragraphs>
  <Slides>98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03" baseType="lpstr">
      <vt:lpstr>Arial</vt:lpstr>
      <vt:lpstr>Calibri</vt:lpstr>
      <vt:lpstr>Century Gothic</vt:lpstr>
      <vt:lpstr>Zapf Dingbats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403</cp:revision>
  <cp:lastPrinted>2016-08-01T11:01:52Z</cp:lastPrinted>
  <dcterms:created xsi:type="dcterms:W3CDTF">2017-09-10T17:15:40Z</dcterms:created>
  <dcterms:modified xsi:type="dcterms:W3CDTF">2020-01-30T06:53:35Z</dcterms:modified>
</cp:coreProperties>
</file>