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4" r:id="rId4"/>
    <p:sldId id="262" r:id="rId5"/>
    <p:sldId id="270" r:id="rId6"/>
    <p:sldId id="265" r:id="rId7"/>
    <p:sldId id="272" r:id="rId8"/>
    <p:sldId id="268" r:id="rId9"/>
    <p:sldId id="267" r:id="rId10"/>
    <p:sldId id="259" r:id="rId11"/>
    <p:sldId id="271" r:id="rId12"/>
    <p:sldId id="269" r:id="rId13"/>
    <p:sldId id="273" r:id="rId14"/>
    <p:sldId id="274" r:id="rId15"/>
    <p:sldId id="261" r:id="rId16"/>
    <p:sldId id="275" r:id="rId17"/>
    <p:sldId id="276" r:id="rId18"/>
    <p:sldId id="277" r:id="rId19"/>
    <p:sldId id="278" r:id="rId20"/>
    <p:sldId id="258" r:id="rId21"/>
    <p:sldId id="288" r:id="rId22"/>
    <p:sldId id="279" r:id="rId23"/>
    <p:sldId id="280" r:id="rId24"/>
    <p:sldId id="281" r:id="rId25"/>
    <p:sldId id="282" r:id="rId26"/>
    <p:sldId id="260" r:id="rId27"/>
    <p:sldId id="289" r:id="rId28"/>
    <p:sldId id="283" r:id="rId29"/>
    <p:sldId id="284" r:id="rId30"/>
    <p:sldId id="285" r:id="rId31"/>
    <p:sldId id="286" r:id="rId32"/>
    <p:sldId id="287" r:id="rId33"/>
    <p:sldId id="263"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90E4CB-4662-84F9-D2CE-EA78F91F9314}" v="3851" dt="2026-03-30T15:03:35.191"/>
    <p1510:client id="{C00F8F29-33C9-7169-5F45-D77161384356}" v="912" dt="2026-03-30T16:44:26.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3/30/2026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3/30/2026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3/30/2026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3/30/2026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3/30/2026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3/30/2026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hyperlink" Target="https://www.field-studies-council.org/?utm_source=bing&amp;utm_medium=cpc&amp;msclkid=74e857415e941f37fe603e87de9995a3" TargetMode="External"/><Relationship Id="rId3" Type="http://schemas.openxmlformats.org/officeDocument/2006/relationships/hyperlink" Target="https://www.northyorks.gov.uk/education-and-learning/information-about-schools/school-trips-visits-and-activities" TargetMode="External"/><Relationship Id="rId7" Type="http://schemas.openxmlformats.org/officeDocument/2006/relationships/hyperlink" Target="https://birthto5matters.org.uk/learning-environments/" TargetMode="External"/><Relationship Id="rId2" Type="http://schemas.openxmlformats.org/officeDocument/2006/relationships/hyperlink" Target="https://www.britishmuseum.org/membership/sleepovers" TargetMode="External"/><Relationship Id="rId1" Type="http://schemas.openxmlformats.org/officeDocument/2006/relationships/slideLayout" Target="../slideLayouts/slideLayout2.xml"/><Relationship Id="rId6" Type="http://schemas.openxmlformats.org/officeDocument/2006/relationships/hyperlink" Target="https://www.dofe.org/" TargetMode="External"/><Relationship Id="rId5" Type="http://schemas.openxmlformats.org/officeDocument/2006/relationships/hyperlink" Target="https://www.dofe.org/do/benefits/" TargetMode="External"/><Relationship Id="rId10" Type="http://schemas.openxmlformats.org/officeDocument/2006/relationships/hyperlink" Target="https://forestschoolfinder.co.uk/what-is-forest-school-complete-guide" TargetMode="External"/><Relationship Id="rId4" Type="http://schemas.openxmlformats.org/officeDocument/2006/relationships/hyperlink" Target="https://www.readkong.com/page/residential-visits-2022-2024-6140204" TargetMode="External"/><Relationship Id="rId9" Type="http://schemas.openxmlformats.org/officeDocument/2006/relationships/hyperlink" Target="https://forestschoolassociation.org/what-is-forest-school/"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pgl.co.uk/en-gb/news-hub/news/the-benefits-of-an-overnight-school-trip?PID=49547" TargetMode="External"/><Relationship Id="rId13" Type="http://schemas.openxmlformats.org/officeDocument/2006/relationships/hyperlink" Target="https://treasuredetection.com/what-is-geocaching/" TargetMode="External"/><Relationship Id="rId3" Type="http://schemas.openxmlformats.org/officeDocument/2006/relationships/hyperlink" Target="https://www.freepik.com/free-photos-vectors/school-trip-adventure" TargetMode="External"/><Relationship Id="rId7" Type="http://schemas.openxmlformats.org/officeDocument/2006/relationships/hyperlink" Target="https://naturalresourceswales.gov.uk/media/696065/guide-to-forest-school-booklet-eng-final.pdf" TargetMode="External"/><Relationship Id="rId12" Type="http://schemas.openxmlformats.org/officeDocument/2006/relationships/hyperlink" Target="https://www.titussaltschool.co.uk/events/school-residential-visits/" TargetMode="External"/><Relationship Id="rId2" Type="http://schemas.openxmlformats.org/officeDocument/2006/relationships/hyperlink" Target="https://www.freepik.com/photos/climate" TargetMode="External"/><Relationship Id="rId1" Type="http://schemas.openxmlformats.org/officeDocument/2006/relationships/slideLayout" Target="../slideLayouts/slideLayout2.xml"/><Relationship Id="rId6" Type="http://schemas.openxmlformats.org/officeDocument/2006/relationships/hyperlink" Target="https://education.nationalgeographic.org/resource/geocaching/?utm_source=copilot.com" TargetMode="External"/><Relationship Id="rId11" Type="http://schemas.openxmlformats.org/officeDocument/2006/relationships/hyperlink" Target="https://thegreenvoyage.com/ultimate-guide-to-geocaching/" TargetMode="External"/><Relationship Id="rId5" Type="http://schemas.openxmlformats.org/officeDocument/2006/relationships/hyperlink" Target="https://muddyfaces.co.uk/outdoor-hub/forest-school/forest-school-activities" TargetMode="External"/><Relationship Id="rId15" Type="http://schemas.openxmlformats.org/officeDocument/2006/relationships/hyperlink" Target="https://slttours.co.uk/what-is-an-educational-trip/" TargetMode="External"/><Relationship Id="rId10" Type="http://schemas.openxmlformats.org/officeDocument/2006/relationships/hyperlink" Target="https://www.trentschools.net/why-are-school-trips-beneficial" TargetMode="External"/><Relationship Id="rId4" Type="http://schemas.openxmlformats.org/officeDocument/2006/relationships/hyperlink" Target="https://www.kings-school.co.uk/news-events/gold-dofe-expedition-to-the-lake-district/" TargetMode="External"/><Relationship Id="rId9" Type="http://schemas.openxmlformats.org/officeDocument/2006/relationships/hyperlink" Target="https://www.tes.com/jobs/employer/corpus-christi-catholic-high-school-1028531" TargetMode="External"/><Relationship Id="rId14" Type="http://schemas.openxmlformats.org/officeDocument/2006/relationships/hyperlink" Target="https://geocachingtoday.com/educational-benefits-of-geocaching/?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at is Forest School? A Complete Guide for Parents — Forest School Finder">
            <a:extLst>
              <a:ext uri="{FF2B5EF4-FFF2-40B4-BE49-F238E27FC236}">
                <a16:creationId xmlns:a16="http://schemas.microsoft.com/office/drawing/2014/main" id="{96660F96-2181-922D-491D-A98903AEAECA}"/>
              </a:ext>
            </a:extLst>
          </p:cNvPr>
          <p:cNvPicPr>
            <a:picLocks noChangeAspect="1"/>
          </p:cNvPicPr>
          <p:nvPr/>
        </p:nvPicPr>
        <p:blipFill>
          <a:blip r:embed="rId2">
            <a:alphaModFix amt="50000"/>
          </a:blip>
          <a:srcRect l="75" r="3062" b="1"/>
          <a:stretch>
            <a:fillRect/>
          </a:stretch>
        </p:blipFill>
        <p:spPr>
          <a:xfrm>
            <a:off x="20" y="10"/>
            <a:ext cx="12188931" cy="6857990"/>
          </a:xfrm>
          <a:prstGeom prst="rect">
            <a:avLst/>
          </a:prstGeom>
        </p:spPr>
      </p:pic>
      <p:sp>
        <p:nvSpPr>
          <p:cNvPr id="2" name="Title 1"/>
          <p:cNvSpPr>
            <a:spLocks noGrp="1"/>
          </p:cNvSpPr>
          <p:nvPr>
            <p:ph type="ctrTitle"/>
          </p:nvPr>
        </p:nvSpPr>
        <p:spPr>
          <a:xfrm>
            <a:off x="1527048" y="1124712"/>
            <a:ext cx="9144000" cy="3063240"/>
          </a:xfrm>
        </p:spPr>
        <p:txBody>
          <a:bodyPr>
            <a:normAutofit/>
          </a:bodyPr>
          <a:lstStyle/>
          <a:p>
            <a:endParaRPr lang="en-US" sz="4600">
              <a:solidFill>
                <a:schemeClr val="bg1"/>
              </a:solidFill>
            </a:endParaRPr>
          </a:p>
          <a:p>
            <a:r>
              <a:rPr lang="en-US" sz="4600">
                <a:solidFill>
                  <a:schemeClr val="bg1"/>
                </a:solidFill>
                <a:ea typeface="+mj-lt"/>
                <a:cs typeface="+mj-lt"/>
              </a:rPr>
              <a:t>Gwerthuswch yn feirniadol hyd at 5 gweithgaredd gwahanol i ddatblygu dysgu mewn amgylcheddau amgen</a:t>
            </a:r>
            <a:endParaRPr lang="en-US" sz="4600">
              <a:solidFill>
                <a:schemeClr val="bg1"/>
              </a:solidFill>
            </a:endParaRPr>
          </a:p>
        </p:txBody>
      </p:sp>
      <p:sp>
        <p:nvSpPr>
          <p:cNvPr id="3" name="Subtitle 2"/>
          <p:cNvSpPr>
            <a:spLocks noGrp="1"/>
          </p:cNvSpPr>
          <p:nvPr>
            <p:ph type="subTitle" idx="1"/>
          </p:nvPr>
        </p:nvSpPr>
        <p:spPr>
          <a:xfrm>
            <a:off x="7375913" y="6370567"/>
            <a:ext cx="9144000" cy="1227520"/>
          </a:xfrm>
        </p:spPr>
        <p:txBody>
          <a:bodyPr>
            <a:normAutofit/>
          </a:bodyPr>
          <a:lstStyle/>
          <a:p>
            <a:r>
              <a:rPr lang="en-US">
                <a:solidFill>
                  <a:schemeClr val="bg1"/>
                </a:solidFill>
              </a:rPr>
              <a:t>1</a:t>
            </a: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C2BF18B-8E8D-C67B-2C8A-8E56288D6BF0}"/>
              </a:ext>
            </a:extLst>
          </p:cNvPr>
          <p:cNvSpPr txBox="1"/>
          <p:nvPr/>
        </p:nvSpPr>
        <p:spPr>
          <a:xfrm>
            <a:off x="110409" y="6334760"/>
            <a:ext cx="270503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(Field Studies Council, 2026)</a:t>
            </a: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13542-0C79-4968-809B-DBCBB128E5D7}"/>
              </a:ext>
            </a:extLst>
          </p:cNvPr>
          <p:cNvSpPr>
            <a:spLocks noGrp="1"/>
          </p:cNvSpPr>
          <p:nvPr>
            <p:ph type="title"/>
          </p:nvPr>
        </p:nvSpPr>
        <p:spPr/>
        <p:txBody>
          <a:bodyPr/>
          <a:lstStyle/>
          <a:p>
            <a:endParaRPr lang="en-US"/>
          </a:p>
        </p:txBody>
      </p:sp>
      <p:graphicFrame>
        <p:nvGraphicFramePr>
          <p:cNvPr id="7" name="Content Placeholder 6">
            <a:extLst>
              <a:ext uri="{FF2B5EF4-FFF2-40B4-BE49-F238E27FC236}">
                <a16:creationId xmlns:a16="http://schemas.microsoft.com/office/drawing/2014/main" id="{5FAB8CC7-DF7C-75C4-7DBB-7E6E856CB6E1}"/>
              </a:ext>
            </a:extLst>
          </p:cNvPr>
          <p:cNvGraphicFramePr>
            <a:graphicFrameLocks noGrp="1"/>
          </p:cNvGraphicFramePr>
          <p:nvPr>
            <p:ph idx="1"/>
            <p:extLst>
              <p:ext uri="{D42A27DB-BD31-4B8C-83A1-F6EECF244321}">
                <p14:modId xmlns:p14="http://schemas.microsoft.com/office/powerpoint/2010/main" val="3946252082"/>
              </p:ext>
            </p:extLst>
          </p:nvPr>
        </p:nvGraphicFramePr>
        <p:xfrm>
          <a:off x="669324" y="1822621"/>
          <a:ext cx="10669104" cy="2595880"/>
        </p:xfrm>
        <a:graphic>
          <a:graphicData uri="http://schemas.openxmlformats.org/drawingml/2006/table">
            <a:tbl>
              <a:tblPr firstRow="1" bandRow="1">
                <a:tableStyleId>{5C22544A-7EE6-4342-B048-85BDC9FD1C3A}</a:tableStyleId>
              </a:tblPr>
              <a:tblGrid>
                <a:gridCol w="5411304">
                  <a:extLst>
                    <a:ext uri="{9D8B030D-6E8A-4147-A177-3AD203B41FA5}">
                      <a16:colId xmlns:a16="http://schemas.microsoft.com/office/drawing/2014/main" val="4049748099"/>
                    </a:ext>
                  </a:extLst>
                </a:gridCol>
                <a:gridCol w="5257800">
                  <a:extLst>
                    <a:ext uri="{9D8B030D-6E8A-4147-A177-3AD203B41FA5}">
                      <a16:colId xmlns:a16="http://schemas.microsoft.com/office/drawing/2014/main" val="3661916865"/>
                    </a:ext>
                  </a:extLst>
                </a:gridCol>
              </a:tblGrid>
              <a:tr h="370840">
                <a:tc>
                  <a:txBody>
                    <a:bodyPr/>
                    <a:lstStyle/>
                    <a:p>
                      <a:r>
                        <a:rPr lang="en-US" b="0" err="1"/>
                        <a:t>Cyflwyniad</a:t>
                      </a:r>
                    </a:p>
                  </a:txBody>
                  <a:tcPr/>
                </a:tc>
                <a:tc>
                  <a:txBody>
                    <a:bodyPr/>
                    <a:lstStyle/>
                    <a:p>
                      <a:r>
                        <a:rPr lang="en-US" b="0"/>
                        <a:t>3</a:t>
                      </a:r>
                    </a:p>
                  </a:txBody>
                  <a:tcPr/>
                </a:tc>
                <a:extLst>
                  <a:ext uri="{0D108BD9-81ED-4DB2-BD59-A6C34878D82A}">
                    <a16:rowId xmlns:a16="http://schemas.microsoft.com/office/drawing/2014/main" val="1825823593"/>
                  </a:ext>
                </a:extLst>
              </a:tr>
              <a:tr h="370840">
                <a:tc>
                  <a:txBody>
                    <a:bodyPr/>
                    <a:lstStyle/>
                    <a:p>
                      <a:r>
                        <a:rPr lang="en-US" dirty="0" err="1"/>
                        <a:t>Topig</a:t>
                      </a:r>
                      <a:r>
                        <a:rPr lang="en-US" dirty="0"/>
                        <a:t> 1- </a:t>
                      </a:r>
                      <a:r>
                        <a:rPr lang="en-US" dirty="0" err="1"/>
                        <a:t>Ymweliadau</a:t>
                      </a:r>
                      <a:r>
                        <a:rPr lang="en-US" dirty="0"/>
                        <a:t> </a:t>
                      </a:r>
                      <a:r>
                        <a:rPr lang="en-US" dirty="0" err="1"/>
                        <a:t>Preswyl</a:t>
                      </a:r>
                    </a:p>
                  </a:txBody>
                  <a:tcPr/>
                </a:tc>
                <a:tc>
                  <a:txBody>
                    <a:bodyPr/>
                    <a:lstStyle/>
                    <a:p>
                      <a:r>
                        <a:rPr lang="en-US"/>
                        <a:t>4</a:t>
                      </a:r>
                    </a:p>
                  </a:txBody>
                  <a:tcPr/>
                </a:tc>
                <a:extLst>
                  <a:ext uri="{0D108BD9-81ED-4DB2-BD59-A6C34878D82A}">
                    <a16:rowId xmlns:a16="http://schemas.microsoft.com/office/drawing/2014/main" val="2573114912"/>
                  </a:ext>
                </a:extLst>
              </a:tr>
              <a:tr h="370840">
                <a:tc>
                  <a:txBody>
                    <a:bodyPr/>
                    <a:lstStyle/>
                    <a:p>
                      <a:r>
                        <a:rPr lang="en-US" dirty="0" err="1"/>
                        <a:t>Topig</a:t>
                      </a:r>
                      <a:r>
                        <a:rPr lang="en-US" dirty="0"/>
                        <a:t> 2-Teithiau </a:t>
                      </a:r>
                      <a:r>
                        <a:rPr lang="en-US" dirty="0" err="1"/>
                        <a:t>ysgol</a:t>
                      </a:r>
                    </a:p>
                  </a:txBody>
                  <a:tcPr/>
                </a:tc>
                <a:tc>
                  <a:txBody>
                    <a:bodyPr/>
                    <a:lstStyle/>
                    <a:p>
                      <a:r>
                        <a:rPr lang="en-US"/>
                        <a:t>10</a:t>
                      </a:r>
                    </a:p>
                  </a:txBody>
                  <a:tcPr/>
                </a:tc>
                <a:extLst>
                  <a:ext uri="{0D108BD9-81ED-4DB2-BD59-A6C34878D82A}">
                    <a16:rowId xmlns:a16="http://schemas.microsoft.com/office/drawing/2014/main" val="1650771090"/>
                  </a:ext>
                </a:extLst>
              </a:tr>
              <a:tr h="370840">
                <a:tc>
                  <a:txBody>
                    <a:bodyPr/>
                    <a:lstStyle/>
                    <a:p>
                      <a:r>
                        <a:rPr lang="en-US" dirty="0" err="1"/>
                        <a:t>Topig</a:t>
                      </a:r>
                      <a:r>
                        <a:rPr lang="en-US" dirty="0"/>
                        <a:t> 3- </a:t>
                      </a:r>
                      <a:r>
                        <a:rPr lang="en-US" dirty="0" err="1"/>
                        <a:t>Helfa</a:t>
                      </a:r>
                      <a:r>
                        <a:rPr lang="en-US" dirty="0"/>
                        <a:t> </a:t>
                      </a:r>
                      <a:r>
                        <a:rPr lang="en-US" dirty="0" err="1"/>
                        <a:t>Trysor</a:t>
                      </a:r>
                      <a:r>
                        <a:rPr lang="en-US" dirty="0"/>
                        <a:t> (Geocaching)</a:t>
                      </a:r>
                    </a:p>
                  </a:txBody>
                  <a:tcPr/>
                </a:tc>
                <a:tc>
                  <a:txBody>
                    <a:bodyPr/>
                    <a:lstStyle/>
                    <a:p>
                      <a:r>
                        <a:rPr lang="en-US"/>
                        <a:t>15</a:t>
                      </a:r>
                    </a:p>
                  </a:txBody>
                  <a:tcPr/>
                </a:tc>
                <a:extLst>
                  <a:ext uri="{0D108BD9-81ED-4DB2-BD59-A6C34878D82A}">
                    <a16:rowId xmlns:a16="http://schemas.microsoft.com/office/drawing/2014/main" val="1453132243"/>
                  </a:ext>
                </a:extLst>
              </a:tr>
              <a:tr h="370840">
                <a:tc>
                  <a:txBody>
                    <a:bodyPr/>
                    <a:lstStyle/>
                    <a:p>
                      <a:r>
                        <a:rPr lang="en-US" dirty="0" err="1"/>
                        <a:t>Topig</a:t>
                      </a:r>
                      <a:r>
                        <a:rPr lang="en-US" dirty="0"/>
                        <a:t> 4- </a:t>
                      </a:r>
                      <a:r>
                        <a:rPr lang="en-US" dirty="0" err="1"/>
                        <a:t>Ysgolion</a:t>
                      </a:r>
                      <a:r>
                        <a:rPr lang="en-US" dirty="0"/>
                        <a:t> </a:t>
                      </a:r>
                      <a:r>
                        <a:rPr lang="en-US" dirty="0" err="1"/>
                        <a:t>Coedwig</a:t>
                      </a:r>
                    </a:p>
                  </a:txBody>
                  <a:tcPr/>
                </a:tc>
                <a:tc>
                  <a:txBody>
                    <a:bodyPr/>
                    <a:lstStyle/>
                    <a:p>
                      <a:r>
                        <a:rPr lang="en-US"/>
                        <a:t>20</a:t>
                      </a:r>
                    </a:p>
                  </a:txBody>
                  <a:tcPr/>
                </a:tc>
                <a:extLst>
                  <a:ext uri="{0D108BD9-81ED-4DB2-BD59-A6C34878D82A}">
                    <a16:rowId xmlns:a16="http://schemas.microsoft.com/office/drawing/2014/main" val="1323300488"/>
                  </a:ext>
                </a:extLst>
              </a:tr>
              <a:tr h="370840">
                <a:tc>
                  <a:txBody>
                    <a:bodyPr/>
                    <a:lstStyle/>
                    <a:p>
                      <a:r>
                        <a:rPr lang="en-US" dirty="0" err="1"/>
                        <a:t>Topig</a:t>
                      </a:r>
                      <a:r>
                        <a:rPr lang="en-US" dirty="0"/>
                        <a:t> 5-DOFE</a:t>
                      </a:r>
                    </a:p>
                  </a:txBody>
                  <a:tcPr/>
                </a:tc>
                <a:tc>
                  <a:txBody>
                    <a:bodyPr/>
                    <a:lstStyle/>
                    <a:p>
                      <a:r>
                        <a:rPr lang="en-US"/>
                        <a:t>26</a:t>
                      </a:r>
                    </a:p>
                  </a:txBody>
                  <a:tcPr/>
                </a:tc>
                <a:extLst>
                  <a:ext uri="{0D108BD9-81ED-4DB2-BD59-A6C34878D82A}">
                    <a16:rowId xmlns:a16="http://schemas.microsoft.com/office/drawing/2014/main" val="4265509448"/>
                  </a:ext>
                </a:extLst>
              </a:tr>
              <a:tr h="370840">
                <a:tc>
                  <a:txBody>
                    <a:bodyPr/>
                    <a:lstStyle/>
                    <a:p>
                      <a:r>
                        <a:rPr lang="en-US" err="1"/>
                        <a:t>Casgliad</a:t>
                      </a:r>
                      <a:endParaRPr lang="en-US" dirty="0" err="1"/>
                    </a:p>
                  </a:txBody>
                  <a:tcPr/>
                </a:tc>
                <a:tc>
                  <a:txBody>
                    <a:bodyPr/>
                    <a:lstStyle/>
                    <a:p>
                      <a:r>
                        <a:rPr lang="en-US"/>
                        <a:t>32</a:t>
                      </a:r>
                    </a:p>
                  </a:txBody>
                  <a:tcPr/>
                </a:tc>
                <a:extLst>
                  <a:ext uri="{0D108BD9-81ED-4DB2-BD59-A6C34878D82A}">
                    <a16:rowId xmlns:a16="http://schemas.microsoft.com/office/drawing/2014/main" val="4255103047"/>
                  </a:ext>
                </a:extLst>
              </a:tr>
            </a:tbl>
          </a:graphicData>
        </a:graphic>
      </p:graphicFrame>
      <p:sp>
        <p:nvSpPr>
          <p:cNvPr id="4" name="TextBox 3">
            <a:extLst>
              <a:ext uri="{FF2B5EF4-FFF2-40B4-BE49-F238E27FC236}">
                <a16:creationId xmlns:a16="http://schemas.microsoft.com/office/drawing/2014/main" id="{1ED3A39E-6D08-D757-76E7-7555982C4697}"/>
              </a:ext>
            </a:extLst>
          </p:cNvPr>
          <p:cNvSpPr txBox="1"/>
          <p:nvPr/>
        </p:nvSpPr>
        <p:spPr>
          <a:xfrm>
            <a:off x="11648230" y="6265754"/>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a:t>
            </a:r>
          </a:p>
        </p:txBody>
      </p:sp>
    </p:spTree>
    <p:extLst>
      <p:ext uri="{BB962C8B-B14F-4D97-AF65-F5344CB8AC3E}">
        <p14:creationId xmlns:p14="http://schemas.microsoft.com/office/powerpoint/2010/main" val="3734335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24CF49-F3D7-6443-1952-3F94F0042BC1}"/>
              </a:ext>
            </a:extLst>
          </p:cNvPr>
          <p:cNvSpPr>
            <a:spLocks noGrp="1"/>
          </p:cNvSpPr>
          <p:nvPr>
            <p:ph type="title"/>
          </p:nvPr>
        </p:nvSpPr>
        <p:spPr>
          <a:xfrm>
            <a:off x="640080" y="325369"/>
            <a:ext cx="4368602" cy="1956841"/>
          </a:xfrm>
        </p:spPr>
        <p:txBody>
          <a:bodyPr anchor="b">
            <a:normAutofit/>
          </a:bodyPr>
          <a:lstStyle/>
          <a:p>
            <a:r>
              <a:rPr lang="en-US" sz="5400"/>
              <a:t>Cyflwyniad</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747CE0-DADD-748E-AC6D-B6886CEC6D5C}"/>
              </a:ext>
            </a:extLst>
          </p:cNvPr>
          <p:cNvSpPr>
            <a:spLocks noGrp="1"/>
          </p:cNvSpPr>
          <p:nvPr>
            <p:ph idx="1"/>
          </p:nvPr>
        </p:nvSpPr>
        <p:spPr>
          <a:xfrm>
            <a:off x="640080" y="2872899"/>
            <a:ext cx="4243589" cy="3320668"/>
          </a:xfrm>
        </p:spPr>
        <p:txBody>
          <a:bodyPr vert="horz" lIns="91440" tIns="45720" rIns="91440" bIns="45720" rtlCol="0" anchor="t">
            <a:noAutofit/>
          </a:bodyPr>
          <a:lstStyle/>
          <a:p>
            <a:r>
              <a:rPr lang="en-US" sz="1600" dirty="0">
                <a:ea typeface="+mn-lt"/>
                <a:cs typeface="+mn-lt"/>
              </a:rPr>
              <a:t>Yn y </a:t>
            </a:r>
            <a:r>
              <a:rPr lang="en-US" sz="1600" dirty="0" err="1">
                <a:ea typeface="+mn-lt"/>
                <a:cs typeface="+mn-lt"/>
              </a:rPr>
              <a:t>portffolio</a:t>
            </a:r>
            <a:r>
              <a:rPr lang="en-US" sz="1600" dirty="0">
                <a:ea typeface="+mn-lt"/>
                <a:cs typeface="+mn-lt"/>
              </a:rPr>
              <a:t> </a:t>
            </a:r>
            <a:r>
              <a:rPr lang="en-US" sz="1600" dirty="0" err="1">
                <a:ea typeface="+mn-lt"/>
                <a:cs typeface="+mn-lt"/>
              </a:rPr>
              <a:t>yma</a:t>
            </a:r>
            <a:r>
              <a:rPr lang="en-US" sz="1600" dirty="0">
                <a:ea typeface="+mn-lt"/>
                <a:cs typeface="+mn-lt"/>
              </a:rPr>
              <a:t>, </a:t>
            </a:r>
            <a:r>
              <a:rPr lang="en-US" sz="1600" dirty="0" err="1">
                <a:ea typeface="+mn-lt"/>
                <a:cs typeface="+mn-lt"/>
              </a:rPr>
              <a:t>byddwn</a:t>
            </a:r>
            <a:r>
              <a:rPr lang="en-US" sz="1600" dirty="0">
                <a:ea typeface="+mn-lt"/>
                <a:cs typeface="+mn-lt"/>
              </a:rPr>
              <a:t> </a:t>
            </a:r>
            <a:r>
              <a:rPr lang="en-US" sz="1600" dirty="0" err="1">
                <a:ea typeface="+mn-lt"/>
                <a:cs typeface="+mn-lt"/>
              </a:rPr>
              <a:t>yn</a:t>
            </a:r>
            <a:r>
              <a:rPr lang="en-US" sz="1600" dirty="0">
                <a:ea typeface="+mn-lt"/>
                <a:cs typeface="+mn-lt"/>
              </a:rPr>
              <a:t> </a:t>
            </a:r>
            <a:r>
              <a:rPr lang="en-US" sz="1600" dirty="0" err="1">
                <a:ea typeface="+mn-lt"/>
                <a:cs typeface="+mn-lt"/>
              </a:rPr>
              <a:t>asesu</a:t>
            </a:r>
            <a:r>
              <a:rPr lang="en-US" sz="1600" dirty="0">
                <a:ea typeface="+mn-lt"/>
                <a:cs typeface="+mn-lt"/>
              </a:rPr>
              <a:t> 6 </a:t>
            </a:r>
            <a:r>
              <a:rPr lang="en-US" sz="1600" dirty="0" err="1">
                <a:ea typeface="+mn-lt"/>
                <a:cs typeface="+mn-lt"/>
              </a:rPr>
              <a:t>topig</a:t>
            </a:r>
            <a:r>
              <a:rPr lang="en-US" sz="1600" dirty="0">
                <a:ea typeface="+mn-lt"/>
                <a:cs typeface="+mn-lt"/>
              </a:rPr>
              <a:t> o </a:t>
            </a:r>
            <a:r>
              <a:rPr lang="en-US" sz="1600" dirty="0" err="1">
                <a:ea typeface="+mn-lt"/>
                <a:cs typeface="+mn-lt"/>
              </a:rPr>
              <a:t>amgylcheddau</a:t>
            </a:r>
            <a:r>
              <a:rPr lang="en-US" sz="1600" dirty="0">
                <a:ea typeface="+mn-lt"/>
                <a:cs typeface="+mn-lt"/>
              </a:rPr>
              <a:t> </a:t>
            </a:r>
            <a:r>
              <a:rPr lang="en-US" sz="1600" dirty="0" err="1">
                <a:ea typeface="+mn-lt"/>
                <a:cs typeface="+mn-lt"/>
              </a:rPr>
              <a:t>dosbarth</a:t>
            </a:r>
            <a:r>
              <a:rPr lang="en-US" sz="1600" dirty="0">
                <a:ea typeface="+mn-lt"/>
                <a:cs typeface="+mn-lt"/>
              </a:rPr>
              <a:t>. Mae </a:t>
            </a:r>
            <a:r>
              <a:rPr lang="en-US" sz="1600" dirty="0" err="1">
                <a:ea typeface="+mn-lt"/>
                <a:cs typeface="+mn-lt"/>
              </a:rPr>
              <a:t>yna</a:t>
            </a:r>
            <a:r>
              <a:rPr lang="en-US" sz="1600" dirty="0">
                <a:ea typeface="+mn-lt"/>
                <a:cs typeface="+mn-lt"/>
              </a:rPr>
              <a:t> </a:t>
            </a:r>
            <a:r>
              <a:rPr lang="en-US" sz="1600" dirty="0" err="1">
                <a:ea typeface="+mn-lt"/>
                <a:cs typeface="+mn-lt"/>
              </a:rPr>
              <a:t>nifer</a:t>
            </a:r>
            <a:r>
              <a:rPr lang="en-US" sz="1600" dirty="0">
                <a:ea typeface="+mn-lt"/>
                <a:cs typeface="+mn-lt"/>
              </a:rPr>
              <a:t> </a:t>
            </a:r>
            <a:r>
              <a:rPr lang="en-US" sz="1600" dirty="0" err="1">
                <a:ea typeface="+mn-lt"/>
                <a:cs typeface="+mn-lt"/>
              </a:rPr>
              <a:t>fath</a:t>
            </a:r>
            <a:r>
              <a:rPr lang="en-US" sz="1600" dirty="0">
                <a:ea typeface="+mn-lt"/>
                <a:cs typeface="+mn-lt"/>
              </a:rPr>
              <a:t> o </a:t>
            </a:r>
            <a:r>
              <a:rPr lang="en-US" sz="1600" dirty="0" err="1">
                <a:ea typeface="+mn-lt"/>
                <a:cs typeface="+mn-lt"/>
              </a:rPr>
              <a:t>amgylchoedd</a:t>
            </a:r>
            <a:r>
              <a:rPr lang="en-US" sz="1600" dirty="0">
                <a:ea typeface="+mn-lt"/>
                <a:cs typeface="+mn-lt"/>
              </a:rPr>
              <a:t> </a:t>
            </a:r>
            <a:r>
              <a:rPr lang="en-US" sz="1600" dirty="0" err="1">
                <a:ea typeface="+mn-lt"/>
                <a:cs typeface="+mn-lt"/>
              </a:rPr>
              <a:t>gallwn</a:t>
            </a:r>
            <a:r>
              <a:rPr lang="en-US" sz="1600" dirty="0">
                <a:ea typeface="+mn-lt"/>
                <a:cs typeface="+mn-lt"/>
              </a:rPr>
              <a:t> </a:t>
            </a:r>
            <a:r>
              <a:rPr lang="en-US" sz="1600" dirty="0" err="1">
                <a:ea typeface="+mn-lt"/>
                <a:cs typeface="+mn-lt"/>
              </a:rPr>
              <a:t>ddefnyddio</a:t>
            </a:r>
            <a:r>
              <a:rPr lang="en-US" sz="1600" dirty="0">
                <a:ea typeface="+mn-lt"/>
                <a:cs typeface="+mn-lt"/>
              </a:rPr>
              <a:t> I </a:t>
            </a:r>
            <a:r>
              <a:rPr lang="en-US" sz="1600" dirty="0" err="1">
                <a:ea typeface="+mn-lt"/>
                <a:cs typeface="+mn-lt"/>
              </a:rPr>
              <a:t>ddysgu</a:t>
            </a:r>
            <a:r>
              <a:rPr lang="en-US" sz="1600" dirty="0">
                <a:ea typeface="+mn-lt"/>
                <a:cs typeface="+mn-lt"/>
              </a:rPr>
              <a:t> plant </a:t>
            </a:r>
            <a:r>
              <a:rPr lang="en-US" sz="1600" dirty="0" err="1">
                <a:ea typeface="+mn-lt"/>
                <a:cs typeface="+mn-lt"/>
              </a:rPr>
              <a:t>sydd</a:t>
            </a:r>
            <a:r>
              <a:rPr lang="en-US" sz="1600" dirty="0">
                <a:ea typeface="+mn-lt"/>
                <a:cs typeface="+mn-lt"/>
              </a:rPr>
              <a:t> </a:t>
            </a:r>
            <a:r>
              <a:rPr lang="en-US" sz="1600" dirty="0" err="1">
                <a:ea typeface="+mn-lt"/>
                <a:cs typeface="+mn-lt"/>
              </a:rPr>
              <a:t>ddim</a:t>
            </a:r>
            <a:r>
              <a:rPr lang="en-US" sz="1600" dirty="0">
                <a:ea typeface="+mn-lt"/>
                <a:cs typeface="+mn-lt"/>
              </a:rPr>
              <a:t> </a:t>
            </a:r>
            <a:r>
              <a:rPr lang="en-US" sz="1600" dirty="0" err="1">
                <a:ea typeface="+mn-lt"/>
                <a:cs typeface="+mn-lt"/>
              </a:rPr>
              <a:t>yn</a:t>
            </a:r>
            <a:r>
              <a:rPr lang="en-US" sz="1600" dirty="0">
                <a:ea typeface="+mn-lt"/>
                <a:cs typeface="+mn-lt"/>
              </a:rPr>
              <a:t> </a:t>
            </a:r>
            <a:r>
              <a:rPr lang="en-US" sz="1600" dirty="0" err="1">
                <a:ea typeface="+mn-lt"/>
                <a:cs typeface="+mn-lt"/>
              </a:rPr>
              <a:t>ystafell</a:t>
            </a:r>
            <a:r>
              <a:rPr lang="en-US" sz="1600" dirty="0">
                <a:ea typeface="+mn-lt"/>
                <a:cs typeface="+mn-lt"/>
              </a:rPr>
              <a:t> </a:t>
            </a:r>
            <a:r>
              <a:rPr lang="en-US" sz="1600" dirty="0" err="1">
                <a:ea typeface="+mn-lt"/>
                <a:cs typeface="+mn-lt"/>
              </a:rPr>
              <a:t>dosbarth</a:t>
            </a:r>
            <a:r>
              <a:rPr lang="en-US" sz="1600" dirty="0">
                <a:ea typeface="+mn-lt"/>
                <a:cs typeface="+mn-lt"/>
              </a:rPr>
              <a:t>, gall </a:t>
            </a:r>
            <a:r>
              <a:rPr lang="en-US" sz="1600" dirty="0" err="1">
                <a:ea typeface="+mn-lt"/>
                <a:cs typeface="+mn-lt"/>
              </a:rPr>
              <a:t>hyn</a:t>
            </a:r>
            <a:r>
              <a:rPr lang="en-US" sz="1600" dirty="0">
                <a:ea typeface="+mn-lt"/>
                <a:cs typeface="+mn-lt"/>
              </a:rPr>
              <a:t> </a:t>
            </a:r>
            <a:r>
              <a:rPr lang="en-US" sz="1600" dirty="0" err="1">
                <a:ea typeface="+mn-lt"/>
                <a:cs typeface="+mn-lt"/>
              </a:rPr>
              <a:t>cynnwys</a:t>
            </a:r>
            <a:r>
              <a:rPr lang="en-US" sz="1600" dirty="0">
                <a:ea typeface="+mn-lt"/>
                <a:cs typeface="+mn-lt"/>
              </a:rPr>
              <a:t> </a:t>
            </a:r>
            <a:r>
              <a:rPr lang="en-US" sz="1600" dirty="0" err="1">
                <a:ea typeface="+mn-lt"/>
                <a:cs typeface="+mn-lt"/>
              </a:rPr>
              <a:t>yn</a:t>
            </a:r>
            <a:r>
              <a:rPr lang="en-US" sz="1600" dirty="0">
                <a:ea typeface="+mn-lt"/>
                <a:cs typeface="+mn-lt"/>
              </a:rPr>
              <a:t> y </a:t>
            </a:r>
            <a:r>
              <a:rPr lang="en-US" sz="1600" dirty="0" err="1">
                <a:ea typeface="+mn-lt"/>
                <a:cs typeface="+mn-lt"/>
              </a:rPr>
              <a:t>goedwig</a:t>
            </a:r>
            <a:r>
              <a:rPr lang="en-US" sz="1600" dirty="0">
                <a:ea typeface="+mn-lt"/>
                <a:cs typeface="+mn-lt"/>
              </a:rPr>
              <a:t> neu </a:t>
            </a:r>
            <a:r>
              <a:rPr lang="en-US" sz="1600" dirty="0" err="1">
                <a:ea typeface="+mn-lt"/>
                <a:cs typeface="+mn-lt"/>
              </a:rPr>
              <a:t>rhywle</a:t>
            </a:r>
            <a:r>
              <a:rPr lang="en-US" sz="1600" dirty="0">
                <a:ea typeface="+mn-lt"/>
                <a:cs typeface="+mn-lt"/>
              </a:rPr>
              <a:t> </a:t>
            </a:r>
            <a:r>
              <a:rPr lang="en-US" sz="1600" dirty="0" err="1">
                <a:ea typeface="+mn-lt"/>
                <a:cs typeface="+mn-lt"/>
              </a:rPr>
              <a:t>filltiroedd</a:t>
            </a:r>
            <a:r>
              <a:rPr lang="en-US" sz="1600" dirty="0">
                <a:ea typeface="+mn-lt"/>
                <a:cs typeface="+mn-lt"/>
              </a:rPr>
              <a:t> </a:t>
            </a:r>
            <a:r>
              <a:rPr lang="en-US" sz="1600" dirty="0" err="1">
                <a:ea typeface="+mn-lt"/>
                <a:cs typeface="+mn-lt"/>
              </a:rPr>
              <a:t>i</a:t>
            </a:r>
            <a:r>
              <a:rPr lang="en-US" sz="1600" dirty="0">
                <a:ea typeface="+mn-lt"/>
                <a:cs typeface="+mn-lt"/>
              </a:rPr>
              <a:t> </a:t>
            </a:r>
            <a:r>
              <a:rPr lang="en-US" sz="1600" dirty="0" err="1">
                <a:ea typeface="+mn-lt"/>
                <a:cs typeface="+mn-lt"/>
              </a:rPr>
              <a:t>fwrdd</a:t>
            </a:r>
            <a:r>
              <a:rPr lang="en-US" sz="1600" dirty="0">
                <a:ea typeface="+mn-lt"/>
                <a:cs typeface="+mn-lt"/>
              </a:rPr>
              <a:t> </a:t>
            </a:r>
            <a:r>
              <a:rPr lang="en-US" sz="1600" dirty="0" err="1">
                <a:ea typeface="+mn-lt"/>
                <a:cs typeface="+mn-lt"/>
              </a:rPr>
              <a:t>o'r</a:t>
            </a:r>
            <a:r>
              <a:rPr lang="en-US" sz="1600" dirty="0">
                <a:ea typeface="+mn-lt"/>
                <a:cs typeface="+mn-lt"/>
              </a:rPr>
              <a:t> </a:t>
            </a:r>
            <a:r>
              <a:rPr lang="en-US" sz="1600" dirty="0" err="1">
                <a:ea typeface="+mn-lt"/>
                <a:cs typeface="+mn-lt"/>
              </a:rPr>
              <a:t>ysgol</a:t>
            </a:r>
            <a:r>
              <a:rPr lang="en-US" sz="1600" dirty="0">
                <a:ea typeface="+mn-lt"/>
                <a:cs typeface="+mn-lt"/>
              </a:rPr>
              <a:t>. </a:t>
            </a:r>
            <a:r>
              <a:rPr lang="en-US" sz="1600" dirty="0" err="1">
                <a:ea typeface="+mn-lt"/>
                <a:cs typeface="+mn-lt"/>
              </a:rPr>
              <a:t>Mae'n</a:t>
            </a:r>
            <a:r>
              <a:rPr lang="en-US" sz="1600" dirty="0">
                <a:ea typeface="+mn-lt"/>
                <a:cs typeface="+mn-lt"/>
              </a:rPr>
              <a:t> </a:t>
            </a:r>
            <a:r>
              <a:rPr lang="en-US" sz="1600" dirty="0" err="1">
                <a:ea typeface="+mn-lt"/>
                <a:cs typeface="+mn-lt"/>
              </a:rPr>
              <a:t>bwysig</a:t>
            </a:r>
            <a:r>
              <a:rPr lang="en-US" sz="1600" dirty="0">
                <a:ea typeface="+mn-lt"/>
                <a:cs typeface="+mn-lt"/>
              </a:rPr>
              <a:t> </a:t>
            </a:r>
            <a:r>
              <a:rPr lang="en-US" sz="1600" dirty="0" err="1">
                <a:ea typeface="+mn-lt"/>
                <a:cs typeface="+mn-lt"/>
              </a:rPr>
              <a:t>defnyddio</a:t>
            </a:r>
            <a:r>
              <a:rPr lang="en-US" sz="1600" dirty="0">
                <a:ea typeface="+mn-lt"/>
                <a:cs typeface="+mn-lt"/>
              </a:rPr>
              <a:t> </a:t>
            </a:r>
            <a:r>
              <a:rPr lang="en-US" sz="1600" dirty="0" err="1">
                <a:ea typeface="+mn-lt"/>
                <a:cs typeface="+mn-lt"/>
              </a:rPr>
              <a:t>amgylchoedd</a:t>
            </a:r>
            <a:r>
              <a:rPr lang="en-US" sz="1600" dirty="0">
                <a:ea typeface="+mn-lt"/>
                <a:cs typeface="+mn-lt"/>
              </a:rPr>
              <a:t> </a:t>
            </a:r>
            <a:r>
              <a:rPr lang="en-US" sz="1600" dirty="0" err="1">
                <a:ea typeface="+mn-lt"/>
                <a:cs typeface="+mn-lt"/>
              </a:rPr>
              <a:t>ddysgu</a:t>
            </a:r>
            <a:r>
              <a:rPr lang="en-US" sz="1600" dirty="0">
                <a:ea typeface="+mn-lt"/>
                <a:cs typeface="+mn-lt"/>
              </a:rPr>
              <a:t> </a:t>
            </a:r>
            <a:r>
              <a:rPr lang="en-US" sz="1600" dirty="0" err="1">
                <a:ea typeface="+mn-lt"/>
                <a:cs typeface="+mn-lt"/>
              </a:rPr>
              <a:t>gwahanol</a:t>
            </a:r>
            <a:r>
              <a:rPr lang="en-US" sz="1600" dirty="0">
                <a:ea typeface="+mn-lt"/>
                <a:cs typeface="+mn-lt"/>
              </a:rPr>
              <a:t> </a:t>
            </a:r>
            <a:r>
              <a:rPr lang="en-US" sz="1600" dirty="0" err="1">
                <a:ea typeface="+mn-lt"/>
                <a:cs typeface="+mn-lt"/>
              </a:rPr>
              <a:t>weithiau</a:t>
            </a:r>
            <a:r>
              <a:rPr lang="en-US" sz="1600" dirty="0">
                <a:ea typeface="+mn-lt"/>
                <a:cs typeface="+mn-lt"/>
              </a:rPr>
              <a:t> </a:t>
            </a:r>
            <a:r>
              <a:rPr lang="en-US" sz="1600" dirty="0" err="1">
                <a:ea typeface="+mn-lt"/>
                <a:cs typeface="+mn-lt"/>
              </a:rPr>
              <a:t>oherwydd</a:t>
            </a:r>
            <a:r>
              <a:rPr lang="en-US" sz="1600" dirty="0">
                <a:ea typeface="+mn-lt"/>
                <a:cs typeface="+mn-lt"/>
              </a:rPr>
              <a:t> </a:t>
            </a:r>
            <a:r>
              <a:rPr lang="en-US" sz="1600" dirty="0" err="1">
                <a:ea typeface="+mn-lt"/>
                <a:cs typeface="+mn-lt"/>
              </a:rPr>
              <a:t>yn</a:t>
            </a:r>
            <a:r>
              <a:rPr lang="en-US" sz="1600" dirty="0">
                <a:ea typeface="+mn-lt"/>
                <a:cs typeface="+mn-lt"/>
              </a:rPr>
              <a:t> </a:t>
            </a:r>
            <a:r>
              <a:rPr lang="en-US" sz="1600" dirty="0" err="1">
                <a:ea typeface="+mn-lt"/>
                <a:cs typeface="+mn-lt"/>
              </a:rPr>
              <a:t>ôl</a:t>
            </a:r>
            <a:r>
              <a:rPr lang="en-US" sz="1600" dirty="0">
                <a:ea typeface="+mn-lt"/>
                <a:cs typeface="+mn-lt"/>
              </a:rPr>
              <a:t> (Early Education, 2021)</a:t>
            </a:r>
            <a:r>
              <a:rPr lang="en-US" sz="1600" i="1" dirty="0">
                <a:latin typeface="Times New Roman"/>
                <a:cs typeface="Times New Roman"/>
              </a:rPr>
              <a:t> "</a:t>
            </a:r>
            <a:r>
              <a:rPr lang="en-US" sz="1600" i="1" dirty="0">
                <a:highlight>
                  <a:srgbClr val="FFFFFF"/>
                </a:highlight>
                <a:latin typeface="PT Sans"/>
                <a:cs typeface="Times New Roman"/>
              </a:rPr>
              <a:t>Enabling environments offer children security, comfort, engagement and opportunity. Children benefit from the opportunity to choose their own learning and enquiries through play when settings embrace free flow and choice as children move between activities and experiences, not simply from inside to outside.</a:t>
            </a:r>
            <a:endParaRPr lang="en-US" sz="1600" i="1"/>
          </a:p>
        </p:txBody>
      </p:sp>
      <p:pic>
        <p:nvPicPr>
          <p:cNvPr id="6" name="Picture 5" descr="Premium Photo | Depicting the importance of environmental education in ...">
            <a:extLst>
              <a:ext uri="{FF2B5EF4-FFF2-40B4-BE49-F238E27FC236}">
                <a16:creationId xmlns:a16="http://schemas.microsoft.com/office/drawing/2014/main" id="{24A5376F-D8B0-2B92-3AC5-66BBCC880F51}"/>
              </a:ext>
            </a:extLst>
          </p:cNvPr>
          <p:cNvPicPr>
            <a:picLocks noChangeAspect="1"/>
          </p:cNvPicPr>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3F6AF68-BED1-5F2B-D49F-23C2B63F10EB}"/>
              </a:ext>
            </a:extLst>
          </p:cNvPr>
          <p:cNvSpPr txBox="1"/>
          <p:nvPr/>
        </p:nvSpPr>
        <p:spPr>
          <a:xfrm>
            <a:off x="11648230" y="6265754"/>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rPr>
              <a:t>3</a:t>
            </a:r>
          </a:p>
        </p:txBody>
      </p:sp>
      <p:sp>
        <p:nvSpPr>
          <p:cNvPr id="7" name="TextBox 6">
            <a:extLst>
              <a:ext uri="{FF2B5EF4-FFF2-40B4-BE49-F238E27FC236}">
                <a16:creationId xmlns:a16="http://schemas.microsoft.com/office/drawing/2014/main" id="{761CC360-0846-5BCB-FC3D-43F4928E75FF}"/>
              </a:ext>
            </a:extLst>
          </p:cNvPr>
          <p:cNvSpPr txBox="1"/>
          <p:nvPr/>
        </p:nvSpPr>
        <p:spPr>
          <a:xfrm>
            <a:off x="11041002" y="51034"/>
            <a:ext cx="120070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a:t>
            </a:r>
            <a:r>
              <a:rPr lang="en-US" sz="1200" err="1">
                <a:latin typeface="Times New Roman"/>
                <a:cs typeface="Times New Roman"/>
              </a:rPr>
              <a:t>freepik</a:t>
            </a:r>
            <a:r>
              <a:rPr lang="en-US" sz="1200">
                <a:latin typeface="Times New Roman"/>
                <a:cs typeface="Times New Roman"/>
              </a:rPr>
              <a:t>, 2025)</a:t>
            </a:r>
            <a:endParaRPr lang="en-US"/>
          </a:p>
        </p:txBody>
      </p:sp>
    </p:spTree>
    <p:extLst>
      <p:ext uri="{BB962C8B-B14F-4D97-AF65-F5344CB8AC3E}">
        <p14:creationId xmlns:p14="http://schemas.microsoft.com/office/powerpoint/2010/main" val="250579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AA907A-AE18-2C26-F9B9-4C0D47B08822}"/>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sidential Visits 2022-2024">
            <a:extLst>
              <a:ext uri="{FF2B5EF4-FFF2-40B4-BE49-F238E27FC236}">
                <a16:creationId xmlns:a16="http://schemas.microsoft.com/office/drawing/2014/main" id="{146D7DD9-76DB-5B0B-4BBE-97EE7906BED0}"/>
              </a:ext>
            </a:extLst>
          </p:cNvPr>
          <p:cNvPicPr>
            <a:picLocks noChangeAspect="1"/>
          </p:cNvPicPr>
          <p:nvPr/>
        </p:nvPicPr>
        <p:blipFill>
          <a:blip r:embed="rId2">
            <a:alphaModFix amt="50000"/>
          </a:blip>
          <a:srcRect t="13270" r="-1" b="11710"/>
          <a:stretch>
            <a:fillRect/>
          </a:stretch>
        </p:blipFill>
        <p:spPr>
          <a:xfrm>
            <a:off x="20" y="10"/>
            <a:ext cx="12188931" cy="6857990"/>
          </a:xfrm>
          <a:prstGeom prst="rect">
            <a:avLst/>
          </a:prstGeom>
        </p:spPr>
      </p:pic>
      <p:sp>
        <p:nvSpPr>
          <p:cNvPr id="2" name="Title 1">
            <a:extLst>
              <a:ext uri="{FF2B5EF4-FFF2-40B4-BE49-F238E27FC236}">
                <a16:creationId xmlns:a16="http://schemas.microsoft.com/office/drawing/2014/main" id="{CCF618DA-DF83-3F89-6FED-676697FA3872}"/>
              </a:ext>
            </a:extLst>
          </p:cNvPr>
          <p:cNvSpPr>
            <a:spLocks noGrp="1"/>
          </p:cNvSpPr>
          <p:nvPr>
            <p:ph type="ctrTitle"/>
          </p:nvPr>
        </p:nvSpPr>
        <p:spPr>
          <a:xfrm>
            <a:off x="1527048" y="1124712"/>
            <a:ext cx="9144000" cy="3063240"/>
          </a:xfrm>
        </p:spPr>
        <p:txBody>
          <a:bodyPr>
            <a:normAutofit/>
          </a:bodyPr>
          <a:lstStyle/>
          <a:p>
            <a:r>
              <a:rPr lang="en-US" sz="6600">
                <a:solidFill>
                  <a:schemeClr val="bg1"/>
                </a:solidFill>
              </a:rPr>
              <a:t>Topig 1- Ymweliad preswyl</a:t>
            </a:r>
          </a:p>
        </p:txBody>
      </p:sp>
      <p:sp>
        <p:nvSpPr>
          <p:cNvPr id="3" name="Content Placeholder 2">
            <a:extLst>
              <a:ext uri="{FF2B5EF4-FFF2-40B4-BE49-F238E27FC236}">
                <a16:creationId xmlns:a16="http://schemas.microsoft.com/office/drawing/2014/main" id="{660B7ABD-71EE-41FD-D4E6-DF6B549AF401}"/>
              </a:ext>
            </a:extLst>
          </p:cNvPr>
          <p:cNvSpPr>
            <a:spLocks noGrp="1"/>
          </p:cNvSpPr>
          <p:nvPr>
            <p:ph type="subTitle" idx="1"/>
          </p:nvPr>
        </p:nvSpPr>
        <p:spPr>
          <a:xfrm>
            <a:off x="1527048" y="4599432"/>
            <a:ext cx="9144000" cy="1227520"/>
          </a:xfrm>
        </p:spPr>
        <p:txBody>
          <a:bodyPr vert="horz" lIns="91440" tIns="45720" rIns="91440" bIns="45720" rtlCol="0">
            <a:normAutofit/>
          </a:bodyPr>
          <a:lstStyle/>
          <a:p>
            <a:endParaRPr lang="en-US">
              <a:solidFill>
                <a:schemeClr val="bg1"/>
              </a:solidFill>
            </a:endParaRPr>
          </a:p>
          <a:p>
            <a:endParaRPr lang="en-US" baseline="30000">
              <a:solidFill>
                <a:schemeClr val="bg1"/>
              </a:solidFill>
              <a:highlight>
                <a:srgbClr val="FFFFFF"/>
              </a:highlight>
              <a:latin typeface="Aptos" panose="020B0004020202020204"/>
              <a:ea typeface="Calibri"/>
              <a:cs typeface="Calibri"/>
            </a:endParaRPr>
          </a:p>
          <a:p>
            <a:endParaRPr lang="en-US" baseline="30000">
              <a:solidFill>
                <a:schemeClr val="bg1"/>
              </a:solidFill>
              <a:highlight>
                <a:srgbClr val="FFE5E5"/>
              </a:highlight>
              <a:latin typeface="Aptos Display"/>
              <a:ea typeface="Calibri"/>
              <a:cs typeface="Calibri"/>
            </a:endParaRPr>
          </a:p>
        </p:txBody>
      </p:sp>
      <p:sp>
        <p:nvSpPr>
          <p:cNvPr id="12" name="sketchy box">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A532941-85B8-3DA5-7E47-8EFB926DDBBD}"/>
              </a:ext>
            </a:extLst>
          </p:cNvPr>
          <p:cNvSpPr txBox="1"/>
          <p:nvPr/>
        </p:nvSpPr>
        <p:spPr>
          <a:xfrm>
            <a:off x="11648230" y="6265754"/>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rPr>
              <a:t>4</a:t>
            </a:r>
          </a:p>
        </p:txBody>
      </p:sp>
      <p:sp>
        <p:nvSpPr>
          <p:cNvPr id="6" name="TextBox 5">
            <a:extLst>
              <a:ext uri="{FF2B5EF4-FFF2-40B4-BE49-F238E27FC236}">
                <a16:creationId xmlns:a16="http://schemas.microsoft.com/office/drawing/2014/main" id="{A099AB09-546C-8781-3864-FE0AF95DF1E2}"/>
              </a:ext>
            </a:extLst>
          </p:cNvPr>
          <p:cNvSpPr txBox="1"/>
          <p:nvPr/>
        </p:nvSpPr>
        <p:spPr>
          <a:xfrm>
            <a:off x="10469218" y="160130"/>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(Diaz, 2022)</a:t>
            </a:r>
            <a:endParaRPr lang="en-US">
              <a:solidFill>
                <a:schemeClr val="bg1"/>
              </a:solidFill>
            </a:endParaRPr>
          </a:p>
          <a:p>
            <a:pPr algn="ctr"/>
            <a:endParaRPr lang="en-US"/>
          </a:p>
        </p:txBody>
      </p:sp>
    </p:spTree>
    <p:extLst>
      <p:ext uri="{BB962C8B-B14F-4D97-AF65-F5344CB8AC3E}">
        <p14:creationId xmlns:p14="http://schemas.microsoft.com/office/powerpoint/2010/main" val="1284217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3C442F-7F2F-B749-2A1D-5B5E1B206B36}"/>
              </a:ext>
            </a:extLst>
          </p:cNvPr>
          <p:cNvSpPr>
            <a:spLocks noGrp="1"/>
          </p:cNvSpPr>
          <p:nvPr>
            <p:ph idx="1"/>
          </p:nvPr>
        </p:nvSpPr>
        <p:spPr>
          <a:xfrm>
            <a:off x="97624" y="1850446"/>
            <a:ext cx="7574942" cy="4340042"/>
          </a:xfrm>
        </p:spPr>
        <p:txBody>
          <a:bodyPr vert="horz" lIns="91440" tIns="45720" rIns="91440" bIns="45720" rtlCol="0" anchor="t">
            <a:normAutofit/>
          </a:bodyPr>
          <a:lstStyle/>
          <a:p>
            <a:endParaRPr lang="en-US" sz="2200"/>
          </a:p>
          <a:p>
            <a:r>
              <a:rPr lang="en-US" sz="2200" baseline="30000" dirty="0">
                <a:ea typeface="+mn-lt"/>
                <a:cs typeface="+mn-lt"/>
              </a:rPr>
              <a:t>Mae </a:t>
            </a:r>
            <a:r>
              <a:rPr lang="en-US" sz="2200" baseline="30000" dirty="0" err="1">
                <a:ea typeface="+mn-lt"/>
                <a:cs typeface="+mn-lt"/>
              </a:rPr>
              <a:t>ymweliadau</a:t>
            </a:r>
            <a:r>
              <a:rPr lang="en-US" sz="2200" baseline="30000" dirty="0">
                <a:ea typeface="+mn-lt"/>
                <a:cs typeface="+mn-lt"/>
              </a:rPr>
              <a:t> </a:t>
            </a:r>
            <a:r>
              <a:rPr lang="en-US" sz="2200" baseline="30000" dirty="0" err="1">
                <a:ea typeface="+mn-lt"/>
                <a:cs typeface="+mn-lt"/>
              </a:rPr>
              <a:t>preswyl</a:t>
            </a:r>
            <a:r>
              <a:rPr lang="en-US" sz="2200" baseline="30000" dirty="0">
                <a:ea typeface="+mn-lt"/>
                <a:cs typeface="+mn-lt"/>
              </a:rPr>
              <a:t> </a:t>
            </a:r>
            <a:r>
              <a:rPr lang="en-US" sz="2200" baseline="30000" dirty="0" err="1">
                <a:ea typeface="+mn-lt"/>
                <a:cs typeface="+mn-lt"/>
              </a:rPr>
              <a:t>yn</a:t>
            </a:r>
            <a:r>
              <a:rPr lang="en-US" sz="2200" baseline="30000" dirty="0">
                <a:ea typeface="+mn-lt"/>
                <a:cs typeface="+mn-lt"/>
              </a:rPr>
              <a:t> </a:t>
            </a:r>
            <a:r>
              <a:rPr lang="en-US" sz="2200" baseline="30000" dirty="0" err="1">
                <a:ea typeface="+mn-lt"/>
                <a:cs typeface="+mn-lt"/>
              </a:rPr>
              <a:t>gyfle</a:t>
            </a:r>
            <a:r>
              <a:rPr lang="en-US" sz="2200" baseline="30000" dirty="0">
                <a:ea typeface="+mn-lt"/>
                <a:cs typeface="+mn-lt"/>
              </a:rPr>
              <a:t> </a:t>
            </a:r>
            <a:r>
              <a:rPr lang="en-US" sz="2200" baseline="30000" dirty="0" err="1">
                <a:ea typeface="+mn-lt"/>
                <a:cs typeface="+mn-lt"/>
              </a:rPr>
              <a:t>i</a:t>
            </a:r>
            <a:r>
              <a:rPr lang="en-US" sz="2200" baseline="30000" dirty="0">
                <a:ea typeface="+mn-lt"/>
                <a:cs typeface="+mn-lt"/>
              </a:rPr>
              <a:t> </a:t>
            </a:r>
            <a:r>
              <a:rPr lang="en-US" sz="2200" baseline="30000" dirty="0" err="1">
                <a:ea typeface="+mn-lt"/>
                <a:cs typeface="+mn-lt"/>
              </a:rPr>
              <a:t>blant</a:t>
            </a:r>
            <a:r>
              <a:rPr lang="en-US" sz="2200" baseline="30000" dirty="0">
                <a:ea typeface="+mn-lt"/>
                <a:cs typeface="+mn-lt"/>
              </a:rPr>
              <a:t> </a:t>
            </a:r>
            <a:r>
              <a:rPr lang="en-US" sz="2200" baseline="30000" dirty="0" err="1">
                <a:ea typeface="+mn-lt"/>
                <a:cs typeface="+mn-lt"/>
              </a:rPr>
              <a:t>i</a:t>
            </a:r>
            <a:r>
              <a:rPr lang="en-US" sz="2200" baseline="30000" dirty="0">
                <a:ea typeface="+mn-lt"/>
                <a:cs typeface="+mn-lt"/>
              </a:rPr>
              <a:t> </a:t>
            </a:r>
            <a:r>
              <a:rPr lang="en-US" sz="2200" baseline="30000" dirty="0" err="1">
                <a:ea typeface="+mn-lt"/>
                <a:cs typeface="+mn-lt"/>
              </a:rPr>
              <a:t>ddianc</a:t>
            </a:r>
            <a:r>
              <a:rPr lang="en-US" sz="2200" baseline="30000" dirty="0">
                <a:ea typeface="+mn-lt"/>
                <a:cs typeface="+mn-lt"/>
              </a:rPr>
              <a:t> yr </a:t>
            </a:r>
            <a:r>
              <a:rPr lang="en-US" sz="2200" baseline="30000" dirty="0" err="1">
                <a:ea typeface="+mn-lt"/>
                <a:cs typeface="+mn-lt"/>
              </a:rPr>
              <a:t>ystafell</a:t>
            </a:r>
            <a:r>
              <a:rPr lang="en-US" sz="2200" baseline="30000" dirty="0">
                <a:ea typeface="+mn-lt"/>
                <a:cs typeface="+mn-lt"/>
              </a:rPr>
              <a:t> </a:t>
            </a:r>
            <a:r>
              <a:rPr lang="en-US" sz="2200" baseline="30000" dirty="0" err="1">
                <a:ea typeface="+mn-lt"/>
                <a:cs typeface="+mn-lt"/>
              </a:rPr>
              <a:t>dosbarth</a:t>
            </a:r>
            <a:r>
              <a:rPr lang="en-US" sz="2200" baseline="30000" dirty="0">
                <a:ea typeface="+mn-lt"/>
                <a:cs typeface="+mn-lt"/>
              </a:rPr>
              <a:t> ac </a:t>
            </a:r>
            <a:r>
              <a:rPr lang="en-US" sz="2200" baseline="30000" dirty="0" err="1">
                <a:ea typeface="+mn-lt"/>
                <a:cs typeface="+mn-lt"/>
              </a:rPr>
              <a:t>i</a:t>
            </a:r>
            <a:r>
              <a:rPr lang="en-US" sz="2200" baseline="30000" dirty="0">
                <a:ea typeface="+mn-lt"/>
                <a:cs typeface="+mn-lt"/>
              </a:rPr>
              <a:t> </a:t>
            </a:r>
            <a:r>
              <a:rPr lang="en-US" sz="2200" baseline="30000" dirty="0" err="1">
                <a:ea typeface="+mn-lt"/>
                <a:cs typeface="+mn-lt"/>
              </a:rPr>
              <a:t>drio</a:t>
            </a:r>
            <a:r>
              <a:rPr lang="en-US" sz="2200" baseline="30000" dirty="0">
                <a:ea typeface="+mn-lt"/>
                <a:cs typeface="+mn-lt"/>
              </a:rPr>
              <a:t> </a:t>
            </a:r>
            <a:r>
              <a:rPr lang="en-US" sz="2200" baseline="30000" dirty="0" err="1">
                <a:ea typeface="+mn-lt"/>
                <a:cs typeface="+mn-lt"/>
              </a:rPr>
              <a:t>pethau</a:t>
            </a:r>
            <a:r>
              <a:rPr lang="en-US" sz="2200" baseline="30000" dirty="0">
                <a:ea typeface="+mn-lt"/>
                <a:cs typeface="+mn-lt"/>
              </a:rPr>
              <a:t> </a:t>
            </a:r>
            <a:r>
              <a:rPr lang="en-US" sz="2200" baseline="30000" dirty="0" err="1">
                <a:ea typeface="+mn-lt"/>
                <a:cs typeface="+mn-lt"/>
              </a:rPr>
              <a:t>newydd</a:t>
            </a:r>
            <a:r>
              <a:rPr lang="en-US" sz="2200" baseline="30000" dirty="0">
                <a:ea typeface="+mn-lt"/>
                <a:cs typeface="+mn-lt"/>
              </a:rPr>
              <a:t>.  </a:t>
            </a:r>
            <a:r>
              <a:rPr lang="en-US" sz="2200" baseline="30000" dirty="0" err="1">
                <a:ea typeface="+mn-lt"/>
                <a:cs typeface="+mn-lt"/>
              </a:rPr>
              <a:t>Dyweda</a:t>
            </a:r>
            <a:r>
              <a:rPr lang="en-US" sz="2200" baseline="30000" dirty="0">
                <a:ea typeface="+mn-lt"/>
                <a:cs typeface="+mn-lt"/>
              </a:rPr>
              <a:t> (pgl,2022) </a:t>
            </a:r>
            <a:r>
              <a:rPr lang="en-US" sz="2200" baseline="30000" dirty="0" err="1">
                <a:ea typeface="+mn-lt"/>
                <a:cs typeface="+mn-lt"/>
              </a:rPr>
              <a:t>fod</a:t>
            </a:r>
            <a:r>
              <a:rPr lang="en-US" sz="2200" baseline="30000" dirty="0">
                <a:latin typeface="Aptos Display"/>
              </a:rPr>
              <a:t> "</a:t>
            </a:r>
            <a:r>
              <a:rPr lang="en-US" sz="2200" i="1" baseline="30000" dirty="0"/>
              <a:t>With a range </a:t>
            </a:r>
            <a:r>
              <a:rPr lang="en-US" sz="2200" i="1" baseline="30000" dirty="0" err="1"/>
              <a:t>ofbenefits</a:t>
            </a:r>
            <a:r>
              <a:rPr lang="en-US" sz="2200" i="1" baseline="30000" dirty="0"/>
              <a:t> to gain, these trips are fantastic for providing students with new experiences, opportunities to foster new friendships, </a:t>
            </a:r>
            <a:r>
              <a:rPr lang="en-US" sz="2200" i="1" baseline="30000" dirty="0" err="1"/>
              <a:t>allwhilst</a:t>
            </a:r>
            <a:r>
              <a:rPr lang="en-US" sz="2200" i="1" baseline="30000" dirty="0"/>
              <a:t> learning so many fun things and new skills"</a:t>
            </a:r>
            <a:endParaRPr lang="en-US" sz="2200"/>
          </a:p>
          <a:p>
            <a:r>
              <a:rPr lang="en-US" sz="2200" baseline="30000" dirty="0" err="1">
                <a:ea typeface="+mn-lt"/>
                <a:cs typeface="+mn-lt"/>
              </a:rPr>
              <a:t>Prif</a:t>
            </a:r>
            <a:r>
              <a:rPr lang="en-US" sz="2200" baseline="30000" dirty="0">
                <a:ea typeface="+mn-lt"/>
                <a:cs typeface="+mn-lt"/>
              </a:rPr>
              <a:t> </a:t>
            </a:r>
            <a:r>
              <a:rPr lang="en-US" sz="2200" baseline="30000" dirty="0" err="1">
                <a:ea typeface="+mn-lt"/>
                <a:cs typeface="+mn-lt"/>
              </a:rPr>
              <a:t>bwyntiau</a:t>
            </a:r>
            <a:r>
              <a:rPr lang="en-US" sz="2200" baseline="30000" dirty="0">
                <a:ea typeface="+mn-lt"/>
                <a:cs typeface="+mn-lt"/>
              </a:rPr>
              <a:t> o </a:t>
            </a:r>
            <a:r>
              <a:rPr lang="en-US" sz="2200" baseline="30000" dirty="0" err="1">
                <a:ea typeface="+mn-lt"/>
                <a:cs typeface="+mn-lt"/>
              </a:rPr>
              <a:t>ymweliadau</a:t>
            </a:r>
            <a:r>
              <a:rPr lang="en-US" sz="2200" baseline="30000" dirty="0">
                <a:ea typeface="+mn-lt"/>
                <a:cs typeface="+mn-lt"/>
              </a:rPr>
              <a:t> </a:t>
            </a:r>
            <a:r>
              <a:rPr lang="en-US" sz="2200" baseline="30000" dirty="0" err="1">
                <a:ea typeface="+mn-lt"/>
                <a:cs typeface="+mn-lt"/>
              </a:rPr>
              <a:t>preswyl</a:t>
            </a:r>
            <a:r>
              <a:rPr lang="en-US" sz="2200" baseline="30000" dirty="0">
                <a:ea typeface="+mn-lt"/>
                <a:cs typeface="+mn-lt"/>
              </a:rPr>
              <a:t> </a:t>
            </a:r>
            <a:r>
              <a:rPr lang="en-US" sz="2200" baseline="30000" dirty="0" err="1">
                <a:ea typeface="+mn-lt"/>
                <a:cs typeface="+mn-lt"/>
              </a:rPr>
              <a:t>yw</a:t>
            </a:r>
            <a:r>
              <a:rPr lang="en-US" sz="2200" baseline="30000" dirty="0">
                <a:ea typeface="+mn-lt"/>
                <a:cs typeface="+mn-lt"/>
              </a:rPr>
              <a:t> </a:t>
            </a:r>
            <a:r>
              <a:rPr lang="en-US" sz="2200" baseline="30000" dirty="0" err="1">
                <a:ea typeface="+mn-lt"/>
                <a:cs typeface="+mn-lt"/>
              </a:rPr>
              <a:t>cymryd</a:t>
            </a:r>
            <a:r>
              <a:rPr lang="en-US" sz="2200" baseline="30000" dirty="0">
                <a:ea typeface="+mn-lt"/>
                <a:cs typeface="+mn-lt"/>
              </a:rPr>
              <a:t> plant </a:t>
            </a:r>
            <a:r>
              <a:rPr lang="en-US" sz="2200" baseline="30000" dirty="0" err="1">
                <a:ea typeface="+mn-lt"/>
                <a:cs typeface="+mn-lt"/>
              </a:rPr>
              <a:t>allan</a:t>
            </a:r>
            <a:r>
              <a:rPr lang="en-US" sz="2200" baseline="30000" dirty="0">
                <a:ea typeface="+mn-lt"/>
                <a:cs typeface="+mn-lt"/>
              </a:rPr>
              <a:t> </a:t>
            </a:r>
            <a:r>
              <a:rPr lang="en-US" sz="2200" baseline="30000" dirty="0" err="1">
                <a:ea typeface="+mn-lt"/>
                <a:cs typeface="+mn-lt"/>
              </a:rPr>
              <a:t>o'r</a:t>
            </a:r>
            <a:r>
              <a:rPr lang="en-US" sz="2200" baseline="30000" dirty="0">
                <a:ea typeface="+mn-lt"/>
                <a:cs typeface="+mn-lt"/>
              </a:rPr>
              <a:t> </a:t>
            </a:r>
            <a:r>
              <a:rPr lang="en-US" sz="2200" baseline="30000" dirty="0" err="1">
                <a:ea typeface="+mn-lt"/>
                <a:cs typeface="+mn-lt"/>
              </a:rPr>
              <a:t>amgylchedd</a:t>
            </a:r>
            <a:r>
              <a:rPr lang="en-US" sz="2200" baseline="30000" dirty="0">
                <a:ea typeface="+mn-lt"/>
                <a:cs typeface="+mn-lt"/>
              </a:rPr>
              <a:t> </a:t>
            </a:r>
            <a:r>
              <a:rPr lang="en-US" sz="2200" baseline="30000" dirty="0" err="1">
                <a:ea typeface="+mn-lt"/>
                <a:cs typeface="+mn-lt"/>
              </a:rPr>
              <a:t>dosbarth</a:t>
            </a:r>
            <a:r>
              <a:rPr lang="en-US" sz="2200" baseline="30000" dirty="0">
                <a:ea typeface="+mn-lt"/>
                <a:cs typeface="+mn-lt"/>
              </a:rPr>
              <a:t> ac I </a:t>
            </a:r>
            <a:r>
              <a:rPr lang="en-US" sz="2200" baseline="30000" dirty="0" err="1">
                <a:ea typeface="+mn-lt"/>
                <a:cs typeface="+mn-lt"/>
              </a:rPr>
              <a:t>drio</a:t>
            </a:r>
            <a:r>
              <a:rPr lang="en-US" sz="2200" baseline="30000" dirty="0">
                <a:ea typeface="+mn-lt"/>
                <a:cs typeface="+mn-lt"/>
              </a:rPr>
              <a:t> </a:t>
            </a:r>
            <a:r>
              <a:rPr lang="en-US" sz="2200" baseline="30000" dirty="0" err="1">
                <a:ea typeface="+mn-lt"/>
                <a:cs typeface="+mn-lt"/>
              </a:rPr>
              <a:t>pethau</a:t>
            </a:r>
            <a:r>
              <a:rPr lang="en-US" sz="2200" baseline="30000" dirty="0">
                <a:ea typeface="+mn-lt"/>
                <a:cs typeface="+mn-lt"/>
              </a:rPr>
              <a:t> </a:t>
            </a:r>
            <a:r>
              <a:rPr lang="en-US" sz="2200" baseline="30000" dirty="0" err="1">
                <a:ea typeface="+mn-lt"/>
                <a:cs typeface="+mn-lt"/>
              </a:rPr>
              <a:t>newydd</a:t>
            </a:r>
            <a:r>
              <a:rPr lang="en-US" sz="2200" baseline="30000" dirty="0">
                <a:ea typeface="+mn-lt"/>
                <a:cs typeface="+mn-lt"/>
              </a:rPr>
              <a:t>. Un </a:t>
            </a:r>
            <a:r>
              <a:rPr lang="en-US" sz="2200" baseline="30000" dirty="0" err="1">
                <a:ea typeface="+mn-lt"/>
                <a:cs typeface="+mn-lt"/>
              </a:rPr>
              <a:t>peth</a:t>
            </a:r>
            <a:r>
              <a:rPr lang="en-US" sz="2200" baseline="30000" dirty="0">
                <a:ea typeface="+mn-lt"/>
                <a:cs typeface="+mn-lt"/>
              </a:rPr>
              <a:t> </a:t>
            </a:r>
            <a:r>
              <a:rPr lang="en-US" sz="2200" baseline="30000" dirty="0" err="1">
                <a:ea typeface="+mn-lt"/>
                <a:cs typeface="+mn-lt"/>
              </a:rPr>
              <a:t>diddorol</a:t>
            </a:r>
            <a:r>
              <a:rPr lang="en-US" sz="2200" baseline="30000" dirty="0">
                <a:ea typeface="+mn-lt"/>
                <a:cs typeface="+mn-lt"/>
              </a:rPr>
              <a:t> </a:t>
            </a:r>
            <a:r>
              <a:rPr lang="en-US" sz="2200" baseline="30000" dirty="0" err="1">
                <a:ea typeface="+mn-lt"/>
                <a:cs typeface="+mn-lt"/>
              </a:rPr>
              <a:t>sydd</a:t>
            </a:r>
            <a:r>
              <a:rPr lang="en-US" sz="2200" baseline="30000" dirty="0">
                <a:ea typeface="+mn-lt"/>
                <a:cs typeface="+mn-lt"/>
              </a:rPr>
              <a:t> </a:t>
            </a:r>
            <a:r>
              <a:rPr lang="en-US" sz="2200" baseline="30000" dirty="0" err="1">
                <a:ea typeface="+mn-lt"/>
                <a:cs typeface="+mn-lt"/>
              </a:rPr>
              <a:t>ddod</a:t>
            </a:r>
            <a:r>
              <a:rPr lang="en-US" sz="2200" baseline="30000" dirty="0">
                <a:ea typeface="+mn-lt"/>
                <a:cs typeface="+mn-lt"/>
              </a:rPr>
              <a:t> </a:t>
            </a:r>
            <a:r>
              <a:rPr lang="en-US" sz="2200" baseline="30000" dirty="0" err="1">
                <a:ea typeface="+mn-lt"/>
                <a:cs typeface="+mn-lt"/>
              </a:rPr>
              <a:t>o'r</a:t>
            </a:r>
            <a:r>
              <a:rPr lang="en-US" sz="2200" baseline="30000" dirty="0">
                <a:ea typeface="+mn-lt"/>
                <a:cs typeface="+mn-lt"/>
              </a:rPr>
              <a:t> </a:t>
            </a:r>
            <a:r>
              <a:rPr lang="en-US" sz="2200" baseline="30000" dirty="0" err="1">
                <a:ea typeface="+mn-lt"/>
                <a:cs typeface="+mn-lt"/>
              </a:rPr>
              <a:t>dyfyniad</a:t>
            </a:r>
            <a:r>
              <a:rPr lang="en-US" sz="2200" baseline="30000" dirty="0">
                <a:ea typeface="+mn-lt"/>
                <a:cs typeface="+mn-lt"/>
              </a:rPr>
              <a:t> </a:t>
            </a:r>
            <a:r>
              <a:rPr lang="en-US" sz="2200" baseline="30000" dirty="0" err="1">
                <a:ea typeface="+mn-lt"/>
                <a:cs typeface="+mn-lt"/>
              </a:rPr>
              <a:t>yw</a:t>
            </a:r>
            <a:r>
              <a:rPr lang="en-US" sz="2200" baseline="30000" dirty="0">
                <a:ea typeface="+mn-lt"/>
                <a:cs typeface="+mn-lt"/>
              </a:rPr>
              <a:t> </a:t>
            </a:r>
            <a:r>
              <a:rPr lang="en-US" sz="2200" baseline="30000" dirty="0" err="1">
                <a:ea typeface="+mn-lt"/>
                <a:cs typeface="+mn-lt"/>
              </a:rPr>
              <a:t>dysgu</a:t>
            </a:r>
            <a:r>
              <a:rPr lang="en-US" sz="2200" baseline="30000" dirty="0">
                <a:ea typeface="+mn-lt"/>
                <a:cs typeface="+mn-lt"/>
              </a:rPr>
              <a:t> </a:t>
            </a:r>
            <a:r>
              <a:rPr lang="en-US" sz="2200" baseline="30000" dirty="0" err="1">
                <a:ea typeface="+mn-lt"/>
                <a:cs typeface="+mn-lt"/>
              </a:rPr>
              <a:t>sgiliau</a:t>
            </a:r>
            <a:r>
              <a:rPr lang="en-US" sz="2200" baseline="30000" dirty="0">
                <a:ea typeface="+mn-lt"/>
                <a:cs typeface="+mn-lt"/>
              </a:rPr>
              <a:t> </a:t>
            </a:r>
            <a:r>
              <a:rPr lang="en-US" sz="2200" baseline="30000" dirty="0" err="1">
                <a:ea typeface="+mn-lt"/>
                <a:cs typeface="+mn-lt"/>
              </a:rPr>
              <a:t>newydd</a:t>
            </a:r>
            <a:r>
              <a:rPr lang="en-US" sz="2200" baseline="30000" dirty="0">
                <a:ea typeface="+mn-lt"/>
                <a:cs typeface="+mn-lt"/>
              </a:rPr>
              <a:t>. Mae </a:t>
            </a:r>
            <a:r>
              <a:rPr lang="en-US" sz="2200" baseline="30000" dirty="0" err="1">
                <a:ea typeface="+mn-lt"/>
                <a:cs typeface="+mn-lt"/>
              </a:rPr>
              <a:t>gwneud</a:t>
            </a:r>
            <a:r>
              <a:rPr lang="en-US" sz="2200" baseline="30000" dirty="0">
                <a:ea typeface="+mn-lt"/>
                <a:cs typeface="+mn-lt"/>
              </a:rPr>
              <a:t> </a:t>
            </a:r>
            <a:r>
              <a:rPr lang="en-US" sz="2200" baseline="30000" dirty="0" err="1">
                <a:ea typeface="+mn-lt"/>
                <a:cs typeface="+mn-lt"/>
              </a:rPr>
              <a:t>pethau</a:t>
            </a:r>
            <a:r>
              <a:rPr lang="en-US" sz="2200" baseline="30000" dirty="0">
                <a:ea typeface="+mn-lt"/>
                <a:cs typeface="+mn-lt"/>
              </a:rPr>
              <a:t> </a:t>
            </a:r>
            <a:r>
              <a:rPr lang="en-US" sz="2200" baseline="30000" dirty="0" err="1">
                <a:ea typeface="+mn-lt"/>
                <a:cs typeface="+mn-lt"/>
              </a:rPr>
              <a:t>newydd</a:t>
            </a:r>
            <a:r>
              <a:rPr lang="en-US" sz="2200" baseline="30000" dirty="0">
                <a:ea typeface="+mn-lt"/>
                <a:cs typeface="+mn-lt"/>
              </a:rPr>
              <a:t> </a:t>
            </a:r>
            <a:r>
              <a:rPr lang="en-US" sz="2200" baseline="30000" dirty="0" err="1">
                <a:ea typeface="+mn-lt"/>
                <a:cs typeface="+mn-lt"/>
              </a:rPr>
              <a:t>mewn</a:t>
            </a:r>
            <a:r>
              <a:rPr lang="en-US" sz="2200" baseline="30000" dirty="0">
                <a:ea typeface="+mn-lt"/>
                <a:cs typeface="+mn-lt"/>
              </a:rPr>
              <a:t> </a:t>
            </a:r>
            <a:r>
              <a:rPr lang="en-US" sz="2200" baseline="30000" dirty="0" err="1">
                <a:ea typeface="+mn-lt"/>
                <a:cs typeface="+mn-lt"/>
              </a:rPr>
              <a:t>amgylchedd</a:t>
            </a:r>
            <a:r>
              <a:rPr lang="en-US" sz="2200" baseline="30000" dirty="0">
                <a:ea typeface="+mn-lt"/>
                <a:cs typeface="+mn-lt"/>
              </a:rPr>
              <a:t> </a:t>
            </a:r>
            <a:r>
              <a:rPr lang="en-US" sz="2200" baseline="30000" dirty="0" err="1">
                <a:ea typeface="+mn-lt"/>
                <a:cs typeface="+mn-lt"/>
              </a:rPr>
              <a:t>hollol</a:t>
            </a:r>
            <a:r>
              <a:rPr lang="en-US" sz="2200" baseline="30000" dirty="0">
                <a:ea typeface="+mn-lt"/>
                <a:cs typeface="+mn-lt"/>
              </a:rPr>
              <a:t> </a:t>
            </a:r>
            <a:r>
              <a:rPr lang="en-US" sz="2200" baseline="30000" dirty="0" err="1">
                <a:ea typeface="+mn-lt"/>
                <a:cs typeface="+mn-lt"/>
              </a:rPr>
              <a:t>wahanol</a:t>
            </a:r>
            <a:r>
              <a:rPr lang="en-US" sz="2200" baseline="30000" dirty="0">
                <a:ea typeface="+mn-lt"/>
                <a:cs typeface="+mn-lt"/>
              </a:rPr>
              <a:t> </a:t>
            </a:r>
            <a:r>
              <a:rPr lang="en-US" sz="2200" baseline="30000" dirty="0" err="1">
                <a:ea typeface="+mn-lt"/>
                <a:cs typeface="+mn-lt"/>
              </a:rPr>
              <a:t>yn</a:t>
            </a:r>
            <a:r>
              <a:rPr lang="en-US" sz="2200" baseline="30000" dirty="0">
                <a:ea typeface="+mn-lt"/>
                <a:cs typeface="+mn-lt"/>
              </a:rPr>
              <a:t> </a:t>
            </a:r>
            <a:r>
              <a:rPr lang="en-US" sz="2200" baseline="30000" dirty="0" err="1">
                <a:ea typeface="+mn-lt"/>
                <a:cs typeface="+mn-lt"/>
              </a:rPr>
              <a:t>agor</a:t>
            </a:r>
            <a:r>
              <a:rPr lang="en-US" sz="2200" baseline="30000" dirty="0">
                <a:ea typeface="+mn-lt"/>
                <a:cs typeface="+mn-lt"/>
              </a:rPr>
              <a:t> lan </a:t>
            </a:r>
            <a:r>
              <a:rPr lang="en-US" sz="2200" baseline="30000" dirty="0" err="1">
                <a:ea typeface="+mn-lt"/>
                <a:cs typeface="+mn-lt"/>
              </a:rPr>
              <a:t>cyfle</a:t>
            </a:r>
            <a:r>
              <a:rPr lang="en-US" sz="2200" baseline="30000" dirty="0">
                <a:ea typeface="+mn-lt"/>
                <a:cs typeface="+mn-lt"/>
              </a:rPr>
              <a:t> </a:t>
            </a:r>
            <a:r>
              <a:rPr lang="en-US" sz="2200" baseline="30000" dirty="0" err="1">
                <a:ea typeface="+mn-lt"/>
                <a:cs typeface="+mn-lt"/>
              </a:rPr>
              <a:t>i</a:t>
            </a:r>
            <a:r>
              <a:rPr lang="en-US" sz="2200" baseline="30000" dirty="0">
                <a:ea typeface="+mn-lt"/>
                <a:cs typeface="+mn-lt"/>
              </a:rPr>
              <a:t> </a:t>
            </a:r>
            <a:r>
              <a:rPr lang="en-US" sz="2200" baseline="30000" dirty="0" err="1">
                <a:ea typeface="+mn-lt"/>
                <a:cs typeface="+mn-lt"/>
              </a:rPr>
              <a:t>blant</a:t>
            </a:r>
            <a:r>
              <a:rPr lang="en-US" sz="2200" baseline="30000" dirty="0">
                <a:ea typeface="+mn-lt"/>
                <a:cs typeface="+mn-lt"/>
              </a:rPr>
              <a:t> I </a:t>
            </a:r>
            <a:r>
              <a:rPr lang="en-US" sz="2200" baseline="30000" dirty="0" err="1">
                <a:ea typeface="+mn-lt"/>
                <a:cs typeface="+mn-lt"/>
              </a:rPr>
              <a:t>ddarganfod</a:t>
            </a:r>
            <a:r>
              <a:rPr lang="en-US" sz="2200" baseline="30000" dirty="0">
                <a:ea typeface="+mn-lt"/>
                <a:cs typeface="+mn-lt"/>
              </a:rPr>
              <a:t> </a:t>
            </a:r>
            <a:r>
              <a:rPr lang="en-US" sz="2200" baseline="30000" dirty="0" err="1">
                <a:ea typeface="+mn-lt"/>
                <a:cs typeface="+mn-lt"/>
              </a:rPr>
              <a:t>tipyn</a:t>
            </a:r>
            <a:r>
              <a:rPr lang="en-US" sz="2200" baseline="30000" dirty="0">
                <a:ea typeface="+mn-lt"/>
                <a:cs typeface="+mn-lt"/>
              </a:rPr>
              <a:t> </a:t>
            </a:r>
            <a:r>
              <a:rPr lang="en-US" sz="2200" baseline="30000" dirty="0" err="1">
                <a:ea typeface="+mn-lt"/>
                <a:cs typeface="+mn-lt"/>
              </a:rPr>
              <a:t>bach</a:t>
            </a:r>
            <a:r>
              <a:rPr lang="en-US" sz="2200" baseline="30000" dirty="0">
                <a:ea typeface="+mn-lt"/>
                <a:cs typeface="+mn-lt"/>
              </a:rPr>
              <a:t> </a:t>
            </a:r>
            <a:r>
              <a:rPr lang="en-US" sz="2200" baseline="30000" dirty="0" err="1">
                <a:ea typeface="+mn-lt"/>
                <a:cs typeface="+mn-lt"/>
              </a:rPr>
              <a:t>mwy</a:t>
            </a:r>
            <a:r>
              <a:rPr lang="en-US" sz="2200" baseline="30000" dirty="0">
                <a:ea typeface="+mn-lt"/>
                <a:cs typeface="+mn-lt"/>
              </a:rPr>
              <a:t> am </a:t>
            </a:r>
            <a:r>
              <a:rPr lang="en-US" sz="2200" baseline="30000" dirty="0" err="1">
                <a:ea typeface="+mn-lt"/>
                <a:cs typeface="+mn-lt"/>
              </a:rPr>
              <a:t>ei</a:t>
            </a:r>
            <a:r>
              <a:rPr lang="en-US" sz="2200" baseline="30000" dirty="0">
                <a:ea typeface="+mn-lt"/>
                <a:cs typeface="+mn-lt"/>
              </a:rPr>
              <a:t> hunan. Felly </a:t>
            </a:r>
            <a:r>
              <a:rPr lang="en-US" sz="2200" baseline="30000" dirty="0" err="1">
                <a:ea typeface="+mn-lt"/>
                <a:cs typeface="+mn-lt"/>
              </a:rPr>
              <a:t>bydd</a:t>
            </a:r>
            <a:r>
              <a:rPr lang="en-US" sz="2200" baseline="30000" dirty="0">
                <a:ea typeface="+mn-lt"/>
                <a:cs typeface="+mn-lt"/>
              </a:rPr>
              <a:t> plant </a:t>
            </a:r>
            <a:r>
              <a:rPr lang="en-US" sz="2200" baseline="30000" dirty="0" err="1">
                <a:ea typeface="+mn-lt"/>
                <a:cs typeface="+mn-lt"/>
              </a:rPr>
              <a:t>yn</a:t>
            </a:r>
            <a:r>
              <a:rPr lang="en-US" sz="2200" baseline="30000" dirty="0">
                <a:ea typeface="+mn-lt"/>
                <a:cs typeface="+mn-lt"/>
              </a:rPr>
              <a:t> </a:t>
            </a:r>
            <a:r>
              <a:rPr lang="en-US" sz="2200" baseline="30000" dirty="0" err="1">
                <a:ea typeface="+mn-lt"/>
                <a:cs typeface="+mn-lt"/>
              </a:rPr>
              <a:t>darganfod</a:t>
            </a:r>
            <a:r>
              <a:rPr lang="en-US" sz="2200" baseline="30000" dirty="0">
                <a:ea typeface="+mn-lt"/>
                <a:cs typeface="+mn-lt"/>
              </a:rPr>
              <a:t> </a:t>
            </a:r>
            <a:r>
              <a:rPr lang="en-US" sz="2200" baseline="30000" dirty="0" err="1">
                <a:ea typeface="+mn-lt"/>
                <a:cs typeface="+mn-lt"/>
              </a:rPr>
              <a:t>sgiliau</a:t>
            </a:r>
            <a:r>
              <a:rPr lang="en-US" sz="2200" baseline="30000" dirty="0">
                <a:ea typeface="+mn-lt"/>
                <a:cs typeface="+mn-lt"/>
              </a:rPr>
              <a:t> </a:t>
            </a:r>
            <a:r>
              <a:rPr lang="en-US" sz="2200" baseline="30000" dirty="0" err="1">
                <a:ea typeface="+mn-lt"/>
                <a:cs typeface="+mn-lt"/>
              </a:rPr>
              <a:t>newydd</a:t>
            </a:r>
            <a:r>
              <a:rPr lang="en-US" sz="2200" baseline="30000" dirty="0">
                <a:ea typeface="+mn-lt"/>
                <a:cs typeface="+mn-lt"/>
              </a:rPr>
              <a:t> </a:t>
            </a:r>
            <a:r>
              <a:rPr lang="en-US" sz="2200" baseline="30000" dirty="0" err="1">
                <a:ea typeface="+mn-lt"/>
                <a:cs typeface="+mn-lt"/>
              </a:rPr>
              <a:t>yn</a:t>
            </a:r>
            <a:r>
              <a:rPr lang="en-US" sz="2200" baseline="30000" dirty="0">
                <a:ea typeface="+mn-lt"/>
                <a:cs typeface="+mn-lt"/>
              </a:rPr>
              <a:t> y proses </a:t>
            </a:r>
            <a:r>
              <a:rPr lang="en-US" sz="2200" baseline="30000" dirty="0" err="1">
                <a:ea typeface="+mn-lt"/>
                <a:cs typeface="+mn-lt"/>
              </a:rPr>
              <a:t>hefyd</a:t>
            </a:r>
            <a:r>
              <a:rPr lang="en-US" sz="2200" baseline="30000" dirty="0">
                <a:ea typeface="+mn-lt"/>
                <a:cs typeface="+mn-lt"/>
              </a:rPr>
              <a:t>.</a:t>
            </a:r>
            <a:endParaRPr lang="en-US" dirty="0">
              <a:ea typeface="+mn-lt"/>
              <a:cs typeface="+mn-lt"/>
            </a:endParaRPr>
          </a:p>
        </p:txBody>
      </p:sp>
      <p:pic>
        <p:nvPicPr>
          <p:cNvPr id="2" name="Picture 1" descr="A group of people walking on a path&#10;&#10;AI-generated content may be incorrect.">
            <a:extLst>
              <a:ext uri="{FF2B5EF4-FFF2-40B4-BE49-F238E27FC236}">
                <a16:creationId xmlns:a16="http://schemas.microsoft.com/office/drawing/2014/main" id="{EA55A842-D187-1C20-3015-6B415426E843}"/>
              </a:ext>
            </a:extLst>
          </p:cNvPr>
          <p:cNvPicPr>
            <a:picLocks noChangeAspect="1"/>
          </p:cNvPicPr>
          <p:nvPr/>
        </p:nvPicPr>
        <p:blipFill>
          <a:blip r:embed="rId2"/>
          <a:srcRect l="24807" r="19875"/>
          <a:stretch>
            <a:fillRect/>
          </a:stretch>
        </p:blipFill>
        <p:spPr>
          <a:xfrm>
            <a:off x="7675658" y="2093976"/>
            <a:ext cx="3941064" cy="4096512"/>
          </a:xfrm>
          <a:prstGeom prst="rect">
            <a:avLst/>
          </a:prstGeom>
        </p:spPr>
      </p:pic>
      <p:sp>
        <p:nvSpPr>
          <p:cNvPr id="4" name="TextBox 3">
            <a:extLst>
              <a:ext uri="{FF2B5EF4-FFF2-40B4-BE49-F238E27FC236}">
                <a16:creationId xmlns:a16="http://schemas.microsoft.com/office/drawing/2014/main" id="{BBF5B361-02E1-04B6-91BA-19EA5016D452}"/>
              </a:ext>
            </a:extLst>
          </p:cNvPr>
          <p:cNvSpPr txBox="1"/>
          <p:nvPr/>
        </p:nvSpPr>
        <p:spPr>
          <a:xfrm>
            <a:off x="11615351" y="6332838"/>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5</a:t>
            </a:r>
            <a:endParaRPr lang="en-US" dirty="0"/>
          </a:p>
          <a:p>
            <a:pPr algn="ctr"/>
            <a:endParaRPr lang="en-US"/>
          </a:p>
        </p:txBody>
      </p:sp>
    </p:spTree>
    <p:extLst>
      <p:ext uri="{BB962C8B-B14F-4D97-AF65-F5344CB8AC3E}">
        <p14:creationId xmlns:p14="http://schemas.microsoft.com/office/powerpoint/2010/main" val="2809552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464E5-2ED1-9601-8B4E-2698BB6214F6}"/>
              </a:ext>
            </a:extLst>
          </p:cNvPr>
          <p:cNvSpPr>
            <a:spLocks noGrp="1"/>
          </p:cNvSpPr>
          <p:nvPr>
            <p:ph type="title"/>
          </p:nvPr>
        </p:nvSpPr>
        <p:spPr>
          <a:xfrm>
            <a:off x="640080" y="325369"/>
            <a:ext cx="4368602" cy="1956841"/>
          </a:xfrm>
        </p:spPr>
        <p:txBody>
          <a:bodyPr anchor="b">
            <a:normAutofit/>
          </a:bodyPr>
          <a:lstStyle/>
          <a:p>
            <a:r>
              <a:rPr lang="en-US" sz="5400"/>
              <a:t>Manteision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2D2022-536F-7C13-321F-D6D9C7FDE099}"/>
              </a:ext>
            </a:extLst>
          </p:cNvPr>
          <p:cNvSpPr>
            <a:spLocks noGrp="1"/>
          </p:cNvSpPr>
          <p:nvPr>
            <p:ph idx="1"/>
          </p:nvPr>
        </p:nvSpPr>
        <p:spPr>
          <a:xfrm>
            <a:off x="640080" y="2872899"/>
            <a:ext cx="4243589" cy="3320668"/>
          </a:xfrm>
        </p:spPr>
        <p:txBody>
          <a:bodyPr vert="horz" lIns="91440" tIns="45720" rIns="91440" bIns="45720" rtlCol="0">
            <a:normAutofit/>
          </a:bodyPr>
          <a:lstStyle/>
          <a:p>
            <a:endParaRPr lang="en-US" sz="2200" baseline="30000">
              <a:latin typeface="Arial"/>
              <a:cs typeface="Arial"/>
            </a:endParaRPr>
          </a:p>
          <a:p>
            <a:endParaRPr lang="en-US" sz="2200"/>
          </a:p>
          <a:p>
            <a:endParaRPr lang="en-US" sz="2200"/>
          </a:p>
        </p:txBody>
      </p:sp>
      <p:pic>
        <p:nvPicPr>
          <p:cNvPr id="4" name="Picture 3" descr="Corpus Christi Catholic High School - Tes Jobs">
            <a:extLst>
              <a:ext uri="{FF2B5EF4-FFF2-40B4-BE49-F238E27FC236}">
                <a16:creationId xmlns:a16="http://schemas.microsoft.com/office/drawing/2014/main" id="{9CD32918-4266-A62D-D0EC-1AA2ECE08D13}"/>
              </a:ext>
            </a:extLst>
          </p:cNvPr>
          <p:cNvPicPr>
            <a:picLocks noChangeAspect="1"/>
          </p:cNvPicPr>
          <p:nvPr/>
        </p:nvPicPr>
        <p:blipFill>
          <a:blip r:embed="rId2"/>
          <a:srcRect l="13062" r="1722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212C5B3-0BCD-9C97-9380-468569AE809B}"/>
              </a:ext>
            </a:extLst>
          </p:cNvPr>
          <p:cNvSpPr txBox="1"/>
          <p:nvPr/>
        </p:nvSpPr>
        <p:spPr>
          <a:xfrm>
            <a:off x="11228741" y="-1413"/>
            <a:ext cx="115930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cs typeface="Times New Roman"/>
              </a:rPr>
              <a:t>(</a:t>
            </a:r>
            <a:r>
              <a:rPr lang="en-US" sz="1200" err="1">
                <a:latin typeface="Times New Roman"/>
                <a:cs typeface="Times New Roman"/>
              </a:rPr>
              <a:t>tes</a:t>
            </a:r>
            <a:r>
              <a:rPr lang="en-US" sz="1200">
                <a:latin typeface="Times New Roman"/>
                <a:cs typeface="Times New Roman"/>
              </a:rPr>
              <a:t>, 2024)</a:t>
            </a:r>
            <a:endParaRPr lang="en-US"/>
          </a:p>
        </p:txBody>
      </p:sp>
      <p:sp>
        <p:nvSpPr>
          <p:cNvPr id="6" name="TextBox 5">
            <a:extLst>
              <a:ext uri="{FF2B5EF4-FFF2-40B4-BE49-F238E27FC236}">
                <a16:creationId xmlns:a16="http://schemas.microsoft.com/office/drawing/2014/main" id="{1159D742-0E75-6610-4FCF-18FA8C7B9ACB}"/>
              </a:ext>
            </a:extLst>
          </p:cNvPr>
          <p:cNvSpPr txBox="1"/>
          <p:nvPr/>
        </p:nvSpPr>
        <p:spPr>
          <a:xfrm>
            <a:off x="11482616" y="6293356"/>
            <a:ext cx="565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6</a:t>
            </a:r>
          </a:p>
        </p:txBody>
      </p:sp>
    </p:spTree>
    <p:extLst>
      <p:ext uri="{BB962C8B-B14F-4D97-AF65-F5344CB8AC3E}">
        <p14:creationId xmlns:p14="http://schemas.microsoft.com/office/powerpoint/2010/main" val="823686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AF6314-E4AB-C5AB-AED5-50A00D8A6FA9}"/>
              </a:ext>
            </a:extLst>
          </p:cNvPr>
          <p:cNvSpPr>
            <a:spLocks noGrp="1"/>
          </p:cNvSpPr>
          <p:nvPr>
            <p:ph idx="1"/>
          </p:nvPr>
        </p:nvSpPr>
        <p:spPr>
          <a:xfrm>
            <a:off x="148282" y="1929384"/>
            <a:ext cx="11936626" cy="4921284"/>
          </a:xfrm>
        </p:spPr>
        <p:txBody>
          <a:bodyPr vert="horz" lIns="91440" tIns="45720" rIns="91440" bIns="45720" rtlCol="0" anchor="t">
            <a:normAutofit/>
          </a:bodyPr>
          <a:lstStyle/>
          <a:p>
            <a:r>
              <a:rPr lang="en-US" sz="2400" baseline="30000" dirty="0">
                <a:ea typeface="+mn-lt"/>
                <a:cs typeface="+mn-lt"/>
              </a:rPr>
              <a:t>Mae </a:t>
            </a:r>
            <a:r>
              <a:rPr lang="en-US" sz="2400" baseline="30000" dirty="0" err="1">
                <a:ea typeface="+mn-lt"/>
                <a:cs typeface="+mn-lt"/>
              </a:rPr>
              <a:t>rhai</a:t>
            </a:r>
            <a:r>
              <a:rPr lang="en-US" sz="2400" baseline="30000" dirty="0">
                <a:ea typeface="+mn-lt"/>
                <a:cs typeface="+mn-lt"/>
              </a:rPr>
              <a:t> </a:t>
            </a:r>
            <a:r>
              <a:rPr lang="en-US" sz="2400" baseline="30000" dirty="0" err="1">
                <a:ea typeface="+mn-lt"/>
                <a:cs typeface="+mn-lt"/>
              </a:rPr>
              <a:t>manteision</a:t>
            </a:r>
            <a:r>
              <a:rPr lang="en-US" sz="2400" baseline="30000" dirty="0">
                <a:ea typeface="+mn-lt"/>
                <a:cs typeface="+mn-lt"/>
              </a:rPr>
              <a:t> </a:t>
            </a:r>
            <a:r>
              <a:rPr lang="en-US" sz="2400" baseline="30000" dirty="0" err="1">
                <a:ea typeface="+mn-lt"/>
                <a:cs typeface="+mn-lt"/>
              </a:rPr>
              <a:t>sydd</a:t>
            </a:r>
            <a:r>
              <a:rPr lang="en-US" sz="2400" baseline="30000" dirty="0">
                <a:ea typeface="+mn-lt"/>
                <a:cs typeface="+mn-lt"/>
              </a:rPr>
              <a:t> </a:t>
            </a:r>
            <a:r>
              <a:rPr lang="en-US" sz="2400" baseline="30000" dirty="0" err="1">
                <a:ea typeface="+mn-lt"/>
                <a:cs typeface="+mn-lt"/>
              </a:rPr>
              <a:t>yn</a:t>
            </a:r>
            <a:r>
              <a:rPr lang="en-US" sz="2400" baseline="30000" dirty="0">
                <a:ea typeface="+mn-lt"/>
                <a:cs typeface="+mn-lt"/>
              </a:rPr>
              <a:t> </a:t>
            </a:r>
            <a:r>
              <a:rPr lang="en-US" sz="2400" baseline="30000" dirty="0" err="1">
                <a:ea typeface="+mn-lt"/>
                <a:cs typeface="+mn-lt"/>
              </a:rPr>
              <a:t>cael</a:t>
            </a:r>
            <a:r>
              <a:rPr lang="en-US" sz="2400" baseline="30000" dirty="0">
                <a:ea typeface="+mn-lt"/>
                <a:cs typeface="+mn-lt"/>
              </a:rPr>
              <a:t> </a:t>
            </a:r>
            <a:r>
              <a:rPr lang="en-US" sz="2400" baseline="30000" dirty="0" err="1">
                <a:ea typeface="+mn-lt"/>
                <a:cs typeface="+mn-lt"/>
              </a:rPr>
              <a:t>ei</a:t>
            </a:r>
            <a:r>
              <a:rPr lang="en-US" sz="2400" baseline="30000" dirty="0">
                <a:ea typeface="+mn-lt"/>
                <a:cs typeface="+mn-lt"/>
              </a:rPr>
              <a:t> </a:t>
            </a:r>
            <a:r>
              <a:rPr lang="en-US" sz="2400" baseline="30000" dirty="0" err="1">
                <a:ea typeface="+mn-lt"/>
                <a:cs typeface="+mn-lt"/>
              </a:rPr>
              <a:t>rhoi</a:t>
            </a:r>
            <a:r>
              <a:rPr lang="en-US" sz="2400" baseline="30000" dirty="0">
                <a:ea typeface="+mn-lt"/>
                <a:cs typeface="+mn-lt"/>
              </a:rPr>
              <a:t> </a:t>
            </a:r>
            <a:r>
              <a:rPr lang="en-US" sz="2400" baseline="30000" dirty="0" err="1">
                <a:ea typeface="+mn-lt"/>
                <a:cs typeface="+mn-lt"/>
              </a:rPr>
              <a:t>gan</a:t>
            </a:r>
            <a:r>
              <a:rPr lang="en-US" sz="2400" baseline="30000" dirty="0">
                <a:ea typeface="+mn-lt"/>
                <a:cs typeface="+mn-lt"/>
              </a:rPr>
              <a:t> y </a:t>
            </a:r>
            <a:r>
              <a:rPr lang="en-US" sz="2400" baseline="30000" dirty="0" err="1">
                <a:ea typeface="+mn-lt"/>
                <a:cs typeface="+mn-lt"/>
              </a:rPr>
              <a:t>ffynhonnell</a:t>
            </a:r>
            <a:r>
              <a:rPr lang="en-US" sz="2400" baseline="30000" dirty="0">
                <a:ea typeface="+mn-lt"/>
                <a:cs typeface="+mn-lt"/>
              </a:rPr>
              <a:t> </a:t>
            </a:r>
            <a:r>
              <a:rPr lang="en-US" sz="2400" baseline="30000" dirty="0" err="1">
                <a:ea typeface="+mn-lt"/>
                <a:cs typeface="+mn-lt"/>
              </a:rPr>
              <a:t>yn</a:t>
            </a:r>
            <a:r>
              <a:rPr lang="en-US" sz="2400" baseline="30000" dirty="0">
                <a:ea typeface="+mn-lt"/>
                <a:cs typeface="+mn-lt"/>
              </a:rPr>
              <a:t> </a:t>
            </a:r>
            <a:r>
              <a:rPr lang="en-US" sz="2400" baseline="30000" dirty="0" err="1">
                <a:ea typeface="+mn-lt"/>
                <a:cs typeface="+mn-lt"/>
              </a:rPr>
              <a:t>cynnwys</a:t>
            </a:r>
            <a:r>
              <a:rPr lang="en-US" sz="2400" baseline="30000" dirty="0">
                <a:ea typeface="+mn-lt"/>
                <a:cs typeface="+mn-lt"/>
              </a:rPr>
              <a:t> </a:t>
            </a:r>
            <a:r>
              <a:rPr lang="en-US" sz="2400" baseline="30000" dirty="0" err="1">
                <a:ea typeface="+mn-lt"/>
                <a:cs typeface="+mn-lt"/>
              </a:rPr>
              <a:t>cyfle</a:t>
            </a:r>
            <a:r>
              <a:rPr lang="en-US" sz="2400" baseline="30000" dirty="0">
                <a:ea typeface="+mn-lt"/>
                <a:cs typeface="+mn-lt"/>
              </a:rPr>
              <a:t> </a:t>
            </a:r>
            <a:r>
              <a:rPr lang="en-US" sz="2400" baseline="30000" dirty="0" err="1">
                <a:ea typeface="+mn-lt"/>
                <a:cs typeface="+mn-lt"/>
              </a:rPr>
              <a:t>i</a:t>
            </a:r>
            <a:r>
              <a:rPr lang="en-US" sz="2400" baseline="30000" dirty="0">
                <a:ea typeface="+mn-lt"/>
                <a:cs typeface="+mn-lt"/>
              </a:rPr>
              <a:t> </a:t>
            </a:r>
            <a:r>
              <a:rPr lang="en-US" sz="2400" baseline="30000" dirty="0" err="1">
                <a:ea typeface="+mn-lt"/>
                <a:cs typeface="+mn-lt"/>
              </a:rPr>
              <a:t>ddod</a:t>
            </a:r>
            <a:r>
              <a:rPr lang="en-US" sz="2400" baseline="30000" dirty="0">
                <a:ea typeface="+mn-lt"/>
                <a:cs typeface="+mn-lt"/>
              </a:rPr>
              <a:t> </a:t>
            </a:r>
            <a:r>
              <a:rPr lang="en-US" sz="2400" baseline="30000" dirty="0" err="1">
                <a:ea typeface="+mn-lt"/>
                <a:cs typeface="+mn-lt"/>
              </a:rPr>
              <a:t>allan</a:t>
            </a:r>
            <a:r>
              <a:rPr lang="en-US" sz="2400" baseline="30000" dirty="0">
                <a:ea typeface="+mn-lt"/>
                <a:cs typeface="+mn-lt"/>
              </a:rPr>
              <a:t> o </a:t>
            </a:r>
            <a:r>
              <a:rPr lang="en-US" sz="2400" baseline="30000" dirty="0" err="1">
                <a:ea typeface="+mn-lt"/>
                <a:cs typeface="+mn-lt"/>
              </a:rPr>
              <a:t>barth</a:t>
            </a:r>
            <a:r>
              <a:rPr lang="en-US" sz="2400" baseline="30000" dirty="0">
                <a:ea typeface="+mn-lt"/>
                <a:cs typeface="+mn-lt"/>
              </a:rPr>
              <a:t> </a:t>
            </a:r>
            <a:r>
              <a:rPr lang="en-US" sz="2400" baseline="30000" dirty="0" err="1">
                <a:ea typeface="+mn-lt"/>
                <a:cs typeface="+mn-lt"/>
              </a:rPr>
              <a:t>cysur</a:t>
            </a:r>
            <a:r>
              <a:rPr lang="en-US" sz="2400" baseline="30000" dirty="0">
                <a:ea typeface="+mn-lt"/>
                <a:cs typeface="+mn-lt"/>
              </a:rPr>
              <a:t> </a:t>
            </a:r>
            <a:r>
              <a:rPr lang="en-US" sz="2400" baseline="30000" dirty="0" err="1">
                <a:ea typeface="+mn-lt"/>
                <a:cs typeface="+mn-lt"/>
              </a:rPr>
              <a:t>nhw</a:t>
            </a:r>
            <a:r>
              <a:rPr lang="en-US" sz="2400" baseline="30000" dirty="0">
                <a:ea typeface="+mn-lt"/>
                <a:cs typeface="+mn-lt"/>
              </a:rPr>
              <a:t>. </a:t>
            </a:r>
            <a:endParaRPr lang="en-US" sz="2400" b="1">
              <a:latin typeface="Aptos"/>
              <a:cs typeface="Arial"/>
            </a:endParaRPr>
          </a:p>
          <a:p>
            <a:r>
              <a:rPr lang="en-US" sz="2400" baseline="30000" dirty="0">
                <a:ea typeface="+mn-lt"/>
                <a:cs typeface="+mn-lt"/>
              </a:rPr>
              <a:t>Mae </a:t>
            </a:r>
            <a:r>
              <a:rPr lang="en-US" sz="2400" baseline="30000" dirty="0" err="1">
                <a:ea typeface="+mn-lt"/>
                <a:cs typeface="+mn-lt"/>
              </a:rPr>
              <a:t>mynd</a:t>
            </a:r>
            <a:r>
              <a:rPr lang="en-US" sz="2400" baseline="30000" dirty="0">
                <a:ea typeface="+mn-lt"/>
                <a:cs typeface="+mn-lt"/>
              </a:rPr>
              <a:t> </a:t>
            </a:r>
            <a:r>
              <a:rPr lang="en-US" sz="2400" baseline="30000" dirty="0" err="1">
                <a:ea typeface="+mn-lt"/>
                <a:cs typeface="+mn-lt"/>
              </a:rPr>
              <a:t>ar</a:t>
            </a:r>
            <a:r>
              <a:rPr lang="en-US" sz="2400" baseline="30000" dirty="0">
                <a:ea typeface="+mn-lt"/>
                <a:cs typeface="+mn-lt"/>
              </a:rPr>
              <a:t> </a:t>
            </a:r>
            <a:r>
              <a:rPr lang="en-US" sz="2400" baseline="30000" dirty="0" err="1">
                <a:ea typeface="+mn-lt"/>
                <a:cs typeface="+mn-lt"/>
              </a:rPr>
              <a:t>ymweliadau</a:t>
            </a:r>
            <a:r>
              <a:rPr lang="en-US" sz="2400" baseline="30000" dirty="0">
                <a:ea typeface="+mn-lt"/>
                <a:cs typeface="+mn-lt"/>
              </a:rPr>
              <a:t> </a:t>
            </a:r>
            <a:r>
              <a:rPr lang="en-US" sz="2400" baseline="30000" dirty="0" err="1">
                <a:ea typeface="+mn-lt"/>
                <a:cs typeface="+mn-lt"/>
              </a:rPr>
              <a:t>preswyl</a:t>
            </a:r>
            <a:r>
              <a:rPr lang="en-US" sz="2400" baseline="30000" dirty="0">
                <a:ea typeface="+mn-lt"/>
                <a:cs typeface="+mn-lt"/>
              </a:rPr>
              <a:t> </a:t>
            </a:r>
            <a:r>
              <a:rPr lang="en-US" sz="2400" baseline="30000" dirty="0" err="1">
                <a:ea typeface="+mn-lt"/>
                <a:cs typeface="+mn-lt"/>
              </a:rPr>
              <a:t>yn</a:t>
            </a:r>
            <a:r>
              <a:rPr lang="en-US" sz="2400" baseline="30000" dirty="0">
                <a:ea typeface="+mn-lt"/>
                <a:cs typeface="+mn-lt"/>
              </a:rPr>
              <a:t> </a:t>
            </a:r>
            <a:r>
              <a:rPr lang="en-US" sz="2400" baseline="30000" dirty="0" err="1">
                <a:ea typeface="+mn-lt"/>
                <a:cs typeface="+mn-lt"/>
              </a:rPr>
              <a:t>gyfle</a:t>
            </a:r>
            <a:r>
              <a:rPr lang="en-US" sz="2400" baseline="30000" dirty="0">
                <a:ea typeface="+mn-lt"/>
                <a:cs typeface="+mn-lt"/>
              </a:rPr>
              <a:t> </a:t>
            </a:r>
            <a:r>
              <a:rPr lang="en-US" sz="2400" baseline="30000" dirty="0" err="1">
                <a:ea typeface="+mn-lt"/>
                <a:cs typeface="+mn-lt"/>
              </a:rPr>
              <a:t>i</a:t>
            </a:r>
            <a:r>
              <a:rPr lang="en-US" sz="2400" baseline="30000" dirty="0">
                <a:ea typeface="+mn-lt"/>
                <a:cs typeface="+mn-lt"/>
              </a:rPr>
              <a:t> </a:t>
            </a:r>
            <a:r>
              <a:rPr lang="en-US" sz="2400" baseline="30000" dirty="0" err="1">
                <a:ea typeface="+mn-lt"/>
                <a:cs typeface="+mn-lt"/>
              </a:rPr>
              <a:t>blant</a:t>
            </a:r>
            <a:r>
              <a:rPr lang="en-US" sz="2400" baseline="30000" dirty="0">
                <a:ea typeface="+mn-lt"/>
                <a:cs typeface="+mn-lt"/>
              </a:rPr>
              <a:t> </a:t>
            </a:r>
            <a:r>
              <a:rPr lang="en-US" sz="2400" baseline="30000" dirty="0" err="1">
                <a:ea typeface="+mn-lt"/>
                <a:cs typeface="+mn-lt"/>
              </a:rPr>
              <a:t>gwneud</a:t>
            </a:r>
            <a:r>
              <a:rPr lang="en-US" sz="2400" baseline="30000" dirty="0">
                <a:ea typeface="+mn-lt"/>
                <a:cs typeface="+mn-lt"/>
              </a:rPr>
              <a:t> </a:t>
            </a:r>
            <a:r>
              <a:rPr lang="en-US" sz="2400" baseline="30000" dirty="0" err="1">
                <a:ea typeface="+mn-lt"/>
                <a:cs typeface="+mn-lt"/>
              </a:rPr>
              <a:t>gweithgareddau</a:t>
            </a:r>
            <a:r>
              <a:rPr lang="en-US" sz="2400" baseline="30000" dirty="0">
                <a:ea typeface="+mn-lt"/>
                <a:cs typeface="+mn-lt"/>
              </a:rPr>
              <a:t> </a:t>
            </a:r>
            <a:r>
              <a:rPr lang="en-US" sz="2400" baseline="30000" dirty="0" err="1">
                <a:ea typeface="+mn-lt"/>
                <a:cs typeface="+mn-lt"/>
              </a:rPr>
              <a:t>gwahanol</a:t>
            </a:r>
            <a:r>
              <a:rPr lang="en-US" sz="2400" baseline="30000" dirty="0">
                <a:ea typeface="+mn-lt"/>
                <a:cs typeface="+mn-lt"/>
              </a:rPr>
              <a:t> </a:t>
            </a:r>
            <a:r>
              <a:rPr lang="en-US" sz="2400" baseline="30000" dirty="0" err="1">
                <a:ea typeface="+mn-lt"/>
                <a:cs typeface="+mn-lt"/>
              </a:rPr>
              <a:t>byddwn</a:t>
            </a:r>
            <a:r>
              <a:rPr lang="en-US" sz="2400" baseline="30000" dirty="0">
                <a:ea typeface="+mn-lt"/>
                <a:cs typeface="+mn-lt"/>
              </a:rPr>
              <a:t> </a:t>
            </a:r>
            <a:r>
              <a:rPr lang="en-US" sz="2400" baseline="30000" dirty="0" err="1">
                <a:ea typeface="+mn-lt"/>
                <a:cs typeface="+mn-lt"/>
              </a:rPr>
              <a:t>nhw</a:t>
            </a:r>
            <a:r>
              <a:rPr lang="en-US" sz="2400" baseline="30000" dirty="0">
                <a:ea typeface="+mn-lt"/>
                <a:cs typeface="+mn-lt"/>
              </a:rPr>
              <a:t> </a:t>
            </a:r>
            <a:r>
              <a:rPr lang="en-US" sz="2400" baseline="30000" dirty="0" err="1">
                <a:ea typeface="+mn-lt"/>
                <a:cs typeface="+mn-lt"/>
              </a:rPr>
              <a:t>ddim</a:t>
            </a:r>
            <a:r>
              <a:rPr lang="en-US" sz="2400" baseline="30000" dirty="0">
                <a:ea typeface="+mn-lt"/>
                <a:cs typeface="+mn-lt"/>
              </a:rPr>
              <a:t> </a:t>
            </a:r>
            <a:r>
              <a:rPr lang="en-US" sz="2400" baseline="30000" dirty="0" err="1">
                <a:ea typeface="+mn-lt"/>
                <a:cs typeface="+mn-lt"/>
              </a:rPr>
              <a:t>yn</a:t>
            </a:r>
            <a:r>
              <a:rPr lang="en-US" sz="2400" baseline="30000" dirty="0">
                <a:ea typeface="+mn-lt"/>
                <a:cs typeface="+mn-lt"/>
              </a:rPr>
              <a:t> </a:t>
            </a:r>
            <a:r>
              <a:rPr lang="en-US" sz="2400" baseline="30000" dirty="0" err="1">
                <a:ea typeface="+mn-lt"/>
                <a:cs typeface="+mn-lt"/>
              </a:rPr>
              <a:t>gwneud</a:t>
            </a:r>
            <a:r>
              <a:rPr lang="en-US" sz="2400" baseline="30000" dirty="0">
                <a:ea typeface="+mn-lt"/>
                <a:cs typeface="+mn-lt"/>
              </a:rPr>
              <a:t> </a:t>
            </a:r>
            <a:r>
              <a:rPr lang="en-US" sz="2400" baseline="30000" dirty="0" err="1">
                <a:ea typeface="+mn-lt"/>
                <a:cs typeface="+mn-lt"/>
              </a:rPr>
              <a:t>mewn</a:t>
            </a:r>
            <a:r>
              <a:rPr lang="en-US" sz="2400" baseline="30000" dirty="0">
                <a:ea typeface="+mn-lt"/>
                <a:cs typeface="+mn-lt"/>
              </a:rPr>
              <a:t> </a:t>
            </a:r>
            <a:r>
              <a:rPr lang="en-US" sz="2400" baseline="30000" dirty="0" err="1">
                <a:ea typeface="+mn-lt"/>
                <a:cs typeface="+mn-lt"/>
              </a:rPr>
              <a:t>diwrnod</a:t>
            </a:r>
            <a:r>
              <a:rPr lang="en-US" sz="2400" baseline="30000" dirty="0">
                <a:ea typeface="+mn-lt"/>
                <a:cs typeface="+mn-lt"/>
              </a:rPr>
              <a:t> </a:t>
            </a:r>
            <a:r>
              <a:rPr lang="en-US" sz="2400" baseline="30000" dirty="0" err="1">
                <a:ea typeface="+mn-lt"/>
                <a:cs typeface="+mn-lt"/>
              </a:rPr>
              <a:t>arferol</a:t>
            </a:r>
            <a:r>
              <a:rPr lang="en-US" sz="2400" baseline="30000" dirty="0">
                <a:ea typeface="+mn-lt"/>
                <a:cs typeface="+mn-lt"/>
              </a:rPr>
              <a:t> </a:t>
            </a:r>
            <a:r>
              <a:rPr lang="en-US" sz="2400" baseline="30000" dirty="0" err="1">
                <a:ea typeface="+mn-lt"/>
                <a:cs typeface="+mn-lt"/>
              </a:rPr>
              <a:t>yn</a:t>
            </a:r>
            <a:r>
              <a:rPr lang="en-US" sz="2400" baseline="30000" dirty="0">
                <a:ea typeface="+mn-lt"/>
                <a:cs typeface="+mn-lt"/>
              </a:rPr>
              <a:t> y </a:t>
            </a:r>
            <a:r>
              <a:rPr lang="en-US" sz="2400" baseline="30000" dirty="0" err="1">
                <a:ea typeface="+mn-lt"/>
                <a:cs typeface="+mn-lt"/>
              </a:rPr>
              <a:t>dosbarth</a:t>
            </a:r>
            <a:r>
              <a:rPr lang="en-US" sz="2400" baseline="30000" dirty="0">
                <a:ea typeface="+mn-lt"/>
                <a:cs typeface="+mn-lt"/>
              </a:rPr>
              <a:t> </a:t>
            </a:r>
            <a:r>
              <a:rPr lang="en-US" sz="2400" baseline="30000" dirty="0" err="1">
                <a:ea typeface="+mn-lt"/>
                <a:cs typeface="+mn-lt"/>
              </a:rPr>
              <a:t>dysgu</a:t>
            </a:r>
            <a:r>
              <a:rPr lang="en-US" sz="2400" baseline="30000" dirty="0">
                <a:ea typeface="+mn-lt"/>
                <a:cs typeface="+mn-lt"/>
              </a:rPr>
              <a:t>. Felly </a:t>
            </a:r>
            <a:r>
              <a:rPr lang="en-US" sz="2400" baseline="30000" dirty="0" err="1">
                <a:ea typeface="+mn-lt"/>
                <a:cs typeface="+mn-lt"/>
              </a:rPr>
              <a:t>gan</a:t>
            </a:r>
            <a:r>
              <a:rPr lang="en-US" sz="2400" baseline="30000" dirty="0">
                <a:ea typeface="+mn-lt"/>
                <a:cs typeface="+mn-lt"/>
              </a:rPr>
              <a:t> </a:t>
            </a:r>
            <a:r>
              <a:rPr lang="en-US" sz="2400" baseline="30000" dirty="0" err="1">
                <a:ea typeface="+mn-lt"/>
                <a:cs typeface="+mn-lt"/>
              </a:rPr>
              <a:t>wneud</a:t>
            </a:r>
            <a:r>
              <a:rPr lang="en-US" sz="2400" baseline="30000" dirty="0">
                <a:ea typeface="+mn-lt"/>
                <a:cs typeface="+mn-lt"/>
              </a:rPr>
              <a:t> </a:t>
            </a:r>
            <a:r>
              <a:rPr lang="en-US" sz="2400" baseline="30000" dirty="0" err="1">
                <a:ea typeface="+mn-lt"/>
                <a:cs typeface="+mn-lt"/>
              </a:rPr>
              <a:t>rhywbeth</a:t>
            </a:r>
            <a:r>
              <a:rPr lang="en-US" sz="2400" baseline="30000" dirty="0">
                <a:ea typeface="+mn-lt"/>
                <a:cs typeface="+mn-lt"/>
              </a:rPr>
              <a:t> </a:t>
            </a:r>
            <a:r>
              <a:rPr lang="en-US" sz="2400" baseline="30000" dirty="0" err="1">
                <a:ea typeface="+mn-lt"/>
                <a:cs typeface="+mn-lt"/>
              </a:rPr>
              <a:t>gwahanol</a:t>
            </a:r>
            <a:r>
              <a:rPr lang="en-US" sz="2400" baseline="30000" dirty="0">
                <a:ea typeface="+mn-lt"/>
                <a:cs typeface="+mn-lt"/>
              </a:rPr>
              <a:t>, </a:t>
            </a:r>
            <a:r>
              <a:rPr lang="en-US" sz="2400" baseline="30000" dirty="0" err="1">
                <a:ea typeface="+mn-lt"/>
                <a:cs typeface="+mn-lt"/>
              </a:rPr>
              <a:t>mae</a:t>
            </a:r>
            <a:r>
              <a:rPr lang="en-US" sz="2400" baseline="30000" dirty="0">
                <a:ea typeface="+mn-lt"/>
                <a:cs typeface="+mn-lt"/>
              </a:rPr>
              <a:t> </a:t>
            </a:r>
            <a:r>
              <a:rPr lang="en-US" sz="2400" baseline="30000" dirty="0" err="1">
                <a:ea typeface="+mn-lt"/>
                <a:cs typeface="+mn-lt"/>
              </a:rPr>
              <a:t>hyn</a:t>
            </a:r>
            <a:r>
              <a:rPr lang="en-US" sz="2400" baseline="30000" dirty="0">
                <a:ea typeface="+mn-lt"/>
                <a:cs typeface="+mn-lt"/>
              </a:rPr>
              <a:t> </a:t>
            </a:r>
            <a:r>
              <a:rPr lang="en-US" sz="2400" baseline="30000" dirty="0" err="1">
                <a:ea typeface="+mn-lt"/>
                <a:cs typeface="+mn-lt"/>
              </a:rPr>
              <a:t>yn</a:t>
            </a:r>
            <a:r>
              <a:rPr lang="en-US" sz="2400" baseline="30000" dirty="0">
                <a:ea typeface="+mn-lt"/>
                <a:cs typeface="+mn-lt"/>
              </a:rPr>
              <a:t> </a:t>
            </a:r>
            <a:r>
              <a:rPr lang="en-US" sz="2400" baseline="30000" dirty="0" err="1">
                <a:ea typeface="+mn-lt"/>
                <a:cs typeface="+mn-lt"/>
              </a:rPr>
              <a:t>mynd</a:t>
            </a:r>
            <a:r>
              <a:rPr lang="en-US" sz="2400" baseline="30000" dirty="0">
                <a:ea typeface="+mn-lt"/>
                <a:cs typeface="+mn-lt"/>
              </a:rPr>
              <a:t> </a:t>
            </a:r>
            <a:r>
              <a:rPr lang="en-US" sz="2400" baseline="30000" dirty="0" err="1">
                <a:ea typeface="+mn-lt"/>
                <a:cs typeface="+mn-lt"/>
              </a:rPr>
              <a:t>i</a:t>
            </a:r>
            <a:r>
              <a:rPr lang="en-US" sz="2400" baseline="30000" dirty="0">
                <a:ea typeface="+mn-lt"/>
                <a:cs typeface="+mn-lt"/>
              </a:rPr>
              <a:t> </a:t>
            </a:r>
            <a:r>
              <a:rPr lang="en-US" sz="2400" baseline="30000" dirty="0" err="1">
                <a:ea typeface="+mn-lt"/>
                <a:cs typeface="+mn-lt"/>
              </a:rPr>
              <a:t>roi</a:t>
            </a:r>
            <a:r>
              <a:rPr lang="en-US" sz="2400" baseline="30000" dirty="0">
                <a:ea typeface="+mn-lt"/>
                <a:cs typeface="+mn-lt"/>
              </a:rPr>
              <a:t> </a:t>
            </a:r>
            <a:r>
              <a:rPr lang="en-US" sz="2400" baseline="30000" dirty="0" err="1">
                <a:ea typeface="+mn-lt"/>
                <a:cs typeface="+mn-lt"/>
              </a:rPr>
              <a:t>profiadau</a:t>
            </a:r>
            <a:r>
              <a:rPr lang="en-US" sz="2400" baseline="30000" dirty="0">
                <a:ea typeface="+mn-lt"/>
                <a:cs typeface="+mn-lt"/>
              </a:rPr>
              <a:t> </a:t>
            </a:r>
            <a:r>
              <a:rPr lang="en-US" sz="2400" baseline="30000" dirty="0" err="1">
                <a:ea typeface="+mn-lt"/>
                <a:cs typeface="+mn-lt"/>
              </a:rPr>
              <a:t>newydd</a:t>
            </a:r>
            <a:r>
              <a:rPr lang="en-US" sz="2400" baseline="30000" dirty="0">
                <a:ea typeface="+mn-lt"/>
                <a:cs typeface="+mn-lt"/>
              </a:rPr>
              <a:t> </a:t>
            </a:r>
            <a:r>
              <a:rPr lang="en-US" sz="2400" baseline="30000" dirty="0" err="1">
                <a:ea typeface="+mn-lt"/>
                <a:cs typeface="+mn-lt"/>
              </a:rPr>
              <a:t>i'r</a:t>
            </a:r>
            <a:r>
              <a:rPr lang="en-US" sz="2400" baseline="30000" dirty="0">
                <a:ea typeface="+mn-lt"/>
                <a:cs typeface="+mn-lt"/>
              </a:rPr>
              <a:t> plant.          </a:t>
            </a:r>
            <a:endParaRPr lang="en-US" sz="2400" dirty="0">
              <a:ea typeface="+mn-lt"/>
              <a:cs typeface="+mn-lt"/>
            </a:endParaRPr>
          </a:p>
          <a:p>
            <a:r>
              <a:rPr lang="en-US" sz="2400" baseline="30000" dirty="0" err="1">
                <a:ea typeface="+mn-lt"/>
                <a:cs typeface="+mn-lt"/>
              </a:rPr>
              <a:t>Dyweda</a:t>
            </a:r>
            <a:r>
              <a:rPr lang="en-US" sz="2400" baseline="30000" dirty="0">
                <a:ea typeface="+mn-lt"/>
                <a:cs typeface="+mn-lt"/>
              </a:rPr>
              <a:t> (pgl,2022) </a:t>
            </a:r>
            <a:r>
              <a:rPr lang="en-US" sz="2400" i="1" baseline="30000" dirty="0">
                <a:latin typeface="Aptos"/>
                <a:cs typeface="Arial"/>
              </a:rPr>
              <a:t>“Outdoor school trips allow students to experience new activities that push them out of their comfort zone. We’re sure teachers sometimes deploy this tactic in the classroom to test pupils, as it helps bring the best out of them and unlock their full potential! Well, here at PGL, we adopt a similar mantra! Our range of exciting </a:t>
            </a:r>
            <a:r>
              <a:rPr lang="en-US" sz="2400" i="1" baseline="30000" dirty="0" err="1">
                <a:latin typeface="Aptos"/>
                <a:cs typeface="Arial"/>
              </a:rPr>
              <a:t>outdoorchallenges</a:t>
            </a:r>
            <a:r>
              <a:rPr lang="en-US" sz="2400" i="1" baseline="30000" dirty="0">
                <a:latin typeface="Aptos"/>
                <a:cs typeface="Arial"/>
              </a:rPr>
              <a:t> are a great way for students to let </a:t>
            </a:r>
            <a:r>
              <a:rPr lang="en-US" sz="2400" i="1" baseline="30000" dirty="0" err="1">
                <a:latin typeface="Aptos"/>
                <a:cs typeface="Arial"/>
              </a:rPr>
              <a:t>looseand</a:t>
            </a:r>
            <a:r>
              <a:rPr lang="en-US" sz="2400" i="1" baseline="30000" dirty="0">
                <a:latin typeface="Aptos"/>
                <a:cs typeface="Arial"/>
              </a:rPr>
              <a:t> have some fun outside the confines of the traditional classroom environment. Bonding experiences with </a:t>
            </a:r>
            <a:r>
              <a:rPr lang="en-US" sz="2400" i="1" baseline="30000" dirty="0" err="1">
                <a:latin typeface="Aptos"/>
                <a:cs typeface="Arial"/>
              </a:rPr>
              <a:t>fellowclassmatescan</a:t>
            </a:r>
            <a:r>
              <a:rPr lang="en-US" sz="2400" i="1" baseline="30000" dirty="0">
                <a:latin typeface="Aptos"/>
                <a:cs typeface="Arial"/>
              </a:rPr>
              <a:t> really help them feel more comfortable both inside and outside of the classroom. Upon attending an outdoor school trip, </a:t>
            </a:r>
            <a:r>
              <a:rPr lang="en-US" sz="2400" i="1" baseline="30000" dirty="0" err="1">
                <a:latin typeface="Aptos"/>
                <a:cs typeface="Arial"/>
              </a:rPr>
              <a:t>youmay</a:t>
            </a:r>
            <a:r>
              <a:rPr lang="en-US" sz="2400" i="1" baseline="30000" dirty="0">
                <a:latin typeface="Aptos"/>
                <a:cs typeface="Arial"/>
              </a:rPr>
              <a:t> notice an increased </a:t>
            </a:r>
            <a:r>
              <a:rPr lang="en-US" sz="2400" i="1" baseline="30000" dirty="0" err="1">
                <a:latin typeface="Aptos"/>
                <a:cs typeface="Arial"/>
              </a:rPr>
              <a:t>levelof</a:t>
            </a:r>
            <a:r>
              <a:rPr lang="en-US" sz="2400" i="1" baseline="30000" dirty="0">
                <a:latin typeface="Aptos"/>
                <a:cs typeface="Arial"/>
              </a:rPr>
              <a:t> participation during class discussions.”</a:t>
            </a:r>
            <a:endParaRPr lang="en-US" sz="2400">
              <a:latin typeface="Aptos"/>
              <a:cs typeface="Arial"/>
            </a:endParaRPr>
          </a:p>
          <a:p>
            <a:r>
              <a:rPr lang="en-US" sz="1800" dirty="0">
                <a:ea typeface="+mn-lt"/>
                <a:cs typeface="+mn-lt"/>
              </a:rPr>
              <a:t>Un </a:t>
            </a:r>
            <a:r>
              <a:rPr lang="en-US" sz="1800" dirty="0" err="1">
                <a:ea typeface="+mn-lt"/>
                <a:cs typeface="+mn-lt"/>
              </a:rPr>
              <a:t>peth</a:t>
            </a:r>
            <a:r>
              <a:rPr lang="en-US" sz="1800" dirty="0">
                <a:ea typeface="+mn-lt"/>
                <a:cs typeface="+mn-lt"/>
              </a:rPr>
              <a:t> </a:t>
            </a:r>
            <a:r>
              <a:rPr lang="en-US" sz="1800" dirty="0" err="1">
                <a:ea typeface="+mn-lt"/>
                <a:cs typeface="+mn-lt"/>
              </a:rPr>
              <a:t>diddorol</a:t>
            </a:r>
            <a:r>
              <a:rPr lang="en-US" sz="1800" dirty="0">
                <a:ea typeface="+mn-lt"/>
                <a:cs typeface="+mn-lt"/>
              </a:rPr>
              <a:t> </a:t>
            </a:r>
            <a:r>
              <a:rPr lang="en-US" sz="1800" dirty="0" err="1">
                <a:ea typeface="+mn-lt"/>
                <a:cs typeface="+mn-lt"/>
              </a:rPr>
              <a:t>o’r</a:t>
            </a:r>
            <a:r>
              <a:rPr lang="en-US" sz="1800" dirty="0">
                <a:ea typeface="+mn-lt"/>
                <a:cs typeface="+mn-lt"/>
              </a:rPr>
              <a:t> </a:t>
            </a:r>
            <a:r>
              <a:rPr lang="en-US" sz="1800" dirty="0" err="1">
                <a:ea typeface="+mn-lt"/>
                <a:cs typeface="+mn-lt"/>
              </a:rPr>
              <a:t>dyfyniad</a:t>
            </a:r>
            <a:r>
              <a:rPr lang="en-US" sz="1800" dirty="0">
                <a:ea typeface="+mn-lt"/>
                <a:cs typeface="+mn-lt"/>
              </a:rPr>
              <a:t> </a:t>
            </a:r>
            <a:r>
              <a:rPr lang="en-US" sz="1800" dirty="0" err="1">
                <a:ea typeface="+mn-lt"/>
                <a:cs typeface="+mn-lt"/>
              </a:rPr>
              <a:t>yw</a:t>
            </a:r>
            <a:r>
              <a:rPr lang="en-US" sz="1800" dirty="0">
                <a:ea typeface="+mn-lt"/>
                <a:cs typeface="+mn-lt"/>
              </a:rPr>
              <a:t> bod plant </a:t>
            </a:r>
            <a:r>
              <a:rPr lang="en-US" sz="1800" dirty="0" err="1">
                <a:ea typeface="+mn-lt"/>
                <a:cs typeface="+mn-lt"/>
              </a:rPr>
              <a:t>yn</a:t>
            </a:r>
            <a:r>
              <a:rPr lang="en-US" sz="1800" dirty="0">
                <a:ea typeface="+mn-lt"/>
                <a:cs typeface="+mn-lt"/>
              </a:rPr>
              <a:t> </a:t>
            </a:r>
            <a:r>
              <a:rPr lang="en-US" sz="1800" dirty="0" err="1">
                <a:ea typeface="+mn-lt"/>
                <a:cs typeface="+mn-lt"/>
              </a:rPr>
              <a:t>cymryd</a:t>
            </a:r>
            <a:r>
              <a:rPr lang="en-US" sz="1800" dirty="0">
                <a:ea typeface="+mn-lt"/>
                <a:cs typeface="+mn-lt"/>
              </a:rPr>
              <a:t> </a:t>
            </a:r>
            <a:r>
              <a:rPr lang="en-US" sz="1800" dirty="0" err="1">
                <a:ea typeface="+mn-lt"/>
                <a:cs typeface="+mn-lt"/>
              </a:rPr>
              <a:t>rhan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fwy</a:t>
            </a:r>
            <a:r>
              <a:rPr lang="en-US" sz="1800" dirty="0">
                <a:ea typeface="+mn-lt"/>
                <a:cs typeface="+mn-lt"/>
              </a:rPr>
              <a:t> </a:t>
            </a:r>
            <a:r>
              <a:rPr lang="en-US" sz="1800" dirty="0" err="1">
                <a:ea typeface="+mn-lt"/>
                <a:cs typeface="+mn-lt"/>
              </a:rPr>
              <a:t>yn</a:t>
            </a:r>
            <a:r>
              <a:rPr lang="en-US" sz="1800" dirty="0">
                <a:ea typeface="+mn-lt"/>
                <a:cs typeface="+mn-lt"/>
              </a:rPr>
              <a:t> yr </a:t>
            </a:r>
            <a:r>
              <a:rPr lang="en-US" sz="1800" dirty="0" err="1">
                <a:ea typeface="+mn-lt"/>
                <a:cs typeface="+mn-lt"/>
              </a:rPr>
              <a:t>ymweliadau</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gymharu</a:t>
            </a:r>
            <a:r>
              <a:rPr lang="en-US" sz="1800" dirty="0">
                <a:ea typeface="+mn-lt"/>
                <a:cs typeface="+mn-lt"/>
              </a:rPr>
              <a:t> </a:t>
            </a:r>
            <a:r>
              <a:rPr lang="en-US" sz="1800" dirty="0" err="1">
                <a:ea typeface="+mn-lt"/>
                <a:cs typeface="+mn-lt"/>
              </a:rPr>
              <a:t>gyda’r</a:t>
            </a:r>
            <a:r>
              <a:rPr lang="en-US" sz="1800" dirty="0">
                <a:ea typeface="+mn-lt"/>
                <a:cs typeface="+mn-lt"/>
              </a:rPr>
              <a:t> </a:t>
            </a:r>
            <a:r>
              <a:rPr lang="en-US" sz="1800" dirty="0" err="1">
                <a:ea typeface="+mn-lt"/>
                <a:cs typeface="+mn-lt"/>
              </a:rPr>
              <a:t>dosbarth</a:t>
            </a:r>
            <a:r>
              <a:rPr lang="en-US" sz="1800" dirty="0">
                <a:ea typeface="+mn-lt"/>
                <a:cs typeface="+mn-lt"/>
              </a:rPr>
              <a:t>. Mae </a:t>
            </a:r>
            <a:r>
              <a:rPr lang="en-US" sz="1800" dirty="0" err="1">
                <a:ea typeface="+mn-lt"/>
                <a:cs typeface="+mn-lt"/>
              </a:rPr>
              <a:t>hyn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ddangos</a:t>
            </a:r>
            <a:r>
              <a:rPr lang="en-US" sz="1800" dirty="0">
                <a:ea typeface="+mn-lt"/>
                <a:cs typeface="+mn-lt"/>
              </a:rPr>
              <a:t> </a:t>
            </a:r>
            <a:r>
              <a:rPr lang="en-US" sz="1800" dirty="0" err="1">
                <a:ea typeface="+mn-lt"/>
                <a:cs typeface="+mn-lt"/>
              </a:rPr>
              <a:t>fod</a:t>
            </a:r>
            <a:r>
              <a:rPr lang="en-US" sz="1800" dirty="0">
                <a:ea typeface="+mn-lt"/>
                <a:cs typeface="+mn-lt"/>
              </a:rPr>
              <a:t> </a:t>
            </a:r>
            <a:r>
              <a:rPr lang="en-US" sz="1800" dirty="0" err="1">
                <a:ea typeface="+mn-lt"/>
                <a:cs typeface="+mn-lt"/>
              </a:rPr>
              <a:t>gwneud</a:t>
            </a:r>
            <a:r>
              <a:rPr lang="en-US" sz="1800" dirty="0">
                <a:ea typeface="+mn-lt"/>
                <a:cs typeface="+mn-lt"/>
              </a:rPr>
              <a:t> </a:t>
            </a:r>
            <a:r>
              <a:rPr lang="en-US" sz="1800" dirty="0" err="1">
                <a:ea typeface="+mn-lt"/>
                <a:cs typeface="+mn-lt"/>
              </a:rPr>
              <a:t>pethau</a:t>
            </a:r>
            <a:r>
              <a:rPr lang="en-US" sz="1800" dirty="0">
                <a:ea typeface="+mn-lt"/>
                <a:cs typeface="+mn-lt"/>
              </a:rPr>
              <a:t> </a:t>
            </a:r>
            <a:r>
              <a:rPr lang="en-US" sz="1800" dirty="0" err="1">
                <a:ea typeface="+mn-lt"/>
                <a:cs typeface="+mn-lt"/>
              </a:rPr>
              <a:t>gwahanol</a:t>
            </a:r>
            <a:r>
              <a:rPr lang="en-US" sz="1800" dirty="0">
                <a:ea typeface="+mn-lt"/>
                <a:cs typeface="+mn-lt"/>
              </a:rPr>
              <a:t> </a:t>
            </a:r>
            <a:r>
              <a:rPr lang="en-US" sz="1800" dirty="0" err="1">
                <a:ea typeface="+mn-lt"/>
                <a:cs typeface="+mn-lt"/>
              </a:rPr>
              <a:t>gyda’r</a:t>
            </a:r>
            <a:r>
              <a:rPr lang="en-US" sz="1800" dirty="0">
                <a:ea typeface="+mn-lt"/>
                <a:cs typeface="+mn-lt"/>
              </a:rPr>
              <a:t> plant ac </a:t>
            </a:r>
            <a:r>
              <a:rPr lang="en-US" sz="1800" dirty="0" err="1">
                <a:ea typeface="+mn-lt"/>
                <a:cs typeface="+mn-lt"/>
              </a:rPr>
              <a:t>i</a:t>
            </a:r>
            <a:r>
              <a:rPr lang="en-US" sz="1800" dirty="0">
                <a:ea typeface="+mn-lt"/>
                <a:cs typeface="+mn-lt"/>
              </a:rPr>
              <a:t> </a:t>
            </a:r>
            <a:r>
              <a:rPr lang="en-US" sz="1800" dirty="0" err="1">
                <a:ea typeface="+mn-lt"/>
                <a:cs typeface="+mn-lt"/>
              </a:rPr>
              <a:t>ddod</a:t>
            </a:r>
            <a:r>
              <a:rPr lang="en-US" sz="1800" dirty="0">
                <a:ea typeface="+mn-lt"/>
                <a:cs typeface="+mn-lt"/>
              </a:rPr>
              <a:t> a </a:t>
            </a:r>
            <a:r>
              <a:rPr lang="en-US" sz="1800" dirty="0" err="1">
                <a:ea typeface="+mn-lt"/>
                <a:cs typeface="+mn-lt"/>
              </a:rPr>
              <a:t>nhw</a:t>
            </a:r>
            <a:r>
              <a:rPr lang="en-US" sz="1800" dirty="0">
                <a:ea typeface="+mn-lt"/>
                <a:cs typeface="+mn-lt"/>
              </a:rPr>
              <a:t> </a:t>
            </a:r>
            <a:r>
              <a:rPr lang="en-US" sz="1800" dirty="0" err="1">
                <a:ea typeface="+mn-lt"/>
                <a:cs typeface="+mn-lt"/>
              </a:rPr>
              <a:t>allan</a:t>
            </a:r>
            <a:r>
              <a:rPr lang="en-US" sz="1800" dirty="0">
                <a:ea typeface="+mn-lt"/>
                <a:cs typeface="+mn-lt"/>
              </a:rPr>
              <a:t> </a:t>
            </a:r>
            <a:r>
              <a:rPr lang="en-US" sz="1800" dirty="0" err="1">
                <a:ea typeface="+mn-lt"/>
                <a:cs typeface="+mn-lt"/>
              </a:rPr>
              <a:t>o’r</a:t>
            </a:r>
            <a:r>
              <a:rPr lang="en-US" sz="1800" dirty="0">
                <a:ea typeface="+mn-lt"/>
                <a:cs typeface="+mn-lt"/>
              </a:rPr>
              <a:t> </a:t>
            </a:r>
            <a:r>
              <a:rPr lang="en-US" sz="1800" dirty="0" err="1">
                <a:ea typeface="+mn-lt"/>
                <a:cs typeface="+mn-lt"/>
              </a:rPr>
              <a:t>parth</a:t>
            </a:r>
            <a:r>
              <a:rPr lang="en-US" sz="1800" dirty="0">
                <a:ea typeface="+mn-lt"/>
                <a:cs typeface="+mn-lt"/>
              </a:rPr>
              <a:t> </a:t>
            </a:r>
            <a:r>
              <a:rPr lang="en-US" sz="1800" dirty="0" err="1">
                <a:ea typeface="+mn-lt"/>
                <a:cs typeface="+mn-lt"/>
              </a:rPr>
              <a:t>cysur</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gallu</a:t>
            </a:r>
            <a:r>
              <a:rPr lang="en-US" sz="1800" dirty="0">
                <a:ea typeface="+mn-lt"/>
                <a:cs typeface="+mn-lt"/>
              </a:rPr>
              <a:t> </a:t>
            </a:r>
            <a:r>
              <a:rPr lang="en-US" sz="1800" dirty="0" err="1">
                <a:ea typeface="+mn-lt"/>
                <a:cs typeface="+mn-lt"/>
              </a:rPr>
              <a:t>helpu</a:t>
            </a:r>
            <a:r>
              <a:rPr lang="en-US" sz="1800" dirty="0">
                <a:ea typeface="+mn-lt"/>
                <a:cs typeface="+mn-lt"/>
              </a:rPr>
              <a:t> </a:t>
            </a:r>
            <a:r>
              <a:rPr lang="en-US" sz="1800" dirty="0" err="1">
                <a:ea typeface="+mn-lt"/>
                <a:cs typeface="+mn-lt"/>
              </a:rPr>
              <a:t>gyda’i</a:t>
            </a:r>
            <a:r>
              <a:rPr lang="en-US" sz="1800" dirty="0">
                <a:ea typeface="+mn-lt"/>
                <a:cs typeface="+mn-lt"/>
              </a:rPr>
              <a:t> </a:t>
            </a:r>
            <a:r>
              <a:rPr lang="en-US" sz="1800" dirty="0" err="1">
                <a:ea typeface="+mn-lt"/>
                <a:cs typeface="+mn-lt"/>
              </a:rPr>
              <a:t>addysg</a:t>
            </a:r>
            <a:r>
              <a:rPr lang="en-US" sz="1800" dirty="0">
                <a:ea typeface="+mn-lt"/>
                <a:cs typeface="+mn-lt"/>
              </a:rPr>
              <a:t> </a:t>
            </a:r>
            <a:r>
              <a:rPr lang="en-US" sz="1800" dirty="0" err="1">
                <a:ea typeface="+mn-lt"/>
                <a:cs typeface="+mn-lt"/>
              </a:rPr>
              <a:t>nhw</a:t>
            </a:r>
            <a:r>
              <a:rPr lang="en-US" sz="1800" dirty="0">
                <a:ea typeface="+mn-lt"/>
                <a:cs typeface="+mn-lt"/>
              </a:rPr>
              <a:t>.</a:t>
            </a:r>
            <a:endParaRPr lang="en-US" sz="1800" dirty="0"/>
          </a:p>
        </p:txBody>
      </p:sp>
      <p:sp>
        <p:nvSpPr>
          <p:cNvPr id="2" name="TextBox 1">
            <a:extLst>
              <a:ext uri="{FF2B5EF4-FFF2-40B4-BE49-F238E27FC236}">
                <a16:creationId xmlns:a16="http://schemas.microsoft.com/office/drawing/2014/main" id="{13F5217A-9E5A-8F73-A3A7-57BAFF42E739}"/>
              </a:ext>
            </a:extLst>
          </p:cNvPr>
          <p:cNvSpPr txBox="1"/>
          <p:nvPr/>
        </p:nvSpPr>
        <p:spPr>
          <a:xfrm>
            <a:off x="11731038" y="6389965"/>
            <a:ext cx="414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7</a:t>
            </a:r>
          </a:p>
        </p:txBody>
      </p:sp>
    </p:spTree>
    <p:extLst>
      <p:ext uri="{BB962C8B-B14F-4D97-AF65-F5344CB8AC3E}">
        <p14:creationId xmlns:p14="http://schemas.microsoft.com/office/powerpoint/2010/main" val="1739753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5943583D-370D-6419-3A8E-5F515A01321E}"/>
              </a:ext>
            </a:extLst>
          </p:cNvPr>
          <p:cNvSpPr>
            <a:spLocks noGrp="1"/>
          </p:cNvSpPr>
          <p:nvPr>
            <p:ph idx="1"/>
          </p:nvPr>
        </p:nvSpPr>
        <p:spPr>
          <a:xfrm>
            <a:off x="5775739" y="-1163"/>
            <a:ext cx="6414317" cy="5294647"/>
          </a:xfrm>
        </p:spPr>
        <p:txBody>
          <a:bodyPr vert="horz" lIns="91440" tIns="45720" rIns="91440" bIns="45720" rtlCol="0" anchor="t">
            <a:noAutofit/>
          </a:bodyPr>
          <a:lstStyle/>
          <a:p>
            <a:r>
              <a:rPr lang="en-US" sz="1800" b="1" dirty="0" err="1"/>
              <a:t>Fantais</a:t>
            </a:r>
            <a:r>
              <a:rPr lang="en-US" sz="1800" b="1" dirty="0"/>
              <a:t> </a:t>
            </a:r>
            <a:r>
              <a:rPr lang="en-US" sz="1800" b="1" dirty="0" err="1"/>
              <a:t>arall</a:t>
            </a:r>
            <a:r>
              <a:rPr lang="en-US" sz="1800" b="1" dirty="0"/>
              <a:t> o </a:t>
            </a:r>
            <a:r>
              <a:rPr lang="en-US" sz="1800" b="1" dirty="0" err="1"/>
              <a:t>ymweiladau</a:t>
            </a:r>
            <a:r>
              <a:rPr lang="en-US" sz="1800" b="1" dirty="0"/>
              <a:t> </a:t>
            </a:r>
            <a:r>
              <a:rPr lang="en-US" sz="1800" b="1" dirty="0" err="1"/>
              <a:t>preswyl</a:t>
            </a:r>
            <a:r>
              <a:rPr lang="en-US" sz="1800" b="1" dirty="0"/>
              <a:t> </a:t>
            </a:r>
            <a:r>
              <a:rPr lang="en-US" sz="1800" b="1" dirty="0" err="1"/>
              <a:t>yw</a:t>
            </a:r>
            <a:r>
              <a:rPr lang="en-US" sz="1800" b="1" dirty="0"/>
              <a:t> I </a:t>
            </a:r>
            <a:r>
              <a:rPr lang="en-US" sz="1800" b="1" dirty="0" err="1"/>
              <a:t>ddatblygu</a:t>
            </a:r>
            <a:r>
              <a:rPr lang="en-US" sz="1800" b="1" dirty="0"/>
              <a:t> </a:t>
            </a:r>
            <a:r>
              <a:rPr lang="en-US" sz="1800" b="1" dirty="0" err="1"/>
              <a:t>sgilliau</a:t>
            </a:r>
            <a:r>
              <a:rPr lang="en-US" sz="1800" b="1" dirty="0"/>
              <a:t> </a:t>
            </a:r>
            <a:r>
              <a:rPr lang="en-US" sz="1800" b="1" dirty="0" err="1"/>
              <a:t>annibynnol</a:t>
            </a:r>
            <a:r>
              <a:rPr lang="en-US" sz="1800" b="1" dirty="0"/>
              <a:t> plant.</a:t>
            </a:r>
          </a:p>
          <a:p>
            <a:r>
              <a:rPr lang="en-US" sz="1800" dirty="0" err="1">
                <a:ea typeface="+mn-lt"/>
                <a:cs typeface="+mn-lt"/>
              </a:rPr>
              <a:t>Pryd</a:t>
            </a:r>
            <a:r>
              <a:rPr lang="en-US" sz="1800" dirty="0">
                <a:ea typeface="+mn-lt"/>
                <a:cs typeface="+mn-lt"/>
              </a:rPr>
              <a:t> </a:t>
            </a:r>
            <a:r>
              <a:rPr lang="en-US" sz="1800" dirty="0" err="1">
                <a:ea typeface="+mn-lt"/>
                <a:cs typeface="+mn-lt"/>
              </a:rPr>
              <a:t>mynd</a:t>
            </a:r>
            <a:r>
              <a:rPr lang="en-US" sz="1800" dirty="0">
                <a:ea typeface="+mn-lt"/>
                <a:cs typeface="+mn-lt"/>
              </a:rPr>
              <a:t> </a:t>
            </a:r>
            <a:r>
              <a:rPr lang="en-US" sz="1800" dirty="0" err="1">
                <a:ea typeface="+mn-lt"/>
                <a:cs typeface="+mn-lt"/>
              </a:rPr>
              <a:t>ar</a:t>
            </a:r>
            <a:r>
              <a:rPr lang="en-US" sz="1800" dirty="0">
                <a:ea typeface="+mn-lt"/>
                <a:cs typeface="+mn-lt"/>
              </a:rPr>
              <a:t> </a:t>
            </a:r>
            <a:r>
              <a:rPr lang="en-US" sz="1800" dirty="0" err="1">
                <a:ea typeface="+mn-lt"/>
                <a:cs typeface="+mn-lt"/>
              </a:rPr>
              <a:t>ymweliad</a:t>
            </a:r>
            <a:r>
              <a:rPr lang="en-US" sz="1800" dirty="0">
                <a:ea typeface="+mn-lt"/>
                <a:cs typeface="+mn-lt"/>
              </a:rPr>
              <a:t> </a:t>
            </a:r>
            <a:r>
              <a:rPr lang="en-US" sz="1800" dirty="0" err="1">
                <a:ea typeface="+mn-lt"/>
                <a:cs typeface="+mn-lt"/>
              </a:rPr>
              <a:t>preswyl</a:t>
            </a:r>
            <a:r>
              <a:rPr lang="en-US" sz="1800" dirty="0">
                <a:ea typeface="+mn-lt"/>
                <a:cs typeface="+mn-lt"/>
              </a:rPr>
              <a:t>, </a:t>
            </a:r>
            <a:r>
              <a:rPr lang="en-US" sz="1800" dirty="0" err="1">
                <a:ea typeface="+mn-lt"/>
                <a:cs typeface="+mn-lt"/>
              </a:rPr>
              <a:t>bydd</a:t>
            </a:r>
            <a:r>
              <a:rPr lang="en-US" sz="1800" dirty="0">
                <a:ea typeface="+mn-lt"/>
                <a:cs typeface="+mn-lt"/>
              </a:rPr>
              <a:t> plant </a:t>
            </a:r>
            <a:r>
              <a:rPr lang="en-US" sz="1800" dirty="0" err="1">
                <a:ea typeface="+mn-lt"/>
                <a:cs typeface="+mn-lt"/>
              </a:rPr>
              <a:t>yn</a:t>
            </a:r>
            <a:r>
              <a:rPr lang="en-US" sz="1800" dirty="0">
                <a:ea typeface="+mn-lt"/>
                <a:cs typeface="+mn-lt"/>
              </a:rPr>
              <a:t> </a:t>
            </a:r>
            <a:r>
              <a:rPr lang="en-US" sz="1800" dirty="0" err="1">
                <a:ea typeface="+mn-lt"/>
                <a:cs typeface="+mn-lt"/>
              </a:rPr>
              <a:t>mynd</a:t>
            </a:r>
            <a:r>
              <a:rPr lang="en-US" sz="1800" dirty="0">
                <a:ea typeface="+mn-lt"/>
                <a:cs typeface="+mn-lt"/>
              </a:rPr>
              <a:t> </a:t>
            </a:r>
            <a:r>
              <a:rPr lang="en-US" sz="1800" dirty="0" err="1">
                <a:ea typeface="+mn-lt"/>
                <a:cs typeface="+mn-lt"/>
              </a:rPr>
              <a:t>i</a:t>
            </a:r>
            <a:r>
              <a:rPr lang="en-US" sz="1800" dirty="0">
                <a:ea typeface="+mn-lt"/>
                <a:cs typeface="+mn-lt"/>
              </a:rPr>
              <a:t> le </a:t>
            </a:r>
            <a:r>
              <a:rPr lang="en-US" sz="1800" dirty="0" err="1">
                <a:ea typeface="+mn-lt"/>
                <a:cs typeface="+mn-lt"/>
              </a:rPr>
              <a:t>hollol</a:t>
            </a:r>
            <a:r>
              <a:rPr lang="en-US" sz="1800" dirty="0">
                <a:ea typeface="+mn-lt"/>
                <a:cs typeface="+mn-lt"/>
              </a:rPr>
              <a:t> </a:t>
            </a:r>
            <a:r>
              <a:rPr lang="en-US" sz="1800" dirty="0" err="1">
                <a:ea typeface="+mn-lt"/>
                <a:cs typeface="+mn-lt"/>
              </a:rPr>
              <a:t>wahanol</a:t>
            </a:r>
            <a:r>
              <a:rPr lang="en-US" sz="1800" dirty="0">
                <a:ea typeface="+mn-lt"/>
                <a:cs typeface="+mn-lt"/>
              </a:rPr>
              <a:t> ac </a:t>
            </a:r>
            <a:r>
              <a:rPr lang="en-US" sz="1800" dirty="0" err="1">
                <a:ea typeface="+mn-lt"/>
                <a:cs typeface="+mn-lt"/>
              </a:rPr>
              <a:t>efallai</a:t>
            </a:r>
            <a:r>
              <a:rPr lang="en-US" sz="1800" dirty="0">
                <a:ea typeface="+mn-lt"/>
                <a:cs typeface="+mn-lt"/>
              </a:rPr>
              <a:t> </a:t>
            </a:r>
            <a:r>
              <a:rPr lang="en-US" sz="1800" dirty="0" err="1">
                <a:ea typeface="+mn-lt"/>
                <a:cs typeface="+mn-lt"/>
              </a:rPr>
              <a:t>rhywle</a:t>
            </a:r>
            <a:r>
              <a:rPr lang="en-US" sz="1800" dirty="0">
                <a:ea typeface="+mn-lt"/>
                <a:cs typeface="+mn-lt"/>
              </a:rPr>
              <a:t> bell </a:t>
            </a:r>
            <a:r>
              <a:rPr lang="en-US" sz="1800" dirty="0" err="1">
                <a:ea typeface="+mn-lt"/>
                <a:cs typeface="+mn-lt"/>
              </a:rPr>
              <a:t>i</a:t>
            </a:r>
            <a:r>
              <a:rPr lang="en-US" sz="1800" dirty="0">
                <a:ea typeface="+mn-lt"/>
                <a:cs typeface="+mn-lt"/>
              </a:rPr>
              <a:t> </a:t>
            </a:r>
            <a:r>
              <a:rPr lang="en-US" sz="1800" dirty="0" err="1">
                <a:ea typeface="+mn-lt"/>
                <a:cs typeface="+mn-lt"/>
              </a:rPr>
              <a:t>ffwrdd</a:t>
            </a:r>
            <a:r>
              <a:rPr lang="en-US" sz="1800" dirty="0">
                <a:ea typeface="+mn-lt"/>
                <a:cs typeface="+mn-lt"/>
              </a:rPr>
              <a:t> o </a:t>
            </a:r>
            <a:r>
              <a:rPr lang="en-US" sz="1800" dirty="0" err="1">
                <a:ea typeface="+mn-lt"/>
                <a:cs typeface="+mn-lt"/>
              </a:rPr>
              <a:t>dŷ</a:t>
            </a:r>
            <a:r>
              <a:rPr lang="en-US" sz="1800" dirty="0">
                <a:ea typeface="+mn-lt"/>
                <a:cs typeface="+mn-lt"/>
              </a:rPr>
              <a:t> </a:t>
            </a:r>
            <a:r>
              <a:rPr lang="en-US" sz="1800" dirty="0" err="1">
                <a:ea typeface="+mn-lt"/>
                <a:cs typeface="+mn-lt"/>
              </a:rPr>
              <a:t>nhw</a:t>
            </a:r>
            <a:r>
              <a:rPr lang="en-US" sz="1800" dirty="0">
                <a:ea typeface="+mn-lt"/>
                <a:cs typeface="+mn-lt"/>
              </a:rPr>
              <a:t>. Gall </a:t>
            </a:r>
            <a:r>
              <a:rPr lang="en-US" sz="1800" dirty="0" err="1">
                <a:ea typeface="+mn-lt"/>
                <a:cs typeface="+mn-lt"/>
              </a:rPr>
              <a:t>hyn</a:t>
            </a:r>
            <a:r>
              <a:rPr lang="en-US" sz="1800" dirty="0">
                <a:ea typeface="+mn-lt"/>
                <a:cs typeface="+mn-lt"/>
              </a:rPr>
              <a:t> </a:t>
            </a:r>
            <a:r>
              <a:rPr lang="en-US" sz="1800" dirty="0" err="1">
                <a:ea typeface="+mn-lt"/>
                <a:cs typeface="+mn-lt"/>
              </a:rPr>
              <a:t>fod</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llawenllyd</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blant</a:t>
            </a:r>
            <a:r>
              <a:rPr lang="en-US" sz="1800" dirty="0">
                <a:ea typeface="+mn-lt"/>
                <a:cs typeface="+mn-lt"/>
              </a:rPr>
              <a:t>, </a:t>
            </a:r>
            <a:r>
              <a:rPr lang="en-US" sz="1800" dirty="0" err="1">
                <a:ea typeface="+mn-lt"/>
                <a:cs typeface="+mn-lt"/>
              </a:rPr>
              <a:t>fod</a:t>
            </a:r>
            <a:r>
              <a:rPr lang="en-US" sz="1800" dirty="0">
                <a:ea typeface="+mn-lt"/>
                <a:cs typeface="+mn-lt"/>
              </a:rPr>
              <a:t> </a:t>
            </a:r>
            <a:r>
              <a:rPr lang="en-US" sz="1800" dirty="0" err="1">
                <a:ea typeface="+mn-lt"/>
                <a:cs typeface="+mn-lt"/>
              </a:rPr>
              <a:t>yn</a:t>
            </a:r>
            <a:r>
              <a:rPr lang="en-US" sz="1800" dirty="0">
                <a:ea typeface="+mn-lt"/>
                <a:cs typeface="+mn-lt"/>
              </a:rPr>
              <a:t> bell </a:t>
            </a:r>
            <a:r>
              <a:rPr lang="en-US" sz="1800" dirty="0" err="1">
                <a:ea typeface="+mn-lt"/>
                <a:cs typeface="+mn-lt"/>
              </a:rPr>
              <a:t>i</a:t>
            </a:r>
            <a:r>
              <a:rPr lang="en-US" sz="1800" dirty="0">
                <a:ea typeface="+mn-lt"/>
                <a:cs typeface="+mn-lt"/>
              </a:rPr>
              <a:t> </a:t>
            </a:r>
            <a:r>
              <a:rPr lang="en-US" sz="1800" dirty="0" err="1">
                <a:ea typeface="+mn-lt"/>
                <a:cs typeface="+mn-lt"/>
              </a:rPr>
              <a:t>fwrdd</a:t>
            </a:r>
            <a:r>
              <a:rPr lang="en-US" sz="1800" dirty="0">
                <a:ea typeface="+mn-lt"/>
                <a:cs typeface="+mn-lt"/>
              </a:rPr>
              <a:t> o </a:t>
            </a:r>
            <a:r>
              <a:rPr lang="en-US" sz="1800" dirty="0" err="1">
                <a:ea typeface="+mn-lt"/>
                <a:cs typeface="+mn-lt"/>
              </a:rPr>
              <a:t>rieni</a:t>
            </a:r>
            <a:r>
              <a:rPr lang="en-US" sz="1800" dirty="0">
                <a:ea typeface="+mn-lt"/>
                <a:cs typeface="+mn-lt"/>
              </a:rPr>
              <a:t> </a:t>
            </a:r>
            <a:r>
              <a:rPr lang="en-US" sz="1800" dirty="0" err="1">
                <a:ea typeface="+mn-lt"/>
                <a:cs typeface="+mn-lt"/>
              </a:rPr>
              <a:t>nhw</a:t>
            </a:r>
            <a:r>
              <a:rPr lang="en-US" sz="1800" dirty="0">
                <a:ea typeface="+mn-lt"/>
                <a:cs typeface="+mn-lt"/>
              </a:rPr>
              <a:t> ac y </a:t>
            </a:r>
            <a:r>
              <a:rPr lang="en-US" sz="1800" dirty="0" err="1">
                <a:ea typeface="+mn-lt"/>
                <a:cs typeface="+mn-lt"/>
              </a:rPr>
              <a:t>gorfod</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wneud</a:t>
            </a:r>
            <a:r>
              <a:rPr lang="en-US" sz="1800" dirty="0">
                <a:ea typeface="+mn-lt"/>
                <a:cs typeface="+mn-lt"/>
              </a:rPr>
              <a:t> </a:t>
            </a:r>
            <a:r>
              <a:rPr lang="en-US" sz="1800" dirty="0" err="1">
                <a:ea typeface="+mn-lt"/>
                <a:cs typeface="+mn-lt"/>
              </a:rPr>
              <a:t>pethau</a:t>
            </a:r>
            <a:r>
              <a:rPr lang="en-US" sz="1800" dirty="0">
                <a:ea typeface="+mn-lt"/>
                <a:cs typeface="+mn-lt"/>
              </a:rPr>
              <a:t> </a:t>
            </a:r>
            <a:r>
              <a:rPr lang="en-US" sz="1800" dirty="0" err="1">
                <a:ea typeface="+mn-lt"/>
                <a:cs typeface="+mn-lt"/>
              </a:rPr>
              <a:t>ar</a:t>
            </a:r>
            <a:r>
              <a:rPr lang="en-US" sz="1800" dirty="0">
                <a:ea typeface="+mn-lt"/>
                <a:cs typeface="+mn-lt"/>
              </a:rPr>
              <a:t> ben </a:t>
            </a:r>
            <a:r>
              <a:rPr lang="en-US" sz="1800" dirty="0" err="1">
                <a:ea typeface="+mn-lt"/>
                <a:cs typeface="+mn-lt"/>
              </a:rPr>
              <a:t>ei</a:t>
            </a:r>
            <a:r>
              <a:rPr lang="en-US" sz="1800" dirty="0">
                <a:ea typeface="+mn-lt"/>
                <a:cs typeface="+mn-lt"/>
              </a:rPr>
              <a:t> </a:t>
            </a:r>
            <a:r>
              <a:rPr lang="en-US" sz="1800" dirty="0" err="1">
                <a:ea typeface="+mn-lt"/>
                <a:cs typeface="+mn-lt"/>
              </a:rPr>
              <a:t>hunan</a:t>
            </a:r>
            <a:r>
              <a:rPr lang="en-US" sz="1800" dirty="0">
                <a:ea typeface="+mn-lt"/>
                <a:cs typeface="+mn-lt"/>
              </a:rPr>
              <a:t>. Dyma </a:t>
            </a:r>
            <a:r>
              <a:rPr lang="en-US" sz="1800" dirty="0" err="1">
                <a:ea typeface="+mn-lt"/>
                <a:cs typeface="+mn-lt"/>
              </a:rPr>
              <a:t>ble</a:t>
            </a:r>
            <a:r>
              <a:rPr lang="en-US" sz="1800" dirty="0">
                <a:ea typeface="+mn-lt"/>
                <a:cs typeface="+mn-lt"/>
              </a:rPr>
              <a:t> </a:t>
            </a:r>
            <a:r>
              <a:rPr lang="en-US" sz="1800" dirty="0" err="1">
                <a:ea typeface="+mn-lt"/>
                <a:cs typeface="+mn-lt"/>
              </a:rPr>
              <a:t>mae</a:t>
            </a:r>
            <a:r>
              <a:rPr lang="en-US" sz="1800" dirty="0">
                <a:ea typeface="+mn-lt"/>
                <a:cs typeface="+mn-lt"/>
              </a:rPr>
              <a:t> </a:t>
            </a:r>
            <a:r>
              <a:rPr lang="en-US" sz="1800" dirty="0" err="1">
                <a:ea typeface="+mn-lt"/>
                <a:cs typeface="+mn-lt"/>
              </a:rPr>
              <a:t>ymweliadau</a:t>
            </a:r>
            <a:r>
              <a:rPr lang="en-US" sz="1800" dirty="0">
                <a:ea typeface="+mn-lt"/>
                <a:cs typeface="+mn-lt"/>
              </a:rPr>
              <a:t> </a:t>
            </a:r>
            <a:r>
              <a:rPr lang="en-US" sz="1800" dirty="0" err="1">
                <a:ea typeface="+mn-lt"/>
                <a:cs typeface="+mn-lt"/>
              </a:rPr>
              <a:t>preswyl</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dda</a:t>
            </a:r>
            <a:r>
              <a:rPr lang="en-US" sz="1800" dirty="0">
                <a:ea typeface="+mn-lt"/>
                <a:cs typeface="+mn-lt"/>
              </a:rPr>
              <a:t>. </a:t>
            </a:r>
            <a:endParaRPr lang="en-US" dirty="0" err="1">
              <a:ea typeface="+mn-lt"/>
              <a:cs typeface="+mn-lt"/>
            </a:endParaRPr>
          </a:p>
          <a:p>
            <a:r>
              <a:rPr lang="en-US" sz="1800" dirty="0">
                <a:ea typeface="+mn-lt"/>
                <a:cs typeface="+mn-lt"/>
              </a:rPr>
              <a:t>Yn </a:t>
            </a:r>
            <a:r>
              <a:rPr lang="en-US" sz="1800" dirty="0" err="1">
                <a:ea typeface="+mn-lt"/>
                <a:cs typeface="+mn-lt"/>
              </a:rPr>
              <a:t>ôl</a:t>
            </a:r>
            <a:r>
              <a:rPr lang="en-US" sz="1800" dirty="0">
                <a:ea typeface="+mn-lt"/>
                <a:cs typeface="+mn-lt"/>
              </a:rPr>
              <a:t> (pgl,2022) </a:t>
            </a:r>
            <a:r>
              <a:rPr lang="en-US" sz="1800" dirty="0" err="1">
                <a:ea typeface="+mn-lt"/>
                <a:cs typeface="+mn-lt"/>
              </a:rPr>
              <a:t>mae</a:t>
            </a:r>
            <a:r>
              <a:rPr lang="en-US" sz="1800" dirty="0">
                <a:ea typeface="+mn-lt"/>
                <a:cs typeface="+mn-lt"/>
              </a:rPr>
              <a:t> </a:t>
            </a:r>
            <a:r>
              <a:rPr lang="en-US" sz="1800" dirty="0" err="1">
                <a:ea typeface="+mn-lt"/>
                <a:cs typeface="+mn-lt"/>
              </a:rPr>
              <a:t>ymweliadau</a:t>
            </a:r>
            <a:r>
              <a:rPr lang="en-US" sz="1800" dirty="0">
                <a:ea typeface="+mn-lt"/>
                <a:cs typeface="+mn-lt"/>
              </a:rPr>
              <a:t> </a:t>
            </a:r>
            <a:r>
              <a:rPr lang="en-US" sz="1800" dirty="0" err="1">
                <a:ea typeface="+mn-lt"/>
                <a:cs typeface="+mn-lt"/>
              </a:rPr>
              <a:t>preswyl</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ffordd</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ddatblygu</a:t>
            </a:r>
            <a:r>
              <a:rPr lang="en-US" sz="1800" dirty="0">
                <a:ea typeface="+mn-lt"/>
                <a:cs typeface="+mn-lt"/>
              </a:rPr>
              <a:t> </a:t>
            </a:r>
            <a:r>
              <a:rPr lang="en-US" sz="1800" dirty="0" err="1">
                <a:ea typeface="+mn-lt"/>
                <a:cs typeface="+mn-lt"/>
              </a:rPr>
              <a:t>cymeriad</a:t>
            </a:r>
            <a:r>
              <a:rPr lang="en-US" sz="1800" dirty="0">
                <a:ea typeface="+mn-lt"/>
                <a:cs typeface="+mn-lt"/>
              </a:rPr>
              <a:t> </a:t>
            </a:r>
            <a:r>
              <a:rPr lang="en-US" sz="1800" dirty="0" err="1">
                <a:ea typeface="+mn-lt"/>
                <a:cs typeface="+mn-lt"/>
              </a:rPr>
              <a:t>mewn</a:t>
            </a:r>
            <a:r>
              <a:rPr lang="en-US" sz="1800" dirty="0">
                <a:ea typeface="+mn-lt"/>
                <a:cs typeface="+mn-lt"/>
              </a:rPr>
              <a:t> </a:t>
            </a:r>
            <a:r>
              <a:rPr lang="en-US" sz="1800" dirty="0" err="1">
                <a:ea typeface="+mn-lt"/>
                <a:cs typeface="+mn-lt"/>
              </a:rPr>
              <a:t>plentyn</a:t>
            </a:r>
            <a:r>
              <a:rPr lang="en-US" sz="1800" dirty="0">
                <a:ea typeface="+mn-lt"/>
                <a:cs typeface="+mn-lt"/>
              </a:rPr>
              <a:t> a </a:t>
            </a:r>
            <a:r>
              <a:rPr lang="en-US" sz="1800" dirty="0" err="1">
                <a:ea typeface="+mn-lt"/>
                <a:cs typeface="+mn-lt"/>
              </a:rPr>
              <a:t>hefyd</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gael</a:t>
            </a:r>
            <a:r>
              <a:rPr lang="en-US" sz="1800" dirty="0">
                <a:ea typeface="+mn-lt"/>
                <a:cs typeface="+mn-lt"/>
              </a:rPr>
              <a:t> plant </a:t>
            </a:r>
            <a:r>
              <a:rPr lang="en-US" sz="1800" dirty="0" err="1">
                <a:ea typeface="+mn-lt"/>
                <a:cs typeface="+mn-lt"/>
              </a:rPr>
              <a:t>i</a:t>
            </a:r>
            <a:r>
              <a:rPr lang="en-US" sz="1800" dirty="0">
                <a:ea typeface="+mn-lt"/>
                <a:cs typeface="+mn-lt"/>
              </a:rPr>
              <a:t> </a:t>
            </a:r>
            <a:r>
              <a:rPr lang="en-US" sz="1800" dirty="0" err="1">
                <a:ea typeface="+mn-lt"/>
                <a:cs typeface="+mn-lt"/>
              </a:rPr>
              <a:t>gael</a:t>
            </a:r>
            <a:r>
              <a:rPr lang="en-US" sz="1800" dirty="0">
                <a:ea typeface="+mn-lt"/>
                <a:cs typeface="+mn-lt"/>
              </a:rPr>
              <a:t> y </a:t>
            </a:r>
            <a:r>
              <a:rPr lang="en-US" sz="1800" dirty="0" err="1">
                <a:ea typeface="+mn-lt"/>
                <a:cs typeface="+mn-lt"/>
              </a:rPr>
              <a:t>teimlad</a:t>
            </a:r>
            <a:r>
              <a:rPr lang="en-US" sz="1800" dirty="0">
                <a:ea typeface="+mn-lt"/>
                <a:cs typeface="+mn-lt"/>
              </a:rPr>
              <a:t> o </a:t>
            </a:r>
            <a:r>
              <a:rPr lang="en-US" sz="1800" dirty="0" err="1">
                <a:ea typeface="+mn-lt"/>
                <a:cs typeface="+mn-lt"/>
              </a:rPr>
              <a:t>fyw</a:t>
            </a:r>
            <a:r>
              <a:rPr lang="en-US" sz="1800" dirty="0">
                <a:ea typeface="+mn-lt"/>
                <a:cs typeface="+mn-lt"/>
              </a:rPr>
              <a:t> </a:t>
            </a:r>
            <a:r>
              <a:rPr lang="en-US" sz="1800" dirty="0" err="1">
                <a:ea typeface="+mn-lt"/>
                <a:cs typeface="+mn-lt"/>
              </a:rPr>
              <a:t>ar</a:t>
            </a:r>
            <a:r>
              <a:rPr lang="en-US" sz="1800" dirty="0">
                <a:ea typeface="+mn-lt"/>
                <a:cs typeface="+mn-lt"/>
              </a:rPr>
              <a:t> ben </a:t>
            </a:r>
            <a:r>
              <a:rPr lang="en-US" sz="1800" dirty="0" err="1">
                <a:ea typeface="+mn-lt"/>
                <a:cs typeface="+mn-lt"/>
              </a:rPr>
              <a:t>ei</a:t>
            </a:r>
            <a:r>
              <a:rPr lang="en-US" sz="1800" dirty="0">
                <a:ea typeface="+mn-lt"/>
                <a:cs typeface="+mn-lt"/>
              </a:rPr>
              <a:t> </a:t>
            </a:r>
            <a:r>
              <a:rPr lang="en-US" sz="1800" dirty="0" err="1">
                <a:ea typeface="+mn-lt"/>
                <a:cs typeface="+mn-lt"/>
              </a:rPr>
              <a:t>hunan</a:t>
            </a:r>
            <a:r>
              <a:rPr lang="en-US" sz="1800" dirty="0">
                <a:ea typeface="+mn-lt"/>
                <a:cs typeface="+mn-lt"/>
              </a:rPr>
              <a:t>. Gall plant </a:t>
            </a:r>
            <a:r>
              <a:rPr lang="en-US" sz="1800" dirty="0" err="1">
                <a:ea typeface="+mn-lt"/>
                <a:cs typeface="+mn-lt"/>
              </a:rPr>
              <a:t>gwneud</a:t>
            </a:r>
            <a:r>
              <a:rPr lang="en-US" sz="1800" dirty="0">
                <a:ea typeface="+mn-lt"/>
                <a:cs typeface="+mn-lt"/>
              </a:rPr>
              <a:t> </a:t>
            </a:r>
            <a:r>
              <a:rPr lang="en-US" sz="1800" dirty="0" err="1">
                <a:ea typeface="+mn-lt"/>
                <a:cs typeface="+mn-lt"/>
              </a:rPr>
              <a:t>pethau</a:t>
            </a:r>
            <a:r>
              <a:rPr lang="en-US" sz="1800" dirty="0">
                <a:ea typeface="+mn-lt"/>
                <a:cs typeface="+mn-lt"/>
              </a:rPr>
              <a:t> </a:t>
            </a:r>
            <a:r>
              <a:rPr lang="en-US" sz="1800" dirty="0" err="1">
                <a:ea typeface="+mn-lt"/>
                <a:cs typeface="+mn-lt"/>
              </a:rPr>
              <a:t>ar</a:t>
            </a:r>
            <a:r>
              <a:rPr lang="en-US" sz="1800" dirty="0">
                <a:ea typeface="+mn-lt"/>
                <a:cs typeface="+mn-lt"/>
              </a:rPr>
              <a:t> </a:t>
            </a:r>
            <a:r>
              <a:rPr lang="en-US" sz="1800" dirty="0" err="1">
                <a:ea typeface="+mn-lt"/>
                <a:cs typeface="+mn-lt"/>
              </a:rPr>
              <a:t>ei</a:t>
            </a:r>
            <a:r>
              <a:rPr lang="en-US" sz="1800" dirty="0">
                <a:ea typeface="+mn-lt"/>
                <a:cs typeface="+mn-lt"/>
              </a:rPr>
              <a:t> </a:t>
            </a:r>
            <a:r>
              <a:rPr lang="en-US" sz="1800" dirty="0" err="1">
                <a:ea typeface="+mn-lt"/>
                <a:cs typeface="+mn-lt"/>
              </a:rPr>
              <a:t>ymweliadau</a:t>
            </a:r>
            <a:r>
              <a:rPr lang="en-US" sz="1800" dirty="0">
                <a:ea typeface="+mn-lt"/>
                <a:cs typeface="+mn-lt"/>
              </a:rPr>
              <a:t>, ac </a:t>
            </a:r>
            <a:r>
              <a:rPr lang="en-US" sz="1800" dirty="0" err="1">
                <a:ea typeface="+mn-lt"/>
                <a:cs typeface="+mn-lt"/>
              </a:rPr>
              <a:t>na</a:t>
            </a:r>
            <a:r>
              <a:rPr lang="en-US" sz="1800" dirty="0">
                <a:ea typeface="+mn-lt"/>
                <a:cs typeface="+mn-lt"/>
              </a:rPr>
              <a:t> </a:t>
            </a:r>
            <a:r>
              <a:rPr lang="en-US" sz="1800" dirty="0" err="1">
                <a:ea typeface="+mn-lt"/>
                <a:cs typeface="+mn-lt"/>
              </a:rPr>
              <a:t>fyddai</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gwneud</a:t>
            </a:r>
            <a:r>
              <a:rPr lang="en-US" sz="1800" dirty="0">
                <a:ea typeface="+mn-lt"/>
                <a:cs typeface="+mn-lt"/>
              </a:rPr>
              <a:t> </a:t>
            </a:r>
            <a:r>
              <a:rPr lang="en-US" sz="1800" dirty="0" err="1">
                <a:ea typeface="+mn-lt"/>
                <a:cs typeface="+mn-lt"/>
              </a:rPr>
              <a:t>yn</a:t>
            </a:r>
            <a:r>
              <a:rPr lang="en-US" sz="1800" dirty="0">
                <a:ea typeface="+mn-lt"/>
                <a:cs typeface="+mn-lt"/>
              </a:rPr>
              <a:t> y </a:t>
            </a:r>
            <a:r>
              <a:rPr lang="en-US" sz="1800" dirty="0" err="1">
                <a:ea typeface="+mn-lt"/>
                <a:cs typeface="+mn-lt"/>
              </a:rPr>
              <a:t>tŷ</a:t>
            </a:r>
            <a:r>
              <a:rPr lang="en-US" sz="1800" dirty="0">
                <a:ea typeface="+mn-lt"/>
                <a:cs typeface="+mn-lt"/>
              </a:rPr>
              <a:t>, er </a:t>
            </a:r>
            <a:r>
              <a:rPr lang="en-US" sz="1800" dirty="0" err="1">
                <a:ea typeface="+mn-lt"/>
                <a:cs typeface="+mn-lt"/>
              </a:rPr>
              <a:t>enghraifft</a:t>
            </a:r>
            <a:r>
              <a:rPr lang="en-US" sz="1800" dirty="0">
                <a:ea typeface="+mn-lt"/>
                <a:cs typeface="+mn-lt"/>
              </a:rPr>
              <a:t> </a:t>
            </a:r>
            <a:r>
              <a:rPr lang="en-US" sz="1800" dirty="0" err="1">
                <a:ea typeface="+mn-lt"/>
                <a:cs typeface="+mn-lt"/>
              </a:rPr>
              <a:t>beth</a:t>
            </a:r>
            <a:r>
              <a:rPr lang="en-US" sz="1800" dirty="0">
                <a:ea typeface="+mn-lt"/>
                <a:cs typeface="+mn-lt"/>
              </a:rPr>
              <a:t> I </a:t>
            </a:r>
            <a:r>
              <a:rPr lang="en-US" sz="1800" dirty="0" err="1">
                <a:ea typeface="+mn-lt"/>
                <a:cs typeface="+mn-lt"/>
              </a:rPr>
              <a:t>fwyta</a:t>
            </a:r>
            <a:r>
              <a:rPr lang="en-US" sz="1800" dirty="0">
                <a:ea typeface="+mn-lt"/>
                <a:cs typeface="+mn-lt"/>
              </a:rPr>
              <a:t> neu </a:t>
            </a:r>
            <a:r>
              <a:rPr lang="en-US" sz="1800" dirty="0" err="1">
                <a:ea typeface="+mn-lt"/>
                <a:cs typeface="+mn-lt"/>
              </a:rPr>
              <a:t>beth</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wisgo</a:t>
            </a:r>
            <a:r>
              <a:rPr lang="en-US" sz="1800" dirty="0">
                <a:ea typeface="+mn-lt"/>
                <a:cs typeface="+mn-lt"/>
              </a:rPr>
              <a:t>. </a:t>
            </a:r>
            <a:r>
              <a:rPr lang="en-US" sz="1800" dirty="0" err="1">
                <a:ea typeface="+mn-lt"/>
                <a:cs typeface="+mn-lt"/>
              </a:rPr>
              <a:t>Mae'r</a:t>
            </a:r>
            <a:r>
              <a:rPr lang="en-US" sz="1800" dirty="0">
                <a:ea typeface="+mn-lt"/>
                <a:cs typeface="+mn-lt"/>
              </a:rPr>
              <a:t> </a:t>
            </a:r>
            <a:r>
              <a:rPr lang="en-US" sz="1800" dirty="0" err="1">
                <a:ea typeface="+mn-lt"/>
                <a:cs typeface="+mn-lt"/>
              </a:rPr>
              <a:t>datblygiad</a:t>
            </a:r>
            <a:r>
              <a:rPr lang="en-US" sz="1800" dirty="0">
                <a:ea typeface="+mn-lt"/>
                <a:cs typeface="+mn-lt"/>
              </a:rPr>
              <a:t> </a:t>
            </a:r>
            <a:r>
              <a:rPr lang="en-US" sz="1800" dirty="0" err="1">
                <a:ea typeface="+mn-lt"/>
                <a:cs typeface="+mn-lt"/>
              </a:rPr>
              <a:t>yma</a:t>
            </a:r>
            <a:r>
              <a:rPr lang="en-US" sz="1800" dirty="0">
                <a:ea typeface="+mn-lt"/>
                <a:cs typeface="+mn-lt"/>
              </a:rPr>
              <a:t> </a:t>
            </a:r>
            <a:r>
              <a:rPr lang="en-US" sz="1800" dirty="0" err="1">
                <a:ea typeface="+mn-lt"/>
                <a:cs typeface="+mn-lt"/>
              </a:rPr>
              <a:t>wedyn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gallu</a:t>
            </a:r>
            <a:r>
              <a:rPr lang="en-US" sz="1800" dirty="0">
                <a:ea typeface="+mn-lt"/>
                <a:cs typeface="+mn-lt"/>
              </a:rPr>
              <a:t> </a:t>
            </a:r>
            <a:r>
              <a:rPr lang="en-US" sz="1800" dirty="0" err="1">
                <a:ea typeface="+mn-lt"/>
                <a:cs typeface="+mn-lt"/>
              </a:rPr>
              <a:t>cael</a:t>
            </a:r>
            <a:r>
              <a:rPr lang="en-US" sz="1800" dirty="0">
                <a:ea typeface="+mn-lt"/>
                <a:cs typeface="+mn-lt"/>
              </a:rPr>
              <a:t> </a:t>
            </a:r>
            <a:r>
              <a:rPr lang="en-US" sz="1800" dirty="0" err="1">
                <a:ea typeface="+mn-lt"/>
                <a:cs typeface="+mn-lt"/>
              </a:rPr>
              <a:t>ei</a:t>
            </a:r>
            <a:r>
              <a:rPr lang="en-US" sz="1800" dirty="0">
                <a:ea typeface="+mn-lt"/>
                <a:cs typeface="+mn-lt"/>
              </a:rPr>
              <a:t> </a:t>
            </a:r>
            <a:r>
              <a:rPr lang="en-US" sz="1800" dirty="0" err="1">
                <a:ea typeface="+mn-lt"/>
                <a:cs typeface="+mn-lt"/>
              </a:rPr>
              <a:t>defnyddio</a:t>
            </a:r>
            <a:r>
              <a:rPr lang="en-US" sz="1800" dirty="0">
                <a:ea typeface="+mn-lt"/>
                <a:cs typeface="+mn-lt"/>
              </a:rPr>
              <a:t> </a:t>
            </a:r>
            <a:r>
              <a:rPr lang="en-US" sz="1800" dirty="0" err="1">
                <a:ea typeface="+mn-lt"/>
                <a:cs typeface="+mn-lt"/>
              </a:rPr>
              <a:t>mewn</a:t>
            </a:r>
            <a:r>
              <a:rPr lang="en-US" sz="1800" dirty="0">
                <a:ea typeface="+mn-lt"/>
                <a:cs typeface="+mn-lt"/>
              </a:rPr>
              <a:t> </a:t>
            </a:r>
            <a:r>
              <a:rPr lang="en-US" sz="1800" dirty="0" err="1">
                <a:ea typeface="+mn-lt"/>
                <a:cs typeface="+mn-lt"/>
              </a:rPr>
              <a:t>bywyd</a:t>
            </a:r>
            <a:r>
              <a:rPr lang="en-US" sz="1800" dirty="0">
                <a:ea typeface="+mn-lt"/>
                <a:cs typeface="+mn-lt"/>
              </a:rPr>
              <a:t> </a:t>
            </a:r>
            <a:r>
              <a:rPr lang="en-US" sz="1800" dirty="0" err="1">
                <a:ea typeface="+mn-lt"/>
                <a:cs typeface="+mn-lt"/>
              </a:rPr>
              <a:t>pob</a:t>
            </a:r>
            <a:r>
              <a:rPr lang="en-US" sz="1800" dirty="0">
                <a:ea typeface="+mn-lt"/>
                <a:cs typeface="+mn-lt"/>
              </a:rPr>
              <a:t> </a:t>
            </a:r>
            <a:r>
              <a:rPr lang="en-US" sz="1800" dirty="0" err="1">
                <a:ea typeface="+mn-lt"/>
                <a:cs typeface="+mn-lt"/>
              </a:rPr>
              <a:t>dydd</a:t>
            </a:r>
            <a:r>
              <a:rPr lang="en-US" sz="1800" dirty="0">
                <a:ea typeface="+mn-lt"/>
                <a:cs typeface="+mn-lt"/>
              </a:rPr>
              <a:t> </a:t>
            </a:r>
            <a:r>
              <a:rPr lang="en-US" sz="1800" dirty="0" err="1">
                <a:ea typeface="+mn-lt"/>
                <a:cs typeface="+mn-lt"/>
              </a:rPr>
              <a:t>pryd</a:t>
            </a:r>
            <a:r>
              <a:rPr lang="en-US" sz="1800" dirty="0">
                <a:ea typeface="+mn-lt"/>
                <a:cs typeface="+mn-lt"/>
              </a:rPr>
              <a:t> </a:t>
            </a:r>
            <a:r>
              <a:rPr lang="en-US" sz="1800" dirty="0" err="1">
                <a:ea typeface="+mn-lt"/>
                <a:cs typeface="+mn-lt"/>
              </a:rPr>
              <a:t>mae'r</a:t>
            </a:r>
            <a:r>
              <a:rPr lang="en-US" sz="1800" dirty="0">
                <a:ea typeface="+mn-lt"/>
                <a:cs typeface="+mn-lt"/>
              </a:rPr>
              <a:t> plant </a:t>
            </a:r>
            <a:r>
              <a:rPr lang="en-US" sz="1800" dirty="0" err="1">
                <a:ea typeface="+mn-lt"/>
                <a:cs typeface="+mn-lt"/>
              </a:rPr>
              <a:t>yn</a:t>
            </a:r>
            <a:r>
              <a:rPr lang="en-US" sz="1800" dirty="0">
                <a:ea typeface="+mn-lt"/>
                <a:cs typeface="+mn-lt"/>
              </a:rPr>
              <a:t> </a:t>
            </a:r>
            <a:r>
              <a:rPr lang="en-US" sz="1800" dirty="0" err="1">
                <a:ea typeface="+mn-lt"/>
                <a:cs typeface="+mn-lt"/>
              </a:rPr>
              <a:t>dychwelyd</a:t>
            </a:r>
            <a:r>
              <a:rPr lang="en-US" sz="1800" dirty="0">
                <a:ea typeface="+mn-lt"/>
                <a:cs typeface="+mn-lt"/>
              </a:rPr>
              <a:t> </a:t>
            </a:r>
            <a:r>
              <a:rPr lang="en-US" sz="1800" dirty="0" err="1">
                <a:ea typeface="+mn-lt"/>
                <a:cs typeface="+mn-lt"/>
              </a:rPr>
              <a:t>adref</a:t>
            </a:r>
            <a:r>
              <a:rPr lang="en-US" sz="1800" dirty="0">
                <a:ea typeface="+mn-lt"/>
                <a:cs typeface="+mn-lt"/>
              </a:rPr>
              <a:t>.  Mae </a:t>
            </a:r>
            <a:r>
              <a:rPr lang="en-US" sz="1800" dirty="0" err="1">
                <a:ea typeface="+mn-lt"/>
                <a:cs typeface="+mn-lt"/>
              </a:rPr>
              <a:t>gwneud</a:t>
            </a:r>
            <a:r>
              <a:rPr lang="en-US" sz="1800" dirty="0">
                <a:ea typeface="+mn-lt"/>
                <a:cs typeface="+mn-lt"/>
              </a:rPr>
              <a:t> </a:t>
            </a:r>
            <a:r>
              <a:rPr lang="en-US" sz="1800" dirty="0" err="1">
                <a:ea typeface="+mn-lt"/>
                <a:cs typeface="+mn-lt"/>
              </a:rPr>
              <a:t>pethau</a:t>
            </a:r>
            <a:r>
              <a:rPr lang="en-US" sz="1800" dirty="0">
                <a:ea typeface="+mn-lt"/>
                <a:cs typeface="+mn-lt"/>
              </a:rPr>
              <a:t> </a:t>
            </a:r>
            <a:r>
              <a:rPr lang="en-US" sz="1800" dirty="0" err="1">
                <a:ea typeface="+mn-lt"/>
                <a:cs typeface="+mn-lt"/>
              </a:rPr>
              <a:t>fel</a:t>
            </a:r>
            <a:r>
              <a:rPr lang="en-US" sz="1800" dirty="0">
                <a:ea typeface="+mn-lt"/>
                <a:cs typeface="+mn-lt"/>
              </a:rPr>
              <a:t> </a:t>
            </a:r>
            <a:r>
              <a:rPr lang="en-US" sz="1800" dirty="0" err="1">
                <a:ea typeface="+mn-lt"/>
                <a:cs typeface="+mn-lt"/>
              </a:rPr>
              <a:t>hyn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datblygu</a:t>
            </a:r>
            <a:r>
              <a:rPr lang="en-US" sz="1800" dirty="0">
                <a:ea typeface="+mn-lt"/>
                <a:cs typeface="+mn-lt"/>
              </a:rPr>
              <a:t> </a:t>
            </a:r>
            <a:r>
              <a:rPr lang="en-US" sz="1800" dirty="0" err="1">
                <a:ea typeface="+mn-lt"/>
                <a:cs typeface="+mn-lt"/>
              </a:rPr>
              <a:t>sgiliau</a:t>
            </a:r>
            <a:r>
              <a:rPr lang="en-US" sz="1800" dirty="0">
                <a:ea typeface="+mn-lt"/>
                <a:cs typeface="+mn-lt"/>
              </a:rPr>
              <a:t> </a:t>
            </a:r>
            <a:r>
              <a:rPr lang="en-US" sz="1800" dirty="0" err="1">
                <a:ea typeface="+mn-lt"/>
                <a:cs typeface="+mn-lt"/>
              </a:rPr>
              <a:t>annibynnol</a:t>
            </a:r>
            <a:r>
              <a:rPr lang="en-US" sz="1800" dirty="0">
                <a:ea typeface="+mn-lt"/>
                <a:cs typeface="+mn-lt"/>
              </a:rPr>
              <a:t> </a:t>
            </a:r>
            <a:r>
              <a:rPr lang="en-US" sz="1800" dirty="0" err="1">
                <a:ea typeface="+mn-lt"/>
                <a:cs typeface="+mn-lt"/>
              </a:rPr>
              <a:t>hefyd</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enwedig</a:t>
            </a:r>
            <a:r>
              <a:rPr lang="en-US" sz="1800" dirty="0">
                <a:ea typeface="+mn-lt"/>
                <a:cs typeface="+mn-lt"/>
              </a:rPr>
              <a:t> </a:t>
            </a:r>
            <a:r>
              <a:rPr lang="en-US" sz="1800" dirty="0" err="1">
                <a:ea typeface="+mn-lt"/>
                <a:cs typeface="+mn-lt"/>
              </a:rPr>
              <a:t>mae</a:t>
            </a:r>
            <a:r>
              <a:rPr lang="en-US" sz="1800" dirty="0">
                <a:ea typeface="+mn-lt"/>
                <a:cs typeface="+mn-lt"/>
              </a:rPr>
              <a:t> </a:t>
            </a:r>
            <a:r>
              <a:rPr lang="en-US" sz="1800" dirty="0" err="1">
                <a:ea typeface="+mn-lt"/>
                <a:cs typeface="+mn-lt"/>
              </a:rPr>
              <a:t>hyn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datblygu</a:t>
            </a:r>
            <a:r>
              <a:rPr lang="en-US" sz="1800" dirty="0">
                <a:ea typeface="+mn-lt"/>
                <a:cs typeface="+mn-lt"/>
              </a:rPr>
              <a:t> </a:t>
            </a:r>
            <a:r>
              <a:rPr lang="en-US" sz="1800" dirty="0" err="1">
                <a:ea typeface="+mn-lt"/>
                <a:cs typeface="+mn-lt"/>
              </a:rPr>
              <a:t>ei</a:t>
            </a:r>
            <a:r>
              <a:rPr lang="en-US" sz="1800" dirty="0">
                <a:ea typeface="+mn-lt"/>
                <a:cs typeface="+mn-lt"/>
              </a:rPr>
              <a:t> </a:t>
            </a:r>
            <a:r>
              <a:rPr lang="en-US" sz="1800" dirty="0" err="1">
                <a:ea typeface="+mn-lt"/>
                <a:cs typeface="+mn-lt"/>
              </a:rPr>
              <a:t>sgiliau</a:t>
            </a:r>
            <a:r>
              <a:rPr lang="en-US" sz="1800" dirty="0">
                <a:ea typeface="+mn-lt"/>
                <a:cs typeface="+mn-lt"/>
              </a:rPr>
              <a:t> o </a:t>
            </a:r>
            <a:r>
              <a:rPr lang="en-US" sz="1800" dirty="0" err="1">
                <a:ea typeface="+mn-lt"/>
                <a:cs typeface="+mn-lt"/>
              </a:rPr>
              <a:t>wneud</a:t>
            </a:r>
            <a:r>
              <a:rPr lang="en-US" sz="1800" dirty="0">
                <a:ea typeface="+mn-lt"/>
                <a:cs typeface="+mn-lt"/>
              </a:rPr>
              <a:t> </a:t>
            </a:r>
            <a:r>
              <a:rPr lang="en-US" sz="1800" dirty="0" err="1">
                <a:ea typeface="+mn-lt"/>
                <a:cs typeface="+mn-lt"/>
              </a:rPr>
              <a:t>penderfyniadau</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annibynnol</a:t>
            </a:r>
            <a:r>
              <a:rPr lang="en-US" sz="1800" dirty="0">
                <a:ea typeface="+mn-lt"/>
                <a:cs typeface="+mn-lt"/>
              </a:rPr>
              <a:t>. </a:t>
            </a:r>
            <a:endParaRPr lang="en-US" dirty="0" err="1"/>
          </a:p>
          <a:p>
            <a:r>
              <a:rPr lang="en-US" sz="1800" dirty="0" err="1"/>
              <a:t>Dywyeda</a:t>
            </a:r>
            <a:r>
              <a:rPr lang="en-US" sz="1800" dirty="0"/>
              <a:t> (pgl,2022) </a:t>
            </a:r>
            <a:r>
              <a:rPr lang="en-US" sz="1800" i="1" dirty="0"/>
              <a:t>"</a:t>
            </a:r>
            <a:r>
              <a:rPr lang="en-US" sz="1800" i="1" dirty="0">
                <a:highlight>
                  <a:srgbClr val="FFFFFF"/>
                </a:highlight>
              </a:rPr>
              <a:t>Some students may be a tad apprehensive about staying away from home, but others will simply relish the freedom! It’s a wonderful experience for students, and although there may be some challenges to overcome such as being away from home for the first time or overcoming an obstacle during an exciting challenge. There’s nothing they can’t overcome and it all benefits them in building their self-belief"</a:t>
            </a:r>
            <a:endParaRPr lang="en-US" sz="1800" i="1"/>
          </a:p>
          <a:p>
            <a:endParaRPr lang="en-US" sz="1400"/>
          </a:p>
        </p:txBody>
      </p:sp>
      <p:sp>
        <p:nvSpPr>
          <p:cNvPr id="2" name="TextBox 1">
            <a:extLst>
              <a:ext uri="{FF2B5EF4-FFF2-40B4-BE49-F238E27FC236}">
                <a16:creationId xmlns:a16="http://schemas.microsoft.com/office/drawing/2014/main" id="{B775B0F6-9358-FBD3-EC51-7697FA6F8B44}"/>
              </a:ext>
            </a:extLst>
          </p:cNvPr>
          <p:cNvSpPr txBox="1"/>
          <p:nvPr/>
        </p:nvSpPr>
        <p:spPr>
          <a:xfrm>
            <a:off x="11609901" y="6484858"/>
            <a:ext cx="5796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8</a:t>
            </a:r>
          </a:p>
        </p:txBody>
      </p:sp>
    </p:spTree>
    <p:extLst>
      <p:ext uri="{BB962C8B-B14F-4D97-AF65-F5344CB8AC3E}">
        <p14:creationId xmlns:p14="http://schemas.microsoft.com/office/powerpoint/2010/main" val="315859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E434C-9AF7-F634-8E48-89DC454B0792}"/>
              </a:ext>
            </a:extLst>
          </p:cNvPr>
          <p:cNvSpPr>
            <a:spLocks noGrp="1"/>
          </p:cNvSpPr>
          <p:nvPr>
            <p:ph type="title"/>
          </p:nvPr>
        </p:nvSpPr>
        <p:spPr>
          <a:xfrm>
            <a:off x="572493" y="238539"/>
            <a:ext cx="11018520" cy="1434415"/>
          </a:xfrm>
        </p:spPr>
        <p:txBody>
          <a:bodyPr anchor="b">
            <a:normAutofit/>
          </a:bodyPr>
          <a:lstStyle/>
          <a:p>
            <a:r>
              <a:rPr lang="en-US" sz="5400"/>
              <a:t>Engraifft- Amgueddfa Prydeinig</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CD8DDC0-EA2B-F7E8-3F94-7511799B701B}"/>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500" dirty="0" err="1">
                <a:ea typeface="+mn-lt"/>
                <a:cs typeface="+mn-lt"/>
              </a:rPr>
              <a:t>Enghraifft</a:t>
            </a:r>
            <a:r>
              <a:rPr lang="en-US" sz="1500" dirty="0">
                <a:ea typeface="+mn-lt"/>
                <a:cs typeface="+mn-lt"/>
              </a:rPr>
              <a:t> </a:t>
            </a:r>
            <a:r>
              <a:rPr lang="en-US" sz="1500" dirty="0" err="1">
                <a:ea typeface="+mn-lt"/>
                <a:cs typeface="+mn-lt"/>
              </a:rPr>
              <a:t>dda</a:t>
            </a:r>
            <a:r>
              <a:rPr lang="en-US" sz="1500" dirty="0">
                <a:ea typeface="+mn-lt"/>
                <a:cs typeface="+mn-lt"/>
              </a:rPr>
              <a:t> o </a:t>
            </a:r>
            <a:r>
              <a:rPr lang="en-US" sz="1500" dirty="0" err="1">
                <a:ea typeface="+mn-lt"/>
                <a:cs typeface="+mn-lt"/>
              </a:rPr>
              <a:t>ymweliad</a:t>
            </a:r>
            <a:r>
              <a:rPr lang="en-US" sz="1500" dirty="0">
                <a:ea typeface="+mn-lt"/>
                <a:cs typeface="+mn-lt"/>
              </a:rPr>
              <a:t> </a:t>
            </a:r>
            <a:r>
              <a:rPr lang="en-US" sz="1500" dirty="0" err="1">
                <a:ea typeface="+mn-lt"/>
                <a:cs typeface="+mn-lt"/>
              </a:rPr>
              <a:t>preswyl</a:t>
            </a:r>
            <a:r>
              <a:rPr lang="en-US" sz="1500" dirty="0">
                <a:ea typeface="+mn-lt"/>
                <a:cs typeface="+mn-lt"/>
              </a:rPr>
              <a:t> </a:t>
            </a:r>
            <a:r>
              <a:rPr lang="en-US" sz="1500" dirty="0" err="1">
                <a:ea typeface="+mn-lt"/>
                <a:cs typeface="+mn-lt"/>
              </a:rPr>
              <a:t>yw'r</a:t>
            </a:r>
            <a:r>
              <a:rPr lang="en-US" sz="1500" dirty="0">
                <a:ea typeface="+mn-lt"/>
                <a:cs typeface="+mn-lt"/>
              </a:rPr>
              <a:t> </a:t>
            </a:r>
            <a:r>
              <a:rPr lang="en-US" sz="1500" dirty="0" err="1">
                <a:ea typeface="+mn-lt"/>
                <a:cs typeface="+mn-lt"/>
              </a:rPr>
              <a:t>amgueddfa</a:t>
            </a:r>
            <a:r>
              <a:rPr lang="en-US" sz="1500" dirty="0">
                <a:ea typeface="+mn-lt"/>
                <a:cs typeface="+mn-lt"/>
              </a:rPr>
              <a:t> </a:t>
            </a:r>
            <a:r>
              <a:rPr lang="en-US" sz="1500" dirty="0" err="1">
                <a:ea typeface="+mn-lt"/>
                <a:cs typeface="+mn-lt"/>
              </a:rPr>
              <a:t>Brydeinig</a:t>
            </a:r>
            <a:r>
              <a:rPr lang="en-US" sz="1500" dirty="0">
                <a:ea typeface="+mn-lt"/>
                <a:cs typeface="+mn-lt"/>
              </a:rPr>
              <a:t>. </a:t>
            </a:r>
            <a:r>
              <a:rPr lang="en-US" sz="1500" dirty="0" err="1">
                <a:ea typeface="+mn-lt"/>
                <a:cs typeface="+mn-lt"/>
              </a:rPr>
              <a:t>Mae'r</a:t>
            </a:r>
            <a:r>
              <a:rPr lang="en-US" sz="1500" dirty="0">
                <a:ea typeface="+mn-lt"/>
                <a:cs typeface="+mn-lt"/>
              </a:rPr>
              <a:t> </a:t>
            </a:r>
            <a:r>
              <a:rPr lang="en-US" sz="1500" dirty="0" err="1">
                <a:ea typeface="+mn-lt"/>
                <a:cs typeface="+mn-lt"/>
              </a:rPr>
              <a:t>amgueddfa</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rhoi</a:t>
            </a:r>
            <a:r>
              <a:rPr lang="en-US" sz="1500" dirty="0">
                <a:ea typeface="+mn-lt"/>
                <a:cs typeface="+mn-lt"/>
              </a:rPr>
              <a:t> </a:t>
            </a:r>
            <a:r>
              <a:rPr lang="en-US" sz="1500" dirty="0" err="1">
                <a:ea typeface="+mn-lt"/>
                <a:cs typeface="+mn-lt"/>
              </a:rPr>
              <a:t>cyfle</a:t>
            </a:r>
            <a:r>
              <a:rPr lang="en-US" sz="1500" dirty="0">
                <a:ea typeface="+mn-lt"/>
                <a:cs typeface="+mn-lt"/>
              </a:rPr>
              <a:t> </a:t>
            </a:r>
            <a:r>
              <a:rPr lang="en-US" sz="1500" dirty="0" err="1">
                <a:ea typeface="+mn-lt"/>
                <a:cs typeface="+mn-lt"/>
              </a:rPr>
              <a:t>i</a:t>
            </a:r>
            <a:r>
              <a:rPr lang="en-US" sz="1500" dirty="0">
                <a:ea typeface="+mn-lt"/>
                <a:cs typeface="+mn-lt"/>
              </a:rPr>
              <a:t> </a:t>
            </a:r>
            <a:r>
              <a:rPr lang="en-US" sz="1500" dirty="0" err="1">
                <a:ea typeface="+mn-lt"/>
                <a:cs typeface="+mn-lt"/>
              </a:rPr>
              <a:t>blant</a:t>
            </a:r>
            <a:r>
              <a:rPr lang="en-US" sz="1500" dirty="0">
                <a:ea typeface="+mn-lt"/>
                <a:cs typeface="+mn-lt"/>
              </a:rPr>
              <a:t> </a:t>
            </a:r>
            <a:r>
              <a:rPr lang="en-US" sz="1500" dirty="0" err="1">
                <a:ea typeface="+mn-lt"/>
                <a:cs typeface="+mn-lt"/>
              </a:rPr>
              <a:t>archwilio</a:t>
            </a:r>
            <a:r>
              <a:rPr lang="en-US" sz="1500" dirty="0">
                <a:ea typeface="+mn-lt"/>
                <a:cs typeface="+mn-lt"/>
              </a:rPr>
              <a:t> </a:t>
            </a:r>
            <a:r>
              <a:rPr lang="en-US" sz="1500" dirty="0" err="1">
                <a:ea typeface="+mn-lt"/>
                <a:cs typeface="+mn-lt"/>
              </a:rPr>
              <a:t>amgylcheddau</a:t>
            </a:r>
            <a:r>
              <a:rPr lang="en-US" sz="1500" dirty="0">
                <a:ea typeface="+mn-lt"/>
                <a:cs typeface="+mn-lt"/>
              </a:rPr>
              <a:t> </a:t>
            </a:r>
            <a:r>
              <a:rPr lang="en-US" sz="1500" dirty="0" err="1">
                <a:ea typeface="+mn-lt"/>
                <a:cs typeface="+mn-lt"/>
              </a:rPr>
              <a:t>gwahanol</a:t>
            </a:r>
            <a:r>
              <a:rPr lang="en-US" sz="1500" dirty="0">
                <a:ea typeface="+mn-lt"/>
                <a:cs typeface="+mn-lt"/>
              </a:rPr>
              <a:t> </a:t>
            </a:r>
            <a:r>
              <a:rPr lang="en-US" sz="1500" dirty="0" err="1">
                <a:ea typeface="+mn-lt"/>
                <a:cs typeface="+mn-lt"/>
              </a:rPr>
              <a:t>yn</a:t>
            </a:r>
            <a:r>
              <a:rPr lang="en-US" sz="1500" dirty="0">
                <a:ea typeface="+mn-lt"/>
                <a:cs typeface="+mn-lt"/>
              </a:rPr>
              <a:t> yr </a:t>
            </a:r>
            <a:r>
              <a:rPr lang="en-US" sz="1500" dirty="0" err="1">
                <a:ea typeface="+mn-lt"/>
                <a:cs typeface="+mn-lt"/>
              </a:rPr>
              <a:t>amgueddfa</a:t>
            </a:r>
            <a:r>
              <a:rPr lang="en-US" sz="1500" dirty="0">
                <a:ea typeface="+mn-lt"/>
                <a:cs typeface="+mn-lt"/>
              </a:rPr>
              <a:t> </a:t>
            </a:r>
            <a:r>
              <a:rPr lang="en-US" sz="1500" dirty="0" err="1">
                <a:ea typeface="+mn-lt"/>
                <a:cs typeface="+mn-lt"/>
              </a:rPr>
              <a:t>trwy</a:t>
            </a:r>
            <a:r>
              <a:rPr lang="en-US" sz="1500" dirty="0">
                <a:ea typeface="+mn-lt"/>
                <a:cs typeface="+mn-lt"/>
              </a:rPr>
              <a:t> </a:t>
            </a:r>
            <a:r>
              <a:rPr lang="en-US" sz="1500" dirty="0" err="1">
                <a:ea typeface="+mn-lt"/>
                <a:cs typeface="+mn-lt"/>
              </a:rPr>
              <a:t>gysgu</a:t>
            </a:r>
            <a:r>
              <a:rPr lang="en-US" sz="1500" dirty="0">
                <a:ea typeface="+mn-lt"/>
                <a:cs typeface="+mn-lt"/>
              </a:rPr>
              <a:t> </a:t>
            </a:r>
            <a:r>
              <a:rPr lang="en-US" sz="1500" dirty="0" err="1">
                <a:ea typeface="+mn-lt"/>
                <a:cs typeface="+mn-lt"/>
              </a:rPr>
              <a:t>dros</a:t>
            </a:r>
            <a:r>
              <a:rPr lang="en-US" sz="1500" dirty="0">
                <a:ea typeface="+mn-lt"/>
                <a:cs typeface="+mn-lt"/>
              </a:rPr>
              <a:t> nos. </a:t>
            </a:r>
            <a:r>
              <a:rPr lang="en-US" sz="1500" dirty="0" err="1">
                <a:ea typeface="+mn-lt"/>
                <a:cs typeface="+mn-lt"/>
              </a:rPr>
              <a:t>Mae'r</a:t>
            </a:r>
            <a:r>
              <a:rPr lang="en-US" sz="1500" dirty="0">
                <a:ea typeface="+mn-lt"/>
                <a:cs typeface="+mn-lt"/>
              </a:rPr>
              <a:t> </a:t>
            </a:r>
            <a:r>
              <a:rPr lang="en-US" sz="1500" dirty="0" err="1">
                <a:ea typeface="+mn-lt"/>
                <a:cs typeface="+mn-lt"/>
              </a:rPr>
              <a:t>amgueddfa</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cynnig</a:t>
            </a:r>
            <a:r>
              <a:rPr lang="en-US" sz="1500" dirty="0">
                <a:ea typeface="+mn-lt"/>
                <a:cs typeface="+mn-lt"/>
              </a:rPr>
              <a:t> </a:t>
            </a:r>
            <a:r>
              <a:rPr lang="en-US" sz="1500" dirty="0" err="1">
                <a:ea typeface="+mn-lt"/>
                <a:cs typeface="+mn-lt"/>
              </a:rPr>
              <a:t>pob</a:t>
            </a:r>
            <a:r>
              <a:rPr lang="en-US" sz="1500" dirty="0">
                <a:ea typeface="+mn-lt"/>
                <a:cs typeface="+mn-lt"/>
              </a:rPr>
              <a:t> math o </a:t>
            </a:r>
            <a:r>
              <a:rPr lang="en-US" sz="1500" dirty="0" err="1">
                <a:ea typeface="+mn-lt"/>
                <a:cs typeface="+mn-lt"/>
              </a:rPr>
              <a:t>amgylcheddau</a:t>
            </a:r>
            <a:r>
              <a:rPr lang="en-US" sz="1500" dirty="0">
                <a:ea typeface="+mn-lt"/>
                <a:cs typeface="+mn-lt"/>
              </a:rPr>
              <a:t> a </a:t>
            </a:r>
            <a:r>
              <a:rPr lang="en-US" sz="1500" dirty="0" err="1">
                <a:ea typeface="+mn-lt"/>
                <a:cs typeface="+mn-lt"/>
              </a:rPr>
              <a:t>phrofiadau</a:t>
            </a:r>
            <a:r>
              <a:rPr lang="en-US" sz="1500" dirty="0">
                <a:ea typeface="+mn-lt"/>
                <a:cs typeface="+mn-lt"/>
              </a:rPr>
              <a:t> </a:t>
            </a:r>
            <a:r>
              <a:rPr lang="en-US" sz="1500" dirty="0" err="1">
                <a:ea typeface="+mn-lt"/>
                <a:cs typeface="+mn-lt"/>
              </a:rPr>
              <a:t>gan</a:t>
            </a:r>
            <a:r>
              <a:rPr lang="en-US" sz="1500" dirty="0">
                <a:ea typeface="+mn-lt"/>
                <a:cs typeface="+mn-lt"/>
              </a:rPr>
              <a:t> </a:t>
            </a:r>
            <a:r>
              <a:rPr lang="en-US" sz="1500" dirty="0" err="1">
                <a:ea typeface="+mn-lt"/>
                <a:cs typeface="+mn-lt"/>
              </a:rPr>
              <a:t>gynnwys</a:t>
            </a:r>
            <a:r>
              <a:rPr lang="en-US" sz="1500" dirty="0">
                <a:ea typeface="+mn-lt"/>
                <a:cs typeface="+mn-lt"/>
              </a:rPr>
              <a:t> </a:t>
            </a:r>
            <a:r>
              <a:rPr lang="en-US" sz="1500" dirty="0" err="1">
                <a:ea typeface="+mn-lt"/>
                <a:cs typeface="+mn-lt"/>
              </a:rPr>
              <a:t>antur</a:t>
            </a:r>
            <a:r>
              <a:rPr lang="en-US" sz="1500" dirty="0">
                <a:ea typeface="+mn-lt"/>
                <a:cs typeface="+mn-lt"/>
              </a:rPr>
              <a:t> </a:t>
            </a:r>
            <a:r>
              <a:rPr lang="en-US" sz="1500" dirty="0" err="1">
                <a:ea typeface="+mn-lt"/>
                <a:cs typeface="+mn-lt"/>
              </a:rPr>
              <a:t>Siapan</a:t>
            </a:r>
            <a:r>
              <a:rPr lang="en-US" sz="1500" dirty="0">
                <a:ea typeface="+mn-lt"/>
                <a:cs typeface="+mn-lt"/>
              </a:rPr>
              <a:t> neu </a:t>
            </a:r>
            <a:r>
              <a:rPr lang="en-US" sz="1500" dirty="0" err="1">
                <a:ea typeface="+mn-lt"/>
                <a:cs typeface="+mn-lt"/>
              </a:rPr>
              <a:t>brofiad</a:t>
            </a:r>
            <a:r>
              <a:rPr lang="en-US" sz="1500" dirty="0">
                <a:ea typeface="+mn-lt"/>
                <a:cs typeface="+mn-lt"/>
              </a:rPr>
              <a:t> yr </a:t>
            </a:r>
            <a:r>
              <a:rPr lang="en-US" sz="1500" dirty="0" err="1">
                <a:ea typeface="+mn-lt"/>
                <a:cs typeface="+mn-lt"/>
              </a:rPr>
              <a:t>Aifft</a:t>
            </a:r>
            <a:r>
              <a:rPr lang="en-US" sz="1500" dirty="0">
                <a:ea typeface="+mn-lt"/>
                <a:cs typeface="+mn-lt"/>
              </a:rPr>
              <a:t>. </a:t>
            </a:r>
            <a:endParaRPr lang="en-US">
              <a:ea typeface="+mn-lt"/>
              <a:cs typeface="+mn-lt"/>
            </a:endParaRPr>
          </a:p>
          <a:p>
            <a:r>
              <a:rPr lang="en-US" sz="1500" dirty="0">
                <a:ea typeface="+mn-lt"/>
                <a:cs typeface="+mn-lt"/>
              </a:rPr>
              <a:t>Yn </a:t>
            </a:r>
            <a:r>
              <a:rPr lang="en-US" sz="1500" dirty="0" err="1">
                <a:ea typeface="+mn-lt"/>
                <a:cs typeface="+mn-lt"/>
              </a:rPr>
              <a:t>ol</a:t>
            </a:r>
            <a:r>
              <a:rPr lang="en-US" sz="1500" dirty="0">
                <a:ea typeface="+mn-lt"/>
                <a:cs typeface="+mn-lt"/>
              </a:rPr>
              <a:t> </a:t>
            </a:r>
            <a:r>
              <a:rPr lang="en-US" sz="1500" dirty="0">
                <a:latin typeface="Aptos"/>
                <a:ea typeface="+mn-lt"/>
                <a:cs typeface="Times New Roman"/>
              </a:rPr>
              <a:t>(British </a:t>
            </a:r>
            <a:r>
              <a:rPr lang="en-US" sz="1500" dirty="0" err="1">
                <a:latin typeface="Aptos"/>
                <a:ea typeface="+mn-lt"/>
                <a:cs typeface="Times New Roman"/>
              </a:rPr>
              <a:t>Mueseum</a:t>
            </a:r>
            <a:r>
              <a:rPr lang="en-US" sz="1500" dirty="0">
                <a:latin typeface="Aptos"/>
                <a:ea typeface="+mn-lt"/>
                <a:cs typeface="Times New Roman"/>
              </a:rPr>
              <a:t>, n.d.)</a:t>
            </a:r>
            <a:r>
              <a:rPr lang="en-US" sz="1500" dirty="0">
                <a:ea typeface="+mn-lt"/>
                <a:cs typeface="+mn-lt"/>
              </a:rPr>
              <a:t> </a:t>
            </a:r>
            <a:r>
              <a:rPr lang="en-US" sz="1500" dirty="0" err="1">
                <a:ea typeface="+mn-lt"/>
                <a:cs typeface="+mn-lt"/>
              </a:rPr>
              <a:t>mae'r</a:t>
            </a:r>
            <a:r>
              <a:rPr lang="en-US" sz="1500" dirty="0">
                <a:ea typeface="+mn-lt"/>
                <a:cs typeface="+mn-lt"/>
              </a:rPr>
              <a:t> </a:t>
            </a:r>
            <a:r>
              <a:rPr lang="en-US" sz="1500" dirty="0" err="1">
                <a:ea typeface="+mn-lt"/>
                <a:cs typeface="+mn-lt"/>
              </a:rPr>
              <a:t>prfoiad</a:t>
            </a:r>
            <a:r>
              <a:rPr lang="en-US" sz="1500" dirty="0">
                <a:ea typeface="+mn-lt"/>
                <a:cs typeface="+mn-lt"/>
              </a:rPr>
              <a:t> </a:t>
            </a:r>
            <a:r>
              <a:rPr lang="en-US" sz="1500" dirty="0" err="1">
                <a:ea typeface="+mn-lt"/>
                <a:cs typeface="+mn-lt"/>
              </a:rPr>
              <a:t>yn</a:t>
            </a:r>
            <a:r>
              <a:rPr lang="en-US" sz="1500" dirty="0">
                <a:ea typeface="+mn-lt"/>
                <a:cs typeface="+mn-lt"/>
              </a:rPr>
              <a:t> gale </a:t>
            </a:r>
            <a:r>
              <a:rPr lang="en-US" sz="1500" dirty="0" err="1">
                <a:ea typeface="+mn-lt"/>
                <a:cs typeface="+mn-lt"/>
              </a:rPr>
              <a:t>ei</a:t>
            </a:r>
            <a:r>
              <a:rPr lang="en-US" sz="1500" dirty="0">
                <a:ea typeface="+mn-lt"/>
                <a:cs typeface="+mn-lt"/>
              </a:rPr>
              <a:t> </a:t>
            </a:r>
            <a:r>
              <a:rPr lang="en-US" sz="1500" dirty="0" err="1">
                <a:ea typeface="+mn-lt"/>
                <a:cs typeface="+mn-lt"/>
              </a:rPr>
              <a:t>ddisgrifio</a:t>
            </a:r>
            <a:r>
              <a:rPr lang="en-US" sz="1500" dirty="0">
                <a:ea typeface="+mn-lt"/>
                <a:cs typeface="+mn-lt"/>
              </a:rPr>
              <a:t> </a:t>
            </a:r>
            <a:r>
              <a:rPr lang="en-US" sz="1500" dirty="0" err="1">
                <a:ea typeface="+mn-lt"/>
                <a:cs typeface="+mn-lt"/>
              </a:rPr>
              <a:t>fel</a:t>
            </a:r>
            <a:r>
              <a:rPr lang="en-US" sz="1500" dirty="0">
                <a:ea typeface="+mn-lt"/>
                <a:cs typeface="+mn-lt"/>
              </a:rPr>
              <a:t> </a:t>
            </a:r>
            <a:r>
              <a:rPr lang="en-US" sz="1500" i="1" dirty="0">
                <a:ea typeface="+mn-lt"/>
                <a:cs typeface="+mn-lt"/>
              </a:rPr>
              <a:t>"</a:t>
            </a:r>
            <a:r>
              <a:rPr lang="en-US" sz="1500" i="1" dirty="0">
                <a:highlight>
                  <a:srgbClr val="FFFFFF"/>
                </a:highlight>
                <a:ea typeface="+mn-lt"/>
                <a:cs typeface="+mn-lt"/>
              </a:rPr>
              <a:t>Each sleepover has a unique historical theme and you'll have the opportunity to take part in workshops, activities and storytelling designed to bring the past to life. " </a:t>
            </a:r>
            <a:endParaRPr lang="en-US" sz="1500" i="1" dirty="0">
              <a:ea typeface="+mn-lt"/>
              <a:cs typeface="+mn-lt"/>
            </a:endParaRPr>
          </a:p>
          <a:p>
            <a:r>
              <a:rPr lang="en-US" sz="1500" dirty="0" err="1">
                <a:ea typeface="+mn-lt"/>
                <a:cs typeface="+mn-lt"/>
              </a:rPr>
              <a:t>Dyweda'r</a:t>
            </a:r>
            <a:r>
              <a:rPr lang="en-US" sz="1500" dirty="0">
                <a:ea typeface="+mn-lt"/>
                <a:cs typeface="+mn-lt"/>
              </a:rPr>
              <a:t> </a:t>
            </a:r>
            <a:r>
              <a:rPr lang="en-US" sz="1500" dirty="0" err="1">
                <a:ea typeface="+mn-lt"/>
                <a:cs typeface="+mn-lt"/>
              </a:rPr>
              <a:t>amgueddfa</a:t>
            </a:r>
            <a:r>
              <a:rPr lang="en-US" sz="1500" dirty="0">
                <a:ea typeface="+mn-lt"/>
                <a:cs typeface="+mn-lt"/>
              </a:rPr>
              <a:t> </a:t>
            </a:r>
            <a:r>
              <a:rPr lang="en-US" sz="1500" dirty="0" err="1">
                <a:ea typeface="+mn-lt"/>
                <a:cs typeface="+mn-lt"/>
              </a:rPr>
              <a:t>fod</a:t>
            </a:r>
            <a:r>
              <a:rPr lang="en-US" sz="1500" dirty="0">
                <a:ea typeface="+mn-lt"/>
                <a:cs typeface="+mn-lt"/>
              </a:rPr>
              <a:t> y </a:t>
            </a:r>
            <a:r>
              <a:rPr lang="en-US" sz="1500" dirty="0" err="1">
                <a:ea typeface="+mn-lt"/>
                <a:cs typeface="+mn-lt"/>
              </a:rPr>
              <a:t>profiadau</a:t>
            </a:r>
            <a:r>
              <a:rPr lang="en-US" sz="1500" dirty="0">
                <a:ea typeface="+mn-lt"/>
                <a:cs typeface="+mn-lt"/>
              </a:rPr>
              <a:t> </a:t>
            </a:r>
            <a:r>
              <a:rPr lang="en-US" sz="1500" dirty="0" err="1">
                <a:ea typeface="+mn-lt"/>
                <a:cs typeface="+mn-lt"/>
              </a:rPr>
              <a:t>hyn</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dda</a:t>
            </a:r>
            <a:r>
              <a:rPr lang="en-US" sz="1500" dirty="0">
                <a:ea typeface="+mn-lt"/>
                <a:cs typeface="+mn-lt"/>
              </a:rPr>
              <a:t> </a:t>
            </a:r>
            <a:r>
              <a:rPr lang="en-US" sz="1500" dirty="0" err="1">
                <a:ea typeface="+mn-lt"/>
                <a:cs typeface="+mn-lt"/>
              </a:rPr>
              <a:t>i</a:t>
            </a:r>
            <a:r>
              <a:rPr lang="en-US" sz="1500" dirty="0">
                <a:ea typeface="+mn-lt"/>
                <a:cs typeface="+mn-lt"/>
              </a:rPr>
              <a:t> </a:t>
            </a:r>
            <a:r>
              <a:rPr lang="en-US" sz="1500" dirty="0" err="1">
                <a:ea typeface="+mn-lt"/>
                <a:cs typeface="+mn-lt"/>
              </a:rPr>
              <a:t>blant</a:t>
            </a:r>
            <a:r>
              <a:rPr lang="en-US" sz="1500" dirty="0">
                <a:ea typeface="+mn-lt"/>
                <a:cs typeface="+mn-lt"/>
              </a:rPr>
              <a:t> </a:t>
            </a:r>
            <a:r>
              <a:rPr lang="en-US" sz="1500" dirty="0" err="1">
                <a:ea typeface="+mn-lt"/>
                <a:cs typeface="+mn-lt"/>
              </a:rPr>
              <a:t>oherwydd</a:t>
            </a:r>
            <a:r>
              <a:rPr lang="en-US" sz="1500" dirty="0">
                <a:ea typeface="+mn-lt"/>
                <a:cs typeface="+mn-lt"/>
              </a:rPr>
              <a:t> </a:t>
            </a:r>
            <a:r>
              <a:rPr lang="en-US" sz="1500" dirty="0" err="1">
                <a:ea typeface="+mn-lt"/>
                <a:cs typeface="+mn-lt"/>
              </a:rPr>
              <a:t>byddwn</a:t>
            </a:r>
            <a:r>
              <a:rPr lang="en-US" sz="1500" dirty="0">
                <a:ea typeface="+mn-lt"/>
                <a:cs typeface="+mn-lt"/>
              </a:rPr>
              <a:t> </a:t>
            </a:r>
            <a:r>
              <a:rPr lang="en-US" sz="1500" dirty="0" err="1">
                <a:ea typeface="+mn-lt"/>
                <a:cs typeface="+mn-lt"/>
              </a:rPr>
              <a:t>nhw</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cymryd</a:t>
            </a:r>
            <a:r>
              <a:rPr lang="en-US" sz="1500" dirty="0">
                <a:ea typeface="+mn-lt"/>
                <a:cs typeface="+mn-lt"/>
              </a:rPr>
              <a:t> </a:t>
            </a:r>
            <a:r>
              <a:rPr lang="en-US" sz="1500" dirty="0" err="1">
                <a:ea typeface="+mn-lt"/>
                <a:cs typeface="+mn-lt"/>
              </a:rPr>
              <a:t>rhan</a:t>
            </a:r>
            <a:r>
              <a:rPr lang="en-US" sz="1500" dirty="0">
                <a:ea typeface="+mn-lt"/>
                <a:cs typeface="+mn-lt"/>
              </a:rPr>
              <a:t> </a:t>
            </a:r>
            <a:r>
              <a:rPr lang="en-US" sz="1500" dirty="0" err="1">
                <a:ea typeface="+mn-lt"/>
                <a:cs typeface="+mn-lt"/>
              </a:rPr>
              <a:t>mewn</a:t>
            </a:r>
            <a:r>
              <a:rPr lang="en-US" sz="1500" dirty="0">
                <a:ea typeface="+mn-lt"/>
                <a:cs typeface="+mn-lt"/>
              </a:rPr>
              <a:t> </a:t>
            </a:r>
            <a:r>
              <a:rPr lang="en-US" sz="1500" dirty="0" err="1">
                <a:ea typeface="+mn-lt"/>
                <a:cs typeface="+mn-lt"/>
              </a:rPr>
              <a:t>llawer</a:t>
            </a:r>
            <a:r>
              <a:rPr lang="en-US" sz="1500" dirty="0">
                <a:ea typeface="+mn-lt"/>
                <a:cs typeface="+mn-lt"/>
              </a:rPr>
              <a:t> o </a:t>
            </a:r>
            <a:r>
              <a:rPr lang="en-US" sz="1500" dirty="0" err="1">
                <a:ea typeface="+mn-lt"/>
                <a:cs typeface="+mn-lt"/>
              </a:rPr>
              <a:t>weithgareddau</a:t>
            </a:r>
            <a:r>
              <a:rPr lang="en-US" sz="1500" dirty="0">
                <a:ea typeface="+mn-lt"/>
                <a:cs typeface="+mn-lt"/>
              </a:rPr>
              <a:t> </a:t>
            </a:r>
            <a:r>
              <a:rPr lang="en-US" sz="1500" dirty="0" err="1">
                <a:ea typeface="+mn-lt"/>
                <a:cs typeface="+mn-lt"/>
              </a:rPr>
              <a:t>gwahanol</a:t>
            </a:r>
            <a:r>
              <a:rPr lang="en-US" sz="1500" dirty="0">
                <a:ea typeface="+mn-lt"/>
                <a:cs typeface="+mn-lt"/>
              </a:rPr>
              <a:t> a </a:t>
            </a:r>
            <a:r>
              <a:rPr lang="en-US" sz="1500" dirty="0" err="1">
                <a:ea typeface="+mn-lt"/>
                <a:cs typeface="+mn-lt"/>
              </a:rPr>
              <a:t>dysgu</a:t>
            </a:r>
            <a:r>
              <a:rPr lang="en-US" sz="1500" dirty="0">
                <a:ea typeface="+mn-lt"/>
                <a:cs typeface="+mn-lt"/>
              </a:rPr>
              <a:t> </a:t>
            </a:r>
            <a:r>
              <a:rPr lang="en-US" sz="1500" dirty="0" err="1">
                <a:ea typeface="+mn-lt"/>
                <a:cs typeface="+mn-lt"/>
              </a:rPr>
              <a:t>gymaint</a:t>
            </a:r>
            <a:r>
              <a:rPr lang="en-US" sz="1500" dirty="0">
                <a:ea typeface="+mn-lt"/>
                <a:cs typeface="+mn-lt"/>
              </a:rPr>
              <a:t> am </a:t>
            </a:r>
            <a:r>
              <a:rPr lang="en-US" sz="1500" dirty="0" err="1">
                <a:ea typeface="+mn-lt"/>
                <a:cs typeface="+mn-lt"/>
              </a:rPr>
              <a:t>hanes</a:t>
            </a:r>
            <a:r>
              <a:rPr lang="en-US" sz="1500" dirty="0">
                <a:ea typeface="+mn-lt"/>
                <a:cs typeface="+mn-lt"/>
              </a:rPr>
              <a:t> y </a:t>
            </a:r>
            <a:r>
              <a:rPr lang="en-US" sz="1500" dirty="0" err="1">
                <a:ea typeface="+mn-lt"/>
                <a:cs typeface="+mn-lt"/>
              </a:rPr>
              <a:t>profiad</a:t>
            </a:r>
            <a:r>
              <a:rPr lang="en-US" sz="1500" dirty="0">
                <a:ea typeface="+mn-lt"/>
                <a:cs typeface="+mn-lt"/>
              </a:rPr>
              <a:t> </a:t>
            </a:r>
            <a:r>
              <a:rPr lang="en-US" sz="1500" dirty="0" err="1">
                <a:ea typeface="+mn-lt"/>
                <a:cs typeface="+mn-lt"/>
              </a:rPr>
              <a:t>mae'r</a:t>
            </a:r>
            <a:r>
              <a:rPr lang="en-US" sz="1500" dirty="0">
                <a:ea typeface="+mn-lt"/>
                <a:cs typeface="+mn-lt"/>
              </a:rPr>
              <a:t> plant </a:t>
            </a:r>
            <a:r>
              <a:rPr lang="en-US" sz="1500" dirty="0" err="1">
                <a:ea typeface="+mn-lt"/>
                <a:cs typeface="+mn-lt"/>
              </a:rPr>
              <a:t>yn</a:t>
            </a:r>
            <a:r>
              <a:rPr lang="en-US" sz="1500" dirty="0">
                <a:ea typeface="+mn-lt"/>
                <a:cs typeface="+mn-lt"/>
              </a:rPr>
              <a:t> </a:t>
            </a:r>
            <a:r>
              <a:rPr lang="en-US" sz="1500" dirty="0" err="1">
                <a:ea typeface="+mn-lt"/>
                <a:cs typeface="+mn-lt"/>
              </a:rPr>
              <a:t>ddewis</a:t>
            </a:r>
            <a:r>
              <a:rPr lang="en-US" sz="1500" dirty="0">
                <a:ea typeface="+mn-lt"/>
                <a:cs typeface="+mn-lt"/>
              </a:rPr>
              <a:t>. </a:t>
            </a:r>
            <a:endParaRPr lang="en-US" err="1">
              <a:ea typeface="+mn-lt"/>
              <a:cs typeface="+mn-lt"/>
            </a:endParaRPr>
          </a:p>
          <a:p>
            <a:r>
              <a:rPr lang="en-US" sz="1500" dirty="0" err="1">
                <a:ea typeface="+mn-lt"/>
                <a:cs typeface="+mn-lt"/>
              </a:rPr>
              <a:t>Mae'r</a:t>
            </a:r>
            <a:r>
              <a:rPr lang="en-US" sz="1500" dirty="0">
                <a:ea typeface="+mn-lt"/>
                <a:cs typeface="+mn-lt"/>
              </a:rPr>
              <a:t> </a:t>
            </a:r>
            <a:r>
              <a:rPr lang="en-US" sz="1500" dirty="0" err="1">
                <a:ea typeface="+mn-lt"/>
                <a:cs typeface="+mn-lt"/>
              </a:rPr>
              <a:t>profiadau</a:t>
            </a:r>
            <a:r>
              <a:rPr lang="en-US" sz="1500" dirty="0">
                <a:ea typeface="+mn-lt"/>
                <a:cs typeface="+mn-lt"/>
              </a:rPr>
              <a:t> </a:t>
            </a:r>
            <a:r>
              <a:rPr lang="en-US" sz="1500" dirty="0" err="1">
                <a:ea typeface="+mn-lt"/>
                <a:cs typeface="+mn-lt"/>
              </a:rPr>
              <a:t>hyn</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mynd</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lawer</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dda</a:t>
            </a:r>
            <a:r>
              <a:rPr lang="en-US" sz="1500" dirty="0">
                <a:ea typeface="+mn-lt"/>
                <a:cs typeface="+mn-lt"/>
              </a:rPr>
              <a:t> ac </a:t>
            </a:r>
            <a:r>
              <a:rPr lang="en-US" sz="1500" dirty="0" err="1">
                <a:ea typeface="+mn-lt"/>
                <a:cs typeface="+mn-lt"/>
              </a:rPr>
              <a:t>mae'n</a:t>
            </a:r>
            <a:r>
              <a:rPr lang="en-US" sz="1500" dirty="0">
                <a:ea typeface="+mn-lt"/>
                <a:cs typeface="+mn-lt"/>
              </a:rPr>
              <a:t> </a:t>
            </a:r>
            <a:r>
              <a:rPr lang="en-US" sz="1500" dirty="0" err="1">
                <a:ea typeface="+mn-lt"/>
                <a:cs typeface="+mn-lt"/>
              </a:rPr>
              <a:t>cael</a:t>
            </a:r>
            <a:r>
              <a:rPr lang="en-US" sz="1500" dirty="0">
                <a:ea typeface="+mn-lt"/>
                <a:cs typeface="+mn-lt"/>
              </a:rPr>
              <a:t> </a:t>
            </a:r>
            <a:r>
              <a:rPr lang="en-US" sz="1500" dirty="0" err="1">
                <a:ea typeface="+mn-lt"/>
                <a:cs typeface="+mn-lt"/>
              </a:rPr>
              <a:t>llawer</a:t>
            </a:r>
            <a:r>
              <a:rPr lang="en-US" sz="1500" dirty="0">
                <a:ea typeface="+mn-lt"/>
                <a:cs typeface="+mn-lt"/>
              </a:rPr>
              <a:t> o </a:t>
            </a:r>
            <a:r>
              <a:rPr lang="en-US" sz="1500" dirty="0" err="1">
                <a:ea typeface="+mn-lt"/>
                <a:cs typeface="+mn-lt"/>
              </a:rPr>
              <a:t>bethau</a:t>
            </a:r>
            <a:r>
              <a:rPr lang="en-US" sz="1500" dirty="0">
                <a:ea typeface="+mn-lt"/>
                <a:cs typeface="+mn-lt"/>
              </a:rPr>
              <a:t> </a:t>
            </a:r>
            <a:r>
              <a:rPr lang="en-US" sz="1500" dirty="0" err="1">
                <a:ea typeface="+mn-lt"/>
                <a:cs typeface="+mn-lt"/>
              </a:rPr>
              <a:t>dda</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cael</a:t>
            </a:r>
            <a:r>
              <a:rPr lang="en-US" sz="1500" dirty="0">
                <a:ea typeface="+mn-lt"/>
                <a:cs typeface="+mn-lt"/>
              </a:rPr>
              <a:t> </a:t>
            </a:r>
            <a:r>
              <a:rPr lang="en-US" sz="1500" dirty="0" err="1">
                <a:ea typeface="+mn-lt"/>
                <a:cs typeface="+mn-lt"/>
              </a:rPr>
              <a:t>ei</a:t>
            </a:r>
            <a:r>
              <a:rPr lang="en-US" sz="1500" dirty="0">
                <a:ea typeface="+mn-lt"/>
                <a:cs typeface="+mn-lt"/>
              </a:rPr>
              <a:t> </a:t>
            </a:r>
            <a:r>
              <a:rPr lang="en-US" sz="1500" dirty="0" err="1">
                <a:ea typeface="+mn-lt"/>
                <a:cs typeface="+mn-lt"/>
              </a:rPr>
              <a:t>ddweud</a:t>
            </a:r>
            <a:r>
              <a:rPr lang="en-US" sz="1500" dirty="0">
                <a:ea typeface="+mn-lt"/>
                <a:cs typeface="+mn-lt"/>
              </a:rPr>
              <a:t>. </a:t>
            </a:r>
            <a:r>
              <a:rPr lang="en-US" sz="1500" dirty="0" err="1">
                <a:ea typeface="+mn-lt"/>
                <a:cs typeface="+mn-lt"/>
              </a:rPr>
              <a:t>Dyweda</a:t>
            </a:r>
            <a:r>
              <a:rPr lang="en-US" sz="1500" dirty="0">
                <a:ea typeface="+mn-lt"/>
                <a:cs typeface="+mn-lt"/>
              </a:rPr>
              <a:t> Mia, </a:t>
            </a:r>
            <a:r>
              <a:rPr lang="en-US" sz="1500" dirty="0" err="1">
                <a:ea typeface="+mn-lt"/>
                <a:cs typeface="+mn-lt"/>
              </a:rPr>
              <a:t>pwy</a:t>
            </a:r>
            <a:r>
              <a:rPr lang="en-US" sz="1500" dirty="0">
                <a:ea typeface="+mn-lt"/>
                <a:cs typeface="+mn-lt"/>
              </a:rPr>
              <a:t> </a:t>
            </a:r>
            <a:r>
              <a:rPr lang="en-US" sz="1500" dirty="0" err="1">
                <a:ea typeface="+mn-lt"/>
                <a:cs typeface="+mn-lt"/>
              </a:rPr>
              <a:t>wnaeth</a:t>
            </a:r>
            <a:r>
              <a:rPr lang="en-US" sz="1500" dirty="0">
                <a:ea typeface="+mn-lt"/>
                <a:cs typeface="+mn-lt"/>
              </a:rPr>
              <a:t> </a:t>
            </a:r>
            <a:r>
              <a:rPr lang="en-US" sz="1500" dirty="0" err="1">
                <a:ea typeface="+mn-lt"/>
                <a:cs typeface="+mn-lt"/>
              </a:rPr>
              <a:t>gwneud</a:t>
            </a:r>
            <a:r>
              <a:rPr lang="en-US" sz="1500" dirty="0">
                <a:ea typeface="+mn-lt"/>
                <a:cs typeface="+mn-lt"/>
              </a:rPr>
              <a:t> y </a:t>
            </a:r>
            <a:r>
              <a:rPr lang="en-US" sz="1500" dirty="0" err="1">
                <a:ea typeface="+mn-lt"/>
                <a:cs typeface="+mn-lt"/>
              </a:rPr>
              <a:t>profiad</a:t>
            </a:r>
            <a:r>
              <a:rPr lang="en-US" sz="1500" dirty="0">
                <a:ea typeface="+mn-lt"/>
                <a:cs typeface="+mn-lt"/>
              </a:rPr>
              <a:t> Yr </a:t>
            </a:r>
            <a:r>
              <a:rPr lang="en-US" sz="1500" dirty="0" err="1">
                <a:ea typeface="+mn-lt"/>
                <a:cs typeface="+mn-lt"/>
              </a:rPr>
              <a:t>Aifft</a:t>
            </a:r>
            <a:r>
              <a:rPr lang="en-US" sz="1500" dirty="0">
                <a:ea typeface="+mn-lt"/>
                <a:cs typeface="+mn-lt"/>
              </a:rPr>
              <a:t> </a:t>
            </a:r>
            <a:r>
              <a:rPr lang="en-US" sz="1500" dirty="0" err="1">
                <a:ea typeface="+mn-lt"/>
                <a:cs typeface="+mn-lt"/>
              </a:rPr>
              <a:t>dweud</a:t>
            </a:r>
            <a:r>
              <a:rPr lang="en-US" sz="1500" dirty="0">
                <a:ea typeface="+mn-lt"/>
                <a:cs typeface="+mn-lt"/>
              </a:rPr>
              <a:t> </a:t>
            </a:r>
            <a:r>
              <a:rPr lang="en-US" sz="1500" dirty="0" err="1">
                <a:ea typeface="+mn-lt"/>
                <a:cs typeface="+mn-lt"/>
              </a:rPr>
              <a:t>hyn</a:t>
            </a:r>
            <a:r>
              <a:rPr lang="en-US" sz="1500" dirty="0">
                <a:ea typeface="+mn-lt"/>
                <a:cs typeface="+mn-lt"/>
              </a:rPr>
              <a:t> "</a:t>
            </a:r>
            <a:r>
              <a:rPr lang="en-US" sz="1500" i="1" dirty="0">
                <a:highlight>
                  <a:srgbClr val="FFFFFF"/>
                </a:highlight>
                <a:ea typeface="+mn-lt"/>
                <a:cs typeface="+mn-lt"/>
              </a:rPr>
              <a:t>When I had a sleepover at the British Museum I slept behind a sculpture of Tutankhamun. If this statue came to life I would ask him: "What was it really like in Egypt?"</a:t>
            </a:r>
            <a:endParaRPr lang="en-US" sz="1500" dirty="0">
              <a:ea typeface="+mn-lt"/>
              <a:cs typeface="+mn-lt"/>
            </a:endParaRPr>
          </a:p>
          <a:p>
            <a:endParaRPr lang="en-US" sz="1500">
              <a:ea typeface="+mn-lt"/>
              <a:cs typeface="+mn-lt"/>
            </a:endParaRPr>
          </a:p>
          <a:p>
            <a:endParaRPr lang="en-US" sz="1500">
              <a:ea typeface="+mn-lt"/>
              <a:cs typeface="+mn-lt"/>
            </a:endParaRPr>
          </a:p>
          <a:p>
            <a:endParaRPr lang="en-US" sz="1500"/>
          </a:p>
        </p:txBody>
      </p:sp>
      <p:pic>
        <p:nvPicPr>
          <p:cNvPr id="4" name="Picture 3" descr="Two children in a dark room stood in front of a large sculpture - the child on the right shines a torch up at the sculpture while gesturing with their arm.">
            <a:extLst>
              <a:ext uri="{FF2B5EF4-FFF2-40B4-BE49-F238E27FC236}">
                <a16:creationId xmlns:a16="http://schemas.microsoft.com/office/drawing/2014/main" id="{D0C91D1E-4CBC-D974-9716-B514D8F8B26A}"/>
              </a:ext>
            </a:extLst>
          </p:cNvPr>
          <p:cNvPicPr>
            <a:picLocks noChangeAspect="1"/>
          </p:cNvPicPr>
          <p:nvPr/>
        </p:nvPicPr>
        <p:blipFill>
          <a:blip r:embed="rId2"/>
          <a:srcRect l="26881" r="19005"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F2172FE3-593B-7F5D-96EA-5ABD06358505}"/>
              </a:ext>
            </a:extLst>
          </p:cNvPr>
          <p:cNvSpPr txBox="1"/>
          <p:nvPr/>
        </p:nvSpPr>
        <p:spPr>
          <a:xfrm>
            <a:off x="11761715" y="6361720"/>
            <a:ext cx="53824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9</a:t>
            </a:r>
          </a:p>
        </p:txBody>
      </p:sp>
    </p:spTree>
    <p:extLst>
      <p:ext uri="{BB962C8B-B14F-4D97-AF65-F5344CB8AC3E}">
        <p14:creationId xmlns:p14="http://schemas.microsoft.com/office/powerpoint/2010/main" val="327814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4714C38-BB5C-4FC4-BAA8-30A21D07D370}"/>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chool Trip Adventure Images - Free Download on Freepik">
            <a:extLst>
              <a:ext uri="{FF2B5EF4-FFF2-40B4-BE49-F238E27FC236}">
                <a16:creationId xmlns:a16="http://schemas.microsoft.com/office/drawing/2014/main" id="{110C3E50-AA7C-5A3A-3404-39FDDB8A4E38}"/>
              </a:ext>
            </a:extLst>
          </p:cNvPr>
          <p:cNvPicPr>
            <a:picLocks noChangeAspect="1"/>
          </p:cNvPicPr>
          <p:nvPr/>
        </p:nvPicPr>
        <p:blipFill>
          <a:blip r:embed="rId2"/>
          <a:srcRect l="17819" r="1514" b="4032"/>
          <a:stretch>
            <a:fillRect/>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tx1"/>
              </a:gs>
              <a:gs pos="35000">
                <a:schemeClr val="tx1">
                  <a:alpha val="76000"/>
                </a:schemeClr>
              </a:gs>
              <a:gs pos="19000">
                <a:schemeClr val="tx1">
                  <a:alpha val="40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7EC7CB-3E31-5609-C849-F12E80D3D139}"/>
              </a:ext>
            </a:extLst>
          </p:cNvPr>
          <p:cNvSpPr>
            <a:spLocks noGrp="1"/>
          </p:cNvSpPr>
          <p:nvPr>
            <p:ph type="title"/>
          </p:nvPr>
        </p:nvSpPr>
        <p:spPr>
          <a:xfrm>
            <a:off x="8395868" y="1161288"/>
            <a:ext cx="3438144" cy="1124712"/>
          </a:xfrm>
        </p:spPr>
        <p:txBody>
          <a:bodyPr anchor="b">
            <a:normAutofit/>
          </a:bodyPr>
          <a:lstStyle/>
          <a:p>
            <a:r>
              <a:rPr lang="en-US" sz="2800">
                <a:solidFill>
                  <a:schemeClr val="bg1"/>
                </a:solidFill>
              </a:rPr>
              <a:t>Topig 2- Teithiau ysgol</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F54E3F2-C172-1B90-0800-8E9C6BC3A980}"/>
              </a:ext>
            </a:extLst>
          </p:cNvPr>
          <p:cNvSpPr>
            <a:spLocks noGrp="1"/>
          </p:cNvSpPr>
          <p:nvPr>
            <p:ph idx="1"/>
          </p:nvPr>
        </p:nvSpPr>
        <p:spPr>
          <a:xfrm>
            <a:off x="8395868" y="2718054"/>
            <a:ext cx="3438906" cy="3207258"/>
          </a:xfrm>
        </p:spPr>
        <p:txBody>
          <a:bodyPr vert="horz" lIns="91440" tIns="45720" rIns="91440" bIns="45720" rtlCol="0" anchor="t">
            <a:normAutofit/>
          </a:bodyPr>
          <a:lstStyle/>
          <a:p>
            <a:pPr marL="0" indent="0">
              <a:buNone/>
            </a:pPr>
            <a:endParaRPr lang="en-US" sz="1700">
              <a:solidFill>
                <a:schemeClr val="bg1"/>
              </a:solidFill>
            </a:endParaRPr>
          </a:p>
          <a:p>
            <a:endParaRPr lang="en-US" sz="1700">
              <a:solidFill>
                <a:schemeClr val="bg1"/>
              </a:solidFill>
            </a:endParaRPr>
          </a:p>
        </p:txBody>
      </p:sp>
      <p:sp>
        <p:nvSpPr>
          <p:cNvPr id="5" name="TextBox 4">
            <a:extLst>
              <a:ext uri="{FF2B5EF4-FFF2-40B4-BE49-F238E27FC236}">
                <a16:creationId xmlns:a16="http://schemas.microsoft.com/office/drawing/2014/main" id="{92BE7F49-505F-D40D-2FC4-7B8AA6CD597B}"/>
              </a:ext>
            </a:extLst>
          </p:cNvPr>
          <p:cNvSpPr txBox="1"/>
          <p:nvPr/>
        </p:nvSpPr>
        <p:spPr>
          <a:xfrm>
            <a:off x="11648230" y="6265754"/>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US">
                <a:solidFill>
                  <a:schemeClr val="bg1"/>
                </a:solidFill>
              </a:rPr>
              <a:t>10</a:t>
            </a:r>
          </a:p>
        </p:txBody>
      </p:sp>
      <p:sp>
        <p:nvSpPr>
          <p:cNvPr id="6" name="TextBox 5">
            <a:extLst>
              <a:ext uri="{FF2B5EF4-FFF2-40B4-BE49-F238E27FC236}">
                <a16:creationId xmlns:a16="http://schemas.microsoft.com/office/drawing/2014/main" id="{F5652FAD-3D5E-8867-A7A2-E4025E1243FC}"/>
              </a:ext>
            </a:extLst>
          </p:cNvPr>
          <p:cNvSpPr txBox="1"/>
          <p:nvPr/>
        </p:nvSpPr>
        <p:spPr>
          <a:xfrm>
            <a:off x="0" y="-552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(freepik, 2026)</a:t>
            </a:r>
            <a:endParaRPr lang="en-US"/>
          </a:p>
          <a:p>
            <a:pPr algn="ctr"/>
            <a:endParaRPr lang="en-US"/>
          </a:p>
        </p:txBody>
      </p:sp>
    </p:spTree>
    <p:extLst>
      <p:ext uri="{BB962C8B-B14F-4D97-AF65-F5344CB8AC3E}">
        <p14:creationId xmlns:p14="http://schemas.microsoft.com/office/powerpoint/2010/main" val="30932798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96F276-1BA9-201C-EBD1-271F6973B6D7}"/>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AF15D67-B580-FD3C-4B2E-BDDE31E7DAC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err="1">
                <a:latin typeface="Calibri"/>
                <a:ea typeface="Calibri"/>
                <a:cs typeface="Calibri"/>
              </a:rPr>
              <a:t>Teithiau</a:t>
            </a:r>
            <a:r>
              <a:rPr lang="en-US" sz="1500">
                <a:latin typeface="Calibri"/>
                <a:ea typeface="Calibri"/>
                <a:cs typeface="Calibri"/>
              </a:rPr>
              <a:t> </a:t>
            </a:r>
            <a:r>
              <a:rPr lang="en-US" sz="1500" err="1">
                <a:latin typeface="Calibri"/>
                <a:ea typeface="Calibri"/>
                <a:cs typeface="Calibri"/>
              </a:rPr>
              <a:t>ysgol</a:t>
            </a:r>
            <a:r>
              <a:rPr lang="en-US" sz="1500">
                <a:latin typeface="Calibri"/>
                <a:ea typeface="Calibri"/>
                <a:cs typeface="Calibri"/>
              </a:rPr>
              <a:t> </a:t>
            </a:r>
            <a:r>
              <a:rPr lang="en-US" sz="1500" err="1">
                <a:latin typeface="Calibri"/>
                <a:ea typeface="Calibri"/>
                <a:cs typeface="Calibri"/>
              </a:rPr>
              <a:t>yw</a:t>
            </a:r>
            <a:r>
              <a:rPr lang="en-US" sz="1500">
                <a:latin typeface="Calibri"/>
                <a:ea typeface="Calibri"/>
                <a:cs typeface="Calibri"/>
              </a:rPr>
              <a:t> </a:t>
            </a:r>
            <a:r>
              <a:rPr lang="en-US" sz="1500" err="1">
                <a:latin typeface="Calibri"/>
                <a:ea typeface="Calibri"/>
                <a:cs typeface="Calibri"/>
              </a:rPr>
              <a:t>pryd</a:t>
            </a:r>
            <a:r>
              <a:rPr lang="en-US" sz="1500">
                <a:latin typeface="Calibri"/>
                <a:ea typeface="Calibri"/>
                <a:cs typeface="Calibri"/>
              </a:rPr>
              <a:t> </a:t>
            </a:r>
            <a:r>
              <a:rPr lang="en-US" sz="1500" err="1">
                <a:latin typeface="Calibri"/>
                <a:ea typeface="Calibri"/>
                <a:cs typeface="Calibri"/>
              </a:rPr>
              <a:t>mae</a:t>
            </a:r>
            <a:r>
              <a:rPr lang="en-US" sz="1500">
                <a:latin typeface="Calibri"/>
                <a:ea typeface="Calibri"/>
                <a:cs typeface="Calibri"/>
              </a:rPr>
              <a:t> plant </a:t>
            </a:r>
            <a:r>
              <a:rPr lang="en-US" sz="1500" err="1">
                <a:latin typeface="Calibri"/>
                <a:ea typeface="Calibri"/>
                <a:cs typeface="Calibri"/>
              </a:rPr>
              <a:t>yn</a:t>
            </a:r>
            <a:r>
              <a:rPr lang="en-US" sz="1500">
                <a:latin typeface="Calibri"/>
                <a:ea typeface="Calibri"/>
                <a:cs typeface="Calibri"/>
              </a:rPr>
              <a:t> </a:t>
            </a:r>
            <a:r>
              <a:rPr lang="en-US" sz="1500" err="1">
                <a:latin typeface="Calibri"/>
                <a:ea typeface="Calibri"/>
                <a:cs typeface="Calibri"/>
              </a:rPr>
              <a:t>cymryd</a:t>
            </a:r>
            <a:r>
              <a:rPr lang="en-US" sz="1500">
                <a:latin typeface="Calibri"/>
                <a:ea typeface="Calibri"/>
                <a:cs typeface="Calibri"/>
              </a:rPr>
              <a:t> </a:t>
            </a:r>
            <a:r>
              <a:rPr lang="en-US" sz="1500" err="1">
                <a:latin typeface="Calibri"/>
                <a:ea typeface="Calibri"/>
                <a:cs typeface="Calibri"/>
              </a:rPr>
              <a:t>diwrnod</a:t>
            </a:r>
            <a:r>
              <a:rPr lang="en-US" sz="1500">
                <a:latin typeface="Calibri"/>
                <a:ea typeface="Calibri"/>
                <a:cs typeface="Calibri"/>
              </a:rPr>
              <a:t> </a:t>
            </a:r>
            <a:r>
              <a:rPr lang="en-US" sz="1500" err="1">
                <a:latin typeface="Calibri"/>
                <a:ea typeface="Calibri"/>
                <a:cs typeface="Calibri"/>
              </a:rPr>
              <a:t>allan</a:t>
            </a:r>
            <a:r>
              <a:rPr lang="en-US" sz="1500">
                <a:latin typeface="Calibri"/>
                <a:ea typeface="Calibri"/>
                <a:cs typeface="Calibri"/>
              </a:rPr>
              <a:t> </a:t>
            </a:r>
            <a:r>
              <a:rPr lang="en-US" sz="1500" err="1">
                <a:latin typeface="Calibri"/>
                <a:ea typeface="Calibri"/>
                <a:cs typeface="Calibri"/>
              </a:rPr>
              <a:t>o'r</a:t>
            </a:r>
            <a:r>
              <a:rPr lang="en-US" sz="1500">
                <a:latin typeface="Calibri"/>
                <a:ea typeface="Calibri"/>
                <a:cs typeface="Calibri"/>
              </a:rPr>
              <a:t> </a:t>
            </a:r>
            <a:r>
              <a:rPr lang="en-US" sz="1500" err="1">
                <a:latin typeface="Calibri"/>
                <a:ea typeface="Calibri"/>
                <a:cs typeface="Calibri"/>
              </a:rPr>
              <a:t>ystafell</a:t>
            </a:r>
            <a:r>
              <a:rPr lang="en-US" sz="1500">
                <a:latin typeface="Calibri"/>
                <a:ea typeface="Calibri"/>
                <a:cs typeface="Calibri"/>
              </a:rPr>
              <a:t> </a:t>
            </a:r>
            <a:r>
              <a:rPr lang="en-US" sz="1500" err="1">
                <a:latin typeface="Calibri"/>
                <a:ea typeface="Calibri"/>
                <a:cs typeface="Calibri"/>
              </a:rPr>
              <a:t>dosbarth</a:t>
            </a:r>
            <a:r>
              <a:rPr lang="en-US" sz="1500">
                <a:latin typeface="Calibri"/>
                <a:ea typeface="Calibri"/>
                <a:cs typeface="Calibri"/>
              </a:rPr>
              <a:t> I </a:t>
            </a:r>
            <a:r>
              <a:rPr lang="en-US" sz="1500" err="1">
                <a:latin typeface="Calibri"/>
                <a:ea typeface="Calibri"/>
                <a:cs typeface="Calibri"/>
              </a:rPr>
              <a:t>ymweld</a:t>
            </a:r>
            <a:r>
              <a:rPr lang="en-US" sz="1500">
                <a:latin typeface="Calibri"/>
                <a:ea typeface="Calibri"/>
                <a:cs typeface="Calibri"/>
              </a:rPr>
              <a:t> a </a:t>
            </a:r>
            <a:r>
              <a:rPr lang="en-US" sz="1500" err="1">
                <a:latin typeface="Calibri"/>
                <a:ea typeface="Calibri"/>
                <a:cs typeface="Calibri"/>
              </a:rPr>
              <a:t>lefydd</a:t>
            </a:r>
            <a:r>
              <a:rPr lang="en-US" sz="1500">
                <a:latin typeface="Calibri"/>
                <a:ea typeface="Calibri"/>
                <a:cs typeface="Calibri"/>
              </a:rPr>
              <a:t> wahanol ac I </a:t>
            </a:r>
            <a:r>
              <a:rPr lang="en-US" sz="1500" err="1">
                <a:latin typeface="Calibri"/>
                <a:ea typeface="Calibri"/>
                <a:cs typeface="Calibri"/>
              </a:rPr>
              <a:t>cael</a:t>
            </a:r>
            <a:r>
              <a:rPr lang="en-US" sz="1500">
                <a:latin typeface="Calibri"/>
                <a:ea typeface="Calibri"/>
                <a:cs typeface="Calibri"/>
              </a:rPr>
              <a:t> </a:t>
            </a:r>
            <a:r>
              <a:rPr lang="en-US" sz="1500" err="1">
                <a:latin typeface="Calibri"/>
                <a:ea typeface="Calibri"/>
                <a:cs typeface="Calibri"/>
              </a:rPr>
              <a:t>profiadau</a:t>
            </a:r>
            <a:r>
              <a:rPr lang="en-US" sz="1500">
                <a:latin typeface="Calibri"/>
                <a:ea typeface="Calibri"/>
                <a:cs typeface="Calibri"/>
              </a:rPr>
              <a:t> </a:t>
            </a:r>
            <a:r>
              <a:rPr lang="en-US" sz="1500" err="1">
                <a:latin typeface="Calibri"/>
                <a:ea typeface="Calibri"/>
                <a:cs typeface="Calibri"/>
              </a:rPr>
              <a:t>wahanol</a:t>
            </a:r>
            <a:r>
              <a:rPr lang="en-US" sz="1500">
                <a:latin typeface="Calibri"/>
                <a:ea typeface="Calibri"/>
                <a:cs typeface="Calibri"/>
              </a:rPr>
              <a:t>. </a:t>
            </a:r>
            <a:r>
              <a:rPr lang="en-US" sz="1500" err="1">
                <a:latin typeface="Calibri"/>
                <a:ea typeface="Calibri"/>
                <a:cs typeface="Calibri"/>
              </a:rPr>
              <a:t>Dyweda</a:t>
            </a:r>
            <a:r>
              <a:rPr lang="en-US" sz="1500">
                <a:latin typeface="Calibri"/>
                <a:ea typeface="Calibri"/>
                <a:cs typeface="Calibri"/>
              </a:rPr>
              <a:t>  (Council, 2022)</a:t>
            </a:r>
            <a:r>
              <a:rPr lang="en-US" sz="1500" i="1">
                <a:latin typeface="Calibri"/>
                <a:ea typeface="Calibri"/>
                <a:cs typeface="Calibri"/>
              </a:rPr>
              <a:t> "Outdoor learning, educational visits and adventurous activities have a vital part to play in meeting the demands of a rich and compelling curriculum, and in achieving the goal of preparing young people for life beyond school. Effective schools have always used educational visits, residential experiences and activity in the local area of the school and school grounds as an integral part of their whole-school approach."</a:t>
            </a:r>
            <a:endParaRPr lang="en-US" sz="1500">
              <a:latin typeface="Calibri"/>
              <a:ea typeface="Calibri"/>
              <a:cs typeface="Calibri"/>
            </a:endParaRPr>
          </a:p>
          <a:p>
            <a:r>
              <a:rPr lang="en-US" sz="1500">
                <a:latin typeface="Calibri"/>
                <a:ea typeface="Calibri"/>
                <a:cs typeface="Calibri"/>
              </a:rPr>
              <a:t>Mae </a:t>
            </a:r>
            <a:r>
              <a:rPr lang="en-US" sz="1500" err="1">
                <a:latin typeface="Calibri"/>
                <a:ea typeface="Calibri"/>
                <a:cs typeface="Calibri"/>
              </a:rPr>
              <a:t>yna</a:t>
            </a:r>
            <a:r>
              <a:rPr lang="en-US" sz="1500">
                <a:latin typeface="Calibri"/>
                <a:ea typeface="Calibri"/>
                <a:cs typeface="Calibri"/>
              </a:rPr>
              <a:t> </a:t>
            </a:r>
            <a:r>
              <a:rPr lang="en-US" sz="1500" err="1">
                <a:latin typeface="Calibri"/>
                <a:ea typeface="Calibri"/>
                <a:cs typeface="Calibri"/>
              </a:rPr>
              <a:t>nifer</a:t>
            </a:r>
            <a:r>
              <a:rPr lang="en-US" sz="1500">
                <a:latin typeface="Calibri"/>
                <a:ea typeface="Calibri"/>
                <a:cs typeface="Calibri"/>
              </a:rPr>
              <a:t> o </a:t>
            </a:r>
            <a:r>
              <a:rPr lang="en-US" sz="1500" err="1">
                <a:latin typeface="Calibri"/>
                <a:ea typeface="Calibri"/>
                <a:cs typeface="Calibri"/>
              </a:rPr>
              <a:t>ffurfiau</a:t>
            </a:r>
            <a:r>
              <a:rPr lang="en-US" sz="1500">
                <a:latin typeface="Calibri"/>
                <a:ea typeface="Calibri"/>
                <a:cs typeface="Calibri"/>
              </a:rPr>
              <a:t> gall </a:t>
            </a:r>
            <a:r>
              <a:rPr lang="en-US" sz="1500" err="1">
                <a:latin typeface="Calibri"/>
                <a:ea typeface="Calibri"/>
                <a:cs typeface="Calibri"/>
              </a:rPr>
              <a:t>teithiau</a:t>
            </a:r>
            <a:r>
              <a:rPr lang="en-US" sz="1500">
                <a:latin typeface="Calibri"/>
                <a:ea typeface="Calibri"/>
                <a:cs typeface="Calibri"/>
              </a:rPr>
              <a:t> </a:t>
            </a:r>
            <a:r>
              <a:rPr lang="en-US" sz="1500" err="1">
                <a:latin typeface="Calibri"/>
                <a:ea typeface="Calibri"/>
                <a:cs typeface="Calibri"/>
              </a:rPr>
              <a:t>ysgol</a:t>
            </a:r>
            <a:r>
              <a:rPr lang="en-US" sz="1500">
                <a:latin typeface="Calibri"/>
                <a:ea typeface="Calibri"/>
                <a:cs typeface="Calibri"/>
              </a:rPr>
              <a:t> </a:t>
            </a:r>
            <a:r>
              <a:rPr lang="en-US" sz="1500" err="1">
                <a:latin typeface="Calibri"/>
                <a:ea typeface="Calibri"/>
                <a:cs typeface="Calibri"/>
              </a:rPr>
              <a:t>gweithio</a:t>
            </a:r>
            <a:r>
              <a:rPr lang="en-US" sz="1500">
                <a:latin typeface="Calibri"/>
                <a:ea typeface="Calibri"/>
                <a:cs typeface="Calibri"/>
              </a:rPr>
              <a:t>. Ffordd </a:t>
            </a:r>
            <a:r>
              <a:rPr lang="en-US" sz="1500" err="1">
                <a:latin typeface="Calibri"/>
                <a:ea typeface="Calibri"/>
                <a:cs typeface="Calibri"/>
              </a:rPr>
              <a:t>mwyaf</a:t>
            </a:r>
            <a:r>
              <a:rPr lang="en-US" sz="1500">
                <a:latin typeface="Calibri"/>
                <a:ea typeface="Calibri"/>
                <a:cs typeface="Calibri"/>
              </a:rPr>
              <a:t> </a:t>
            </a:r>
            <a:r>
              <a:rPr lang="en-US" sz="1500" err="1">
                <a:latin typeface="Calibri"/>
                <a:ea typeface="Calibri"/>
                <a:cs typeface="Calibri"/>
              </a:rPr>
              <a:t>cyffredin</a:t>
            </a:r>
            <a:r>
              <a:rPr lang="en-US" sz="1500">
                <a:latin typeface="Calibri"/>
                <a:ea typeface="Calibri"/>
                <a:cs typeface="Calibri"/>
              </a:rPr>
              <a:t> </a:t>
            </a:r>
            <a:r>
              <a:rPr lang="en-US" sz="1500" err="1">
                <a:latin typeface="Calibri"/>
                <a:ea typeface="Calibri"/>
                <a:cs typeface="Calibri"/>
              </a:rPr>
              <a:t>yw</a:t>
            </a:r>
            <a:r>
              <a:rPr lang="en-US" sz="1500">
                <a:latin typeface="Calibri"/>
                <a:ea typeface="Calibri"/>
                <a:cs typeface="Calibri"/>
              </a:rPr>
              <a:t> I </a:t>
            </a:r>
            <a:r>
              <a:rPr lang="en-US" sz="1500" err="1">
                <a:latin typeface="Calibri"/>
                <a:ea typeface="Calibri"/>
                <a:cs typeface="Calibri"/>
              </a:rPr>
              <a:t>cymryd</a:t>
            </a:r>
            <a:r>
              <a:rPr lang="en-US" sz="1500">
                <a:latin typeface="Calibri"/>
                <a:ea typeface="Calibri"/>
                <a:cs typeface="Calibri"/>
              </a:rPr>
              <a:t> plant </a:t>
            </a:r>
            <a:r>
              <a:rPr lang="en-US" sz="1500" err="1">
                <a:latin typeface="Calibri"/>
                <a:ea typeface="Calibri"/>
                <a:cs typeface="Calibri"/>
              </a:rPr>
              <a:t>allan</a:t>
            </a:r>
            <a:r>
              <a:rPr lang="en-US" sz="1500">
                <a:latin typeface="Calibri"/>
                <a:ea typeface="Calibri"/>
                <a:cs typeface="Calibri"/>
              </a:rPr>
              <a:t> </a:t>
            </a:r>
            <a:r>
              <a:rPr lang="en-US" sz="1500" err="1">
                <a:latin typeface="Calibri"/>
                <a:ea typeface="Calibri"/>
                <a:cs typeface="Calibri"/>
              </a:rPr>
              <a:t>o'I</a:t>
            </a:r>
            <a:r>
              <a:rPr lang="en-US" sz="1500">
                <a:latin typeface="Calibri"/>
                <a:ea typeface="Calibri"/>
                <a:cs typeface="Calibri"/>
              </a:rPr>
              <a:t> </a:t>
            </a:r>
            <a:r>
              <a:rPr lang="en-US" sz="1500" err="1">
                <a:latin typeface="Calibri"/>
                <a:ea typeface="Calibri"/>
                <a:cs typeface="Calibri"/>
              </a:rPr>
              <a:t>ystafell</a:t>
            </a:r>
            <a:r>
              <a:rPr lang="en-US" sz="1500">
                <a:latin typeface="Calibri"/>
                <a:ea typeface="Calibri"/>
                <a:cs typeface="Calibri"/>
              </a:rPr>
              <a:t> </a:t>
            </a:r>
            <a:r>
              <a:rPr lang="en-US" sz="1500" err="1">
                <a:latin typeface="Calibri"/>
                <a:ea typeface="Calibri"/>
                <a:cs typeface="Calibri"/>
              </a:rPr>
              <a:t>dosbarth</a:t>
            </a:r>
            <a:r>
              <a:rPr lang="en-US" sz="1500">
                <a:latin typeface="Calibri"/>
                <a:ea typeface="Calibri"/>
                <a:cs typeface="Calibri"/>
              </a:rPr>
              <a:t> ac I </a:t>
            </a:r>
            <a:r>
              <a:rPr lang="en-US" sz="1500" err="1">
                <a:latin typeface="Calibri"/>
                <a:ea typeface="Calibri"/>
                <a:cs typeface="Calibri"/>
              </a:rPr>
              <a:t>ymweld</a:t>
            </a:r>
            <a:r>
              <a:rPr lang="en-US" sz="1500">
                <a:latin typeface="Calibri"/>
                <a:ea typeface="Calibri"/>
                <a:cs typeface="Calibri"/>
              </a:rPr>
              <a:t> a </a:t>
            </a:r>
            <a:r>
              <a:rPr lang="en-US" sz="1500" err="1">
                <a:latin typeface="Calibri"/>
                <a:ea typeface="Calibri"/>
                <a:cs typeface="Calibri"/>
              </a:rPr>
              <a:t>amgueddofoedd</a:t>
            </a:r>
            <a:r>
              <a:rPr lang="en-US" sz="1500">
                <a:latin typeface="Calibri"/>
                <a:ea typeface="Calibri"/>
                <a:cs typeface="Calibri"/>
              </a:rPr>
              <a:t> </a:t>
            </a:r>
            <a:r>
              <a:rPr lang="en-US" sz="1500" err="1">
                <a:latin typeface="Calibri"/>
                <a:ea typeface="Calibri"/>
                <a:cs typeface="Calibri"/>
              </a:rPr>
              <a:t>lleol</a:t>
            </a:r>
            <a:r>
              <a:rPr lang="en-US" sz="1500">
                <a:latin typeface="Calibri"/>
                <a:ea typeface="Calibri"/>
                <a:cs typeface="Calibri"/>
              </a:rPr>
              <a:t>. </a:t>
            </a:r>
            <a:r>
              <a:rPr lang="en-US" sz="1500" err="1">
                <a:latin typeface="Calibri"/>
                <a:ea typeface="Calibri"/>
                <a:cs typeface="Calibri"/>
              </a:rPr>
              <a:t>Engreifftiau</a:t>
            </a:r>
            <a:r>
              <a:rPr lang="en-US" sz="1500">
                <a:latin typeface="Calibri"/>
                <a:ea typeface="Calibri"/>
                <a:cs typeface="Calibri"/>
              </a:rPr>
              <a:t> </a:t>
            </a:r>
            <a:r>
              <a:rPr lang="en-US" sz="1500" err="1">
                <a:latin typeface="Calibri"/>
                <a:ea typeface="Calibri"/>
                <a:cs typeface="Calibri"/>
              </a:rPr>
              <a:t>sydd</a:t>
            </a:r>
            <a:r>
              <a:rPr lang="en-US" sz="1500">
                <a:latin typeface="Calibri"/>
                <a:ea typeface="Calibri"/>
                <a:cs typeface="Calibri"/>
              </a:rPr>
              <a:t> </a:t>
            </a:r>
            <a:r>
              <a:rPr lang="en-US" sz="1500" err="1">
                <a:latin typeface="Calibri"/>
                <a:ea typeface="Calibri"/>
                <a:cs typeface="Calibri"/>
              </a:rPr>
              <a:t>yn</a:t>
            </a:r>
            <a:r>
              <a:rPr lang="en-US" sz="1500">
                <a:latin typeface="Calibri"/>
                <a:ea typeface="Calibri"/>
                <a:cs typeface="Calibri"/>
              </a:rPr>
              <a:t> </a:t>
            </a:r>
            <a:r>
              <a:rPr lang="en-US" sz="1500" err="1">
                <a:latin typeface="Calibri"/>
                <a:ea typeface="Calibri"/>
                <a:cs typeface="Calibri"/>
              </a:rPr>
              <a:t>cael</a:t>
            </a:r>
            <a:r>
              <a:rPr lang="en-US" sz="1500">
                <a:latin typeface="Calibri"/>
                <a:ea typeface="Calibri"/>
                <a:cs typeface="Calibri"/>
              </a:rPr>
              <a:t> </a:t>
            </a:r>
            <a:r>
              <a:rPr lang="en-US" sz="1500" err="1">
                <a:latin typeface="Calibri"/>
                <a:ea typeface="Calibri"/>
                <a:cs typeface="Calibri"/>
              </a:rPr>
              <a:t>ei</a:t>
            </a:r>
            <a:r>
              <a:rPr lang="en-US" sz="1500">
                <a:latin typeface="Calibri"/>
                <a:ea typeface="Calibri"/>
                <a:cs typeface="Calibri"/>
              </a:rPr>
              <a:t> </a:t>
            </a:r>
            <a:r>
              <a:rPr lang="en-US" sz="1500" err="1">
                <a:latin typeface="Calibri"/>
                <a:ea typeface="Calibri"/>
                <a:cs typeface="Calibri"/>
              </a:rPr>
              <a:t>cynnig</a:t>
            </a:r>
            <a:r>
              <a:rPr lang="en-US" sz="1500">
                <a:latin typeface="Calibri"/>
                <a:ea typeface="Calibri"/>
                <a:cs typeface="Calibri"/>
              </a:rPr>
              <a:t> </a:t>
            </a:r>
            <a:r>
              <a:rPr lang="en-US" sz="1500" err="1">
                <a:latin typeface="Calibri"/>
                <a:ea typeface="Calibri"/>
                <a:cs typeface="Calibri"/>
              </a:rPr>
              <a:t>gan</a:t>
            </a:r>
            <a:r>
              <a:rPr lang="en-US" sz="1500">
                <a:latin typeface="Calibri"/>
                <a:ea typeface="Calibri"/>
                <a:cs typeface="Calibri"/>
              </a:rPr>
              <a:t> (Young, 2025) </a:t>
            </a:r>
            <a:r>
              <a:rPr lang="en-US" sz="1500" err="1">
                <a:latin typeface="Calibri"/>
                <a:ea typeface="Calibri"/>
                <a:cs typeface="Calibri"/>
              </a:rPr>
              <a:t>yw</a:t>
            </a:r>
            <a:r>
              <a:rPr lang="en-US" sz="1500">
                <a:latin typeface="Calibri"/>
                <a:ea typeface="Calibri"/>
                <a:cs typeface="Calibri"/>
              </a:rPr>
              <a:t> </a:t>
            </a:r>
            <a:r>
              <a:rPr lang="en-US" sz="1500" err="1">
                <a:latin typeface="Calibri"/>
                <a:ea typeface="Calibri"/>
                <a:cs typeface="Calibri"/>
              </a:rPr>
              <a:t>ymwled</a:t>
            </a:r>
            <a:r>
              <a:rPr lang="en-US" sz="1500">
                <a:latin typeface="Calibri"/>
                <a:ea typeface="Calibri"/>
                <a:cs typeface="Calibri"/>
              </a:rPr>
              <a:t> </a:t>
            </a:r>
            <a:r>
              <a:rPr lang="en-US" sz="1500" err="1">
                <a:latin typeface="Calibri"/>
                <a:ea typeface="Calibri"/>
                <a:cs typeface="Calibri"/>
              </a:rPr>
              <a:t>canolfaneodd</a:t>
            </a:r>
            <a:r>
              <a:rPr lang="en-US" sz="1500">
                <a:latin typeface="Calibri"/>
                <a:ea typeface="Calibri"/>
                <a:cs typeface="Calibri"/>
              </a:rPr>
              <a:t> </a:t>
            </a:r>
            <a:r>
              <a:rPr lang="en-US" sz="1500" err="1">
                <a:latin typeface="Calibri"/>
                <a:ea typeface="Calibri"/>
                <a:cs typeface="Calibri"/>
              </a:rPr>
              <a:t>gweyddianiaeth</a:t>
            </a:r>
            <a:r>
              <a:rPr lang="en-US" sz="1500">
                <a:latin typeface="Calibri"/>
                <a:ea typeface="Calibri"/>
                <a:cs typeface="Calibri"/>
              </a:rPr>
              <a:t>, </a:t>
            </a:r>
            <a:r>
              <a:rPr lang="en-US" sz="1500" err="1">
                <a:latin typeface="Calibri"/>
                <a:ea typeface="Calibri"/>
                <a:cs typeface="Calibri"/>
              </a:rPr>
              <a:t>teithiau</a:t>
            </a:r>
            <a:r>
              <a:rPr lang="en-US" sz="1500">
                <a:latin typeface="Calibri"/>
                <a:ea typeface="Calibri"/>
                <a:cs typeface="Calibri"/>
              </a:rPr>
              <a:t> </a:t>
            </a:r>
            <a:r>
              <a:rPr lang="en-US" sz="1500" err="1">
                <a:latin typeface="Calibri"/>
                <a:ea typeface="Calibri"/>
                <a:cs typeface="Calibri"/>
              </a:rPr>
              <a:t>daeryddiaeth</a:t>
            </a:r>
            <a:r>
              <a:rPr lang="en-US" sz="1500">
                <a:latin typeface="Calibri"/>
                <a:ea typeface="Calibri"/>
                <a:cs typeface="Calibri"/>
              </a:rPr>
              <a:t> neu </a:t>
            </a:r>
            <a:r>
              <a:rPr lang="en-US" sz="1500" err="1">
                <a:latin typeface="Calibri"/>
                <a:ea typeface="Calibri"/>
                <a:cs typeface="Calibri"/>
              </a:rPr>
              <a:t>taith</a:t>
            </a:r>
            <a:r>
              <a:rPr lang="en-US" sz="1500">
                <a:latin typeface="Calibri"/>
                <a:ea typeface="Calibri"/>
                <a:cs typeface="Calibri"/>
              </a:rPr>
              <a:t> </a:t>
            </a:r>
            <a:r>
              <a:rPr lang="en-US" sz="1500" err="1">
                <a:latin typeface="Calibri"/>
                <a:ea typeface="Calibri"/>
                <a:cs typeface="Calibri"/>
              </a:rPr>
              <a:t>theatr</a:t>
            </a:r>
            <a:r>
              <a:rPr lang="en-US" sz="1500">
                <a:latin typeface="Calibri"/>
                <a:ea typeface="Calibri"/>
                <a:cs typeface="Calibri"/>
              </a:rPr>
              <a:t>. </a:t>
            </a:r>
            <a:r>
              <a:rPr lang="en-US" sz="1500" err="1">
                <a:latin typeface="Calibri"/>
                <a:ea typeface="Calibri"/>
                <a:cs typeface="Calibri"/>
              </a:rPr>
              <a:t>Dywyeda</a:t>
            </a:r>
            <a:r>
              <a:rPr lang="en-US" sz="1500">
                <a:latin typeface="Calibri"/>
                <a:ea typeface="Calibri"/>
                <a:cs typeface="Calibri"/>
              </a:rPr>
              <a:t> young </a:t>
            </a:r>
            <a:r>
              <a:rPr lang="en-US" sz="1500" err="1">
                <a:latin typeface="Calibri"/>
                <a:ea typeface="Calibri"/>
                <a:cs typeface="Calibri"/>
              </a:rPr>
              <a:t>fod</a:t>
            </a:r>
            <a:r>
              <a:rPr lang="en-US" sz="1500">
                <a:latin typeface="Calibri"/>
                <a:ea typeface="Calibri"/>
                <a:cs typeface="Calibri"/>
              </a:rPr>
              <a:t> </a:t>
            </a:r>
            <a:r>
              <a:rPr lang="en-US" sz="1500" i="1">
                <a:latin typeface="Calibri"/>
                <a:ea typeface="Calibri"/>
                <a:cs typeface="Calibri"/>
              </a:rPr>
              <a:t>"</a:t>
            </a:r>
            <a:r>
              <a:rPr lang="en-US" sz="1500" i="1">
                <a:highlight>
                  <a:srgbClr val="FFFFFF"/>
                </a:highlight>
                <a:latin typeface="Calibri"/>
                <a:ea typeface="Calibri"/>
                <a:cs typeface="Calibri"/>
              </a:rPr>
              <a:t>An educational trip is a planned learning experience that takes place outside the classroom, giving students the chance to explore real-world environments linked to their studies. Unlike reward trips or leisure outings, educational trips are designed to support clear learning outcomes – whether that’s deepening knowledge of a topic, developing personal skills, or broadening cultural awareness. Educational trips can range from local museum visits to overseas study tours. What matters most is the purpose: to help students learn through experience, not just observation.</a:t>
            </a:r>
            <a:endParaRPr lang="en-US" sz="1500"/>
          </a:p>
        </p:txBody>
      </p:sp>
      <p:sp>
        <p:nvSpPr>
          <p:cNvPr id="4" name="TextBox 3">
            <a:extLst>
              <a:ext uri="{FF2B5EF4-FFF2-40B4-BE49-F238E27FC236}">
                <a16:creationId xmlns:a16="http://schemas.microsoft.com/office/drawing/2014/main" id="{24385E63-648A-CAD5-DC16-DA52C4CDD436}"/>
              </a:ext>
            </a:extLst>
          </p:cNvPr>
          <p:cNvSpPr txBox="1"/>
          <p:nvPr/>
        </p:nvSpPr>
        <p:spPr>
          <a:xfrm>
            <a:off x="11537833" y="6354164"/>
            <a:ext cx="66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11</a:t>
            </a:r>
          </a:p>
        </p:txBody>
      </p:sp>
    </p:spTree>
    <p:extLst>
      <p:ext uri="{BB962C8B-B14F-4D97-AF65-F5344CB8AC3E}">
        <p14:creationId xmlns:p14="http://schemas.microsoft.com/office/powerpoint/2010/main" val="34500327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E9344-27B2-1359-2587-8C8DB841B950}"/>
              </a:ext>
            </a:extLst>
          </p:cNvPr>
          <p:cNvSpPr>
            <a:spLocks noGrp="1"/>
          </p:cNvSpPr>
          <p:nvPr>
            <p:ph type="title"/>
          </p:nvPr>
        </p:nvSpPr>
        <p:spPr>
          <a:xfrm>
            <a:off x="640080" y="325369"/>
            <a:ext cx="4368602" cy="1956841"/>
          </a:xfrm>
        </p:spPr>
        <p:txBody>
          <a:bodyPr anchor="b">
            <a:normAutofit/>
          </a:bodyPr>
          <a:lstStyle/>
          <a:p>
            <a:r>
              <a:rPr lang="en-US" sz="5400"/>
              <a:t>Manteision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2965761-D7A9-5BBD-AB84-CBFD0CC9F75B}"/>
              </a:ext>
            </a:extLst>
          </p:cNvPr>
          <p:cNvSpPr>
            <a:spLocks noGrp="1"/>
          </p:cNvSpPr>
          <p:nvPr>
            <p:ph idx="1"/>
          </p:nvPr>
        </p:nvSpPr>
        <p:spPr>
          <a:xfrm>
            <a:off x="640080" y="2872899"/>
            <a:ext cx="4243589" cy="3320668"/>
          </a:xfrm>
        </p:spPr>
        <p:txBody>
          <a:bodyPr vert="horz" lIns="91440" tIns="45720" rIns="91440" bIns="45720" rtlCol="0">
            <a:normAutofit/>
          </a:bodyPr>
          <a:lstStyle/>
          <a:p>
            <a:pPr marL="0" indent="0">
              <a:buNone/>
            </a:pPr>
            <a:endParaRPr lang="en-US" sz="2200" b="1" cap="all">
              <a:highlight>
                <a:srgbClr val="FFFFFF"/>
              </a:highlight>
            </a:endParaRPr>
          </a:p>
          <a:p>
            <a:endParaRPr lang="en-US" sz="2200">
              <a:highlight>
                <a:srgbClr val="FFFFFF"/>
              </a:highlight>
              <a:latin typeface="Lora"/>
            </a:endParaRPr>
          </a:p>
          <a:p>
            <a:endParaRPr lang="en-US" sz="2200">
              <a:highlight>
                <a:srgbClr val="FFFFFF"/>
              </a:highlight>
              <a:latin typeface="Lora"/>
            </a:endParaRPr>
          </a:p>
          <a:p>
            <a:endParaRPr lang="en-US" sz="2200">
              <a:highlight>
                <a:srgbClr val="FFFFFF"/>
              </a:highlight>
              <a:latin typeface="Lora"/>
            </a:endParaRPr>
          </a:p>
          <a:p>
            <a:endParaRPr lang="en-US" sz="2200">
              <a:highlight>
                <a:srgbClr val="FFFFFF"/>
              </a:highlight>
              <a:latin typeface="Lora"/>
            </a:endParaRPr>
          </a:p>
          <a:p>
            <a:endParaRPr lang="en-US" sz="2200">
              <a:highlight>
                <a:srgbClr val="FFFFFF"/>
              </a:highlight>
              <a:latin typeface="Lora"/>
            </a:endParaRPr>
          </a:p>
          <a:p>
            <a:endParaRPr lang="en-US" sz="2200"/>
          </a:p>
        </p:txBody>
      </p:sp>
      <p:pic>
        <p:nvPicPr>
          <p:cNvPr id="4" name="Picture 3" descr="A group of children holding hands&#10;&#10;AI-generated content may be incorrect.">
            <a:extLst>
              <a:ext uri="{FF2B5EF4-FFF2-40B4-BE49-F238E27FC236}">
                <a16:creationId xmlns:a16="http://schemas.microsoft.com/office/drawing/2014/main" id="{2A21A68A-49C1-295A-8359-24AA0437444B}"/>
              </a:ext>
            </a:extLst>
          </p:cNvPr>
          <p:cNvPicPr>
            <a:picLocks noChangeAspect="1"/>
          </p:cNvPicPr>
          <p:nvPr/>
        </p:nvPicPr>
        <p:blipFill>
          <a:blip r:embed="rId2"/>
          <a:srcRect l="12591" r="2095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14BA591E-122C-B4D8-37ED-DDD2D1962007}"/>
              </a:ext>
            </a:extLst>
          </p:cNvPr>
          <p:cNvSpPr txBox="1"/>
          <p:nvPr/>
        </p:nvSpPr>
        <p:spPr>
          <a:xfrm>
            <a:off x="6526696" y="-16565"/>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dirty="0">
                <a:solidFill>
                  <a:schemeClr val="bg1"/>
                </a:solidFill>
                <a:latin typeface="Aptos"/>
              </a:rPr>
              <a:t>(</a:t>
            </a:r>
            <a:r>
              <a:rPr lang="en-US" sz="1200" b="0" i="0" u="none" strike="noStrike" baseline="0" dirty="0" err="1">
                <a:solidFill>
                  <a:schemeClr val="bg1"/>
                </a:solidFill>
                <a:latin typeface="Aptos"/>
              </a:rPr>
              <a:t>freepik</a:t>
            </a:r>
            <a:r>
              <a:rPr lang="en-US" sz="1200" b="0" i="0" u="none" strike="noStrike" baseline="0" dirty="0">
                <a:solidFill>
                  <a:schemeClr val="bg1"/>
                </a:solidFill>
                <a:latin typeface="Aptos"/>
              </a:rPr>
              <a:t>, 2026)</a:t>
            </a:r>
            <a:endParaRPr lang="en-US" dirty="0">
              <a:solidFill>
                <a:schemeClr val="bg1"/>
              </a:solidFill>
            </a:endParaRPr>
          </a:p>
          <a:p>
            <a:pPr algn="ctr"/>
            <a:endParaRPr lang="en-US"/>
          </a:p>
        </p:txBody>
      </p:sp>
      <p:sp>
        <p:nvSpPr>
          <p:cNvPr id="6" name="TextBox 5">
            <a:extLst>
              <a:ext uri="{FF2B5EF4-FFF2-40B4-BE49-F238E27FC236}">
                <a16:creationId xmlns:a16="http://schemas.microsoft.com/office/drawing/2014/main" id="{C55122B9-198F-A5C8-7B7F-5854D3CA6C2E}"/>
              </a:ext>
            </a:extLst>
          </p:cNvPr>
          <p:cNvSpPr txBox="1"/>
          <p:nvPr/>
        </p:nvSpPr>
        <p:spPr>
          <a:xfrm>
            <a:off x="11579225" y="6265754"/>
            <a:ext cx="6348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12</a:t>
            </a:r>
          </a:p>
        </p:txBody>
      </p:sp>
    </p:spTree>
    <p:extLst>
      <p:ext uri="{BB962C8B-B14F-4D97-AF65-F5344CB8AC3E}">
        <p14:creationId xmlns:p14="http://schemas.microsoft.com/office/powerpoint/2010/main" val="32694458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0E4A4-A8D5-E438-1EA9-A760573DE090}"/>
              </a:ext>
            </a:extLst>
          </p:cNvPr>
          <p:cNvSpPr>
            <a:spLocks noGrp="1"/>
          </p:cNvSpPr>
          <p:nvPr>
            <p:ph type="title"/>
          </p:nvPr>
        </p:nvSpPr>
        <p:spPr>
          <a:xfrm>
            <a:off x="838200" y="365125"/>
            <a:ext cx="10515600" cy="1325563"/>
          </a:xfrm>
        </p:spPr>
        <p:txBody>
          <a:bodyPr>
            <a:normAutofit/>
          </a:bodyPr>
          <a:lstStyle/>
          <a:p>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53BC48-F85C-D6BD-8BF5-EB3C9110598D}"/>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900" dirty="0" err="1">
                <a:highlight>
                  <a:srgbClr val="FFFFFF"/>
                </a:highlight>
                <a:ea typeface="+mn-lt"/>
                <a:cs typeface="+mn-lt"/>
              </a:rPr>
              <a:t>Prif</a:t>
            </a:r>
            <a:r>
              <a:rPr lang="en-US" sz="1900" dirty="0">
                <a:highlight>
                  <a:srgbClr val="FFFFFF"/>
                </a:highlight>
                <a:ea typeface="+mn-lt"/>
                <a:cs typeface="+mn-lt"/>
              </a:rPr>
              <a:t> </a:t>
            </a:r>
            <a:r>
              <a:rPr lang="en-US" sz="1900" dirty="0" err="1">
                <a:highlight>
                  <a:srgbClr val="FFFFFF"/>
                </a:highlight>
                <a:ea typeface="+mn-lt"/>
                <a:cs typeface="+mn-lt"/>
              </a:rPr>
              <a:t>fantais</a:t>
            </a:r>
            <a:r>
              <a:rPr lang="en-US" sz="1900" dirty="0">
                <a:highlight>
                  <a:srgbClr val="FFFFFF"/>
                </a:highlight>
                <a:ea typeface="+mn-lt"/>
                <a:cs typeface="+mn-lt"/>
              </a:rPr>
              <a:t> o </a:t>
            </a:r>
            <a:r>
              <a:rPr lang="en-US" sz="1900" dirty="0" err="1">
                <a:highlight>
                  <a:srgbClr val="FFFFFF"/>
                </a:highlight>
                <a:ea typeface="+mn-lt"/>
                <a:cs typeface="+mn-lt"/>
              </a:rPr>
              <a:t>deithiau</a:t>
            </a:r>
            <a:r>
              <a:rPr lang="en-US" sz="1900" dirty="0">
                <a:highlight>
                  <a:srgbClr val="FFFFFF"/>
                </a:highlight>
                <a:ea typeface="+mn-lt"/>
                <a:cs typeface="+mn-lt"/>
              </a:rPr>
              <a:t> </a:t>
            </a:r>
            <a:r>
              <a:rPr lang="en-US" sz="1900" dirty="0" err="1">
                <a:highlight>
                  <a:srgbClr val="FFFFFF"/>
                </a:highlight>
                <a:ea typeface="+mn-lt"/>
                <a:cs typeface="+mn-lt"/>
              </a:rPr>
              <a:t>ysgol</a:t>
            </a:r>
            <a:r>
              <a:rPr lang="en-US" sz="1900" dirty="0">
                <a:highlight>
                  <a:srgbClr val="FFFFFF"/>
                </a:highlight>
                <a:ea typeface="+mn-lt"/>
                <a:cs typeface="+mn-lt"/>
              </a:rPr>
              <a:t> </a:t>
            </a:r>
            <a:r>
              <a:rPr lang="en-US" sz="1900" dirty="0" err="1">
                <a:highlight>
                  <a:srgbClr val="FFFFFF"/>
                </a:highlight>
                <a:ea typeface="+mn-lt"/>
                <a:cs typeface="+mn-lt"/>
              </a:rPr>
              <a:t>yw</a:t>
            </a:r>
            <a:r>
              <a:rPr lang="en-US" sz="1900" dirty="0">
                <a:highlight>
                  <a:srgbClr val="FFFFFF"/>
                </a:highlight>
                <a:ea typeface="+mn-lt"/>
                <a:cs typeface="+mn-lt"/>
              </a:rPr>
              <a:t> bod plant </a:t>
            </a:r>
            <a:r>
              <a:rPr lang="en-US" sz="1900" dirty="0" err="1">
                <a:highlight>
                  <a:srgbClr val="FFFFFF"/>
                </a:highlight>
                <a:ea typeface="+mn-lt"/>
                <a:cs typeface="+mn-lt"/>
              </a:rPr>
              <a:t>yn</a:t>
            </a:r>
            <a:r>
              <a:rPr lang="en-US" sz="1900" dirty="0">
                <a:highlight>
                  <a:srgbClr val="FFFFFF"/>
                </a:highlight>
                <a:ea typeface="+mn-lt"/>
                <a:cs typeface="+mn-lt"/>
              </a:rPr>
              <a:t> </a:t>
            </a:r>
            <a:r>
              <a:rPr lang="en-US" sz="1900" dirty="0" err="1">
                <a:highlight>
                  <a:srgbClr val="FFFFFF"/>
                </a:highlight>
                <a:ea typeface="+mn-lt"/>
                <a:cs typeface="+mn-lt"/>
              </a:rPr>
              <a:t>cael</a:t>
            </a:r>
            <a:r>
              <a:rPr lang="en-US" sz="1900" dirty="0">
                <a:highlight>
                  <a:srgbClr val="FFFFFF"/>
                </a:highlight>
                <a:ea typeface="+mn-lt"/>
                <a:cs typeface="+mn-lt"/>
              </a:rPr>
              <a:t> </a:t>
            </a:r>
            <a:r>
              <a:rPr lang="en-US" sz="1900" dirty="0" err="1">
                <a:highlight>
                  <a:srgbClr val="FFFFFF"/>
                </a:highlight>
                <a:ea typeface="+mn-lt"/>
                <a:cs typeface="+mn-lt"/>
              </a:rPr>
              <a:t>profiad</a:t>
            </a:r>
            <a:r>
              <a:rPr lang="en-US" sz="1900" dirty="0">
                <a:highlight>
                  <a:srgbClr val="FFFFFF"/>
                </a:highlight>
                <a:ea typeface="+mn-lt"/>
                <a:cs typeface="+mn-lt"/>
              </a:rPr>
              <a:t> o </a:t>
            </a:r>
            <a:r>
              <a:rPr lang="en-US" sz="1900" dirty="0" err="1">
                <a:highlight>
                  <a:srgbClr val="FFFFFF"/>
                </a:highlight>
                <a:ea typeface="+mn-lt"/>
                <a:cs typeface="+mn-lt"/>
              </a:rPr>
              <a:t>fod</a:t>
            </a:r>
            <a:r>
              <a:rPr lang="en-US" sz="1900" dirty="0">
                <a:highlight>
                  <a:srgbClr val="FFFFFF"/>
                </a:highlight>
                <a:ea typeface="+mn-lt"/>
                <a:cs typeface="+mn-lt"/>
              </a:rPr>
              <a:t> </a:t>
            </a:r>
            <a:r>
              <a:rPr lang="en-US" sz="1900" dirty="0" err="1">
                <a:highlight>
                  <a:srgbClr val="FFFFFF"/>
                </a:highlight>
                <a:ea typeface="+mn-lt"/>
                <a:cs typeface="+mn-lt"/>
              </a:rPr>
              <a:t>rhywle</a:t>
            </a:r>
            <a:r>
              <a:rPr lang="en-US" sz="1900" dirty="0">
                <a:highlight>
                  <a:srgbClr val="FFFFFF"/>
                </a:highlight>
                <a:ea typeface="+mn-lt"/>
                <a:cs typeface="+mn-lt"/>
              </a:rPr>
              <a:t> </a:t>
            </a:r>
            <a:r>
              <a:rPr lang="en-US" sz="1900" dirty="0" err="1">
                <a:highlight>
                  <a:srgbClr val="FFFFFF"/>
                </a:highlight>
                <a:ea typeface="+mn-lt"/>
                <a:cs typeface="+mn-lt"/>
              </a:rPr>
              <a:t>arall</a:t>
            </a:r>
            <a:r>
              <a:rPr lang="en-US" sz="1900" dirty="0">
                <a:highlight>
                  <a:srgbClr val="FFFFFF"/>
                </a:highlight>
                <a:ea typeface="+mn-lt"/>
                <a:cs typeface="+mn-lt"/>
              </a:rPr>
              <a:t> </a:t>
            </a:r>
            <a:r>
              <a:rPr lang="en-US" sz="1900" dirty="0" err="1">
                <a:highlight>
                  <a:srgbClr val="FFFFFF"/>
                </a:highlight>
                <a:ea typeface="+mn-lt"/>
                <a:cs typeface="+mn-lt"/>
              </a:rPr>
              <a:t>i</a:t>
            </a:r>
            <a:r>
              <a:rPr lang="en-US" sz="1900" dirty="0">
                <a:highlight>
                  <a:srgbClr val="FFFFFF"/>
                </a:highlight>
                <a:ea typeface="+mn-lt"/>
                <a:cs typeface="+mn-lt"/>
              </a:rPr>
              <a:t> </a:t>
            </a:r>
            <a:r>
              <a:rPr lang="en-US" sz="1900" dirty="0" err="1">
                <a:highlight>
                  <a:srgbClr val="FFFFFF"/>
                </a:highlight>
                <a:ea typeface="+mn-lt"/>
                <a:cs typeface="+mn-lt"/>
              </a:rPr>
              <a:t>ddysgu</a:t>
            </a:r>
            <a:r>
              <a:rPr lang="en-US" sz="1900" dirty="0">
                <a:highlight>
                  <a:srgbClr val="FFFFFF"/>
                </a:highlight>
                <a:ea typeface="+mn-lt"/>
                <a:cs typeface="+mn-lt"/>
              </a:rPr>
              <a:t> </a:t>
            </a:r>
            <a:r>
              <a:rPr lang="en-US" sz="1900" dirty="0" err="1">
                <a:highlight>
                  <a:srgbClr val="FFFFFF"/>
                </a:highlight>
                <a:ea typeface="+mn-lt"/>
                <a:cs typeface="+mn-lt"/>
              </a:rPr>
              <a:t>pethau</a:t>
            </a:r>
            <a:r>
              <a:rPr lang="en-US" sz="1900" dirty="0">
                <a:highlight>
                  <a:srgbClr val="FFFFFF"/>
                </a:highlight>
                <a:ea typeface="+mn-lt"/>
                <a:cs typeface="+mn-lt"/>
              </a:rPr>
              <a:t> </a:t>
            </a:r>
            <a:r>
              <a:rPr lang="en-US" sz="1900" dirty="0" err="1">
                <a:highlight>
                  <a:srgbClr val="FFFFFF"/>
                </a:highlight>
                <a:ea typeface="+mn-lt"/>
                <a:cs typeface="+mn-lt"/>
              </a:rPr>
              <a:t>newydd</a:t>
            </a:r>
            <a:r>
              <a:rPr lang="en-US" sz="1900" dirty="0">
                <a:highlight>
                  <a:srgbClr val="FFFFFF"/>
                </a:highlight>
                <a:ea typeface="+mn-lt"/>
                <a:cs typeface="+mn-lt"/>
              </a:rPr>
              <a:t>. </a:t>
            </a:r>
            <a:endParaRPr lang="en-US" sz="1900" dirty="0">
              <a:latin typeface="Lora"/>
            </a:endParaRPr>
          </a:p>
          <a:p>
            <a:r>
              <a:rPr lang="en-US" sz="1900">
                <a:highlight>
                  <a:srgbClr val="FFFFFF"/>
                </a:highlight>
                <a:ea typeface="+mn-lt"/>
                <a:cs typeface="+mn-lt"/>
              </a:rPr>
              <a:t>Mae defnyddio amgylchedd gwahanol fel amgueddfa neu ganolfan gwyddoniaeth. Mae mynd ar taith ysgol yn adio bach o gyffro i blant felly ac mae plant yn dangos mwy o ddiddordeb mewn dysgu pryd mynd ar deithiau ysgol.</a:t>
            </a:r>
            <a:endParaRPr lang="en-US" sz="1900">
              <a:ea typeface="+mn-lt"/>
              <a:cs typeface="+mn-lt"/>
            </a:endParaRPr>
          </a:p>
          <a:p>
            <a:r>
              <a:rPr lang="en-US" sz="1900">
                <a:highlight>
                  <a:srgbClr val="FFFFFF"/>
                </a:highlight>
                <a:latin typeface="Lora"/>
              </a:rPr>
              <a:t> Yn ol </a:t>
            </a:r>
            <a:r>
              <a:rPr lang="en-US" sz="1900">
                <a:highlight>
                  <a:srgbClr val="FFFFFF"/>
                </a:highlight>
                <a:latin typeface="Times New Roman"/>
                <a:cs typeface="Times New Roman"/>
              </a:rPr>
              <a:t>(The Elms, 2019) </a:t>
            </a:r>
            <a:r>
              <a:rPr lang="en-US" sz="1900" i="1">
                <a:highlight>
                  <a:srgbClr val="FFFFFF"/>
                </a:highlight>
                <a:latin typeface="Times New Roman"/>
                <a:cs typeface="Times New Roman"/>
              </a:rPr>
              <a:t>"</a:t>
            </a:r>
            <a:r>
              <a:rPr lang="en-US" sz="1900" i="1">
                <a:highlight>
                  <a:srgbClr val="FFFFFF"/>
                </a:highlight>
                <a:latin typeface="Lora"/>
              </a:rPr>
              <a:t>A well-chosen trip has the power to breathe new life into a classroomtopic. Activities and interactive tasks add an element of excitement tolearning, which areespecially effective in engaging visual or hands-on learners. Trips support and enhance thecurriculum, whilst providingnew perspectives and wider context for your child to think about. School trips transport education to a new and exciting location. A change to the routine of aschool timetable, trips are always memorable and therefore make effective learning tools. Asyour child thinks back on the fun they had at the Civil War Museum, they may also recall thedifferences between the Roundheads and the Cavaliers or remember that the English Civil Warwas actually three wars rather than one"</a:t>
            </a:r>
            <a:endParaRPr lang="en-US" sz="1900" i="1"/>
          </a:p>
        </p:txBody>
      </p:sp>
      <p:sp>
        <p:nvSpPr>
          <p:cNvPr id="4" name="TextBox 3">
            <a:extLst>
              <a:ext uri="{FF2B5EF4-FFF2-40B4-BE49-F238E27FC236}">
                <a16:creationId xmlns:a16="http://schemas.microsoft.com/office/drawing/2014/main" id="{B749EB5D-D658-681E-0160-D60177AED4F7}"/>
              </a:ext>
            </a:extLst>
          </p:cNvPr>
          <p:cNvSpPr txBox="1"/>
          <p:nvPr/>
        </p:nvSpPr>
        <p:spPr>
          <a:xfrm>
            <a:off x="11623399" y="6492163"/>
            <a:ext cx="565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13</a:t>
            </a:r>
          </a:p>
        </p:txBody>
      </p:sp>
    </p:spTree>
    <p:extLst>
      <p:ext uri="{BB962C8B-B14F-4D97-AF65-F5344CB8AC3E}">
        <p14:creationId xmlns:p14="http://schemas.microsoft.com/office/powerpoint/2010/main" val="1996325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1935DE-E532-961E-45EE-73A84EED6BE2}"/>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1800"/>
          </a:p>
          <a:p>
            <a:r>
              <a:rPr lang="en-US" sz="1800" dirty="0">
                <a:highlight>
                  <a:srgbClr val="FFFFFF"/>
                </a:highlight>
                <a:ea typeface="+mn-lt"/>
                <a:cs typeface="+mn-lt"/>
              </a:rPr>
              <a:t>Mae plant </a:t>
            </a:r>
            <a:r>
              <a:rPr lang="en-US" sz="1800" dirty="0" err="1">
                <a:highlight>
                  <a:srgbClr val="FFFFFF"/>
                </a:highlight>
                <a:ea typeface="+mn-lt"/>
                <a:cs typeface="+mn-lt"/>
              </a:rPr>
              <a:t>yn</a:t>
            </a:r>
            <a:r>
              <a:rPr lang="en-US" sz="1800" dirty="0">
                <a:highlight>
                  <a:srgbClr val="FFFFFF"/>
                </a:highlight>
                <a:ea typeface="+mn-lt"/>
                <a:cs typeface="+mn-lt"/>
              </a:rPr>
              <a:t> </a:t>
            </a:r>
            <a:r>
              <a:rPr lang="en-US" sz="1800" dirty="0" err="1">
                <a:highlight>
                  <a:srgbClr val="FFFFFF"/>
                </a:highlight>
                <a:ea typeface="+mn-lt"/>
                <a:cs typeface="+mn-lt"/>
              </a:rPr>
              <a:t>dod</a:t>
            </a:r>
            <a:r>
              <a:rPr lang="en-US" sz="1800" dirty="0">
                <a:highlight>
                  <a:srgbClr val="FFFFFF"/>
                </a:highlight>
                <a:ea typeface="+mn-lt"/>
                <a:cs typeface="+mn-lt"/>
              </a:rPr>
              <a:t> </a:t>
            </a:r>
            <a:r>
              <a:rPr lang="en-US" sz="1800" dirty="0" err="1">
                <a:highlight>
                  <a:srgbClr val="FFFFFF"/>
                </a:highlight>
                <a:ea typeface="+mn-lt"/>
                <a:cs typeface="+mn-lt"/>
              </a:rPr>
              <a:t>yn</a:t>
            </a:r>
            <a:r>
              <a:rPr lang="en-US" sz="1800" dirty="0">
                <a:highlight>
                  <a:srgbClr val="FFFFFF"/>
                </a:highlight>
                <a:ea typeface="+mn-lt"/>
                <a:cs typeface="+mn-lt"/>
              </a:rPr>
              <a:t> </a:t>
            </a:r>
            <a:r>
              <a:rPr lang="en-US" sz="1800" dirty="0" err="1">
                <a:highlight>
                  <a:srgbClr val="FFFFFF"/>
                </a:highlight>
                <a:ea typeface="+mn-lt"/>
                <a:cs typeface="+mn-lt"/>
              </a:rPr>
              <a:t>cael</a:t>
            </a:r>
            <a:r>
              <a:rPr lang="en-US" sz="1800" dirty="0">
                <a:highlight>
                  <a:srgbClr val="FFFFFF"/>
                </a:highlight>
                <a:ea typeface="+mn-lt"/>
                <a:cs typeface="+mn-lt"/>
              </a:rPr>
              <a:t> </a:t>
            </a:r>
            <a:r>
              <a:rPr lang="en-US" sz="1800" dirty="0" err="1">
                <a:highlight>
                  <a:srgbClr val="FFFFFF"/>
                </a:highlight>
                <a:ea typeface="+mn-lt"/>
                <a:cs typeface="+mn-lt"/>
              </a:rPr>
              <a:t>fwy</a:t>
            </a:r>
            <a:r>
              <a:rPr lang="en-US" sz="1800" dirty="0">
                <a:highlight>
                  <a:srgbClr val="FFFFFF"/>
                </a:highlight>
                <a:ea typeface="+mn-lt"/>
                <a:cs typeface="+mn-lt"/>
              </a:rPr>
              <a:t> o </a:t>
            </a:r>
            <a:r>
              <a:rPr lang="en-US" sz="1800" dirty="0" err="1">
                <a:highlight>
                  <a:srgbClr val="FFFFFF"/>
                </a:highlight>
                <a:ea typeface="+mn-lt"/>
                <a:cs typeface="+mn-lt"/>
              </a:rPr>
              <a:t>ddiddordeb</a:t>
            </a:r>
            <a:r>
              <a:rPr lang="en-US" sz="1800" dirty="0">
                <a:highlight>
                  <a:srgbClr val="FFFFFF"/>
                </a:highlight>
                <a:ea typeface="+mn-lt"/>
                <a:cs typeface="+mn-lt"/>
              </a:rPr>
              <a:t> o </a:t>
            </a:r>
            <a:r>
              <a:rPr lang="en-US" sz="1800" dirty="0" err="1">
                <a:highlight>
                  <a:srgbClr val="FFFFFF"/>
                </a:highlight>
                <a:ea typeface="+mn-lt"/>
                <a:cs typeface="+mn-lt"/>
              </a:rPr>
              <a:t>ddysgu</a:t>
            </a:r>
            <a:r>
              <a:rPr lang="en-US" sz="1800" dirty="0">
                <a:highlight>
                  <a:srgbClr val="FFFFFF"/>
                </a:highlight>
                <a:ea typeface="+mn-lt"/>
                <a:cs typeface="+mn-lt"/>
              </a:rPr>
              <a:t> </a:t>
            </a:r>
            <a:r>
              <a:rPr lang="en-US" sz="1800" dirty="0" err="1">
                <a:highlight>
                  <a:srgbClr val="FFFFFF"/>
                </a:highlight>
                <a:ea typeface="+mn-lt"/>
                <a:cs typeface="+mn-lt"/>
              </a:rPr>
              <a:t>pethau</a:t>
            </a:r>
            <a:r>
              <a:rPr lang="en-US" sz="1800" dirty="0">
                <a:highlight>
                  <a:srgbClr val="FFFFFF"/>
                </a:highlight>
                <a:ea typeface="+mn-lt"/>
                <a:cs typeface="+mn-lt"/>
              </a:rPr>
              <a:t> </a:t>
            </a:r>
            <a:r>
              <a:rPr lang="en-US" sz="1800" dirty="0" err="1">
                <a:highlight>
                  <a:srgbClr val="FFFFFF"/>
                </a:highlight>
                <a:ea typeface="+mn-lt"/>
                <a:cs typeface="+mn-lt"/>
              </a:rPr>
              <a:t>newydd</a:t>
            </a:r>
            <a:r>
              <a:rPr lang="en-US" sz="1800" dirty="0">
                <a:highlight>
                  <a:srgbClr val="FFFFFF"/>
                </a:highlight>
                <a:ea typeface="+mn-lt"/>
                <a:cs typeface="+mn-lt"/>
              </a:rPr>
              <a:t> </a:t>
            </a:r>
            <a:r>
              <a:rPr lang="en-US" sz="1800" dirty="0" err="1">
                <a:highlight>
                  <a:srgbClr val="FFFFFF"/>
                </a:highlight>
                <a:ea typeface="+mn-lt"/>
                <a:cs typeface="+mn-lt"/>
              </a:rPr>
              <a:t>tu</a:t>
            </a:r>
            <a:r>
              <a:rPr lang="en-US" sz="1800" dirty="0">
                <a:highlight>
                  <a:srgbClr val="FFFFFF"/>
                </a:highlight>
                <a:ea typeface="+mn-lt"/>
                <a:cs typeface="+mn-lt"/>
              </a:rPr>
              <a:t> </a:t>
            </a:r>
            <a:r>
              <a:rPr lang="en-US" sz="1800" dirty="0" err="1">
                <a:highlight>
                  <a:srgbClr val="FFFFFF"/>
                </a:highlight>
                <a:ea typeface="+mn-lt"/>
                <a:cs typeface="+mn-lt"/>
              </a:rPr>
              <a:t>allan</a:t>
            </a:r>
            <a:r>
              <a:rPr lang="en-US" sz="1800" dirty="0">
                <a:highlight>
                  <a:srgbClr val="FFFFFF"/>
                </a:highlight>
                <a:ea typeface="+mn-lt"/>
                <a:cs typeface="+mn-lt"/>
              </a:rPr>
              <a:t> </a:t>
            </a:r>
            <a:r>
              <a:rPr lang="en-US" sz="1800" dirty="0" err="1">
                <a:highlight>
                  <a:srgbClr val="FFFFFF"/>
                </a:highlight>
                <a:ea typeface="+mn-lt"/>
                <a:cs typeface="+mn-lt"/>
              </a:rPr>
              <a:t>i'r</a:t>
            </a:r>
            <a:r>
              <a:rPr lang="en-US" sz="1800" dirty="0">
                <a:highlight>
                  <a:srgbClr val="FFFFFF"/>
                </a:highlight>
                <a:ea typeface="+mn-lt"/>
                <a:cs typeface="+mn-lt"/>
              </a:rPr>
              <a:t> </a:t>
            </a:r>
            <a:r>
              <a:rPr lang="en-US" sz="1800" dirty="0" err="1">
                <a:highlight>
                  <a:srgbClr val="FFFFFF"/>
                </a:highlight>
                <a:ea typeface="+mn-lt"/>
                <a:cs typeface="+mn-lt"/>
              </a:rPr>
              <a:t>ystafell</a:t>
            </a:r>
            <a:r>
              <a:rPr lang="en-US" sz="1800" dirty="0">
                <a:highlight>
                  <a:srgbClr val="FFFFFF"/>
                </a:highlight>
                <a:ea typeface="+mn-lt"/>
                <a:cs typeface="+mn-lt"/>
              </a:rPr>
              <a:t> </a:t>
            </a:r>
            <a:r>
              <a:rPr lang="en-US" sz="1800" dirty="0" err="1">
                <a:highlight>
                  <a:srgbClr val="FFFFFF"/>
                </a:highlight>
                <a:ea typeface="+mn-lt"/>
                <a:cs typeface="+mn-lt"/>
              </a:rPr>
              <a:t>dosbarth</a:t>
            </a:r>
            <a:r>
              <a:rPr lang="en-US" sz="1800" dirty="0">
                <a:highlight>
                  <a:srgbClr val="FFFFFF"/>
                </a:highlight>
                <a:ea typeface="+mn-lt"/>
                <a:cs typeface="+mn-lt"/>
              </a:rPr>
              <a:t>. Felly </a:t>
            </a:r>
            <a:r>
              <a:rPr lang="en-US" sz="1800" dirty="0" err="1">
                <a:highlight>
                  <a:srgbClr val="FFFFFF"/>
                </a:highlight>
                <a:ea typeface="+mn-lt"/>
                <a:cs typeface="+mn-lt"/>
              </a:rPr>
              <a:t>nad</a:t>
            </a:r>
            <a:r>
              <a:rPr lang="en-US" sz="1800" dirty="0">
                <a:highlight>
                  <a:srgbClr val="FFFFFF"/>
                </a:highlight>
                <a:ea typeface="+mn-lt"/>
                <a:cs typeface="+mn-lt"/>
              </a:rPr>
              <a:t> </a:t>
            </a:r>
            <a:r>
              <a:rPr lang="en-US" sz="1800" dirty="0" err="1">
                <a:highlight>
                  <a:srgbClr val="FFFFFF"/>
                </a:highlight>
                <a:ea typeface="+mn-lt"/>
                <a:cs typeface="+mn-lt"/>
              </a:rPr>
              <a:t>ydy</a:t>
            </a:r>
            <a:r>
              <a:rPr lang="en-US" sz="1800" dirty="0">
                <a:highlight>
                  <a:srgbClr val="FFFFFF"/>
                </a:highlight>
                <a:ea typeface="+mn-lt"/>
                <a:cs typeface="+mn-lt"/>
              </a:rPr>
              <a:t> dim </a:t>
            </a:r>
            <a:r>
              <a:rPr lang="en-US" sz="1800" dirty="0" err="1">
                <a:highlight>
                  <a:srgbClr val="FFFFFF"/>
                </a:highlight>
                <a:ea typeface="+mn-lt"/>
                <a:cs typeface="+mn-lt"/>
              </a:rPr>
              <a:t>ddim</a:t>
            </a:r>
            <a:r>
              <a:rPr lang="en-US" sz="1800" dirty="0">
                <a:highlight>
                  <a:srgbClr val="FFFFFF"/>
                </a:highlight>
                <a:ea typeface="+mn-lt"/>
                <a:cs typeface="+mn-lt"/>
              </a:rPr>
              <a:t> </a:t>
            </a:r>
            <a:r>
              <a:rPr lang="en-US" sz="1800" dirty="0" err="1">
                <a:highlight>
                  <a:srgbClr val="FFFFFF"/>
                </a:highlight>
                <a:ea typeface="+mn-lt"/>
                <a:cs typeface="+mn-lt"/>
              </a:rPr>
              <a:t>yn</a:t>
            </a:r>
            <a:r>
              <a:rPr lang="en-US" sz="1800" dirty="0">
                <a:highlight>
                  <a:srgbClr val="FFFFFF"/>
                </a:highlight>
                <a:ea typeface="+mn-lt"/>
                <a:cs typeface="+mn-lt"/>
              </a:rPr>
              <a:t> </a:t>
            </a:r>
            <a:r>
              <a:rPr lang="en-US" sz="1800" dirty="0" err="1">
                <a:highlight>
                  <a:srgbClr val="FFFFFF"/>
                </a:highlight>
                <a:ea typeface="+mn-lt"/>
                <a:cs typeface="+mn-lt"/>
              </a:rPr>
              <a:t>sypreis</a:t>
            </a:r>
            <a:r>
              <a:rPr lang="en-US" sz="1800" dirty="0">
                <a:highlight>
                  <a:srgbClr val="FFFFFF"/>
                </a:highlight>
                <a:ea typeface="+mn-lt"/>
                <a:cs typeface="+mn-lt"/>
              </a:rPr>
              <a:t> </a:t>
            </a:r>
            <a:r>
              <a:rPr lang="en-US" sz="1800" dirty="0" err="1">
                <a:highlight>
                  <a:srgbClr val="FFFFFF"/>
                </a:highlight>
                <a:ea typeface="+mn-lt"/>
                <a:cs typeface="+mn-lt"/>
              </a:rPr>
              <a:t>fod</a:t>
            </a:r>
            <a:r>
              <a:rPr lang="en-US" sz="1800" dirty="0">
                <a:highlight>
                  <a:srgbClr val="FFFFFF"/>
                </a:highlight>
                <a:ea typeface="+mn-lt"/>
                <a:cs typeface="+mn-lt"/>
              </a:rPr>
              <a:t> plant </a:t>
            </a:r>
            <a:r>
              <a:rPr lang="en-US" sz="1800" dirty="0" err="1">
                <a:highlight>
                  <a:srgbClr val="FFFFFF"/>
                </a:highlight>
                <a:ea typeface="+mn-lt"/>
                <a:cs typeface="+mn-lt"/>
              </a:rPr>
              <a:t>yn</a:t>
            </a:r>
            <a:r>
              <a:rPr lang="en-US" sz="1800" dirty="0">
                <a:highlight>
                  <a:srgbClr val="FFFFFF"/>
                </a:highlight>
                <a:ea typeface="+mn-lt"/>
                <a:cs typeface="+mn-lt"/>
              </a:rPr>
              <a:t> </a:t>
            </a:r>
            <a:r>
              <a:rPr lang="en-US" sz="1800" dirty="0" err="1">
                <a:highlight>
                  <a:srgbClr val="FFFFFF"/>
                </a:highlight>
                <a:ea typeface="+mn-lt"/>
                <a:cs typeface="+mn-lt"/>
              </a:rPr>
              <a:t>cofio</a:t>
            </a:r>
            <a:r>
              <a:rPr lang="en-US" sz="1800" dirty="0">
                <a:highlight>
                  <a:srgbClr val="FFFFFF"/>
                </a:highlight>
                <a:ea typeface="+mn-lt"/>
                <a:cs typeface="+mn-lt"/>
              </a:rPr>
              <a:t> ac </a:t>
            </a:r>
            <a:r>
              <a:rPr lang="en-US" sz="1800" dirty="0" err="1">
                <a:highlight>
                  <a:srgbClr val="FFFFFF"/>
                </a:highlight>
                <a:ea typeface="+mn-lt"/>
                <a:cs typeface="+mn-lt"/>
              </a:rPr>
              <a:t>yn</a:t>
            </a:r>
            <a:r>
              <a:rPr lang="en-US" sz="1800" dirty="0">
                <a:highlight>
                  <a:srgbClr val="FFFFFF"/>
                </a:highlight>
                <a:ea typeface="+mn-lt"/>
                <a:cs typeface="+mn-lt"/>
              </a:rPr>
              <a:t> </a:t>
            </a:r>
            <a:r>
              <a:rPr lang="en-US" sz="1800" dirty="0" err="1">
                <a:highlight>
                  <a:srgbClr val="FFFFFF"/>
                </a:highlight>
                <a:ea typeface="+mn-lt"/>
                <a:cs typeface="+mn-lt"/>
              </a:rPr>
              <a:t>dysgu</a:t>
            </a:r>
            <a:r>
              <a:rPr lang="en-US" sz="1800" dirty="0">
                <a:highlight>
                  <a:srgbClr val="FFFFFF"/>
                </a:highlight>
                <a:ea typeface="+mn-lt"/>
                <a:cs typeface="+mn-lt"/>
              </a:rPr>
              <a:t> </a:t>
            </a:r>
            <a:r>
              <a:rPr lang="en-US" sz="1800" dirty="0" err="1">
                <a:highlight>
                  <a:srgbClr val="FFFFFF"/>
                </a:highlight>
                <a:ea typeface="+mn-lt"/>
                <a:cs typeface="+mn-lt"/>
              </a:rPr>
              <a:t>mwy</a:t>
            </a:r>
            <a:r>
              <a:rPr lang="en-US" sz="1800" dirty="0">
                <a:highlight>
                  <a:srgbClr val="FFFFFF"/>
                </a:highlight>
                <a:ea typeface="+mn-lt"/>
                <a:cs typeface="+mn-lt"/>
              </a:rPr>
              <a:t> o </a:t>
            </a:r>
            <a:r>
              <a:rPr lang="en-US" sz="1800" dirty="0" err="1">
                <a:highlight>
                  <a:srgbClr val="FFFFFF"/>
                </a:highlight>
                <a:ea typeface="+mn-lt"/>
                <a:cs typeface="+mn-lt"/>
              </a:rPr>
              <a:t>wybodaeth</a:t>
            </a:r>
            <a:r>
              <a:rPr lang="en-US" sz="1800" dirty="0">
                <a:highlight>
                  <a:srgbClr val="FFFFFF"/>
                </a:highlight>
                <a:ea typeface="+mn-lt"/>
                <a:cs typeface="+mn-lt"/>
              </a:rPr>
              <a:t> </a:t>
            </a:r>
            <a:r>
              <a:rPr lang="en-US" sz="1800" dirty="0" err="1">
                <a:highlight>
                  <a:srgbClr val="FFFFFF"/>
                </a:highlight>
                <a:ea typeface="+mn-lt"/>
                <a:cs typeface="+mn-lt"/>
              </a:rPr>
              <a:t>ar</a:t>
            </a:r>
            <a:r>
              <a:rPr lang="en-US" sz="1800" dirty="0">
                <a:highlight>
                  <a:srgbClr val="FFFFFF"/>
                </a:highlight>
                <a:ea typeface="+mn-lt"/>
                <a:cs typeface="+mn-lt"/>
              </a:rPr>
              <a:t> </a:t>
            </a:r>
            <a:r>
              <a:rPr lang="en-US" sz="1800" dirty="0" err="1">
                <a:highlight>
                  <a:srgbClr val="FFFFFF"/>
                </a:highlight>
                <a:ea typeface="+mn-lt"/>
                <a:cs typeface="+mn-lt"/>
              </a:rPr>
              <a:t>deithiau</a:t>
            </a:r>
            <a:r>
              <a:rPr lang="en-US" sz="1800" dirty="0">
                <a:highlight>
                  <a:srgbClr val="FFFFFF"/>
                </a:highlight>
                <a:ea typeface="+mn-lt"/>
                <a:cs typeface="+mn-lt"/>
              </a:rPr>
              <a:t> </a:t>
            </a:r>
            <a:r>
              <a:rPr lang="en-US" sz="1800" dirty="0" err="1">
                <a:highlight>
                  <a:srgbClr val="FFFFFF"/>
                </a:highlight>
                <a:ea typeface="+mn-lt"/>
                <a:cs typeface="+mn-lt"/>
              </a:rPr>
              <a:t>ysgol</a:t>
            </a:r>
            <a:endParaRPr lang="en-US" sz="1800" dirty="0" err="1">
              <a:ea typeface="+mn-lt"/>
              <a:cs typeface="+mn-lt"/>
            </a:endParaRPr>
          </a:p>
          <a:p>
            <a:endParaRPr lang="en-US" sz="1800">
              <a:highlight>
                <a:srgbClr val="FFFFFF"/>
              </a:highlight>
            </a:endParaRPr>
          </a:p>
          <a:p>
            <a:r>
              <a:rPr lang="en-US" sz="1800">
                <a:highlight>
                  <a:srgbClr val="FFFFFF"/>
                </a:highlight>
              </a:rPr>
              <a:t>Yn </a:t>
            </a:r>
            <a:r>
              <a:rPr lang="en-US" sz="1800" err="1">
                <a:highlight>
                  <a:srgbClr val="FFFFFF"/>
                </a:highlight>
              </a:rPr>
              <a:t>ol</a:t>
            </a:r>
            <a:r>
              <a:rPr lang="en-US" sz="1800">
                <a:highlight>
                  <a:srgbClr val="FFFFFF"/>
                </a:highlight>
              </a:rPr>
              <a:t> (The Elms,2019) "</a:t>
            </a:r>
            <a:r>
              <a:rPr lang="en-US" sz="1800">
                <a:highlight>
                  <a:srgbClr val="FFFFFF"/>
                </a:highlight>
                <a:latin typeface="Lora"/>
              </a:rPr>
              <a:t>School trips transport education to a new and exciting location. A </a:t>
            </a:r>
            <a:r>
              <a:rPr lang="en-US" sz="1800" err="1">
                <a:highlight>
                  <a:srgbClr val="FFFFFF"/>
                </a:highlight>
                <a:latin typeface="Lora"/>
              </a:rPr>
              <a:t>changeto</a:t>
            </a:r>
            <a:r>
              <a:rPr lang="en-US" sz="1800">
                <a:highlight>
                  <a:srgbClr val="FFFFFF"/>
                </a:highlight>
                <a:latin typeface="Lora"/>
              </a:rPr>
              <a:t> the routine of a school timetable, trips are always memorable and therefore make </a:t>
            </a:r>
            <a:r>
              <a:rPr lang="en-US" sz="1800" err="1">
                <a:highlight>
                  <a:srgbClr val="FFFFFF"/>
                </a:highlight>
                <a:latin typeface="Lora"/>
              </a:rPr>
              <a:t>effectivelearning</a:t>
            </a:r>
            <a:r>
              <a:rPr lang="en-US" sz="1800">
                <a:highlight>
                  <a:srgbClr val="FFFFFF"/>
                </a:highlight>
                <a:latin typeface="Lora"/>
              </a:rPr>
              <a:t> tools. As your child thinks back </a:t>
            </a:r>
            <a:r>
              <a:rPr lang="en-US" sz="1800" err="1">
                <a:highlight>
                  <a:srgbClr val="FFFFFF"/>
                </a:highlight>
                <a:latin typeface="Lora"/>
              </a:rPr>
              <a:t>onthe</a:t>
            </a:r>
            <a:r>
              <a:rPr lang="en-US" sz="1800">
                <a:highlight>
                  <a:srgbClr val="FFFFFF"/>
                </a:highlight>
                <a:latin typeface="Lora"/>
              </a:rPr>
              <a:t> fun they had at the Civil War Museum, they </a:t>
            </a:r>
            <a:r>
              <a:rPr lang="en-US" sz="1800" err="1">
                <a:highlight>
                  <a:srgbClr val="FFFFFF"/>
                </a:highlight>
                <a:latin typeface="Lora"/>
              </a:rPr>
              <a:t>mayalso</a:t>
            </a:r>
            <a:r>
              <a:rPr lang="en-US" sz="1800">
                <a:highlight>
                  <a:srgbClr val="FFFFFF"/>
                </a:highlight>
                <a:latin typeface="Lora"/>
              </a:rPr>
              <a:t> recall the differences between the Roundheads and the Cavaliers or remember that </a:t>
            </a:r>
            <a:r>
              <a:rPr lang="en-US" sz="1800" err="1">
                <a:highlight>
                  <a:srgbClr val="FFFFFF"/>
                </a:highlight>
                <a:latin typeface="Lora"/>
              </a:rPr>
              <a:t>theEnglish</a:t>
            </a:r>
            <a:r>
              <a:rPr lang="en-US" sz="1800">
                <a:highlight>
                  <a:srgbClr val="FFFFFF"/>
                </a:highlight>
                <a:latin typeface="Lora"/>
              </a:rPr>
              <a:t> Civil War was actually three wars rather than one"</a:t>
            </a:r>
          </a:p>
          <a:p>
            <a:endParaRPr lang="en-US" sz="1800">
              <a:highlight>
                <a:srgbClr val="FFFFFF"/>
              </a:highlight>
              <a:latin typeface="Lora"/>
            </a:endParaRPr>
          </a:p>
          <a:p>
            <a:r>
              <a:rPr lang="en-US" sz="1800" err="1">
                <a:highlight>
                  <a:srgbClr val="FFFFFF"/>
                </a:highlight>
                <a:ea typeface="+mn-lt"/>
                <a:cs typeface="+mn-lt"/>
              </a:rPr>
              <a:t>Dwedant</a:t>
            </a:r>
            <a:r>
              <a:rPr lang="en-US" sz="1800">
                <a:highlight>
                  <a:srgbClr val="FFFFFF"/>
                </a:highlight>
                <a:ea typeface="+mn-lt"/>
                <a:cs typeface="+mn-lt"/>
              </a:rPr>
              <a:t> </a:t>
            </a:r>
            <a:r>
              <a:rPr lang="en-US" sz="1800" err="1">
                <a:highlight>
                  <a:srgbClr val="FFFFFF"/>
                </a:highlight>
                <a:ea typeface="+mn-lt"/>
                <a:cs typeface="+mn-lt"/>
              </a:rPr>
              <a:t>nhw</a:t>
            </a:r>
            <a:r>
              <a:rPr lang="en-US" sz="1800">
                <a:highlight>
                  <a:srgbClr val="FFFFFF"/>
                </a:highlight>
                <a:ea typeface="+mn-lt"/>
                <a:cs typeface="+mn-lt"/>
              </a:rPr>
              <a:t> </a:t>
            </a:r>
            <a:r>
              <a:rPr lang="en-US" sz="1800" err="1">
                <a:highlight>
                  <a:srgbClr val="FFFFFF"/>
                </a:highlight>
                <a:ea typeface="+mn-lt"/>
                <a:cs typeface="+mn-lt"/>
              </a:rPr>
              <a:t>fod</a:t>
            </a:r>
            <a:r>
              <a:rPr lang="en-US" sz="1800">
                <a:highlight>
                  <a:srgbClr val="FFFFFF"/>
                </a:highlight>
                <a:ea typeface="+mn-lt"/>
                <a:cs typeface="+mn-lt"/>
              </a:rPr>
              <a:t> plant </a:t>
            </a:r>
            <a:r>
              <a:rPr lang="en-US" sz="1800" err="1">
                <a:highlight>
                  <a:srgbClr val="FFFFFF"/>
                </a:highlight>
                <a:ea typeface="+mn-lt"/>
                <a:cs typeface="+mn-lt"/>
              </a:rPr>
              <a:t>yn</a:t>
            </a:r>
            <a:r>
              <a:rPr lang="en-US" sz="1800">
                <a:highlight>
                  <a:srgbClr val="FFFFFF"/>
                </a:highlight>
                <a:ea typeface="+mn-lt"/>
                <a:cs typeface="+mn-lt"/>
              </a:rPr>
              <a:t> </a:t>
            </a:r>
            <a:r>
              <a:rPr lang="en-US" sz="1800" err="1">
                <a:highlight>
                  <a:srgbClr val="FFFFFF"/>
                </a:highlight>
                <a:ea typeface="+mn-lt"/>
                <a:cs typeface="+mn-lt"/>
              </a:rPr>
              <a:t>creu</a:t>
            </a:r>
            <a:r>
              <a:rPr lang="en-US" sz="1800">
                <a:highlight>
                  <a:srgbClr val="FFFFFF"/>
                </a:highlight>
                <a:ea typeface="+mn-lt"/>
                <a:cs typeface="+mn-lt"/>
              </a:rPr>
              <a:t> </a:t>
            </a:r>
            <a:r>
              <a:rPr lang="en-US" sz="1800" err="1">
                <a:highlight>
                  <a:srgbClr val="FFFFFF"/>
                </a:highlight>
                <a:ea typeface="+mn-lt"/>
                <a:cs typeface="+mn-lt"/>
              </a:rPr>
              <a:t>atgofion</a:t>
            </a:r>
            <a:r>
              <a:rPr lang="en-US" sz="1800">
                <a:highlight>
                  <a:srgbClr val="FFFFFF"/>
                </a:highlight>
                <a:ea typeface="+mn-lt"/>
                <a:cs typeface="+mn-lt"/>
              </a:rPr>
              <a:t> </a:t>
            </a:r>
            <a:r>
              <a:rPr lang="en-US" sz="1800" err="1">
                <a:highlight>
                  <a:srgbClr val="FFFFFF"/>
                </a:highlight>
                <a:ea typeface="+mn-lt"/>
                <a:cs typeface="+mn-lt"/>
              </a:rPr>
              <a:t>pryd</a:t>
            </a:r>
            <a:r>
              <a:rPr lang="en-US" sz="1800">
                <a:highlight>
                  <a:srgbClr val="FFFFFF"/>
                </a:highlight>
                <a:ea typeface="+mn-lt"/>
                <a:cs typeface="+mn-lt"/>
              </a:rPr>
              <a:t> </a:t>
            </a:r>
            <a:r>
              <a:rPr lang="en-US" sz="1800" err="1">
                <a:highlight>
                  <a:srgbClr val="FFFFFF"/>
                </a:highlight>
                <a:ea typeface="+mn-lt"/>
                <a:cs typeface="+mn-lt"/>
              </a:rPr>
              <a:t>maen</a:t>
            </a:r>
            <a:r>
              <a:rPr lang="en-US" sz="1800">
                <a:highlight>
                  <a:srgbClr val="FFFFFF"/>
                </a:highlight>
                <a:ea typeface="+mn-lt"/>
                <a:cs typeface="+mn-lt"/>
              </a:rPr>
              <a:t> </a:t>
            </a:r>
            <a:r>
              <a:rPr lang="en-US" sz="1800" err="1">
                <a:highlight>
                  <a:srgbClr val="FFFFFF"/>
                </a:highlight>
                <a:ea typeface="+mn-lt"/>
                <a:cs typeface="+mn-lt"/>
              </a:rPr>
              <a:t>nhw</a:t>
            </a:r>
            <a:r>
              <a:rPr lang="en-US" sz="1800">
                <a:highlight>
                  <a:srgbClr val="FFFFFF"/>
                </a:highlight>
                <a:ea typeface="+mn-lt"/>
                <a:cs typeface="+mn-lt"/>
              </a:rPr>
              <a:t> </a:t>
            </a:r>
            <a:r>
              <a:rPr lang="en-US" sz="1800" err="1">
                <a:highlight>
                  <a:srgbClr val="FFFFFF"/>
                </a:highlight>
                <a:ea typeface="+mn-lt"/>
                <a:cs typeface="+mn-lt"/>
              </a:rPr>
              <a:t>ar</a:t>
            </a:r>
            <a:r>
              <a:rPr lang="en-US" sz="1800">
                <a:highlight>
                  <a:srgbClr val="FFFFFF"/>
                </a:highlight>
                <a:ea typeface="+mn-lt"/>
                <a:cs typeface="+mn-lt"/>
              </a:rPr>
              <a:t> </a:t>
            </a:r>
            <a:r>
              <a:rPr lang="en-US" sz="1800" err="1">
                <a:highlight>
                  <a:srgbClr val="FFFFFF"/>
                </a:highlight>
                <a:ea typeface="+mn-lt"/>
                <a:cs typeface="+mn-lt"/>
              </a:rPr>
              <a:t>dripiau</a:t>
            </a:r>
            <a:r>
              <a:rPr lang="en-US" sz="1800">
                <a:highlight>
                  <a:srgbClr val="FFFFFF"/>
                </a:highlight>
                <a:ea typeface="+mn-lt"/>
                <a:cs typeface="+mn-lt"/>
              </a:rPr>
              <a:t> </a:t>
            </a:r>
            <a:r>
              <a:rPr lang="en-US" sz="1800" err="1">
                <a:highlight>
                  <a:srgbClr val="FFFFFF"/>
                </a:highlight>
                <a:ea typeface="+mn-lt"/>
                <a:cs typeface="+mn-lt"/>
              </a:rPr>
              <a:t>ysgol</a:t>
            </a:r>
            <a:r>
              <a:rPr lang="en-US" sz="1800">
                <a:highlight>
                  <a:srgbClr val="FFFFFF"/>
                </a:highlight>
                <a:ea typeface="+mn-lt"/>
                <a:cs typeface="+mn-lt"/>
              </a:rPr>
              <a:t>, felly </a:t>
            </a:r>
            <a:r>
              <a:rPr lang="en-US" sz="1800" err="1">
                <a:highlight>
                  <a:srgbClr val="FFFFFF"/>
                </a:highlight>
                <a:ea typeface="+mn-lt"/>
                <a:cs typeface="+mn-lt"/>
              </a:rPr>
              <a:t>mae'n</a:t>
            </a:r>
            <a:r>
              <a:rPr lang="en-US" sz="1800">
                <a:highlight>
                  <a:srgbClr val="FFFFFF"/>
                </a:highlight>
                <a:ea typeface="+mn-lt"/>
                <a:cs typeface="+mn-lt"/>
              </a:rPr>
              <a:t> </a:t>
            </a:r>
            <a:r>
              <a:rPr lang="en-US" sz="1800" err="1">
                <a:highlight>
                  <a:srgbClr val="FFFFFF"/>
                </a:highlight>
                <a:ea typeface="+mn-lt"/>
                <a:cs typeface="+mn-lt"/>
              </a:rPr>
              <a:t>dod</a:t>
            </a:r>
            <a:r>
              <a:rPr lang="en-US" sz="1800">
                <a:highlight>
                  <a:srgbClr val="FFFFFF"/>
                </a:highlight>
                <a:ea typeface="+mn-lt"/>
                <a:cs typeface="+mn-lt"/>
              </a:rPr>
              <a:t> </a:t>
            </a:r>
            <a:r>
              <a:rPr lang="en-US" sz="1800" err="1">
                <a:highlight>
                  <a:srgbClr val="FFFFFF"/>
                </a:highlight>
                <a:ea typeface="+mn-lt"/>
                <a:cs typeface="+mn-lt"/>
              </a:rPr>
              <a:t>yn</a:t>
            </a:r>
            <a:r>
              <a:rPr lang="en-US" sz="1800">
                <a:highlight>
                  <a:srgbClr val="FFFFFF"/>
                </a:highlight>
                <a:ea typeface="+mn-lt"/>
                <a:cs typeface="+mn-lt"/>
              </a:rPr>
              <a:t> </a:t>
            </a:r>
            <a:r>
              <a:rPr lang="en-US" sz="1800" err="1">
                <a:highlight>
                  <a:srgbClr val="FFFFFF"/>
                </a:highlight>
                <a:ea typeface="+mn-lt"/>
                <a:cs typeface="+mn-lt"/>
              </a:rPr>
              <a:t>fwy</a:t>
            </a:r>
            <a:r>
              <a:rPr lang="en-US" sz="1800">
                <a:highlight>
                  <a:srgbClr val="FFFFFF"/>
                </a:highlight>
                <a:ea typeface="+mn-lt"/>
                <a:cs typeface="+mn-lt"/>
              </a:rPr>
              <a:t> </a:t>
            </a:r>
            <a:r>
              <a:rPr lang="en-US" sz="1800" err="1">
                <a:highlight>
                  <a:srgbClr val="FFFFFF"/>
                </a:highlight>
                <a:ea typeface="+mn-lt"/>
                <a:cs typeface="+mn-lt"/>
              </a:rPr>
              <a:t>hawdd</a:t>
            </a:r>
            <a:r>
              <a:rPr lang="en-US" sz="1800">
                <a:highlight>
                  <a:srgbClr val="FFFFFF"/>
                </a:highlight>
                <a:ea typeface="+mn-lt"/>
                <a:cs typeface="+mn-lt"/>
              </a:rPr>
              <a:t> I plant </a:t>
            </a:r>
            <a:r>
              <a:rPr lang="en-US" sz="1800" err="1">
                <a:highlight>
                  <a:srgbClr val="FFFFFF"/>
                </a:highlight>
                <a:ea typeface="+mn-lt"/>
                <a:cs typeface="+mn-lt"/>
              </a:rPr>
              <a:t>i</a:t>
            </a:r>
            <a:r>
              <a:rPr lang="en-US" sz="1800">
                <a:highlight>
                  <a:srgbClr val="FFFFFF"/>
                </a:highlight>
                <a:ea typeface="+mn-lt"/>
                <a:cs typeface="+mn-lt"/>
              </a:rPr>
              <a:t> </a:t>
            </a:r>
            <a:r>
              <a:rPr lang="en-US" sz="1800" err="1">
                <a:highlight>
                  <a:srgbClr val="FFFFFF"/>
                </a:highlight>
                <a:ea typeface="+mn-lt"/>
                <a:cs typeface="+mn-lt"/>
              </a:rPr>
              <a:t>gofio'r</a:t>
            </a:r>
            <a:r>
              <a:rPr lang="en-US" sz="1800">
                <a:highlight>
                  <a:srgbClr val="FFFFFF"/>
                </a:highlight>
                <a:ea typeface="+mn-lt"/>
                <a:cs typeface="+mn-lt"/>
              </a:rPr>
              <a:t> </a:t>
            </a:r>
            <a:r>
              <a:rPr lang="en-US" sz="1800" err="1">
                <a:highlight>
                  <a:srgbClr val="FFFFFF"/>
                </a:highlight>
                <a:ea typeface="+mn-lt"/>
                <a:cs typeface="+mn-lt"/>
              </a:rPr>
              <a:t>wybodaeth</a:t>
            </a:r>
            <a:r>
              <a:rPr lang="en-US" sz="1800">
                <a:highlight>
                  <a:srgbClr val="FFFFFF"/>
                </a:highlight>
                <a:ea typeface="+mn-lt"/>
                <a:cs typeface="+mn-lt"/>
              </a:rPr>
              <a:t> </a:t>
            </a:r>
            <a:r>
              <a:rPr lang="en-US" sz="1800" err="1">
                <a:highlight>
                  <a:srgbClr val="FFFFFF"/>
                </a:highlight>
                <a:ea typeface="+mn-lt"/>
                <a:cs typeface="+mn-lt"/>
              </a:rPr>
              <a:t>sydd</a:t>
            </a:r>
            <a:r>
              <a:rPr lang="en-US" sz="1800">
                <a:highlight>
                  <a:srgbClr val="FFFFFF"/>
                </a:highlight>
                <a:ea typeface="+mn-lt"/>
                <a:cs typeface="+mn-lt"/>
              </a:rPr>
              <a:t> </a:t>
            </a:r>
            <a:r>
              <a:rPr lang="en-US" sz="1800" err="1">
                <a:highlight>
                  <a:srgbClr val="FFFFFF"/>
                </a:highlight>
                <a:ea typeface="+mn-lt"/>
                <a:cs typeface="+mn-lt"/>
              </a:rPr>
              <a:t>yn</a:t>
            </a:r>
            <a:r>
              <a:rPr lang="en-US" sz="1800">
                <a:highlight>
                  <a:srgbClr val="FFFFFF"/>
                </a:highlight>
                <a:ea typeface="+mn-lt"/>
                <a:cs typeface="+mn-lt"/>
              </a:rPr>
              <a:t> </a:t>
            </a:r>
            <a:r>
              <a:rPr lang="en-US" sz="1800" err="1">
                <a:highlight>
                  <a:srgbClr val="FFFFFF"/>
                </a:highlight>
                <a:ea typeface="+mn-lt"/>
                <a:cs typeface="+mn-lt"/>
              </a:rPr>
              <a:t>cael</a:t>
            </a:r>
            <a:r>
              <a:rPr lang="en-US" sz="1800">
                <a:highlight>
                  <a:srgbClr val="FFFFFF"/>
                </a:highlight>
                <a:ea typeface="+mn-lt"/>
                <a:cs typeface="+mn-lt"/>
              </a:rPr>
              <a:t> </a:t>
            </a:r>
            <a:r>
              <a:rPr lang="en-US" sz="1800" err="1">
                <a:highlight>
                  <a:srgbClr val="FFFFFF"/>
                </a:highlight>
                <a:ea typeface="+mn-lt"/>
                <a:cs typeface="+mn-lt"/>
              </a:rPr>
              <a:t>ei</a:t>
            </a:r>
            <a:r>
              <a:rPr lang="en-US" sz="1800">
                <a:highlight>
                  <a:srgbClr val="FFFFFF"/>
                </a:highlight>
                <a:ea typeface="+mn-lt"/>
                <a:cs typeface="+mn-lt"/>
              </a:rPr>
              <a:t> </a:t>
            </a:r>
            <a:r>
              <a:rPr lang="en-US" sz="1800" err="1">
                <a:highlight>
                  <a:srgbClr val="FFFFFF"/>
                </a:highlight>
                <a:ea typeface="+mn-lt"/>
                <a:cs typeface="+mn-lt"/>
              </a:rPr>
              <a:t>ddysgu</a:t>
            </a:r>
            <a:r>
              <a:rPr lang="en-US" sz="1800">
                <a:highlight>
                  <a:srgbClr val="FFFFFF"/>
                </a:highlight>
                <a:ea typeface="+mn-lt"/>
                <a:cs typeface="+mn-lt"/>
              </a:rPr>
              <a:t> </a:t>
            </a:r>
            <a:r>
              <a:rPr lang="en-US" sz="1800" err="1">
                <a:highlight>
                  <a:srgbClr val="FFFFFF"/>
                </a:highlight>
                <a:ea typeface="+mn-lt"/>
                <a:cs typeface="+mn-lt"/>
              </a:rPr>
              <a:t>Iddyn</a:t>
            </a:r>
            <a:r>
              <a:rPr lang="en-US" sz="1800">
                <a:highlight>
                  <a:srgbClr val="FFFFFF"/>
                </a:highlight>
                <a:ea typeface="+mn-lt"/>
                <a:cs typeface="+mn-lt"/>
              </a:rPr>
              <a:t> </a:t>
            </a:r>
            <a:r>
              <a:rPr lang="en-US" sz="1800" err="1">
                <a:highlight>
                  <a:srgbClr val="FFFFFF"/>
                </a:highlight>
                <a:ea typeface="+mn-lt"/>
                <a:cs typeface="+mn-lt"/>
              </a:rPr>
              <a:t>nhw</a:t>
            </a:r>
            <a:r>
              <a:rPr lang="en-US" sz="1800">
                <a:highlight>
                  <a:srgbClr val="FFFFFF"/>
                </a:highlight>
                <a:ea typeface="+mn-lt"/>
                <a:cs typeface="+mn-lt"/>
              </a:rPr>
              <a:t>, felly </a:t>
            </a:r>
            <a:r>
              <a:rPr lang="en-US" sz="1800" err="1">
                <a:highlight>
                  <a:srgbClr val="FFFFFF"/>
                </a:highlight>
                <a:ea typeface="+mn-lt"/>
                <a:cs typeface="+mn-lt"/>
              </a:rPr>
              <a:t>mae</a:t>
            </a:r>
            <a:r>
              <a:rPr lang="en-US" sz="1800">
                <a:highlight>
                  <a:srgbClr val="FFFFFF"/>
                </a:highlight>
                <a:ea typeface="+mn-lt"/>
                <a:cs typeface="+mn-lt"/>
              </a:rPr>
              <a:t> </a:t>
            </a:r>
            <a:r>
              <a:rPr lang="en-US" sz="1800" err="1">
                <a:highlight>
                  <a:srgbClr val="FFFFFF"/>
                </a:highlight>
                <a:ea typeface="+mn-lt"/>
                <a:cs typeface="+mn-lt"/>
              </a:rPr>
              <a:t>mynd</a:t>
            </a:r>
            <a:r>
              <a:rPr lang="en-US" sz="1800">
                <a:highlight>
                  <a:srgbClr val="FFFFFF"/>
                </a:highlight>
                <a:ea typeface="+mn-lt"/>
                <a:cs typeface="+mn-lt"/>
              </a:rPr>
              <a:t> </a:t>
            </a:r>
            <a:r>
              <a:rPr lang="en-US" sz="1800" err="1">
                <a:highlight>
                  <a:srgbClr val="FFFFFF"/>
                </a:highlight>
                <a:ea typeface="+mn-lt"/>
                <a:cs typeface="+mn-lt"/>
              </a:rPr>
              <a:t>ar</a:t>
            </a:r>
            <a:r>
              <a:rPr lang="en-US" sz="1800">
                <a:highlight>
                  <a:srgbClr val="FFFFFF"/>
                </a:highlight>
                <a:ea typeface="+mn-lt"/>
                <a:cs typeface="+mn-lt"/>
              </a:rPr>
              <a:t> </a:t>
            </a:r>
            <a:r>
              <a:rPr lang="en-US" sz="1800" err="1">
                <a:highlight>
                  <a:srgbClr val="FFFFFF"/>
                </a:highlight>
                <a:ea typeface="+mn-lt"/>
                <a:cs typeface="+mn-lt"/>
              </a:rPr>
              <a:t>deithiau</a:t>
            </a:r>
            <a:r>
              <a:rPr lang="en-US" sz="1800">
                <a:highlight>
                  <a:srgbClr val="FFFFFF"/>
                </a:highlight>
                <a:ea typeface="+mn-lt"/>
                <a:cs typeface="+mn-lt"/>
              </a:rPr>
              <a:t> </a:t>
            </a:r>
            <a:r>
              <a:rPr lang="en-US" sz="1800" err="1">
                <a:highlight>
                  <a:srgbClr val="FFFFFF"/>
                </a:highlight>
                <a:ea typeface="+mn-lt"/>
                <a:cs typeface="+mn-lt"/>
              </a:rPr>
              <a:t>yn</a:t>
            </a:r>
            <a:r>
              <a:rPr lang="en-US" sz="1800">
                <a:highlight>
                  <a:srgbClr val="FFFFFF"/>
                </a:highlight>
                <a:ea typeface="+mn-lt"/>
                <a:cs typeface="+mn-lt"/>
              </a:rPr>
              <a:t> </a:t>
            </a:r>
            <a:r>
              <a:rPr lang="en-US" sz="1800" err="1">
                <a:highlight>
                  <a:srgbClr val="FFFFFF"/>
                </a:highlight>
                <a:ea typeface="+mn-lt"/>
                <a:cs typeface="+mn-lt"/>
              </a:rPr>
              <a:t>ffordd</a:t>
            </a:r>
            <a:r>
              <a:rPr lang="en-US" sz="1800">
                <a:highlight>
                  <a:srgbClr val="FFFFFF"/>
                </a:highlight>
                <a:ea typeface="+mn-lt"/>
                <a:cs typeface="+mn-lt"/>
              </a:rPr>
              <a:t> </a:t>
            </a:r>
            <a:r>
              <a:rPr lang="en-US" sz="1800" err="1">
                <a:highlight>
                  <a:srgbClr val="FFFFFF"/>
                </a:highlight>
                <a:ea typeface="+mn-lt"/>
                <a:cs typeface="+mn-lt"/>
              </a:rPr>
              <a:t>fwy</a:t>
            </a:r>
            <a:r>
              <a:rPr lang="en-US" sz="1800">
                <a:highlight>
                  <a:srgbClr val="FFFFFF"/>
                </a:highlight>
                <a:ea typeface="+mn-lt"/>
                <a:cs typeface="+mn-lt"/>
              </a:rPr>
              <a:t> effeithiol o </a:t>
            </a:r>
            <a:r>
              <a:rPr lang="en-US" sz="1800" err="1">
                <a:highlight>
                  <a:srgbClr val="FFFFFF"/>
                </a:highlight>
                <a:ea typeface="+mn-lt"/>
                <a:cs typeface="+mn-lt"/>
              </a:rPr>
              <a:t>ddysgu</a:t>
            </a:r>
            <a:r>
              <a:rPr lang="en-US" sz="1800">
                <a:highlight>
                  <a:srgbClr val="FFFFFF"/>
                </a:highlight>
                <a:ea typeface="+mn-lt"/>
                <a:cs typeface="+mn-lt"/>
              </a:rPr>
              <a:t>. </a:t>
            </a:r>
            <a:endParaRPr lang="en-US" sz="1800" err="1"/>
          </a:p>
        </p:txBody>
      </p:sp>
      <p:sp>
        <p:nvSpPr>
          <p:cNvPr id="2" name="TextBox 1">
            <a:extLst>
              <a:ext uri="{FF2B5EF4-FFF2-40B4-BE49-F238E27FC236}">
                <a16:creationId xmlns:a16="http://schemas.microsoft.com/office/drawing/2014/main" id="{3A5D32E2-49F6-4211-BA70-68F321F08C3C}"/>
              </a:ext>
            </a:extLst>
          </p:cNvPr>
          <p:cNvSpPr txBox="1"/>
          <p:nvPr/>
        </p:nvSpPr>
        <p:spPr>
          <a:xfrm>
            <a:off x="11482616" y="6376164"/>
            <a:ext cx="66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14</a:t>
            </a:r>
          </a:p>
        </p:txBody>
      </p:sp>
    </p:spTree>
    <p:extLst>
      <p:ext uri="{BB962C8B-B14F-4D97-AF65-F5344CB8AC3E}">
        <p14:creationId xmlns:p14="http://schemas.microsoft.com/office/powerpoint/2010/main" val="30318309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DFAD2D-413D-515D-06F0-7457AF940F6F}"/>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hat-is-geocaching">
            <a:extLst>
              <a:ext uri="{FF2B5EF4-FFF2-40B4-BE49-F238E27FC236}">
                <a16:creationId xmlns:a16="http://schemas.microsoft.com/office/drawing/2014/main" id="{69C254A5-7E7D-3A76-7A5D-A71D7406769A}"/>
              </a:ext>
            </a:extLst>
          </p:cNvPr>
          <p:cNvPicPr>
            <a:picLocks noGrp="1" noChangeAspect="1"/>
          </p:cNvPicPr>
          <p:nvPr>
            <p:ph idx="1"/>
          </p:nvPr>
        </p:nvPicPr>
        <p:blipFill>
          <a:blip r:embed="rId2"/>
          <a:srcRect t="2928" r="18271" b="205"/>
          <a:stretch>
            <a:fillRect/>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797017-2048-1147-A571-8FF792EF226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Topig 3- Helfa Trysor (Geocaching)</a:t>
            </a:r>
          </a:p>
        </p:txBody>
      </p:sp>
      <p:sp>
        <p:nvSpPr>
          <p:cNvPr id="5" name="TextBox 4">
            <a:extLst>
              <a:ext uri="{FF2B5EF4-FFF2-40B4-BE49-F238E27FC236}">
                <a16:creationId xmlns:a16="http://schemas.microsoft.com/office/drawing/2014/main" id="{17114E68-C31E-3584-88E9-FBB23AC7324D}"/>
              </a:ext>
            </a:extLst>
          </p:cNvPr>
          <p:cNvSpPr txBox="1"/>
          <p:nvPr/>
        </p:nvSpPr>
        <p:spPr>
          <a:xfrm>
            <a:off x="11444154" y="6253357"/>
            <a:ext cx="4023359" cy="120814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2000">
                <a:solidFill>
                  <a:schemeClr val="bg1"/>
                </a:solidFill>
              </a:rPr>
              <a:t>15</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DF6311A4-3EAC-01E7-0FBC-023DAE5C7DEE}"/>
              </a:ext>
            </a:extLst>
          </p:cNvPr>
          <p:cNvSpPr txBox="1"/>
          <p:nvPr/>
        </p:nvSpPr>
        <p:spPr>
          <a:xfrm>
            <a:off x="9972260" y="7178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(Treasure Detection, 2021)</a:t>
            </a:r>
            <a:endParaRPr lang="en-US">
              <a:solidFill>
                <a:schemeClr val="bg1"/>
              </a:solidFill>
            </a:endParaRPr>
          </a:p>
          <a:p>
            <a:pPr algn="ctr"/>
            <a:endParaRPr lang="en-US"/>
          </a:p>
        </p:txBody>
      </p:sp>
    </p:spTree>
    <p:extLst>
      <p:ext uri="{BB962C8B-B14F-4D97-AF65-F5344CB8AC3E}">
        <p14:creationId xmlns:p14="http://schemas.microsoft.com/office/powerpoint/2010/main" val="35629834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ACA7748-764F-E037-3368-C6A7EED1194F}"/>
              </a:ext>
            </a:extLst>
          </p:cNvPr>
          <p:cNvSpPr>
            <a:spLocks noGrp="1"/>
          </p:cNvSpPr>
          <p:nvPr>
            <p:ph idx="1"/>
          </p:nvPr>
        </p:nvSpPr>
        <p:spPr>
          <a:xfrm>
            <a:off x="1115568" y="2481943"/>
            <a:ext cx="10168128" cy="3695020"/>
          </a:xfrm>
        </p:spPr>
        <p:txBody>
          <a:bodyPr vert="horz" lIns="91440" tIns="45720" rIns="91440" bIns="45720" rtlCol="0">
            <a:normAutofit/>
          </a:bodyPr>
          <a:lstStyle/>
          <a:p>
            <a:r>
              <a:rPr lang="en-US" sz="2200"/>
              <a:t>Mae Geocaching yn rhywbeth yn debyg I helfa drysor ac mae'n digwydd ar draws y byd. Diffina </a:t>
            </a:r>
            <a:r>
              <a:rPr lang="en-US" sz="2200">
                <a:latin typeface="Times New Roman"/>
                <a:cs typeface="Times New Roman"/>
              </a:rPr>
              <a:t>(National Geographic, 2023)</a:t>
            </a:r>
            <a:r>
              <a:rPr lang="en-US" sz="2200"/>
              <a:t> fod "</a:t>
            </a:r>
            <a:r>
              <a:rPr lang="en-US" sz="2200">
                <a:highlight>
                  <a:srgbClr val="FFFFFF"/>
                </a:highlight>
                <a:ea typeface="+mn-lt"/>
                <a:cs typeface="+mn-lt"/>
              </a:rPr>
              <a:t>Geocaching is a type of global treasure hunt of people looking for caches, or hidden stashes of objects. Geocaching may also be described as a series of hide-and-seek games, where hiders provide online clues for seekers. Seekers use global positioning system (GPS) devices to find hidden caches."</a:t>
            </a:r>
          </a:p>
          <a:p>
            <a:r>
              <a:rPr lang="en-US" sz="2200">
                <a:highlight>
                  <a:srgbClr val="FFFFFF"/>
                </a:highlight>
                <a:ea typeface="+mn-lt"/>
                <a:cs typeface="+mn-lt"/>
              </a:rPr>
              <a:t>Nod hyn yw dod o hyd neu guddio trysor. Gall pobl a phlant mynd allan yn lleol i wneud hyn. Mae hyn yn dysgu llawer o bobl am ei amgylchedd lleol a beth mae ei ardaloedd lleol yn cael i gynnig. Mae'n ffordd o gael pobl i fynd tu allan. Mae pobl yn defnyddio GPS I ffeindio'r trysorau felly mae angen fod yn dda gyda mapiau hefyd. Felly gall pobl dysgu llawer o sgiliau gwahanol trwy wneud hyn </a:t>
            </a:r>
            <a:endParaRPr lang="en-US" sz="2200"/>
          </a:p>
          <a:p>
            <a:endParaRPr lang="en-US" sz="2200">
              <a:highlight>
                <a:srgbClr val="FFFFFF"/>
              </a:highlight>
              <a:ea typeface="+mn-lt"/>
              <a:cs typeface="+mn-lt"/>
            </a:endParaRPr>
          </a:p>
        </p:txBody>
      </p:sp>
      <p:sp>
        <p:nvSpPr>
          <p:cNvPr id="2" name="TextBox 1">
            <a:extLst>
              <a:ext uri="{FF2B5EF4-FFF2-40B4-BE49-F238E27FC236}">
                <a16:creationId xmlns:a16="http://schemas.microsoft.com/office/drawing/2014/main" id="{2DAEB12B-4024-C6EB-157E-1ECE105C97DA}"/>
              </a:ext>
            </a:extLst>
          </p:cNvPr>
          <p:cNvSpPr txBox="1"/>
          <p:nvPr/>
        </p:nvSpPr>
        <p:spPr>
          <a:xfrm>
            <a:off x="11620628" y="6238152"/>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16</a:t>
            </a:r>
          </a:p>
        </p:txBody>
      </p:sp>
    </p:spTree>
    <p:extLst>
      <p:ext uri="{BB962C8B-B14F-4D97-AF65-F5344CB8AC3E}">
        <p14:creationId xmlns:p14="http://schemas.microsoft.com/office/powerpoint/2010/main" val="4180006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8F226-DC6F-1C51-298A-6BEA82342683}"/>
              </a:ext>
            </a:extLst>
          </p:cNvPr>
          <p:cNvSpPr>
            <a:spLocks noGrp="1"/>
          </p:cNvSpPr>
          <p:nvPr>
            <p:ph type="title"/>
          </p:nvPr>
        </p:nvSpPr>
        <p:spPr>
          <a:xfrm>
            <a:off x="640080" y="325369"/>
            <a:ext cx="4368602" cy="1956841"/>
          </a:xfrm>
        </p:spPr>
        <p:txBody>
          <a:bodyPr anchor="b">
            <a:normAutofit/>
          </a:bodyPr>
          <a:lstStyle/>
          <a:p>
            <a:r>
              <a:rPr lang="en-US" sz="5400"/>
              <a:t>Mateison</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0B61E42-3852-D28F-F973-3F2B21F0C761}"/>
              </a:ext>
            </a:extLst>
          </p:cNvPr>
          <p:cNvSpPr>
            <a:spLocks noGrp="1"/>
          </p:cNvSpPr>
          <p:nvPr>
            <p:ph idx="1"/>
          </p:nvPr>
        </p:nvSpPr>
        <p:spPr>
          <a:xfrm>
            <a:off x="640080" y="2872899"/>
            <a:ext cx="4243589" cy="3320668"/>
          </a:xfrm>
        </p:spPr>
        <p:txBody>
          <a:bodyPr>
            <a:normAutofit/>
          </a:bodyPr>
          <a:lstStyle/>
          <a:p>
            <a:endParaRPr lang="en-US" sz="2200"/>
          </a:p>
        </p:txBody>
      </p:sp>
      <p:pic>
        <p:nvPicPr>
          <p:cNvPr id="4" name="Content Placeholder 3" descr="A person holding a compass and pointing at a map&#10;&#10;AI-generated content may be incorrect.">
            <a:extLst>
              <a:ext uri="{FF2B5EF4-FFF2-40B4-BE49-F238E27FC236}">
                <a16:creationId xmlns:a16="http://schemas.microsoft.com/office/drawing/2014/main" id="{490AE6F6-A897-EC27-EAD1-B5A4D85858D6}"/>
              </a:ext>
            </a:extLst>
          </p:cNvPr>
          <p:cNvPicPr>
            <a:picLocks noChangeAspect="1"/>
          </p:cNvPicPr>
          <p:nvPr/>
        </p:nvPicPr>
        <p:blipFill>
          <a:blip r:embed="rId2"/>
          <a:srcRect l="6030" r="2751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06180EC8-3ABE-DB08-9ECA-5971F93EC068}"/>
              </a:ext>
            </a:extLst>
          </p:cNvPr>
          <p:cNvSpPr txBox="1"/>
          <p:nvPr/>
        </p:nvSpPr>
        <p:spPr>
          <a:xfrm>
            <a:off x="9795565" y="3865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rPr>
              <a:t>(The Green Voyage, 2024)</a:t>
            </a:r>
            <a:endParaRPr lang="en-US">
              <a:solidFill>
                <a:schemeClr val="bg1"/>
              </a:solidFill>
            </a:endParaRPr>
          </a:p>
          <a:p>
            <a:pPr algn="ctr"/>
            <a:endParaRPr lang="en-US"/>
          </a:p>
        </p:txBody>
      </p:sp>
      <p:sp>
        <p:nvSpPr>
          <p:cNvPr id="6" name="TextBox 5">
            <a:extLst>
              <a:ext uri="{FF2B5EF4-FFF2-40B4-BE49-F238E27FC236}">
                <a16:creationId xmlns:a16="http://schemas.microsoft.com/office/drawing/2014/main" id="{5214608F-9EFA-BD98-CD8E-8161F50F190F}"/>
              </a:ext>
            </a:extLst>
          </p:cNvPr>
          <p:cNvSpPr txBox="1"/>
          <p:nvPr/>
        </p:nvSpPr>
        <p:spPr>
          <a:xfrm>
            <a:off x="11532318" y="6381767"/>
            <a:ext cx="66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chemeClr val="bg1"/>
                </a:solidFill>
              </a:rPr>
              <a:t>17</a:t>
            </a:r>
          </a:p>
        </p:txBody>
      </p:sp>
    </p:spTree>
    <p:extLst>
      <p:ext uri="{BB962C8B-B14F-4D97-AF65-F5344CB8AC3E}">
        <p14:creationId xmlns:p14="http://schemas.microsoft.com/office/powerpoint/2010/main" val="20472358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C69DA2-0A57-8984-984F-CD86B6407A9A}"/>
              </a:ext>
            </a:extLst>
          </p:cNvPr>
          <p:cNvSpPr>
            <a:spLocks noGrp="1"/>
          </p:cNvSpPr>
          <p:nvPr>
            <p:ph type="title"/>
          </p:nvPr>
        </p:nvSpPr>
        <p:spPr>
          <a:xfrm>
            <a:off x="686834" y="1153572"/>
            <a:ext cx="3200400" cy="4461163"/>
          </a:xfrm>
        </p:spPr>
        <p:txBody>
          <a:bodyPr>
            <a:normAutofit/>
          </a:bodyPr>
          <a:lstStyle/>
          <a:p>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B95AE9-FD3A-CF5E-9EAE-C839F3928838}"/>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a:t>Un </a:t>
            </a:r>
            <a:r>
              <a:rPr lang="en-US" sz="1500" err="1"/>
              <a:t>peth</a:t>
            </a:r>
            <a:r>
              <a:rPr lang="en-US" sz="1500"/>
              <a:t> </a:t>
            </a:r>
            <a:r>
              <a:rPr lang="en-US" sz="1500" err="1"/>
              <a:t>dda</a:t>
            </a:r>
            <a:r>
              <a:rPr lang="en-US" sz="1500"/>
              <a:t> am Geocaching </a:t>
            </a:r>
            <a:r>
              <a:rPr lang="en-US" sz="1500" err="1"/>
              <a:t>yw</a:t>
            </a:r>
            <a:r>
              <a:rPr lang="en-US" sz="1500"/>
              <a:t> </a:t>
            </a:r>
            <a:r>
              <a:rPr lang="en-US" sz="1500" err="1"/>
              <a:t>fod</a:t>
            </a:r>
            <a:r>
              <a:rPr lang="en-US" sz="1500"/>
              <a:t> </a:t>
            </a:r>
            <a:r>
              <a:rPr lang="en-US" sz="1500" err="1"/>
              <a:t>e'n</a:t>
            </a:r>
            <a:r>
              <a:rPr lang="en-US" sz="1500"/>
              <a:t> </a:t>
            </a:r>
            <a:r>
              <a:rPr lang="en-US" sz="1500" err="1"/>
              <a:t>ddod</a:t>
            </a:r>
            <a:r>
              <a:rPr lang="en-US" sz="1500"/>
              <a:t> a </a:t>
            </a:r>
            <a:r>
              <a:rPr lang="en-US" sz="1500" err="1"/>
              <a:t>chwarae</a:t>
            </a:r>
            <a:r>
              <a:rPr lang="en-US" sz="1500"/>
              <a:t> </a:t>
            </a:r>
            <a:r>
              <a:rPr lang="en-US" sz="1500" err="1"/>
              <a:t>mewn</a:t>
            </a:r>
            <a:r>
              <a:rPr lang="en-US" sz="1500"/>
              <a:t> I </a:t>
            </a:r>
            <a:r>
              <a:rPr lang="en-US" sz="1500" err="1"/>
              <a:t>ddysgu</a:t>
            </a:r>
            <a:r>
              <a:rPr lang="en-US" sz="1500"/>
              <a:t>. Mae </a:t>
            </a:r>
            <a:r>
              <a:rPr lang="en-US" sz="1500">
                <a:latin typeface="Times New Roman"/>
                <a:ea typeface="+mn-lt"/>
                <a:cs typeface="Times New Roman"/>
              </a:rPr>
              <a:t>(White, 2025) </a:t>
            </a:r>
            <a:r>
              <a:rPr lang="en-US" sz="1500" err="1">
                <a:latin typeface="Times New Roman"/>
                <a:ea typeface="+mn-lt"/>
                <a:cs typeface="Times New Roman"/>
              </a:rPr>
              <a:t>yn</a:t>
            </a:r>
            <a:r>
              <a:rPr lang="en-US" sz="1500">
                <a:latin typeface="Times New Roman"/>
                <a:ea typeface="+mn-lt"/>
                <a:cs typeface="Times New Roman"/>
              </a:rPr>
              <a:t> </a:t>
            </a:r>
            <a:r>
              <a:rPr lang="en-US" sz="1500" err="1">
                <a:latin typeface="Times New Roman"/>
                <a:ea typeface="+mn-lt"/>
                <a:cs typeface="Times New Roman"/>
              </a:rPr>
              <a:t>ddweud</a:t>
            </a:r>
            <a:r>
              <a:rPr lang="en-US" sz="1500">
                <a:ea typeface="+mn-lt"/>
                <a:cs typeface="+mn-lt"/>
              </a:rPr>
              <a:t> "</a:t>
            </a:r>
            <a:r>
              <a:rPr lang="en-US" sz="1500">
                <a:highlight>
                  <a:srgbClr val="FFFFFF"/>
                </a:highlight>
                <a:ea typeface="+mn-lt"/>
                <a:cs typeface="+mn-lt"/>
              </a:rPr>
              <a:t>I’ve always believed that education works best when kids don’t realize they’re learning. That’s why I’m such a fan of geocaching with students. Imagine their excitement when math and geography transform into a real-world treasure hunt! I’ve seen even my most reluctant learners light up when handed a GPS device. What makes this outdoor adventure so powerful for developing young minds? Well, it’s not just about finding hidden containers—it’s about what happens along the journey."</a:t>
            </a:r>
          </a:p>
          <a:p>
            <a:r>
              <a:rPr lang="en-US" sz="1500">
                <a:highlight>
                  <a:srgbClr val="FFFFFF"/>
                </a:highlight>
                <a:ea typeface="+mn-lt"/>
                <a:cs typeface="+mn-lt"/>
              </a:rPr>
              <a:t>Felly </a:t>
            </a:r>
            <a:r>
              <a:rPr lang="en-US" sz="1500" err="1">
                <a:highlight>
                  <a:srgbClr val="FFFFFF"/>
                </a:highlight>
                <a:ea typeface="+mn-lt"/>
                <a:cs typeface="+mn-lt"/>
              </a:rPr>
              <a:t>trwy</a:t>
            </a:r>
            <a:r>
              <a:rPr lang="en-US" sz="1500">
                <a:highlight>
                  <a:srgbClr val="FFFFFF"/>
                </a:highlight>
                <a:ea typeface="+mn-lt"/>
                <a:cs typeface="+mn-lt"/>
              </a:rPr>
              <a:t> </a:t>
            </a:r>
            <a:r>
              <a:rPr lang="en-US" sz="1500" err="1">
                <a:highlight>
                  <a:srgbClr val="FFFFFF"/>
                </a:highlight>
                <a:ea typeface="+mn-lt"/>
                <a:cs typeface="+mn-lt"/>
              </a:rPr>
              <a:t>wneud</a:t>
            </a:r>
            <a:r>
              <a:rPr lang="en-US" sz="1500">
                <a:highlight>
                  <a:srgbClr val="FFFFFF"/>
                </a:highlight>
                <a:ea typeface="+mn-lt"/>
                <a:cs typeface="+mn-lt"/>
              </a:rPr>
              <a:t> y </a:t>
            </a:r>
            <a:r>
              <a:rPr lang="en-US" sz="1500" err="1">
                <a:highlight>
                  <a:srgbClr val="FFFFFF"/>
                </a:highlight>
                <a:ea typeface="+mn-lt"/>
                <a:cs typeface="+mn-lt"/>
              </a:rPr>
              <a:t>gweithgaredd</a:t>
            </a:r>
            <a:r>
              <a:rPr lang="en-US" sz="1500">
                <a:highlight>
                  <a:srgbClr val="FFFFFF"/>
                </a:highlight>
                <a:ea typeface="+mn-lt"/>
                <a:cs typeface="+mn-lt"/>
              </a:rPr>
              <a:t> </a:t>
            </a:r>
            <a:r>
              <a:rPr lang="en-US" sz="1500" err="1">
                <a:highlight>
                  <a:srgbClr val="FFFFFF"/>
                </a:highlight>
                <a:ea typeface="+mn-lt"/>
                <a:cs typeface="+mn-lt"/>
              </a:rPr>
              <a:t>yma</a:t>
            </a:r>
            <a:r>
              <a:rPr lang="en-US" sz="1500">
                <a:highlight>
                  <a:srgbClr val="FFFFFF"/>
                </a:highlight>
                <a:ea typeface="+mn-lt"/>
                <a:cs typeface="+mn-lt"/>
              </a:rPr>
              <a:t> </a:t>
            </a:r>
            <a:r>
              <a:rPr lang="en-US" sz="1500" err="1">
                <a:highlight>
                  <a:srgbClr val="FFFFFF"/>
                </a:highlight>
                <a:ea typeface="+mn-lt"/>
                <a:cs typeface="+mn-lt"/>
              </a:rPr>
              <a:t>mae</a:t>
            </a:r>
            <a:r>
              <a:rPr lang="en-US" sz="1500">
                <a:highlight>
                  <a:srgbClr val="FFFFFF"/>
                </a:highlight>
                <a:ea typeface="+mn-lt"/>
                <a:cs typeface="+mn-lt"/>
              </a:rPr>
              <a:t> plant </a:t>
            </a:r>
            <a:r>
              <a:rPr lang="en-US" sz="1500" err="1">
                <a:highlight>
                  <a:srgbClr val="FFFFFF"/>
                </a:highlight>
                <a:ea typeface="+mn-lt"/>
                <a:cs typeface="+mn-lt"/>
              </a:rPr>
              <a:t>ddim</a:t>
            </a:r>
            <a:r>
              <a:rPr lang="en-US" sz="1500">
                <a:highlight>
                  <a:srgbClr val="FFFFFF"/>
                </a:highlight>
                <a:ea typeface="+mn-lt"/>
                <a:cs typeface="+mn-lt"/>
              </a:rPr>
              <a:t> yn sylweddoli bod nhw ddim yn dysgu, ac </a:t>
            </a:r>
            <a:r>
              <a:rPr lang="en-US" sz="1500" err="1">
                <a:highlight>
                  <a:srgbClr val="FFFFFF"/>
                </a:highlight>
                <a:ea typeface="+mn-lt"/>
                <a:cs typeface="+mn-lt"/>
              </a:rPr>
              <a:t>yn</a:t>
            </a:r>
            <a:r>
              <a:rPr lang="en-US" sz="1500">
                <a:highlight>
                  <a:srgbClr val="FFFFFF"/>
                </a:highlight>
                <a:ea typeface="+mn-lt"/>
                <a:cs typeface="+mn-lt"/>
              </a:rPr>
              <a:t> </a:t>
            </a:r>
            <a:r>
              <a:rPr lang="en-US" sz="1500" err="1">
                <a:highlight>
                  <a:srgbClr val="FFFFFF"/>
                </a:highlight>
                <a:ea typeface="+mn-lt"/>
                <a:cs typeface="+mn-lt"/>
              </a:rPr>
              <a:t>ffeindio</a:t>
            </a:r>
            <a:r>
              <a:rPr lang="en-US" sz="1500">
                <a:highlight>
                  <a:srgbClr val="FFFFFF"/>
                </a:highlight>
                <a:ea typeface="+mn-lt"/>
                <a:cs typeface="+mn-lt"/>
              </a:rPr>
              <a:t> </a:t>
            </a:r>
            <a:r>
              <a:rPr lang="en-US" sz="1500" err="1">
                <a:highlight>
                  <a:srgbClr val="FFFFFF"/>
                </a:highlight>
                <a:ea typeface="+mn-lt"/>
                <a:cs typeface="+mn-lt"/>
              </a:rPr>
              <a:t>pethau</a:t>
            </a:r>
            <a:r>
              <a:rPr lang="en-US" sz="1500">
                <a:highlight>
                  <a:srgbClr val="FFFFFF"/>
                </a:highlight>
                <a:ea typeface="+mn-lt"/>
                <a:cs typeface="+mn-lt"/>
              </a:rPr>
              <a:t> </a:t>
            </a:r>
            <a:r>
              <a:rPr lang="en-US" sz="1500" err="1">
                <a:highlight>
                  <a:srgbClr val="FFFFFF"/>
                </a:highlight>
                <a:ea typeface="+mn-lt"/>
                <a:cs typeface="+mn-lt"/>
              </a:rPr>
              <a:t>ar</a:t>
            </a:r>
            <a:r>
              <a:rPr lang="en-US" sz="1500">
                <a:highlight>
                  <a:srgbClr val="FFFFFF"/>
                </a:highlight>
                <a:ea typeface="+mn-lt"/>
                <a:cs typeface="+mn-lt"/>
              </a:rPr>
              <a:t> ben </a:t>
            </a:r>
            <a:r>
              <a:rPr lang="en-US" sz="1500" err="1">
                <a:highlight>
                  <a:srgbClr val="FFFFFF"/>
                </a:highlight>
                <a:ea typeface="+mn-lt"/>
                <a:cs typeface="+mn-lt"/>
              </a:rPr>
              <a:t>ei</a:t>
            </a:r>
            <a:r>
              <a:rPr lang="en-US" sz="1500">
                <a:highlight>
                  <a:srgbClr val="FFFFFF"/>
                </a:highlight>
                <a:ea typeface="+mn-lt"/>
                <a:cs typeface="+mn-lt"/>
              </a:rPr>
              <a:t> </a:t>
            </a:r>
            <a:r>
              <a:rPr lang="en-US" sz="1500" err="1">
                <a:highlight>
                  <a:srgbClr val="FFFFFF"/>
                </a:highlight>
                <a:ea typeface="+mn-lt"/>
                <a:cs typeface="+mn-lt"/>
              </a:rPr>
              <a:t>hun</a:t>
            </a:r>
            <a:r>
              <a:rPr lang="en-US" sz="1500">
                <a:highlight>
                  <a:srgbClr val="FFFFFF"/>
                </a:highlight>
                <a:ea typeface="+mn-lt"/>
                <a:cs typeface="+mn-lt"/>
              </a:rPr>
              <a:t>. </a:t>
            </a:r>
            <a:r>
              <a:rPr lang="en-US" sz="1500" err="1">
                <a:highlight>
                  <a:srgbClr val="FFFFFF"/>
                </a:highlight>
                <a:ea typeface="+mn-lt"/>
                <a:cs typeface="+mn-lt"/>
              </a:rPr>
              <a:t>Gallwn</a:t>
            </a:r>
            <a:r>
              <a:rPr lang="en-US" sz="1500">
                <a:highlight>
                  <a:srgbClr val="FFFFFF"/>
                </a:highlight>
                <a:ea typeface="+mn-lt"/>
                <a:cs typeface="+mn-lt"/>
              </a:rPr>
              <a:t> </a:t>
            </a:r>
            <a:r>
              <a:rPr lang="en-US" sz="1500" err="1">
                <a:highlight>
                  <a:srgbClr val="FFFFFF"/>
                </a:highlight>
                <a:ea typeface="+mn-lt"/>
                <a:cs typeface="+mn-lt"/>
              </a:rPr>
              <a:t>gysylltu</a:t>
            </a:r>
            <a:r>
              <a:rPr lang="en-US" sz="1500">
                <a:highlight>
                  <a:srgbClr val="FFFFFF"/>
                </a:highlight>
                <a:ea typeface="+mn-lt"/>
                <a:cs typeface="+mn-lt"/>
              </a:rPr>
              <a:t> </a:t>
            </a:r>
            <a:r>
              <a:rPr lang="en-US" sz="1500" err="1">
                <a:highlight>
                  <a:srgbClr val="FFFFFF"/>
                </a:highlight>
                <a:ea typeface="+mn-lt"/>
                <a:cs typeface="+mn-lt"/>
              </a:rPr>
              <a:t>hyn</a:t>
            </a:r>
            <a:r>
              <a:rPr lang="en-US" sz="1500">
                <a:highlight>
                  <a:srgbClr val="FFFFFF"/>
                </a:highlight>
                <a:ea typeface="+mn-lt"/>
                <a:cs typeface="+mn-lt"/>
              </a:rPr>
              <a:t> </a:t>
            </a:r>
            <a:r>
              <a:rPr lang="en-US" sz="1500" err="1">
                <a:highlight>
                  <a:srgbClr val="FFFFFF"/>
                </a:highlight>
                <a:ea typeface="+mn-lt"/>
                <a:cs typeface="+mn-lt"/>
              </a:rPr>
              <a:t>gyda</a:t>
            </a:r>
            <a:r>
              <a:rPr lang="en-US" sz="1500">
                <a:highlight>
                  <a:srgbClr val="FFFFFF"/>
                </a:highlight>
                <a:ea typeface="+mn-lt"/>
                <a:cs typeface="+mn-lt"/>
              </a:rPr>
              <a:t> </a:t>
            </a:r>
            <a:r>
              <a:rPr lang="en-US" sz="1500" err="1">
                <a:highlight>
                  <a:srgbClr val="FFFFFF"/>
                </a:highlight>
                <a:ea typeface="+mn-lt"/>
                <a:cs typeface="+mn-lt"/>
              </a:rPr>
              <a:t>damcaniaeth</a:t>
            </a:r>
            <a:r>
              <a:rPr lang="en-US" sz="1500">
                <a:highlight>
                  <a:srgbClr val="FFFFFF"/>
                </a:highlight>
                <a:ea typeface="+mn-lt"/>
                <a:cs typeface="+mn-lt"/>
              </a:rPr>
              <a:t> Jean Piaget o Little scientist a datblygiad </a:t>
            </a:r>
            <a:r>
              <a:rPr lang="en-US" sz="1500" err="1">
                <a:highlight>
                  <a:srgbClr val="FFFFFF"/>
                </a:highlight>
                <a:ea typeface="+mn-lt"/>
                <a:cs typeface="+mn-lt"/>
              </a:rPr>
              <a:t>gwybyddol</a:t>
            </a:r>
            <a:endParaRPr lang="en-US" sz="1500" err="1"/>
          </a:p>
          <a:p>
            <a:r>
              <a:rPr lang="en-US" sz="1500">
                <a:highlight>
                  <a:srgbClr val="FFFFFF"/>
                </a:highlight>
                <a:ea typeface="+mn-lt"/>
                <a:cs typeface="+mn-lt"/>
              </a:rPr>
              <a:t>Un peth sydd yn </a:t>
            </a:r>
            <a:r>
              <a:rPr lang="en-US" sz="1500" err="1">
                <a:highlight>
                  <a:srgbClr val="FFFFFF"/>
                </a:highlight>
                <a:ea typeface="+mn-lt"/>
                <a:cs typeface="+mn-lt"/>
              </a:rPr>
              <a:t>cael</a:t>
            </a:r>
            <a:r>
              <a:rPr lang="en-US" sz="1500">
                <a:highlight>
                  <a:srgbClr val="FFFFFF"/>
                </a:highlight>
                <a:ea typeface="+mn-lt"/>
                <a:cs typeface="+mn-lt"/>
              </a:rPr>
              <a:t> </a:t>
            </a:r>
            <a:r>
              <a:rPr lang="en-US" sz="1500" err="1">
                <a:highlight>
                  <a:srgbClr val="FFFFFF"/>
                </a:highlight>
                <a:ea typeface="+mn-lt"/>
                <a:cs typeface="+mn-lt"/>
              </a:rPr>
              <a:t>ei</a:t>
            </a:r>
            <a:r>
              <a:rPr lang="en-US" sz="1500">
                <a:highlight>
                  <a:srgbClr val="FFFFFF"/>
                </a:highlight>
                <a:ea typeface="+mn-lt"/>
                <a:cs typeface="+mn-lt"/>
              </a:rPr>
              <a:t> </a:t>
            </a:r>
            <a:r>
              <a:rPr lang="en-US" sz="1500" err="1">
                <a:highlight>
                  <a:srgbClr val="FFFFFF"/>
                </a:highlight>
                <a:ea typeface="+mn-lt"/>
                <a:cs typeface="+mn-lt"/>
              </a:rPr>
              <a:t>sôn</a:t>
            </a:r>
            <a:r>
              <a:rPr lang="en-US" sz="1500">
                <a:highlight>
                  <a:srgbClr val="FFFFFF"/>
                </a:highlight>
                <a:ea typeface="+mn-lt"/>
                <a:cs typeface="+mn-lt"/>
              </a:rPr>
              <a:t> am </a:t>
            </a:r>
            <a:r>
              <a:rPr lang="en-US" sz="1500" err="1">
                <a:highlight>
                  <a:srgbClr val="FFFFFF"/>
                </a:highlight>
                <a:ea typeface="+mn-lt"/>
                <a:cs typeface="+mn-lt"/>
              </a:rPr>
              <a:t>hefyd</a:t>
            </a:r>
            <a:r>
              <a:rPr lang="en-US" sz="1500">
                <a:highlight>
                  <a:srgbClr val="FFFFFF"/>
                </a:highlight>
                <a:ea typeface="+mn-lt"/>
                <a:cs typeface="+mn-lt"/>
              </a:rPr>
              <a:t> </a:t>
            </a:r>
            <a:r>
              <a:rPr lang="en-US" sz="1500" err="1">
                <a:highlight>
                  <a:srgbClr val="FFFFFF"/>
                </a:highlight>
                <a:ea typeface="+mn-lt"/>
                <a:cs typeface="+mn-lt"/>
              </a:rPr>
              <a:t>yw</a:t>
            </a:r>
            <a:r>
              <a:rPr lang="en-US" sz="1500">
                <a:highlight>
                  <a:srgbClr val="FFFFFF"/>
                </a:highlight>
                <a:ea typeface="+mn-lt"/>
                <a:cs typeface="+mn-lt"/>
              </a:rPr>
              <a:t> </a:t>
            </a:r>
            <a:r>
              <a:rPr lang="en-US" sz="1500" err="1">
                <a:highlight>
                  <a:srgbClr val="FFFFFF"/>
                </a:highlight>
                <a:ea typeface="+mn-lt"/>
                <a:cs typeface="+mn-lt"/>
              </a:rPr>
              <a:t>darganfod</a:t>
            </a:r>
            <a:r>
              <a:rPr lang="en-US" sz="1500">
                <a:highlight>
                  <a:srgbClr val="FFFFFF"/>
                </a:highlight>
                <a:ea typeface="+mn-lt"/>
                <a:cs typeface="+mn-lt"/>
              </a:rPr>
              <a:t> yr </a:t>
            </a:r>
            <a:r>
              <a:rPr lang="en-US" sz="1500" err="1">
                <a:highlight>
                  <a:srgbClr val="FFFFFF"/>
                </a:highlight>
                <a:ea typeface="+mn-lt"/>
                <a:cs typeface="+mn-lt"/>
              </a:rPr>
              <a:t>ardal</a:t>
            </a:r>
            <a:r>
              <a:rPr lang="en-US" sz="1500">
                <a:highlight>
                  <a:srgbClr val="FFFFFF"/>
                </a:highlight>
                <a:ea typeface="+mn-lt"/>
                <a:cs typeface="+mn-lt"/>
              </a:rPr>
              <a:t> ac yr amgylchedd lleol. Mae plant </a:t>
            </a:r>
            <a:r>
              <a:rPr lang="en-US" sz="1500" err="1">
                <a:highlight>
                  <a:srgbClr val="FFFFFF"/>
                </a:highlight>
                <a:ea typeface="+mn-lt"/>
                <a:cs typeface="+mn-lt"/>
              </a:rPr>
              <a:t>mynd</a:t>
            </a:r>
            <a:r>
              <a:rPr lang="en-US" sz="1500">
                <a:highlight>
                  <a:srgbClr val="FFFFFF"/>
                </a:highlight>
                <a:ea typeface="+mn-lt"/>
                <a:cs typeface="+mn-lt"/>
              </a:rPr>
              <a:t> I darganfod pethau newydd am ei ardaloedd, felly gan roi plant mewn amgylchedd gwahanol, maen nhw'n gallu </a:t>
            </a:r>
            <a:r>
              <a:rPr lang="en-US" sz="1500" err="1">
                <a:highlight>
                  <a:srgbClr val="FFFFFF"/>
                </a:highlight>
                <a:ea typeface="+mn-lt"/>
                <a:cs typeface="+mn-lt"/>
              </a:rPr>
              <a:t>arbrofi</a:t>
            </a:r>
            <a:r>
              <a:rPr lang="en-US" sz="1500">
                <a:highlight>
                  <a:srgbClr val="FFFFFF"/>
                </a:highlight>
                <a:ea typeface="+mn-lt"/>
                <a:cs typeface="+mn-lt"/>
              </a:rPr>
              <a:t> </a:t>
            </a:r>
            <a:r>
              <a:rPr lang="en-US" sz="1500" err="1">
                <a:highlight>
                  <a:srgbClr val="FFFFFF"/>
                </a:highlight>
                <a:ea typeface="+mn-lt"/>
                <a:cs typeface="+mn-lt"/>
              </a:rPr>
              <a:t>ar</a:t>
            </a:r>
            <a:r>
              <a:rPr lang="en-US" sz="1500">
                <a:highlight>
                  <a:srgbClr val="FFFFFF"/>
                </a:highlight>
                <a:ea typeface="+mn-lt"/>
                <a:cs typeface="+mn-lt"/>
              </a:rPr>
              <a:t> ben </a:t>
            </a:r>
            <a:r>
              <a:rPr lang="en-US" sz="1500" err="1">
                <a:highlight>
                  <a:srgbClr val="FFFFFF"/>
                </a:highlight>
                <a:ea typeface="+mn-lt"/>
                <a:cs typeface="+mn-lt"/>
              </a:rPr>
              <a:t>ei</a:t>
            </a:r>
            <a:r>
              <a:rPr lang="en-US" sz="1500">
                <a:highlight>
                  <a:srgbClr val="FFFFFF"/>
                </a:highlight>
                <a:ea typeface="+mn-lt"/>
                <a:cs typeface="+mn-lt"/>
              </a:rPr>
              <a:t> </a:t>
            </a:r>
            <a:r>
              <a:rPr lang="en-US" sz="1500" err="1">
                <a:highlight>
                  <a:srgbClr val="FFFFFF"/>
                </a:highlight>
                <a:ea typeface="+mn-lt"/>
                <a:cs typeface="+mn-lt"/>
              </a:rPr>
              <a:t>hunan</a:t>
            </a:r>
            <a:r>
              <a:rPr lang="en-US" sz="1500">
                <a:highlight>
                  <a:srgbClr val="FFFFFF"/>
                </a:highlight>
                <a:ea typeface="+mn-lt"/>
                <a:cs typeface="+mn-lt"/>
              </a:rPr>
              <a:t> a </a:t>
            </a:r>
            <a:r>
              <a:rPr lang="en-US" sz="1500" err="1">
                <a:highlight>
                  <a:srgbClr val="FFFFFF"/>
                </a:highlight>
                <a:ea typeface="+mn-lt"/>
                <a:cs typeface="+mn-lt"/>
              </a:rPr>
              <a:t>dysgu</a:t>
            </a:r>
            <a:r>
              <a:rPr lang="en-US" sz="1500">
                <a:highlight>
                  <a:srgbClr val="FFFFFF"/>
                </a:highlight>
                <a:ea typeface="+mn-lt"/>
                <a:cs typeface="+mn-lt"/>
              </a:rPr>
              <a:t> </a:t>
            </a:r>
            <a:r>
              <a:rPr lang="en-US" sz="1500" err="1">
                <a:highlight>
                  <a:srgbClr val="FFFFFF"/>
                </a:highlight>
                <a:ea typeface="+mn-lt"/>
                <a:cs typeface="+mn-lt"/>
              </a:rPr>
              <a:t>yn</a:t>
            </a:r>
            <a:r>
              <a:rPr lang="en-US" sz="1500">
                <a:highlight>
                  <a:srgbClr val="FFFFFF"/>
                </a:highlight>
                <a:ea typeface="+mn-lt"/>
                <a:cs typeface="+mn-lt"/>
              </a:rPr>
              <a:t> </a:t>
            </a:r>
            <a:r>
              <a:rPr lang="en-US" sz="1500" err="1">
                <a:highlight>
                  <a:srgbClr val="FFFFFF"/>
                </a:highlight>
                <a:ea typeface="+mn-lt"/>
                <a:cs typeface="+mn-lt"/>
              </a:rPr>
              <a:t>fwy</a:t>
            </a:r>
            <a:r>
              <a:rPr lang="en-US" sz="1500">
                <a:highlight>
                  <a:srgbClr val="FFFFFF"/>
                </a:highlight>
                <a:ea typeface="+mn-lt"/>
                <a:cs typeface="+mn-lt"/>
              </a:rPr>
              <a:t> </a:t>
            </a:r>
            <a:r>
              <a:rPr lang="en-US" sz="1500" err="1">
                <a:highlight>
                  <a:srgbClr val="FFFFFF"/>
                </a:highlight>
                <a:ea typeface="+mn-lt"/>
                <a:cs typeface="+mn-lt"/>
              </a:rPr>
              <a:t>annibynnol</a:t>
            </a:r>
            <a:r>
              <a:rPr lang="en-US" sz="1500">
                <a:highlight>
                  <a:srgbClr val="FFFFFF"/>
                </a:highlight>
                <a:ea typeface="+mn-lt"/>
                <a:cs typeface="+mn-lt"/>
              </a:rPr>
              <a:t>. </a:t>
            </a:r>
            <a:endParaRPr lang="en-US" sz="1500"/>
          </a:p>
          <a:p>
            <a:r>
              <a:rPr lang="en-US" sz="1500">
                <a:highlight>
                  <a:srgbClr val="FFFFFF"/>
                </a:highlight>
              </a:rPr>
              <a:t>Dyma beth mae White yn ddwud am nod y gweithgaredd yma "I’d say scavenger hunts develop criticalthinking through objective formulation as kids interpret clues and navigate environments. Assessmenttechniques emerge naturally as they solve problems and enhance spatial awareness.</a:t>
            </a:r>
          </a:p>
        </p:txBody>
      </p:sp>
      <p:sp>
        <p:nvSpPr>
          <p:cNvPr id="4" name="TextBox 3">
            <a:extLst>
              <a:ext uri="{FF2B5EF4-FFF2-40B4-BE49-F238E27FC236}">
                <a16:creationId xmlns:a16="http://schemas.microsoft.com/office/drawing/2014/main" id="{7A5AF1CD-0078-8AB9-8A6D-A6C90076D699}"/>
              </a:ext>
            </a:extLst>
          </p:cNvPr>
          <p:cNvSpPr txBox="1"/>
          <p:nvPr/>
        </p:nvSpPr>
        <p:spPr>
          <a:xfrm>
            <a:off x="11518504" y="6359692"/>
            <a:ext cx="676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18</a:t>
            </a:r>
          </a:p>
        </p:txBody>
      </p:sp>
    </p:spTree>
    <p:extLst>
      <p:ext uri="{BB962C8B-B14F-4D97-AF65-F5344CB8AC3E}">
        <p14:creationId xmlns:p14="http://schemas.microsoft.com/office/powerpoint/2010/main" val="3336514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66F0CF-493B-B744-25B7-3624E7C896A1}"/>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700" dirty="0" err="1">
                <a:ea typeface="+mn-lt"/>
                <a:cs typeface="+mn-lt"/>
              </a:rPr>
              <a:t>Dysga</a:t>
            </a:r>
            <a:r>
              <a:rPr lang="en-US" sz="1700" dirty="0">
                <a:ea typeface="+mn-lt"/>
                <a:cs typeface="+mn-lt"/>
              </a:rPr>
              <a:t> </a:t>
            </a:r>
            <a:r>
              <a:rPr lang="en-US" sz="1700" dirty="0" err="1">
                <a:ea typeface="+mn-lt"/>
                <a:cs typeface="+mn-lt"/>
              </a:rPr>
              <a:t>sgiliau</a:t>
            </a:r>
            <a:r>
              <a:rPr lang="en-US" sz="1700" dirty="0">
                <a:ea typeface="+mn-lt"/>
                <a:cs typeface="+mn-lt"/>
              </a:rPr>
              <a:t> </a:t>
            </a:r>
            <a:r>
              <a:rPr lang="en-US" sz="1700" dirty="0" err="1">
                <a:ea typeface="+mn-lt"/>
                <a:cs typeface="+mn-lt"/>
              </a:rPr>
              <a:t>newydd</a:t>
            </a:r>
            <a:r>
              <a:rPr lang="en-US" sz="1700" dirty="0">
                <a:ea typeface="+mn-lt"/>
                <a:cs typeface="+mn-lt"/>
              </a:rPr>
              <a:t> </a:t>
            </a:r>
            <a:r>
              <a:rPr lang="en-US" sz="1700" dirty="0" err="1">
                <a:ea typeface="+mn-lt"/>
                <a:cs typeface="+mn-lt"/>
              </a:rPr>
              <a:t>trwy</a:t>
            </a:r>
            <a:r>
              <a:rPr lang="en-US" sz="1700" dirty="0">
                <a:ea typeface="+mn-lt"/>
                <a:cs typeface="+mn-lt"/>
              </a:rPr>
              <a:t> </a:t>
            </a:r>
            <a:r>
              <a:rPr lang="en-US" sz="1700" dirty="0" err="1">
                <a:ea typeface="+mn-lt"/>
                <a:cs typeface="+mn-lt"/>
              </a:rPr>
              <a:t>wneud</a:t>
            </a:r>
            <a:r>
              <a:rPr lang="en-US" sz="1700" dirty="0">
                <a:ea typeface="+mn-lt"/>
                <a:cs typeface="+mn-lt"/>
              </a:rPr>
              <a:t> y </a:t>
            </a:r>
            <a:r>
              <a:rPr lang="en-US" sz="1700" dirty="0" err="1">
                <a:ea typeface="+mn-lt"/>
                <a:cs typeface="+mn-lt"/>
              </a:rPr>
              <a:t>gweithgaredd</a:t>
            </a:r>
            <a:r>
              <a:rPr lang="en-US" sz="1700" dirty="0">
                <a:ea typeface="+mn-lt"/>
                <a:cs typeface="+mn-lt"/>
              </a:rPr>
              <a:t> </a:t>
            </a:r>
            <a:r>
              <a:rPr lang="en-US" sz="1700" dirty="0" err="1">
                <a:ea typeface="+mn-lt"/>
                <a:cs typeface="+mn-lt"/>
              </a:rPr>
              <a:t>hwn</a:t>
            </a:r>
            <a:r>
              <a:rPr lang="en-US" sz="1700" dirty="0">
                <a:ea typeface="+mn-lt"/>
                <a:cs typeface="+mn-lt"/>
              </a:rPr>
              <a:t> </a:t>
            </a:r>
            <a:r>
              <a:rPr lang="en-US" sz="1700" dirty="0" err="1">
                <a:ea typeface="+mn-lt"/>
                <a:cs typeface="+mn-lt"/>
              </a:rPr>
              <a:t>hefyd</a:t>
            </a:r>
            <a:r>
              <a:rPr lang="en-US" sz="1700" dirty="0">
                <a:ea typeface="+mn-lt"/>
                <a:cs typeface="+mn-lt"/>
              </a:rPr>
              <a:t>. </a:t>
            </a:r>
            <a:r>
              <a:rPr lang="en-US" sz="1700" dirty="0" err="1">
                <a:ea typeface="+mn-lt"/>
                <a:cs typeface="+mn-lt"/>
              </a:rPr>
              <a:t>Awgryma</a:t>
            </a:r>
            <a:r>
              <a:rPr lang="en-US" sz="1700" dirty="0">
                <a:ea typeface="+mn-lt"/>
                <a:cs typeface="+mn-lt"/>
              </a:rPr>
              <a:t> (White, 2025)  </a:t>
            </a:r>
            <a:r>
              <a:rPr lang="en-US" sz="1700" dirty="0" err="1">
                <a:ea typeface="+mn-lt"/>
                <a:cs typeface="+mn-lt"/>
              </a:rPr>
              <a:t>Fod</a:t>
            </a:r>
            <a:r>
              <a:rPr lang="en-US" sz="1700" dirty="0">
                <a:ea typeface="+mn-lt"/>
                <a:cs typeface="+mn-lt"/>
              </a:rPr>
              <a:t> </a:t>
            </a:r>
            <a:r>
              <a:rPr lang="en-US" sz="1700" dirty="0" err="1">
                <a:ea typeface="+mn-lt"/>
                <a:cs typeface="+mn-lt"/>
              </a:rPr>
              <a:t>hyn</a:t>
            </a:r>
            <a:r>
              <a:rPr lang="en-US" sz="1700" dirty="0">
                <a:ea typeface="+mn-lt"/>
                <a:cs typeface="+mn-lt"/>
              </a:rPr>
              <a:t> </a:t>
            </a:r>
            <a:r>
              <a:rPr lang="en-US" sz="1700" dirty="0" err="1">
                <a:ea typeface="+mn-lt"/>
                <a:cs typeface="+mn-lt"/>
              </a:rPr>
              <a:t>yn</a:t>
            </a:r>
            <a:r>
              <a:rPr lang="en-US" sz="1700" dirty="0">
                <a:ea typeface="+mn-lt"/>
                <a:cs typeface="+mn-lt"/>
              </a:rPr>
              <a:t> </a:t>
            </a:r>
            <a:r>
              <a:rPr lang="en-US" sz="1700" dirty="0" err="1">
                <a:ea typeface="+mn-lt"/>
                <a:cs typeface="+mn-lt"/>
              </a:rPr>
              <a:t>gwella</a:t>
            </a:r>
            <a:r>
              <a:rPr lang="en-US" sz="1700" dirty="0">
                <a:ea typeface="+mn-lt"/>
                <a:cs typeface="+mn-lt"/>
              </a:rPr>
              <a:t> </a:t>
            </a:r>
            <a:r>
              <a:rPr lang="en-US" sz="1700" dirty="0" err="1">
                <a:ea typeface="+mn-lt"/>
                <a:cs typeface="+mn-lt"/>
              </a:rPr>
              <a:t>Sgiliau</a:t>
            </a:r>
            <a:r>
              <a:rPr lang="en-US" sz="1700" dirty="0">
                <a:ea typeface="+mn-lt"/>
                <a:cs typeface="+mn-lt"/>
              </a:rPr>
              <a:t> </a:t>
            </a:r>
            <a:r>
              <a:rPr lang="en-US" sz="1700" dirty="0" err="1">
                <a:ea typeface="+mn-lt"/>
                <a:cs typeface="+mn-lt"/>
              </a:rPr>
              <a:t>Daearyddol</a:t>
            </a:r>
            <a:r>
              <a:rPr lang="en-US" sz="1700" dirty="0">
                <a:ea typeface="+mn-lt"/>
                <a:cs typeface="+mn-lt"/>
              </a:rPr>
              <a:t>. Mae Geocaching </a:t>
            </a:r>
            <a:r>
              <a:rPr lang="en-US" sz="1700" dirty="0" err="1">
                <a:ea typeface="+mn-lt"/>
                <a:cs typeface="+mn-lt"/>
              </a:rPr>
              <a:t>yn</a:t>
            </a:r>
            <a:r>
              <a:rPr lang="en-US" sz="1700" dirty="0">
                <a:ea typeface="+mn-lt"/>
                <a:cs typeface="+mn-lt"/>
              </a:rPr>
              <a:t> </a:t>
            </a:r>
            <a:r>
              <a:rPr lang="en-US" sz="1700" dirty="0" err="1">
                <a:ea typeface="+mn-lt"/>
                <a:cs typeface="+mn-lt"/>
              </a:rPr>
              <a:t>ddibynnol</a:t>
            </a:r>
            <a:r>
              <a:rPr lang="en-US" sz="1700" dirty="0">
                <a:ea typeface="+mn-lt"/>
                <a:cs typeface="+mn-lt"/>
              </a:rPr>
              <a:t> </a:t>
            </a:r>
            <a:r>
              <a:rPr lang="en-US" sz="1700" dirty="0" err="1">
                <a:ea typeface="+mn-lt"/>
                <a:cs typeface="+mn-lt"/>
              </a:rPr>
              <a:t>iawn</a:t>
            </a:r>
            <a:r>
              <a:rPr lang="en-US" sz="1700" dirty="0">
                <a:ea typeface="+mn-lt"/>
                <a:cs typeface="+mn-lt"/>
              </a:rPr>
              <a:t> </a:t>
            </a:r>
            <a:r>
              <a:rPr lang="en-US" sz="1700" dirty="0" err="1">
                <a:ea typeface="+mn-lt"/>
                <a:cs typeface="+mn-lt"/>
              </a:rPr>
              <a:t>ar</a:t>
            </a:r>
            <a:r>
              <a:rPr lang="en-US" sz="1700" dirty="0">
                <a:ea typeface="+mn-lt"/>
                <a:cs typeface="+mn-lt"/>
              </a:rPr>
              <a:t> </a:t>
            </a:r>
            <a:r>
              <a:rPr lang="en-US" sz="1700" dirty="0" err="1">
                <a:ea typeface="+mn-lt"/>
                <a:cs typeface="+mn-lt"/>
              </a:rPr>
              <a:t>faeryddiaeth</a:t>
            </a:r>
            <a:r>
              <a:rPr lang="en-US" sz="1700" dirty="0">
                <a:ea typeface="+mn-lt"/>
                <a:cs typeface="+mn-lt"/>
              </a:rPr>
              <a:t> a </a:t>
            </a:r>
            <a:r>
              <a:rPr lang="en-US" sz="1700" dirty="0" err="1">
                <a:ea typeface="+mn-lt"/>
                <a:cs typeface="+mn-lt"/>
              </a:rPr>
              <a:t>mapiau</a:t>
            </a:r>
            <a:r>
              <a:rPr lang="en-US" sz="1700" dirty="0">
                <a:ea typeface="+mn-lt"/>
                <a:cs typeface="+mn-lt"/>
              </a:rPr>
              <a:t>. Felly </a:t>
            </a:r>
            <a:r>
              <a:rPr lang="en-US" sz="1700" dirty="0" err="1">
                <a:ea typeface="+mn-lt"/>
                <a:cs typeface="+mn-lt"/>
              </a:rPr>
              <a:t>pryd</a:t>
            </a:r>
            <a:r>
              <a:rPr lang="en-US" sz="1700" dirty="0">
                <a:ea typeface="+mn-lt"/>
                <a:cs typeface="+mn-lt"/>
              </a:rPr>
              <a:t> </a:t>
            </a:r>
            <a:r>
              <a:rPr lang="en-US" sz="1700" dirty="0" err="1">
                <a:ea typeface="+mn-lt"/>
                <a:cs typeface="+mn-lt"/>
              </a:rPr>
              <a:t>mae</a:t>
            </a:r>
            <a:r>
              <a:rPr lang="en-US" sz="1700" dirty="0">
                <a:ea typeface="+mn-lt"/>
                <a:cs typeface="+mn-lt"/>
              </a:rPr>
              <a:t> plant </a:t>
            </a:r>
            <a:r>
              <a:rPr lang="en-US" sz="1700" dirty="0" err="1">
                <a:ea typeface="+mn-lt"/>
                <a:cs typeface="+mn-lt"/>
              </a:rPr>
              <a:t>yn</a:t>
            </a:r>
            <a:r>
              <a:rPr lang="en-US" sz="1700" dirty="0">
                <a:ea typeface="+mn-lt"/>
                <a:cs typeface="+mn-lt"/>
              </a:rPr>
              <a:t> </a:t>
            </a:r>
            <a:r>
              <a:rPr lang="en-US" sz="1700" dirty="0" err="1">
                <a:ea typeface="+mn-lt"/>
                <a:cs typeface="+mn-lt"/>
              </a:rPr>
              <a:t>gwneud</a:t>
            </a:r>
            <a:r>
              <a:rPr lang="en-US" sz="1700" dirty="0">
                <a:ea typeface="+mn-lt"/>
                <a:cs typeface="+mn-lt"/>
              </a:rPr>
              <a:t> </a:t>
            </a:r>
            <a:r>
              <a:rPr lang="en-US" sz="1700" dirty="0" err="1">
                <a:ea typeface="+mn-lt"/>
                <a:cs typeface="+mn-lt"/>
              </a:rPr>
              <a:t>pethau</a:t>
            </a:r>
            <a:r>
              <a:rPr lang="en-US" sz="1700" dirty="0">
                <a:ea typeface="+mn-lt"/>
                <a:cs typeface="+mn-lt"/>
              </a:rPr>
              <a:t> </a:t>
            </a:r>
            <a:r>
              <a:rPr lang="en-US" sz="1700" dirty="0" err="1">
                <a:ea typeface="+mn-lt"/>
                <a:cs typeface="+mn-lt"/>
              </a:rPr>
              <a:t>sydd</a:t>
            </a:r>
            <a:r>
              <a:rPr lang="en-US" sz="1700" dirty="0">
                <a:ea typeface="+mn-lt"/>
                <a:cs typeface="+mn-lt"/>
              </a:rPr>
              <a:t> </a:t>
            </a:r>
            <a:r>
              <a:rPr lang="en-US" sz="1700" dirty="0" err="1">
                <a:ea typeface="+mn-lt"/>
                <a:cs typeface="+mn-lt"/>
              </a:rPr>
              <a:t>yn</a:t>
            </a:r>
            <a:r>
              <a:rPr lang="en-US" sz="1700" dirty="0">
                <a:ea typeface="+mn-lt"/>
                <a:cs typeface="+mn-lt"/>
              </a:rPr>
              <a:t> </a:t>
            </a:r>
            <a:r>
              <a:rPr lang="en-US" sz="1700" dirty="0" err="1">
                <a:ea typeface="+mn-lt"/>
                <a:cs typeface="+mn-lt"/>
              </a:rPr>
              <a:t>ymwneud</a:t>
            </a:r>
            <a:r>
              <a:rPr lang="en-US" sz="1700" dirty="0">
                <a:ea typeface="+mn-lt"/>
                <a:cs typeface="+mn-lt"/>
              </a:rPr>
              <a:t> </a:t>
            </a:r>
            <a:r>
              <a:rPr lang="en-US" sz="1700" dirty="0" err="1">
                <a:ea typeface="+mn-lt"/>
                <a:cs typeface="+mn-lt"/>
              </a:rPr>
              <a:t>ar</a:t>
            </a:r>
            <a:r>
              <a:rPr lang="en-US" sz="1700" dirty="0">
                <a:ea typeface="+mn-lt"/>
                <a:cs typeface="+mn-lt"/>
              </a:rPr>
              <a:t> </a:t>
            </a:r>
            <a:r>
              <a:rPr lang="en-US" sz="1700" dirty="0" err="1">
                <a:ea typeface="+mn-lt"/>
                <a:cs typeface="+mn-lt"/>
              </a:rPr>
              <a:t>weithgaredd</a:t>
            </a:r>
            <a:r>
              <a:rPr lang="en-US" sz="1700" dirty="0">
                <a:ea typeface="+mn-lt"/>
                <a:cs typeface="+mn-lt"/>
              </a:rPr>
              <a:t> </a:t>
            </a:r>
            <a:r>
              <a:rPr lang="en-US" sz="1700" dirty="0" err="1">
                <a:ea typeface="+mn-lt"/>
                <a:cs typeface="+mn-lt"/>
              </a:rPr>
              <a:t>yma</a:t>
            </a:r>
            <a:r>
              <a:rPr lang="en-US" sz="1700" dirty="0">
                <a:ea typeface="+mn-lt"/>
                <a:cs typeface="+mn-lt"/>
              </a:rPr>
              <a:t>, </a:t>
            </a:r>
            <a:r>
              <a:rPr lang="en-US" sz="1700" dirty="0" err="1">
                <a:ea typeface="+mn-lt"/>
                <a:cs typeface="+mn-lt"/>
              </a:rPr>
              <a:t>maen</a:t>
            </a:r>
            <a:r>
              <a:rPr lang="en-US" sz="1700" dirty="0">
                <a:ea typeface="+mn-lt"/>
                <a:cs typeface="+mn-lt"/>
              </a:rPr>
              <a:t> </a:t>
            </a:r>
            <a:r>
              <a:rPr lang="en-US" sz="1700" dirty="0" err="1">
                <a:ea typeface="+mn-lt"/>
                <a:cs typeface="+mn-lt"/>
              </a:rPr>
              <a:t>nhw'n</a:t>
            </a:r>
            <a:r>
              <a:rPr lang="en-US" sz="1700" dirty="0">
                <a:ea typeface="+mn-lt"/>
                <a:cs typeface="+mn-lt"/>
              </a:rPr>
              <a:t> </a:t>
            </a:r>
            <a:r>
              <a:rPr lang="en-US" sz="1700" dirty="0" err="1">
                <a:ea typeface="+mn-lt"/>
                <a:cs typeface="+mn-lt"/>
              </a:rPr>
              <a:t>dysgu</a:t>
            </a:r>
            <a:r>
              <a:rPr lang="en-US" sz="1700" dirty="0">
                <a:ea typeface="+mn-lt"/>
                <a:cs typeface="+mn-lt"/>
              </a:rPr>
              <a:t> </a:t>
            </a:r>
            <a:r>
              <a:rPr lang="en-US" sz="1700" dirty="0" err="1">
                <a:ea typeface="+mn-lt"/>
                <a:cs typeface="+mn-lt"/>
              </a:rPr>
              <a:t>sut</a:t>
            </a:r>
            <a:r>
              <a:rPr lang="en-US" sz="1700" dirty="0">
                <a:ea typeface="+mn-lt"/>
                <a:cs typeface="+mn-lt"/>
              </a:rPr>
              <a:t> I </a:t>
            </a:r>
            <a:r>
              <a:rPr lang="en-US" sz="1700" dirty="0" err="1">
                <a:ea typeface="+mn-lt"/>
                <a:cs typeface="+mn-lt"/>
              </a:rPr>
              <a:t>defnyddio</a:t>
            </a:r>
            <a:r>
              <a:rPr lang="en-US" sz="1700" dirty="0">
                <a:ea typeface="+mn-lt"/>
                <a:cs typeface="+mn-lt"/>
              </a:rPr>
              <a:t> </a:t>
            </a:r>
            <a:r>
              <a:rPr lang="en-US" sz="1700" dirty="0" err="1">
                <a:ea typeface="+mn-lt"/>
                <a:cs typeface="+mn-lt"/>
              </a:rPr>
              <a:t>mapiau</a:t>
            </a:r>
            <a:r>
              <a:rPr lang="en-US" sz="1700" dirty="0">
                <a:ea typeface="+mn-lt"/>
                <a:cs typeface="+mn-lt"/>
              </a:rPr>
              <a:t> a </a:t>
            </a:r>
            <a:r>
              <a:rPr lang="en-US" sz="1700" dirty="0" err="1">
                <a:ea typeface="+mn-lt"/>
                <a:cs typeface="+mn-lt"/>
              </a:rPr>
              <a:t>hefyd</a:t>
            </a:r>
            <a:r>
              <a:rPr lang="en-US" sz="1700" dirty="0">
                <a:ea typeface="+mn-lt"/>
                <a:cs typeface="+mn-lt"/>
              </a:rPr>
              <a:t> </a:t>
            </a:r>
            <a:r>
              <a:rPr lang="en-US" sz="1700" dirty="0" err="1">
                <a:ea typeface="+mn-lt"/>
                <a:cs typeface="+mn-lt"/>
              </a:rPr>
              <a:t>ddatblygu</a:t>
            </a:r>
            <a:r>
              <a:rPr lang="en-US" sz="1700" dirty="0">
                <a:ea typeface="+mn-lt"/>
                <a:cs typeface="+mn-lt"/>
              </a:rPr>
              <a:t> </a:t>
            </a:r>
            <a:r>
              <a:rPr lang="en-US" sz="1700" dirty="0" err="1">
                <a:ea typeface="+mn-lt"/>
                <a:cs typeface="+mn-lt"/>
              </a:rPr>
              <a:t>ei</a:t>
            </a:r>
            <a:r>
              <a:rPr lang="en-US" sz="1700" dirty="0">
                <a:ea typeface="+mn-lt"/>
                <a:cs typeface="+mn-lt"/>
              </a:rPr>
              <a:t> </a:t>
            </a:r>
            <a:r>
              <a:rPr lang="en-US" sz="1700" dirty="0" err="1">
                <a:ea typeface="+mn-lt"/>
                <a:cs typeface="+mn-lt"/>
              </a:rPr>
              <a:t>sgiliau</a:t>
            </a:r>
            <a:r>
              <a:rPr lang="en-US" sz="1700" dirty="0">
                <a:ea typeface="+mn-lt"/>
                <a:cs typeface="+mn-lt"/>
              </a:rPr>
              <a:t> </a:t>
            </a:r>
            <a:r>
              <a:rPr lang="en-US" sz="1700" dirty="0" err="1">
                <a:ea typeface="+mn-lt"/>
                <a:cs typeface="+mn-lt"/>
              </a:rPr>
              <a:t>nawio</a:t>
            </a:r>
            <a:r>
              <a:rPr lang="en-US" sz="1700" dirty="0">
                <a:ea typeface="+mn-lt"/>
                <a:cs typeface="+mn-lt"/>
              </a:rPr>
              <a:t>. </a:t>
            </a:r>
          </a:p>
          <a:p>
            <a:endParaRPr lang="en-US" sz="1700"/>
          </a:p>
          <a:p>
            <a:r>
              <a:rPr lang="en-US" sz="1700">
                <a:ea typeface="+mn-lt"/>
                <a:cs typeface="+mn-lt"/>
              </a:rPr>
              <a:t>Gall gwneud bach o Geocaching helpu plant cadw'n heini. Mae Geocaching wedi hynu pobl i wario tipyn bach mwy o amser yn yr awyr agored. Er mwyn cwblhau'r gweithgareddau yma, mae plant yn gorfod cerdded pellterau hir a hyd yn oed i fyny tyle. Mae hyn yn mynd i adeiladu mwy o hyder mewn I plant a hefyd yn darganfod mwy am ei amgylchedd lleol. Dyweda White fod mwy o ddiddordeb ar blant I cadw'n heini trwy geocaching felly mae hyn yn amlwg yn beth dda i gadw plant yn symud. </a:t>
            </a:r>
            <a:endParaRPr lang="en-US" sz="1700"/>
          </a:p>
          <a:p>
            <a:r>
              <a:rPr lang="en-US" sz="1700"/>
              <a:t>Ar y cyfan, dyma beth mae White yn credu ar beth mae plant yn dysgu trwy gwneud y gwaithgredd yma "</a:t>
            </a:r>
            <a:r>
              <a:rPr lang="en-US" sz="1700">
                <a:highlight>
                  <a:srgbClr val="FFFFFF"/>
                </a:highlight>
                <a:ea typeface="+mn-lt"/>
                <a:cs typeface="+mn-lt"/>
              </a:rPr>
              <a:t>Like Hercules on his twelve labors, I’ve seen children develop map-reading, GPS navigation, problem-solving, and environmental awareness through scavenger hunts. They’re building practical skills while experiencing emotional growth from accomplishment and teamwork.</a:t>
            </a:r>
            <a:endParaRPr lang="en-US" sz="1700"/>
          </a:p>
          <a:p>
            <a:endParaRPr lang="en-US" sz="1700">
              <a:highlight>
                <a:srgbClr val="FFFFFF"/>
              </a:highlight>
            </a:endParaRPr>
          </a:p>
        </p:txBody>
      </p:sp>
      <p:sp>
        <p:nvSpPr>
          <p:cNvPr id="2" name="TextBox 1">
            <a:extLst>
              <a:ext uri="{FF2B5EF4-FFF2-40B4-BE49-F238E27FC236}">
                <a16:creationId xmlns:a16="http://schemas.microsoft.com/office/drawing/2014/main" id="{E754D462-87CE-D14F-0185-8FF4F74A6AB8}"/>
              </a:ext>
            </a:extLst>
          </p:cNvPr>
          <p:cNvSpPr txBox="1"/>
          <p:nvPr/>
        </p:nvSpPr>
        <p:spPr>
          <a:xfrm>
            <a:off x="11579225" y="6169145"/>
            <a:ext cx="593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19</a:t>
            </a:r>
          </a:p>
        </p:txBody>
      </p:sp>
    </p:spTree>
    <p:extLst>
      <p:ext uri="{BB962C8B-B14F-4D97-AF65-F5344CB8AC3E}">
        <p14:creationId xmlns:p14="http://schemas.microsoft.com/office/powerpoint/2010/main" val="3196084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What is Forest School? A Complete Guide for Parents — Forest School Finder">
            <a:extLst>
              <a:ext uri="{FF2B5EF4-FFF2-40B4-BE49-F238E27FC236}">
                <a16:creationId xmlns:a16="http://schemas.microsoft.com/office/drawing/2014/main" id="{9C46F164-F9F0-54B9-3973-79E7FBB6E277}"/>
              </a:ext>
            </a:extLst>
          </p:cNvPr>
          <p:cNvPicPr>
            <a:picLocks noGrp="1" noChangeAspect="1"/>
          </p:cNvPicPr>
          <p:nvPr>
            <p:ph idx="1"/>
          </p:nvPr>
        </p:nvPicPr>
        <p:blipFill>
          <a:blip r:embed="rId2">
            <a:alphaModFix amt="50000"/>
          </a:blip>
          <a:srcRect l="63" r="3050" b="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5AEDA53-11E1-8456-E394-3ED0B4768E8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Topig 4- Ysgolion coedwig</a:t>
            </a:r>
          </a:p>
        </p:txBody>
      </p:sp>
      <p:sp>
        <p:nvSpPr>
          <p:cNvPr id="8" name="TextBox 7">
            <a:extLst>
              <a:ext uri="{FF2B5EF4-FFF2-40B4-BE49-F238E27FC236}">
                <a16:creationId xmlns:a16="http://schemas.microsoft.com/office/drawing/2014/main" id="{F91E607A-0AB3-31F4-2AF8-C6E4C9EF8441}"/>
              </a:ext>
            </a:extLst>
          </p:cNvPr>
          <p:cNvSpPr txBox="1"/>
          <p:nvPr/>
        </p:nvSpPr>
        <p:spPr>
          <a:xfrm>
            <a:off x="11482616" y="6072537"/>
            <a:ext cx="5934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20</a:t>
            </a:r>
          </a:p>
        </p:txBody>
      </p:sp>
      <p:sp>
        <p:nvSpPr>
          <p:cNvPr id="9" name="TextBox 8">
            <a:extLst>
              <a:ext uri="{FF2B5EF4-FFF2-40B4-BE49-F238E27FC236}">
                <a16:creationId xmlns:a16="http://schemas.microsoft.com/office/drawing/2014/main" id="{0B35386A-729E-1C53-B5B6-0BB9D98DE554}"/>
              </a:ext>
            </a:extLst>
          </p:cNvPr>
          <p:cNvSpPr txBox="1"/>
          <p:nvPr/>
        </p:nvSpPr>
        <p:spPr>
          <a:xfrm>
            <a:off x="0" y="-552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Times New Roman"/>
                <a:ea typeface="Times New Roman"/>
                <a:cs typeface="Times New Roman"/>
              </a:rPr>
              <a:t>(Forest School Finder, 2025)</a:t>
            </a:r>
            <a:endParaRPr lang="en-US"/>
          </a:p>
          <a:p>
            <a:pPr algn="ctr"/>
            <a:endParaRPr lang="en-US"/>
          </a:p>
        </p:txBody>
      </p:sp>
    </p:spTree>
    <p:extLst>
      <p:ext uri="{BB962C8B-B14F-4D97-AF65-F5344CB8AC3E}">
        <p14:creationId xmlns:p14="http://schemas.microsoft.com/office/powerpoint/2010/main" val="2862831868"/>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5D7C9-F91F-6E17-6102-D2EB059DB748}"/>
              </a:ext>
            </a:extLst>
          </p:cNvPr>
          <p:cNvSpPr>
            <a:spLocks noGrp="1"/>
          </p:cNvSpPr>
          <p:nvPr>
            <p:ph type="title"/>
          </p:nvPr>
        </p:nvSpPr>
        <p:spPr>
          <a:xfrm>
            <a:off x="838200" y="365125"/>
            <a:ext cx="10515600" cy="1325563"/>
          </a:xfrm>
        </p:spPr>
        <p:txBody>
          <a:bodyPr vert="horz" lIns="91440" tIns="45720" rIns="91440" bIns="45720" rtlCol="0" anchor="ctr">
            <a:normAutofit/>
          </a:bodyPr>
          <a:lstStyle/>
          <a:p>
            <a:endParaRPr lang="en-US" sz="5400" kern="1200">
              <a:solidFill>
                <a:schemeClr val="tx1"/>
              </a:solidFill>
              <a:latin typeface="+mj-lt"/>
              <a:ea typeface="+mj-ea"/>
              <a:cs typeface="+mj-cs"/>
            </a:endParaRP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ED1C6B23-F9AE-56C9-EBA0-15B9E908E116}"/>
              </a:ext>
            </a:extLst>
          </p:cNvPr>
          <p:cNvSpPr>
            <a:spLocks noGrp="1"/>
          </p:cNvSpPr>
          <p:nvPr/>
        </p:nvSpPr>
        <p:spPr>
          <a:xfrm>
            <a:off x="838200" y="1929384"/>
            <a:ext cx="10515600" cy="42519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a:t>Ysgol coedwig yw amgylchedda cyfle newydd I plant dysgu pethau newydd, Dyweda (Forest School Association, 2021)  "</a:t>
            </a:r>
            <a:r>
              <a:rPr lang="en-US" sz="2000">
                <a:highlight>
                  <a:srgbClr val="FFFFFF"/>
                </a:highlight>
              </a:rPr>
              <a:t>Forest School is a child-centred inspirational learning process, that offers opportunities for holistic growth through regular sessions. It is a long-term program that supports play, exploration and supported risk taking. It develops confidence and self-esteem through learner inspired, hands-on experiences in a natural setting."</a:t>
            </a:r>
          </a:p>
          <a:p>
            <a:pPr marL="0"/>
            <a:endParaRPr lang="en-US" sz="2000">
              <a:highlight>
                <a:srgbClr val="FFFFFF"/>
              </a:highlight>
            </a:endParaRPr>
          </a:p>
          <a:p>
            <a:r>
              <a:rPr lang="en-US" sz="2000">
                <a:highlight>
                  <a:srgbClr val="FFFFFF"/>
                </a:highlight>
              </a:rPr>
              <a:t>Prif bwynt allan o'r dyfyniad yw "supports play" Mae hyn yn gyfle i blant i ddysgu trwy chwarae ac i ddysgu gwybodaeth newydd. Gallwn gysylltu hyn gyda damcaniaeth John Dewy a Jean Piaget. </a:t>
            </a:r>
            <a:endParaRPr lang="en-US" sz="2000"/>
          </a:p>
          <a:p>
            <a:endParaRPr lang="en-US" sz="2000"/>
          </a:p>
          <a:p>
            <a:r>
              <a:rPr lang="en-US" sz="2000">
                <a:highlight>
                  <a:srgbClr val="FFFFFF"/>
                </a:highlight>
              </a:rPr>
              <a:t>Yn ysgolion coedwig. Mae plant yn gwneud sawl nifer o weithgareddau. Mae (Muddy Faces, n.d.) yn awgrymu fod plant yn gwneud pethau fel rholio mewn deilen, peintio ar ddeilen, chwarae’n mewn pwdlen ac edrych am anifeliad naturiol fel pryfed.</a:t>
            </a:r>
            <a:endParaRPr lang="en-US" sz="2000"/>
          </a:p>
        </p:txBody>
      </p:sp>
      <p:sp>
        <p:nvSpPr>
          <p:cNvPr id="5" name="TextBox 4">
            <a:extLst>
              <a:ext uri="{FF2B5EF4-FFF2-40B4-BE49-F238E27FC236}">
                <a16:creationId xmlns:a16="http://schemas.microsoft.com/office/drawing/2014/main" id="{B3CDC66F-8FCA-BB25-B974-0D0E648A30B2}"/>
              </a:ext>
            </a:extLst>
          </p:cNvPr>
          <p:cNvSpPr txBox="1"/>
          <p:nvPr/>
        </p:nvSpPr>
        <p:spPr>
          <a:xfrm>
            <a:off x="11620629" y="6238152"/>
            <a:ext cx="4830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21</a:t>
            </a:r>
          </a:p>
        </p:txBody>
      </p:sp>
    </p:spTree>
    <p:extLst>
      <p:ext uri="{BB962C8B-B14F-4D97-AF65-F5344CB8AC3E}">
        <p14:creationId xmlns:p14="http://schemas.microsoft.com/office/powerpoint/2010/main" val="15627339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FD9162-AF2D-F627-AB82-46AE0B42AEF9}"/>
              </a:ext>
            </a:extLst>
          </p:cNvPr>
          <p:cNvSpPr>
            <a:spLocks noGrp="1"/>
          </p:cNvSpPr>
          <p:nvPr>
            <p:ph type="title"/>
          </p:nvPr>
        </p:nvSpPr>
        <p:spPr>
          <a:xfrm>
            <a:off x="686834" y="1153572"/>
            <a:ext cx="3200400" cy="4461163"/>
          </a:xfrm>
        </p:spPr>
        <p:txBody>
          <a:bodyPr>
            <a:normAutofit/>
          </a:bodyPr>
          <a:lstStyle/>
          <a:p>
            <a:r>
              <a:rPr lang="en-US">
                <a:solidFill>
                  <a:srgbClr val="FFFFFF"/>
                </a:solidFill>
              </a:rPr>
              <a:t>Manteision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DB68DDF-9AFF-75A0-D262-66A9EBFF3F9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err="1"/>
              <a:t>Awgryma</a:t>
            </a:r>
            <a:r>
              <a:rPr lang="en-US" dirty="0"/>
              <a:t> </a:t>
            </a:r>
            <a:r>
              <a:rPr lang="en-US" dirty="0">
                <a:latin typeface="Times New Roman"/>
                <a:cs typeface="Times New Roman"/>
              </a:rPr>
              <a:t>(Natural Resources Wales, n.d.) </a:t>
            </a:r>
            <a:r>
              <a:rPr lang="en-US" dirty="0" err="1">
                <a:latin typeface="Times New Roman"/>
                <a:cs typeface="Times New Roman"/>
              </a:rPr>
              <a:t>fod</a:t>
            </a:r>
            <a:r>
              <a:rPr lang="en-US" dirty="0">
                <a:latin typeface="Times New Roman"/>
                <a:cs typeface="Times New Roman"/>
              </a:rPr>
              <a:t> </a:t>
            </a:r>
            <a:r>
              <a:rPr lang="en-US" dirty="0" err="1">
                <a:latin typeface="Times New Roman"/>
                <a:cs typeface="Times New Roman"/>
              </a:rPr>
              <a:t>yn</a:t>
            </a:r>
            <a:r>
              <a:rPr lang="en-US" dirty="0">
                <a:latin typeface="Times New Roman"/>
                <a:cs typeface="Times New Roman"/>
              </a:rPr>
              <a:t> 3 </a:t>
            </a:r>
            <a:r>
              <a:rPr lang="en-US" dirty="0" err="1">
                <a:latin typeface="Times New Roman"/>
                <a:cs typeface="Times New Roman"/>
              </a:rPr>
              <a:t>prif</a:t>
            </a:r>
            <a:r>
              <a:rPr lang="en-US" dirty="0">
                <a:latin typeface="Times New Roman"/>
                <a:cs typeface="Times New Roman"/>
              </a:rPr>
              <a:t> </a:t>
            </a:r>
            <a:r>
              <a:rPr lang="en-US" dirty="0" err="1">
                <a:latin typeface="Times New Roman"/>
                <a:cs typeface="Times New Roman"/>
              </a:rPr>
              <a:t>fantias</a:t>
            </a:r>
            <a:r>
              <a:rPr lang="en-US" dirty="0">
                <a:latin typeface="Times New Roman"/>
                <a:cs typeface="Times New Roman"/>
              </a:rPr>
              <a:t> o </a:t>
            </a:r>
            <a:r>
              <a:rPr lang="en-US" dirty="0" err="1">
                <a:latin typeface="Times New Roman"/>
                <a:cs typeface="Times New Roman"/>
              </a:rPr>
              <a:t>ysgoliaon</a:t>
            </a:r>
            <a:r>
              <a:rPr lang="en-US" dirty="0">
                <a:latin typeface="Times New Roman"/>
                <a:cs typeface="Times New Roman"/>
              </a:rPr>
              <a:t> </a:t>
            </a:r>
            <a:r>
              <a:rPr lang="en-US" dirty="0" err="1">
                <a:latin typeface="Times New Roman"/>
                <a:cs typeface="Times New Roman"/>
              </a:rPr>
              <a:t>coedwig</a:t>
            </a:r>
            <a:r>
              <a:rPr lang="en-US" dirty="0">
                <a:latin typeface="Times New Roman"/>
                <a:cs typeface="Times New Roman"/>
              </a:rPr>
              <a:t>. </a:t>
            </a:r>
            <a:r>
              <a:rPr lang="en-US" b="1" dirty="0">
                <a:latin typeface="Times New Roman"/>
                <a:cs typeface="Times New Roman"/>
              </a:rPr>
              <a:t>Yn </a:t>
            </a:r>
            <a:r>
              <a:rPr lang="en-US" b="1" dirty="0" err="1">
                <a:latin typeface="Times New Roman"/>
                <a:cs typeface="Times New Roman"/>
              </a:rPr>
              <a:t>ol</a:t>
            </a:r>
            <a:r>
              <a:rPr lang="en-US" b="1" dirty="0">
                <a:latin typeface="Times New Roman"/>
                <a:cs typeface="Times New Roman"/>
              </a:rPr>
              <a:t> </a:t>
            </a:r>
            <a:r>
              <a:rPr lang="en-US" b="1" dirty="0" err="1">
                <a:latin typeface="Times New Roman"/>
                <a:cs typeface="Times New Roman"/>
              </a:rPr>
              <a:t>ei</a:t>
            </a:r>
            <a:r>
              <a:rPr lang="en-US" b="1" dirty="0">
                <a:latin typeface="Times New Roman"/>
                <a:cs typeface="Times New Roman"/>
              </a:rPr>
              <a:t> </a:t>
            </a:r>
            <a:r>
              <a:rPr lang="en-US" b="1" dirty="0" err="1">
                <a:latin typeface="Times New Roman"/>
                <a:cs typeface="Times New Roman"/>
              </a:rPr>
              <a:t>adroddiad</a:t>
            </a:r>
            <a:r>
              <a:rPr lang="en-US" b="1" dirty="0">
                <a:latin typeface="Times New Roman"/>
                <a:cs typeface="Times New Roman"/>
              </a:rPr>
              <a:t>, </a:t>
            </a:r>
            <a:r>
              <a:rPr lang="en-US" b="1" dirty="0" err="1">
                <a:latin typeface="Times New Roman"/>
                <a:cs typeface="Times New Roman"/>
              </a:rPr>
              <a:t>mae</a:t>
            </a:r>
            <a:r>
              <a:rPr lang="en-US" b="1" dirty="0">
                <a:latin typeface="Times New Roman"/>
                <a:cs typeface="Times New Roman"/>
              </a:rPr>
              <a:t> </a:t>
            </a:r>
            <a:r>
              <a:rPr lang="en-US" b="1" dirty="0" err="1">
                <a:latin typeface="Times New Roman"/>
                <a:cs typeface="Times New Roman"/>
              </a:rPr>
              <a:t>nhw</a:t>
            </a:r>
            <a:r>
              <a:rPr lang="en-US" b="1" dirty="0">
                <a:latin typeface="Times New Roman"/>
                <a:cs typeface="Times New Roman"/>
              </a:rPr>
              <a:t> </a:t>
            </a:r>
            <a:r>
              <a:rPr lang="en-US" b="1" dirty="0" err="1">
                <a:latin typeface="Times New Roman"/>
                <a:cs typeface="Times New Roman"/>
              </a:rPr>
              <a:t>awgrymu</a:t>
            </a:r>
            <a:r>
              <a:rPr lang="en-US" b="1" dirty="0">
                <a:latin typeface="Times New Roman"/>
                <a:cs typeface="Times New Roman"/>
              </a:rPr>
              <a:t> </a:t>
            </a:r>
            <a:r>
              <a:rPr lang="en-US" b="1" dirty="0" err="1">
                <a:latin typeface="Times New Roman"/>
                <a:cs typeface="Times New Roman"/>
              </a:rPr>
              <a:t>fod</a:t>
            </a:r>
            <a:r>
              <a:rPr lang="en-US" b="1" dirty="0">
                <a:latin typeface="Times New Roman"/>
                <a:cs typeface="Times New Roman"/>
              </a:rPr>
              <a:t> </a:t>
            </a:r>
            <a:r>
              <a:rPr lang="en-US" b="1" dirty="0" err="1">
                <a:latin typeface="Times New Roman"/>
                <a:cs typeface="Times New Roman"/>
              </a:rPr>
              <a:t>ysgolion</a:t>
            </a:r>
            <a:r>
              <a:rPr lang="en-US" b="1" dirty="0">
                <a:latin typeface="Times New Roman"/>
                <a:cs typeface="Times New Roman"/>
              </a:rPr>
              <a:t> </a:t>
            </a:r>
            <a:r>
              <a:rPr lang="en-US" b="1" dirty="0" err="1">
                <a:latin typeface="Times New Roman"/>
                <a:cs typeface="Times New Roman"/>
              </a:rPr>
              <a:t>coedwig</a:t>
            </a:r>
            <a:r>
              <a:rPr lang="en-US" b="1" dirty="0">
                <a:latin typeface="Times New Roman"/>
                <a:cs typeface="Times New Roman"/>
              </a:rPr>
              <a:t> </a:t>
            </a:r>
            <a:r>
              <a:rPr lang="en-US" b="1" dirty="0" err="1">
                <a:latin typeface="Times New Roman"/>
                <a:cs typeface="Times New Roman"/>
              </a:rPr>
              <a:t>yn</a:t>
            </a:r>
            <a:r>
              <a:rPr lang="en-US" b="1" dirty="0">
                <a:latin typeface="Times New Roman"/>
                <a:cs typeface="Times New Roman"/>
              </a:rPr>
              <a:t>:</a:t>
            </a:r>
            <a:endParaRPr lang="en-US" b="1" dirty="0"/>
          </a:p>
        </p:txBody>
      </p:sp>
      <p:sp>
        <p:nvSpPr>
          <p:cNvPr id="4" name="TextBox 3">
            <a:extLst>
              <a:ext uri="{FF2B5EF4-FFF2-40B4-BE49-F238E27FC236}">
                <a16:creationId xmlns:a16="http://schemas.microsoft.com/office/drawing/2014/main" id="{B5F978F4-AA69-F864-A3E5-FCCB43D76181}"/>
              </a:ext>
            </a:extLst>
          </p:cNvPr>
          <p:cNvSpPr txBox="1"/>
          <p:nvPr/>
        </p:nvSpPr>
        <p:spPr>
          <a:xfrm>
            <a:off x="11413610" y="6113941"/>
            <a:ext cx="717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22</a:t>
            </a:r>
          </a:p>
        </p:txBody>
      </p:sp>
    </p:spTree>
    <p:extLst>
      <p:ext uri="{BB962C8B-B14F-4D97-AF65-F5344CB8AC3E}">
        <p14:creationId xmlns:p14="http://schemas.microsoft.com/office/powerpoint/2010/main" val="34321259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234FC-E71B-82F4-5AEA-6F7D017B1CE2}"/>
              </a:ext>
            </a:extLst>
          </p:cNvPr>
          <p:cNvSpPr>
            <a:spLocks noGrp="1"/>
          </p:cNvSpPr>
          <p:nvPr>
            <p:ph type="title"/>
          </p:nvPr>
        </p:nvSpPr>
        <p:spPr>
          <a:xfrm>
            <a:off x="554313" y="1197746"/>
            <a:ext cx="4437268" cy="4461163"/>
          </a:xfrm>
        </p:spPr>
        <p:txBody>
          <a:bodyPr>
            <a:normAutofit/>
          </a:bodyPr>
          <a:lstStyle/>
          <a:p>
            <a:r>
              <a:rPr lang="en-US" sz="2800" b="1" dirty="0">
                <a:solidFill>
                  <a:schemeClr val="bg1"/>
                </a:solidFill>
                <a:latin typeface="Aptos"/>
              </a:rPr>
              <a:t>Wella </a:t>
            </a:r>
            <a:r>
              <a:rPr lang="en-US" sz="2800" b="1" dirty="0" err="1">
                <a:solidFill>
                  <a:schemeClr val="bg1"/>
                </a:solidFill>
                <a:latin typeface="Aptos"/>
              </a:rPr>
              <a:t>sgiliau</a:t>
            </a:r>
            <a:r>
              <a:rPr lang="en-US" sz="2800" b="1" dirty="0">
                <a:solidFill>
                  <a:schemeClr val="bg1"/>
                </a:solidFill>
                <a:latin typeface="Aptos"/>
              </a:rPr>
              <a:t> </a:t>
            </a:r>
            <a:br>
              <a:rPr lang="en-US" sz="2800" b="1" dirty="0">
                <a:solidFill>
                  <a:schemeClr val="bg1"/>
                </a:solidFill>
                <a:latin typeface="Aptos"/>
              </a:rPr>
            </a:br>
            <a:r>
              <a:rPr lang="en-US" sz="2800" b="1" dirty="0" err="1">
                <a:solidFill>
                  <a:schemeClr val="bg1"/>
                </a:solidFill>
                <a:latin typeface="Aptos"/>
              </a:rPr>
              <a:t>cymdeithasol</a:t>
            </a:r>
            <a:r>
              <a:rPr lang="en-US" sz="2000" dirty="0">
                <a:solidFill>
                  <a:srgbClr val="000000"/>
                </a:solidFill>
                <a:latin typeface="Aptos"/>
              </a:rPr>
              <a:t> </a:t>
            </a:r>
            <a:endParaRPr lang="en-US"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A4A8BBE-7A2D-F87A-9D56-23572A654858}"/>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2000" dirty="0"/>
          </a:p>
          <a:p>
            <a:endParaRPr lang="en-US" sz="2000"/>
          </a:p>
          <a:p>
            <a:r>
              <a:rPr lang="en-US" sz="2000" dirty="0" err="1">
                <a:ea typeface="+mn-lt"/>
                <a:cs typeface="+mn-lt"/>
              </a:rPr>
              <a:t>Pryd</a:t>
            </a:r>
            <a:r>
              <a:rPr lang="en-US" sz="2000" dirty="0">
                <a:ea typeface="+mn-lt"/>
                <a:cs typeface="+mn-lt"/>
              </a:rPr>
              <a:t> </a:t>
            </a:r>
            <a:r>
              <a:rPr lang="en-US" sz="2000" dirty="0" err="1">
                <a:ea typeface="+mn-lt"/>
                <a:cs typeface="+mn-lt"/>
              </a:rPr>
              <a:t>mae</a:t>
            </a:r>
            <a:r>
              <a:rPr lang="en-US" sz="2000" dirty="0">
                <a:ea typeface="+mn-lt"/>
                <a:cs typeface="+mn-lt"/>
              </a:rPr>
              <a:t> plant </a:t>
            </a:r>
            <a:r>
              <a:rPr lang="en-US" sz="2000" dirty="0" err="1">
                <a:ea typeface="+mn-lt"/>
                <a:cs typeface="+mn-lt"/>
              </a:rPr>
              <a:t>yn</a:t>
            </a:r>
            <a:r>
              <a:rPr lang="en-US" sz="2000" dirty="0">
                <a:ea typeface="+mn-lt"/>
                <a:cs typeface="+mn-lt"/>
              </a:rPr>
              <a:t> </a:t>
            </a:r>
            <a:r>
              <a:rPr lang="en-US" sz="2000" dirty="0" err="1">
                <a:ea typeface="+mn-lt"/>
                <a:cs typeface="+mn-lt"/>
              </a:rPr>
              <a:t>chwarae</a:t>
            </a:r>
            <a:r>
              <a:rPr lang="en-US" sz="2000" dirty="0">
                <a:ea typeface="+mn-lt"/>
                <a:cs typeface="+mn-lt"/>
              </a:rPr>
              <a:t> </a:t>
            </a:r>
            <a:r>
              <a:rPr lang="en-US" sz="2000" dirty="0" err="1">
                <a:ea typeface="+mn-lt"/>
                <a:cs typeface="+mn-lt"/>
              </a:rPr>
              <a:t>yn</a:t>
            </a:r>
            <a:r>
              <a:rPr lang="en-US" sz="2000" dirty="0">
                <a:ea typeface="+mn-lt"/>
                <a:cs typeface="+mn-lt"/>
              </a:rPr>
              <a:t> y </a:t>
            </a:r>
            <a:r>
              <a:rPr lang="en-US" sz="2000" dirty="0" err="1">
                <a:ea typeface="+mn-lt"/>
                <a:cs typeface="+mn-lt"/>
              </a:rPr>
              <a:t>goedwig</a:t>
            </a:r>
            <a:r>
              <a:rPr lang="en-US" sz="2000" dirty="0">
                <a:ea typeface="+mn-lt"/>
                <a:cs typeface="+mn-lt"/>
              </a:rPr>
              <a:t>, </a:t>
            </a:r>
            <a:r>
              <a:rPr lang="en-US" sz="2000" dirty="0" err="1">
                <a:ea typeface="+mn-lt"/>
                <a:cs typeface="+mn-lt"/>
              </a:rPr>
              <a:t>maen</a:t>
            </a:r>
            <a:r>
              <a:rPr lang="en-US" sz="2000" dirty="0">
                <a:ea typeface="+mn-lt"/>
                <a:cs typeface="+mn-lt"/>
              </a:rPr>
              <a:t> </a:t>
            </a:r>
            <a:r>
              <a:rPr lang="en-US" sz="2000" dirty="0" err="1">
                <a:ea typeface="+mn-lt"/>
                <a:cs typeface="+mn-lt"/>
              </a:rPr>
              <a:t>nhw'n</a:t>
            </a:r>
            <a:r>
              <a:rPr lang="en-US" sz="2000" dirty="0">
                <a:ea typeface="+mn-lt"/>
                <a:cs typeface="+mn-lt"/>
              </a:rPr>
              <a:t> </a:t>
            </a:r>
            <a:r>
              <a:rPr lang="en-US" sz="2000" dirty="0" err="1">
                <a:ea typeface="+mn-lt"/>
                <a:cs typeface="+mn-lt"/>
              </a:rPr>
              <a:t>llawer</a:t>
            </a:r>
            <a:r>
              <a:rPr lang="en-US" sz="2000" dirty="0">
                <a:ea typeface="+mn-lt"/>
                <a:cs typeface="+mn-lt"/>
              </a:rPr>
              <a:t> </a:t>
            </a:r>
            <a:r>
              <a:rPr lang="en-US" sz="2000" dirty="0" err="1">
                <a:ea typeface="+mn-lt"/>
                <a:cs typeface="+mn-lt"/>
              </a:rPr>
              <a:t>mwy</a:t>
            </a:r>
            <a:r>
              <a:rPr lang="en-US" sz="2000" dirty="0">
                <a:ea typeface="+mn-lt"/>
                <a:cs typeface="+mn-lt"/>
              </a:rPr>
              <a:t> </a:t>
            </a:r>
            <a:r>
              <a:rPr lang="en-US" sz="2000" dirty="0" err="1">
                <a:ea typeface="+mn-lt"/>
                <a:cs typeface="+mn-lt"/>
              </a:rPr>
              <a:t>ymwybodol</a:t>
            </a:r>
            <a:r>
              <a:rPr lang="en-US" sz="2000" dirty="0">
                <a:ea typeface="+mn-lt"/>
                <a:cs typeface="+mn-lt"/>
              </a:rPr>
              <a:t> o </a:t>
            </a:r>
            <a:r>
              <a:rPr lang="en-US" sz="2000" dirty="0" err="1">
                <a:ea typeface="+mn-lt"/>
                <a:cs typeface="+mn-lt"/>
              </a:rPr>
              <a:t>beth</a:t>
            </a:r>
            <a:r>
              <a:rPr lang="en-US" sz="2000" dirty="0">
                <a:ea typeface="+mn-lt"/>
                <a:cs typeface="+mn-lt"/>
              </a:rPr>
              <a:t> </a:t>
            </a:r>
            <a:r>
              <a:rPr lang="en-US" sz="2000" dirty="0" err="1">
                <a:ea typeface="+mn-lt"/>
                <a:cs typeface="+mn-lt"/>
              </a:rPr>
              <a:t>sydd</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digwydd</a:t>
            </a:r>
            <a:r>
              <a:rPr lang="en-US" sz="2000" dirty="0">
                <a:ea typeface="+mn-lt"/>
                <a:cs typeface="+mn-lt"/>
              </a:rPr>
              <a:t> o </a:t>
            </a:r>
            <a:r>
              <a:rPr lang="en-US" sz="2000" dirty="0" err="1">
                <a:ea typeface="+mn-lt"/>
                <a:cs typeface="+mn-lt"/>
              </a:rPr>
              <a:t>gwmpas</a:t>
            </a:r>
            <a:r>
              <a:rPr lang="en-US" sz="2000" dirty="0">
                <a:ea typeface="+mn-lt"/>
                <a:cs typeface="+mn-lt"/>
              </a:rPr>
              <a:t> </a:t>
            </a:r>
            <a:r>
              <a:rPr lang="en-US" sz="2000" dirty="0" err="1">
                <a:ea typeface="+mn-lt"/>
                <a:cs typeface="+mn-lt"/>
              </a:rPr>
              <a:t>nhw</a:t>
            </a:r>
            <a:r>
              <a:rPr lang="en-US" sz="2000" dirty="0">
                <a:ea typeface="+mn-lt"/>
                <a:cs typeface="+mn-lt"/>
              </a:rPr>
              <a:t>. Er </a:t>
            </a:r>
            <a:r>
              <a:rPr lang="en-US" sz="2000" dirty="0" err="1">
                <a:ea typeface="+mn-lt"/>
                <a:cs typeface="+mn-lt"/>
              </a:rPr>
              <a:t>enghraifft</a:t>
            </a:r>
            <a:r>
              <a:rPr lang="en-US" sz="2000" dirty="0">
                <a:ea typeface="+mn-lt"/>
                <a:cs typeface="+mn-lt"/>
              </a:rPr>
              <a:t> </a:t>
            </a:r>
            <a:r>
              <a:rPr lang="en-US" sz="2000" dirty="0" err="1">
                <a:ea typeface="+mn-lt"/>
                <a:cs typeface="+mn-lt"/>
              </a:rPr>
              <a:t>mae</a:t>
            </a:r>
            <a:r>
              <a:rPr lang="en-US" sz="2000" dirty="0">
                <a:ea typeface="+mn-lt"/>
                <a:cs typeface="+mn-lt"/>
              </a:rPr>
              <a:t> plant </a:t>
            </a:r>
            <a:r>
              <a:rPr lang="en-US" sz="2000" dirty="0" err="1">
                <a:ea typeface="+mn-lt"/>
                <a:cs typeface="+mn-lt"/>
              </a:rPr>
              <a:t>yn</a:t>
            </a:r>
            <a:r>
              <a:rPr lang="en-US" sz="2000" dirty="0">
                <a:ea typeface="+mn-lt"/>
                <a:cs typeface="+mn-lt"/>
              </a:rPr>
              <a:t> </a:t>
            </a:r>
            <a:r>
              <a:rPr lang="en-US" sz="2000" dirty="0" err="1">
                <a:ea typeface="+mn-lt"/>
                <a:cs typeface="+mn-lt"/>
              </a:rPr>
              <a:t>fwy</a:t>
            </a:r>
            <a:r>
              <a:rPr lang="en-US" sz="2000" dirty="0">
                <a:ea typeface="+mn-lt"/>
                <a:cs typeface="+mn-lt"/>
              </a:rPr>
              <a:t> </a:t>
            </a:r>
            <a:r>
              <a:rPr lang="en-US" sz="2000" dirty="0" err="1">
                <a:ea typeface="+mn-lt"/>
                <a:cs typeface="+mn-lt"/>
              </a:rPr>
              <a:t>ymwybodol</a:t>
            </a:r>
            <a:r>
              <a:rPr lang="en-US" sz="2000" dirty="0">
                <a:ea typeface="+mn-lt"/>
                <a:cs typeface="+mn-lt"/>
              </a:rPr>
              <a:t> o </a:t>
            </a:r>
            <a:r>
              <a:rPr lang="en-US" sz="2000" dirty="0" err="1">
                <a:ea typeface="+mn-lt"/>
                <a:cs typeface="+mn-lt"/>
              </a:rPr>
              <a:t>sut</a:t>
            </a:r>
            <a:r>
              <a:rPr lang="en-US" sz="2000" dirty="0">
                <a:ea typeface="+mn-lt"/>
                <a:cs typeface="+mn-lt"/>
              </a:rPr>
              <a:t> </a:t>
            </a:r>
            <a:r>
              <a:rPr lang="en-US" sz="2000" dirty="0" err="1">
                <a:ea typeface="+mn-lt"/>
                <a:cs typeface="+mn-lt"/>
              </a:rPr>
              <a:t>mae</a:t>
            </a:r>
            <a:r>
              <a:rPr lang="en-US" sz="2000" dirty="0">
                <a:ea typeface="+mn-lt"/>
                <a:cs typeface="+mn-lt"/>
              </a:rPr>
              <a:t> </a:t>
            </a:r>
            <a:r>
              <a:rPr lang="en-US" sz="2000" dirty="0" err="1">
                <a:ea typeface="+mn-lt"/>
                <a:cs typeface="+mn-lt"/>
              </a:rPr>
              <a:t>ei</a:t>
            </a:r>
            <a:r>
              <a:rPr lang="en-US" sz="2000" dirty="0">
                <a:ea typeface="+mn-lt"/>
                <a:cs typeface="+mn-lt"/>
              </a:rPr>
              <a:t> </a:t>
            </a:r>
            <a:r>
              <a:rPr lang="en-US" sz="2000" dirty="0" err="1">
                <a:ea typeface="+mn-lt"/>
                <a:cs typeface="+mn-lt"/>
              </a:rPr>
              <a:t>gweithroedd</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cael</a:t>
            </a:r>
            <a:r>
              <a:rPr lang="en-US" sz="2000" dirty="0">
                <a:ea typeface="+mn-lt"/>
                <a:cs typeface="+mn-lt"/>
              </a:rPr>
              <a:t> </a:t>
            </a:r>
            <a:r>
              <a:rPr lang="en-US" sz="2000" dirty="0" err="1">
                <a:ea typeface="+mn-lt"/>
                <a:cs typeface="+mn-lt"/>
              </a:rPr>
              <a:t>effaith</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blant</a:t>
            </a:r>
            <a:r>
              <a:rPr lang="en-US" sz="2000" dirty="0">
                <a:ea typeface="+mn-lt"/>
                <a:cs typeface="+mn-lt"/>
              </a:rPr>
              <a:t> </a:t>
            </a:r>
            <a:r>
              <a:rPr lang="en-US" sz="2000" dirty="0" err="1">
                <a:ea typeface="+mn-lt"/>
                <a:cs typeface="+mn-lt"/>
              </a:rPr>
              <a:t>arall</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ei</a:t>
            </a:r>
            <a:r>
              <a:rPr lang="en-US" sz="2000" dirty="0">
                <a:ea typeface="+mn-lt"/>
                <a:cs typeface="+mn-lt"/>
              </a:rPr>
              <a:t> </a:t>
            </a:r>
            <a:r>
              <a:rPr lang="en-US" sz="2000" dirty="0" err="1">
                <a:ea typeface="+mn-lt"/>
                <a:cs typeface="+mn-lt"/>
              </a:rPr>
              <a:t>grŵp</a:t>
            </a:r>
            <a:r>
              <a:rPr lang="en-US" sz="2000" dirty="0">
                <a:ea typeface="+mn-lt"/>
                <a:cs typeface="+mn-lt"/>
              </a:rPr>
              <a:t>. Mae </a:t>
            </a:r>
            <a:r>
              <a:rPr lang="en-US" sz="2000" dirty="0" err="1">
                <a:ea typeface="+mn-lt"/>
                <a:cs typeface="+mn-lt"/>
              </a:rPr>
              <a:t>chwarae</a:t>
            </a:r>
            <a:r>
              <a:rPr lang="en-US" sz="2000" dirty="0">
                <a:ea typeface="+mn-lt"/>
                <a:cs typeface="+mn-lt"/>
              </a:rPr>
              <a:t> </a:t>
            </a:r>
            <a:r>
              <a:rPr lang="en-US" sz="2000" dirty="0" err="1">
                <a:ea typeface="+mn-lt"/>
                <a:cs typeface="+mn-lt"/>
              </a:rPr>
              <a:t>rôl</a:t>
            </a:r>
            <a:r>
              <a:rPr lang="en-US" sz="2000" dirty="0">
                <a:ea typeface="+mn-lt"/>
                <a:cs typeface="+mn-lt"/>
              </a:rPr>
              <a:t> </a:t>
            </a:r>
            <a:r>
              <a:rPr lang="en-US" sz="2000" dirty="0" err="1">
                <a:ea typeface="+mn-lt"/>
                <a:cs typeface="+mn-lt"/>
              </a:rPr>
              <a:t>yn</a:t>
            </a:r>
            <a:r>
              <a:rPr lang="en-US" sz="2000" dirty="0">
                <a:ea typeface="+mn-lt"/>
                <a:cs typeface="+mn-lt"/>
              </a:rPr>
              <a:t> y </a:t>
            </a:r>
            <a:r>
              <a:rPr lang="en-US" sz="2000" dirty="0" err="1">
                <a:ea typeface="+mn-lt"/>
                <a:cs typeface="+mn-lt"/>
              </a:rPr>
              <a:t>goedwig</a:t>
            </a:r>
            <a:r>
              <a:rPr lang="en-US" sz="2000" dirty="0">
                <a:ea typeface="+mn-lt"/>
                <a:cs typeface="+mn-lt"/>
              </a:rPr>
              <a:t> </a:t>
            </a:r>
            <a:r>
              <a:rPr lang="en-US" sz="2000" dirty="0" err="1">
                <a:ea typeface="+mn-lt"/>
                <a:cs typeface="+mn-lt"/>
              </a:rPr>
              <a:t>hefyd</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dysgu</a:t>
            </a:r>
            <a:r>
              <a:rPr lang="en-US" sz="2000" dirty="0">
                <a:ea typeface="+mn-lt"/>
                <a:cs typeface="+mn-lt"/>
              </a:rPr>
              <a:t> plant </a:t>
            </a:r>
            <a:r>
              <a:rPr lang="en-US" sz="2000" dirty="0" err="1">
                <a:ea typeface="+mn-lt"/>
                <a:cs typeface="+mn-lt"/>
              </a:rPr>
              <a:t>sut</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rannu</a:t>
            </a:r>
            <a:r>
              <a:rPr lang="en-US" sz="2000" dirty="0">
                <a:ea typeface="+mn-lt"/>
                <a:cs typeface="+mn-lt"/>
              </a:rPr>
              <a:t> </a:t>
            </a:r>
            <a:r>
              <a:rPr lang="en-US" sz="2000" dirty="0" err="1">
                <a:ea typeface="+mn-lt"/>
                <a:cs typeface="+mn-lt"/>
              </a:rPr>
              <a:t>pethau</a:t>
            </a:r>
            <a:r>
              <a:rPr lang="en-US" sz="2000" dirty="0">
                <a:ea typeface="+mn-lt"/>
                <a:cs typeface="+mn-lt"/>
              </a:rPr>
              <a:t>. </a:t>
            </a:r>
            <a:r>
              <a:rPr lang="en-US" sz="2000" dirty="0" err="1">
                <a:ea typeface="+mn-lt"/>
                <a:cs typeface="+mn-lt"/>
              </a:rPr>
              <a:t>Pryd</a:t>
            </a:r>
            <a:r>
              <a:rPr lang="en-US" sz="2000" dirty="0">
                <a:ea typeface="+mn-lt"/>
                <a:cs typeface="+mn-lt"/>
              </a:rPr>
              <a:t> </a:t>
            </a:r>
            <a:r>
              <a:rPr lang="en-US" sz="2000" dirty="0" err="1">
                <a:ea typeface="+mn-lt"/>
                <a:cs typeface="+mn-lt"/>
              </a:rPr>
              <a:t>gwneud</a:t>
            </a:r>
            <a:r>
              <a:rPr lang="en-US" sz="2000" dirty="0">
                <a:ea typeface="+mn-lt"/>
                <a:cs typeface="+mn-lt"/>
              </a:rPr>
              <a:t> y </a:t>
            </a:r>
            <a:r>
              <a:rPr lang="en-US" sz="2000" dirty="0" err="1">
                <a:ea typeface="+mn-lt"/>
                <a:cs typeface="+mn-lt"/>
              </a:rPr>
              <a:t>gweithgaredd</a:t>
            </a:r>
            <a:r>
              <a:rPr lang="en-US" sz="2000" dirty="0">
                <a:ea typeface="+mn-lt"/>
                <a:cs typeface="+mn-lt"/>
              </a:rPr>
              <a:t> </a:t>
            </a:r>
            <a:r>
              <a:rPr lang="en-US" sz="2000" dirty="0" err="1">
                <a:ea typeface="+mn-lt"/>
                <a:cs typeface="+mn-lt"/>
              </a:rPr>
              <a:t>yma</a:t>
            </a:r>
            <a:r>
              <a:rPr lang="en-US" sz="2000" dirty="0">
                <a:ea typeface="+mn-lt"/>
                <a:cs typeface="+mn-lt"/>
              </a:rPr>
              <a:t>, </a:t>
            </a:r>
            <a:r>
              <a:rPr lang="en-US" sz="2000" dirty="0" err="1">
                <a:ea typeface="+mn-lt"/>
                <a:cs typeface="+mn-lt"/>
              </a:rPr>
              <a:t>bydd</a:t>
            </a:r>
            <a:r>
              <a:rPr lang="en-US" sz="2000" dirty="0">
                <a:ea typeface="+mn-lt"/>
                <a:cs typeface="+mn-lt"/>
              </a:rPr>
              <a:t> plant </a:t>
            </a:r>
            <a:r>
              <a:rPr lang="en-US" sz="2000" dirty="0" err="1">
                <a:ea typeface="+mn-lt"/>
                <a:cs typeface="+mn-lt"/>
              </a:rPr>
              <a:t>yn</a:t>
            </a:r>
            <a:r>
              <a:rPr lang="en-US" sz="2000" dirty="0">
                <a:ea typeface="+mn-lt"/>
                <a:cs typeface="+mn-lt"/>
              </a:rPr>
              <a:t> </a:t>
            </a:r>
            <a:r>
              <a:rPr lang="en-US" sz="2000" dirty="0" err="1">
                <a:ea typeface="+mn-lt"/>
                <a:cs typeface="+mn-lt"/>
              </a:rPr>
              <a:t>dysgu</a:t>
            </a:r>
            <a:r>
              <a:rPr lang="en-US" sz="2000" dirty="0">
                <a:ea typeface="+mn-lt"/>
                <a:cs typeface="+mn-lt"/>
              </a:rPr>
              <a:t> </a:t>
            </a:r>
            <a:r>
              <a:rPr lang="en-US" sz="2000" dirty="0" err="1">
                <a:ea typeface="+mn-lt"/>
                <a:cs typeface="+mn-lt"/>
              </a:rPr>
              <a:t>sut</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rannu</a:t>
            </a:r>
            <a:r>
              <a:rPr lang="en-US" sz="2000" dirty="0">
                <a:ea typeface="+mn-lt"/>
                <a:cs typeface="+mn-lt"/>
              </a:rPr>
              <a:t> </a:t>
            </a:r>
            <a:r>
              <a:rPr lang="en-US" sz="2000" dirty="0" err="1">
                <a:ea typeface="+mn-lt"/>
                <a:cs typeface="+mn-lt"/>
              </a:rPr>
              <a:t>pethau</a:t>
            </a:r>
            <a:r>
              <a:rPr lang="en-US" sz="2000" dirty="0">
                <a:ea typeface="+mn-lt"/>
                <a:cs typeface="+mn-lt"/>
              </a:rPr>
              <a:t> </a:t>
            </a:r>
            <a:r>
              <a:rPr lang="en-US" sz="2000" dirty="0" err="1">
                <a:ea typeface="+mn-lt"/>
                <a:cs typeface="+mn-lt"/>
              </a:rPr>
              <a:t>fel</a:t>
            </a:r>
            <a:r>
              <a:rPr lang="en-US" sz="2000" dirty="0">
                <a:ea typeface="+mn-lt"/>
                <a:cs typeface="+mn-lt"/>
              </a:rPr>
              <a:t> offer neu </a:t>
            </a:r>
            <a:r>
              <a:rPr lang="en-US" sz="2000" dirty="0" err="1">
                <a:ea typeface="+mn-lt"/>
                <a:cs typeface="+mn-lt"/>
              </a:rPr>
              <a:t>sut</a:t>
            </a:r>
            <a:r>
              <a:rPr lang="en-US" sz="2000" dirty="0">
                <a:ea typeface="+mn-lt"/>
                <a:cs typeface="+mn-lt"/>
              </a:rPr>
              <a:t> I </a:t>
            </a:r>
            <a:r>
              <a:rPr lang="en-US" sz="2000" dirty="0" err="1">
                <a:ea typeface="+mn-lt"/>
                <a:cs typeface="+mn-lt"/>
              </a:rPr>
              <a:t>rhannu</a:t>
            </a:r>
            <a:r>
              <a:rPr lang="en-US" sz="2000" dirty="0">
                <a:ea typeface="+mn-lt"/>
                <a:cs typeface="+mn-lt"/>
              </a:rPr>
              <a:t> </a:t>
            </a:r>
            <a:r>
              <a:rPr lang="en-US" sz="2000" dirty="0" err="1">
                <a:ea typeface="+mn-lt"/>
                <a:cs typeface="+mn-lt"/>
              </a:rPr>
              <a:t>tasgau</a:t>
            </a:r>
            <a:r>
              <a:rPr lang="en-US" sz="2000" dirty="0">
                <a:ea typeface="+mn-lt"/>
                <a:cs typeface="+mn-lt"/>
              </a:rPr>
              <a:t>, </a:t>
            </a:r>
            <a:r>
              <a:rPr lang="en-US" sz="2000" dirty="0" err="1">
                <a:ea typeface="+mn-lt"/>
                <a:cs typeface="+mn-lt"/>
              </a:rPr>
              <a:t>bydd</a:t>
            </a:r>
            <a:r>
              <a:rPr lang="en-US" sz="2000" dirty="0">
                <a:ea typeface="+mn-lt"/>
                <a:cs typeface="+mn-lt"/>
              </a:rPr>
              <a:t> </a:t>
            </a:r>
            <a:r>
              <a:rPr lang="en-US" sz="2000" dirty="0" err="1">
                <a:ea typeface="+mn-lt"/>
                <a:cs typeface="+mn-lt"/>
              </a:rPr>
              <a:t>hyn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hefyd</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gwella</a:t>
            </a:r>
            <a:r>
              <a:rPr lang="en-US" sz="2000" dirty="0">
                <a:ea typeface="+mn-lt"/>
                <a:cs typeface="+mn-lt"/>
              </a:rPr>
              <a:t> </a:t>
            </a:r>
            <a:r>
              <a:rPr lang="en-US" sz="2000" dirty="0" err="1">
                <a:ea typeface="+mn-lt"/>
                <a:cs typeface="+mn-lt"/>
              </a:rPr>
              <a:t>ei</a:t>
            </a:r>
            <a:r>
              <a:rPr lang="en-US" sz="2000" dirty="0">
                <a:ea typeface="+mn-lt"/>
                <a:cs typeface="+mn-lt"/>
              </a:rPr>
              <a:t> </a:t>
            </a:r>
            <a:r>
              <a:rPr lang="en-US" sz="2000" dirty="0" err="1">
                <a:ea typeface="+mn-lt"/>
                <a:cs typeface="+mn-lt"/>
              </a:rPr>
              <a:t>sgiliau</a:t>
            </a:r>
            <a:r>
              <a:rPr lang="en-US" sz="2000" dirty="0">
                <a:ea typeface="+mn-lt"/>
                <a:cs typeface="+mn-lt"/>
              </a:rPr>
              <a:t> </a:t>
            </a:r>
            <a:r>
              <a:rPr lang="en-US" sz="2000" dirty="0" err="1">
                <a:ea typeface="+mn-lt"/>
                <a:cs typeface="+mn-lt"/>
              </a:rPr>
              <a:t>gwëith</a:t>
            </a:r>
            <a:r>
              <a:rPr lang="en-US" sz="2000" dirty="0">
                <a:ea typeface="+mn-lt"/>
                <a:cs typeface="+mn-lt"/>
              </a:rPr>
              <a:t> </a:t>
            </a:r>
            <a:r>
              <a:rPr lang="en-US" sz="2000" dirty="0" err="1">
                <a:ea typeface="+mn-lt"/>
                <a:cs typeface="+mn-lt"/>
              </a:rPr>
              <a:t>tîm</a:t>
            </a:r>
            <a:r>
              <a:rPr lang="en-US" sz="2000" dirty="0">
                <a:ea typeface="+mn-lt"/>
                <a:cs typeface="+mn-lt"/>
              </a:rPr>
              <a:t>. </a:t>
            </a:r>
            <a:r>
              <a:rPr lang="en-US" sz="2000" dirty="0" err="1">
                <a:ea typeface="+mn-lt"/>
                <a:cs typeface="+mn-lt"/>
              </a:rPr>
              <a:t>Trwy</a:t>
            </a:r>
            <a:r>
              <a:rPr lang="en-US" sz="2000" dirty="0">
                <a:ea typeface="+mn-lt"/>
                <a:cs typeface="+mn-lt"/>
              </a:rPr>
              <a:t> </a:t>
            </a:r>
            <a:r>
              <a:rPr lang="en-US" sz="2000" dirty="0" err="1">
                <a:ea typeface="+mn-lt"/>
                <a:cs typeface="+mn-lt"/>
              </a:rPr>
              <a:t>chwarae</a:t>
            </a:r>
            <a:r>
              <a:rPr lang="en-US" sz="2000" dirty="0">
                <a:ea typeface="+mn-lt"/>
                <a:cs typeface="+mn-lt"/>
              </a:rPr>
              <a:t> </a:t>
            </a:r>
            <a:r>
              <a:rPr lang="en-US" sz="2000" dirty="0" err="1">
                <a:ea typeface="+mn-lt"/>
                <a:cs typeface="+mn-lt"/>
              </a:rPr>
              <a:t>yn</a:t>
            </a:r>
            <a:r>
              <a:rPr lang="en-US" sz="2000" dirty="0">
                <a:ea typeface="+mn-lt"/>
                <a:cs typeface="+mn-lt"/>
              </a:rPr>
              <a:t> y </a:t>
            </a:r>
            <a:r>
              <a:rPr lang="en-US" sz="2000" dirty="0" err="1">
                <a:ea typeface="+mn-lt"/>
                <a:cs typeface="+mn-lt"/>
              </a:rPr>
              <a:t>goedwig</a:t>
            </a:r>
            <a:r>
              <a:rPr lang="en-US" sz="2000" dirty="0">
                <a:ea typeface="+mn-lt"/>
                <a:cs typeface="+mn-lt"/>
              </a:rPr>
              <a:t>. Mae </a:t>
            </a:r>
            <a:r>
              <a:rPr lang="en-US" sz="2000" dirty="0" err="1">
                <a:ea typeface="+mn-lt"/>
                <a:cs typeface="+mn-lt"/>
              </a:rPr>
              <a:t>disgyblion</a:t>
            </a:r>
            <a:r>
              <a:rPr lang="en-US" sz="2000" dirty="0">
                <a:ea typeface="+mn-lt"/>
                <a:cs typeface="+mn-lt"/>
              </a:rPr>
              <a:t> ac </a:t>
            </a:r>
            <a:r>
              <a:rPr lang="en-US" sz="2000" dirty="0" err="1">
                <a:ea typeface="+mn-lt"/>
                <a:cs typeface="+mn-lt"/>
              </a:rPr>
              <a:t>athrawon</a:t>
            </a:r>
            <a:r>
              <a:rPr lang="en-US" sz="2000" dirty="0">
                <a:ea typeface="+mn-lt"/>
                <a:cs typeface="+mn-lt"/>
              </a:rPr>
              <a:t> </a:t>
            </a:r>
            <a:r>
              <a:rPr lang="en-US" sz="2000" dirty="0" err="1">
                <a:ea typeface="+mn-lt"/>
                <a:cs typeface="+mn-lt"/>
              </a:rPr>
              <a:t>wedi</a:t>
            </a:r>
            <a:r>
              <a:rPr lang="en-US" sz="2000" dirty="0">
                <a:ea typeface="+mn-lt"/>
                <a:cs typeface="+mn-lt"/>
              </a:rPr>
              <a:t> </a:t>
            </a:r>
            <a:r>
              <a:rPr lang="en-US" sz="2000" dirty="0" err="1">
                <a:ea typeface="+mn-lt"/>
                <a:cs typeface="+mn-lt"/>
              </a:rPr>
              <a:t>gweld</a:t>
            </a:r>
            <a:r>
              <a:rPr lang="en-US" sz="2000" dirty="0">
                <a:ea typeface="+mn-lt"/>
                <a:cs typeface="+mn-lt"/>
              </a:rPr>
              <a:t> </a:t>
            </a:r>
            <a:r>
              <a:rPr lang="en-US" sz="2000" dirty="0" err="1">
                <a:ea typeface="+mn-lt"/>
                <a:cs typeface="+mn-lt"/>
              </a:rPr>
              <a:t>gwelliant</a:t>
            </a:r>
            <a:r>
              <a:rPr lang="en-US" sz="2000" dirty="0">
                <a:ea typeface="+mn-lt"/>
                <a:cs typeface="+mn-lt"/>
              </a:rPr>
              <a:t> </a:t>
            </a:r>
            <a:r>
              <a:rPr lang="en-US" sz="2000" dirty="0" err="1">
                <a:ea typeface="+mn-lt"/>
                <a:cs typeface="+mn-lt"/>
              </a:rPr>
              <a:t>mewn</a:t>
            </a:r>
            <a:r>
              <a:rPr lang="en-US" sz="2000" dirty="0">
                <a:ea typeface="+mn-lt"/>
                <a:cs typeface="+mn-lt"/>
              </a:rPr>
              <a:t> </a:t>
            </a:r>
            <a:r>
              <a:rPr lang="en-US" sz="2000" dirty="0" err="1">
                <a:ea typeface="+mn-lt"/>
                <a:cs typeface="+mn-lt"/>
              </a:rPr>
              <a:t>ymddygiad</a:t>
            </a:r>
            <a:r>
              <a:rPr lang="en-US" sz="2000" dirty="0">
                <a:ea typeface="+mn-lt"/>
                <a:cs typeface="+mn-lt"/>
              </a:rPr>
              <a:t> plant a bod plant </a:t>
            </a:r>
            <a:r>
              <a:rPr lang="en-US" sz="2000" dirty="0" err="1">
                <a:ea typeface="+mn-lt"/>
                <a:cs typeface="+mn-lt"/>
              </a:rPr>
              <a:t>wedi</a:t>
            </a:r>
            <a:r>
              <a:rPr lang="en-US" sz="2000" dirty="0">
                <a:ea typeface="+mn-lt"/>
                <a:cs typeface="+mn-lt"/>
              </a:rPr>
              <a:t> </a:t>
            </a:r>
            <a:r>
              <a:rPr lang="en-US" sz="2000" dirty="0" err="1">
                <a:ea typeface="+mn-lt"/>
                <a:cs typeface="+mn-lt"/>
              </a:rPr>
              <a:t>datblygu</a:t>
            </a:r>
            <a:r>
              <a:rPr lang="en-US" sz="2000" dirty="0">
                <a:ea typeface="+mn-lt"/>
                <a:cs typeface="+mn-lt"/>
              </a:rPr>
              <a:t> </a:t>
            </a:r>
            <a:r>
              <a:rPr lang="en-US" sz="2000" dirty="0" err="1">
                <a:ea typeface="+mn-lt"/>
                <a:cs typeface="+mn-lt"/>
              </a:rPr>
              <a:t>perthnasau</a:t>
            </a:r>
            <a:r>
              <a:rPr lang="en-US" sz="2000" dirty="0">
                <a:ea typeface="+mn-lt"/>
                <a:cs typeface="+mn-lt"/>
              </a:rPr>
              <a:t> </a:t>
            </a:r>
            <a:r>
              <a:rPr lang="en-US" sz="2000" dirty="0" err="1">
                <a:ea typeface="+mn-lt"/>
                <a:cs typeface="+mn-lt"/>
              </a:rPr>
              <a:t>gyda</a:t>
            </a:r>
            <a:r>
              <a:rPr lang="en-US" sz="2000" dirty="0">
                <a:ea typeface="+mn-lt"/>
                <a:cs typeface="+mn-lt"/>
              </a:rPr>
              <a:t> plant </a:t>
            </a:r>
            <a:r>
              <a:rPr lang="en-US" sz="2000" dirty="0" err="1">
                <a:ea typeface="+mn-lt"/>
                <a:cs typeface="+mn-lt"/>
              </a:rPr>
              <a:t>arall</a:t>
            </a:r>
            <a:r>
              <a:rPr lang="en-US" sz="2000" dirty="0">
                <a:ea typeface="+mn-lt"/>
                <a:cs typeface="+mn-lt"/>
              </a:rPr>
              <a:t>. </a:t>
            </a:r>
            <a:r>
              <a:rPr lang="en-US" sz="2000" dirty="0" err="1">
                <a:ea typeface="+mn-lt"/>
                <a:cs typeface="+mn-lt"/>
              </a:rPr>
              <a:t>Gwnaeth</a:t>
            </a:r>
            <a:r>
              <a:rPr lang="en-US" sz="2000" dirty="0">
                <a:ea typeface="+mn-lt"/>
                <a:cs typeface="+mn-lt"/>
              </a:rPr>
              <a:t> </a:t>
            </a:r>
            <a:r>
              <a:rPr lang="en-US" sz="2000" dirty="0" err="1">
                <a:ea typeface="+mn-lt"/>
                <a:cs typeface="+mn-lt"/>
              </a:rPr>
              <a:t>plentyn</a:t>
            </a:r>
            <a:r>
              <a:rPr lang="en-US" sz="2000" dirty="0">
                <a:ea typeface="+mn-lt"/>
                <a:cs typeface="+mn-lt"/>
              </a:rPr>
              <a:t> </a:t>
            </a:r>
            <a:r>
              <a:rPr lang="en-US" sz="2000" dirty="0" err="1">
                <a:ea typeface="+mn-lt"/>
                <a:cs typeface="+mn-lt"/>
              </a:rPr>
              <a:t>blwyddyn</a:t>
            </a:r>
            <a:r>
              <a:rPr lang="en-US" sz="2000" dirty="0">
                <a:ea typeface="+mn-lt"/>
                <a:cs typeface="+mn-lt"/>
              </a:rPr>
              <a:t> 1 </a:t>
            </a:r>
            <a:r>
              <a:rPr lang="en-US" sz="2000" dirty="0" err="1">
                <a:ea typeface="+mn-lt"/>
                <a:cs typeface="+mn-lt"/>
              </a:rPr>
              <a:t>ddweud</a:t>
            </a:r>
            <a:r>
              <a:rPr lang="en-US" sz="2000" dirty="0">
                <a:ea typeface="+mn-lt"/>
                <a:cs typeface="+mn-lt"/>
              </a:rPr>
              <a:t> </a:t>
            </a:r>
            <a:r>
              <a:rPr lang="en-US" sz="2000" dirty="0" err="1">
                <a:ea typeface="+mn-lt"/>
                <a:cs typeface="+mn-lt"/>
              </a:rPr>
              <a:t>fod</a:t>
            </a:r>
            <a:r>
              <a:rPr lang="en-US" sz="2000" dirty="0">
                <a:ea typeface="+mn-lt"/>
                <a:cs typeface="+mn-lt"/>
              </a:rPr>
              <a:t> </a:t>
            </a:r>
            <a:r>
              <a:rPr lang="en-US" sz="2000" dirty="0" err="1">
                <a:ea typeface="+mn-lt"/>
                <a:cs typeface="+mn-lt"/>
              </a:rPr>
              <a:t>nawr</a:t>
            </a:r>
            <a:r>
              <a:rPr lang="en-US" sz="2000" dirty="0">
                <a:ea typeface="+mn-lt"/>
                <a:cs typeface="+mn-lt"/>
              </a:rPr>
              <a:t> </a:t>
            </a:r>
            <a:r>
              <a:rPr lang="en-US" sz="2000" dirty="0" err="1">
                <a:ea typeface="+mn-lt"/>
                <a:cs typeface="+mn-lt"/>
              </a:rPr>
              <a:t>teimlo'n</a:t>
            </a:r>
            <a:r>
              <a:rPr lang="en-US" sz="2000" dirty="0">
                <a:ea typeface="+mn-lt"/>
                <a:cs typeface="+mn-lt"/>
              </a:rPr>
              <a:t> </a:t>
            </a:r>
            <a:r>
              <a:rPr lang="en-US" sz="2000" dirty="0" err="1">
                <a:ea typeface="+mn-lt"/>
                <a:cs typeface="+mn-lt"/>
              </a:rPr>
              <a:t>fwy</a:t>
            </a:r>
            <a:r>
              <a:rPr lang="en-US" sz="2000" dirty="0">
                <a:ea typeface="+mn-lt"/>
                <a:cs typeface="+mn-lt"/>
              </a:rPr>
              <a:t> sensible </a:t>
            </a:r>
            <a:r>
              <a:rPr lang="en-US" sz="2000" dirty="0" err="1">
                <a:ea typeface="+mn-lt"/>
                <a:cs typeface="+mn-lt"/>
              </a:rPr>
              <a:t>ar</a:t>
            </a:r>
            <a:r>
              <a:rPr lang="en-US" sz="2000" dirty="0">
                <a:ea typeface="+mn-lt"/>
                <a:cs typeface="+mn-lt"/>
              </a:rPr>
              <a:t> </a:t>
            </a:r>
            <a:r>
              <a:rPr lang="en-US" sz="2000" dirty="0" err="1">
                <a:ea typeface="+mn-lt"/>
                <a:cs typeface="+mn-lt"/>
              </a:rPr>
              <a:t>ôl</a:t>
            </a:r>
            <a:r>
              <a:rPr lang="en-US" sz="2000" dirty="0">
                <a:ea typeface="+mn-lt"/>
                <a:cs typeface="+mn-lt"/>
              </a:rPr>
              <a:t> </a:t>
            </a:r>
            <a:r>
              <a:rPr lang="en-US" sz="2000" dirty="0" err="1">
                <a:ea typeface="+mn-lt"/>
                <a:cs typeface="+mn-lt"/>
              </a:rPr>
              <a:t>gwneud</a:t>
            </a:r>
            <a:r>
              <a:rPr lang="en-US" sz="2000" dirty="0">
                <a:ea typeface="+mn-lt"/>
                <a:cs typeface="+mn-lt"/>
              </a:rPr>
              <a:t> y </a:t>
            </a:r>
            <a:r>
              <a:rPr lang="en-US" sz="2000" dirty="0" err="1">
                <a:ea typeface="+mn-lt"/>
                <a:cs typeface="+mn-lt"/>
              </a:rPr>
              <a:t>gweithgaredd</a:t>
            </a:r>
            <a:r>
              <a:rPr lang="en-US" sz="2000" dirty="0">
                <a:ea typeface="+mn-lt"/>
                <a:cs typeface="+mn-lt"/>
              </a:rPr>
              <a:t> </a:t>
            </a:r>
            <a:r>
              <a:rPr lang="en-US" sz="2000" dirty="0" err="1">
                <a:ea typeface="+mn-lt"/>
                <a:cs typeface="+mn-lt"/>
              </a:rPr>
              <a:t>yma</a:t>
            </a:r>
            <a:r>
              <a:rPr lang="en-US" sz="2000" dirty="0">
                <a:ea typeface="+mn-lt"/>
                <a:cs typeface="+mn-lt"/>
              </a:rPr>
              <a:t>. Mae </a:t>
            </a:r>
            <a:r>
              <a:rPr lang="en-US" sz="2000" dirty="0" err="1">
                <a:ea typeface="+mn-lt"/>
                <a:cs typeface="+mn-lt"/>
              </a:rPr>
              <a:t>chwarae</a:t>
            </a:r>
            <a:r>
              <a:rPr lang="en-US" sz="2000" dirty="0">
                <a:ea typeface="+mn-lt"/>
                <a:cs typeface="+mn-lt"/>
              </a:rPr>
              <a:t> </a:t>
            </a:r>
            <a:r>
              <a:rPr lang="en-US" sz="2000" dirty="0" err="1">
                <a:ea typeface="+mn-lt"/>
                <a:cs typeface="+mn-lt"/>
              </a:rPr>
              <a:t>yn</a:t>
            </a:r>
            <a:r>
              <a:rPr lang="en-US" sz="2000" dirty="0">
                <a:ea typeface="+mn-lt"/>
                <a:cs typeface="+mn-lt"/>
              </a:rPr>
              <a:t> y </a:t>
            </a:r>
            <a:r>
              <a:rPr lang="en-US" sz="2000" dirty="0" err="1">
                <a:ea typeface="+mn-lt"/>
                <a:cs typeface="+mn-lt"/>
              </a:rPr>
              <a:t>goedwig</a:t>
            </a:r>
            <a:r>
              <a:rPr lang="en-US" sz="2000" dirty="0">
                <a:ea typeface="+mn-lt"/>
                <a:cs typeface="+mn-lt"/>
              </a:rPr>
              <a:t> </a:t>
            </a:r>
            <a:r>
              <a:rPr lang="en-US" sz="2000" dirty="0" err="1">
                <a:ea typeface="+mn-lt"/>
                <a:cs typeface="+mn-lt"/>
              </a:rPr>
              <a:t>wedi</a:t>
            </a:r>
            <a:r>
              <a:rPr lang="en-US" sz="2000" dirty="0">
                <a:ea typeface="+mn-lt"/>
                <a:cs typeface="+mn-lt"/>
              </a:rPr>
              <a:t> </a:t>
            </a:r>
            <a:r>
              <a:rPr lang="en-US" sz="2000" dirty="0" err="1">
                <a:ea typeface="+mn-lt"/>
                <a:cs typeface="+mn-lt"/>
              </a:rPr>
              <a:t>helpu</a:t>
            </a:r>
            <a:r>
              <a:rPr lang="en-US" sz="2000" dirty="0">
                <a:ea typeface="+mn-lt"/>
                <a:cs typeface="+mn-lt"/>
              </a:rPr>
              <a:t> </a:t>
            </a:r>
            <a:r>
              <a:rPr lang="en-US" sz="2000" dirty="0" err="1">
                <a:ea typeface="+mn-lt"/>
                <a:cs typeface="+mn-lt"/>
              </a:rPr>
              <a:t>pob</a:t>
            </a:r>
            <a:r>
              <a:rPr lang="en-US" sz="2000" dirty="0">
                <a:ea typeface="+mn-lt"/>
                <a:cs typeface="+mn-lt"/>
              </a:rPr>
              <a:t> math o </a:t>
            </a:r>
            <a:r>
              <a:rPr lang="en-US" sz="2000" dirty="0" err="1">
                <a:ea typeface="+mn-lt"/>
                <a:cs typeface="+mn-lt"/>
              </a:rPr>
              <a:t>blant</a:t>
            </a:r>
            <a:r>
              <a:rPr lang="en-US" sz="2000" dirty="0">
                <a:ea typeface="+mn-lt"/>
                <a:cs typeface="+mn-lt"/>
              </a:rPr>
              <a:t> </a:t>
            </a:r>
            <a:r>
              <a:rPr lang="en-US" sz="2000" dirty="0" err="1">
                <a:ea typeface="+mn-lt"/>
                <a:cs typeface="+mn-lt"/>
              </a:rPr>
              <a:t>gwahanol</a:t>
            </a:r>
            <a:r>
              <a:rPr lang="en-US" sz="2000" dirty="0">
                <a:ea typeface="+mn-lt"/>
                <a:cs typeface="+mn-lt"/>
              </a:rPr>
              <a:t>, </a:t>
            </a:r>
            <a:r>
              <a:rPr lang="en-US" sz="2000" dirty="0" err="1">
                <a:ea typeface="+mn-lt"/>
                <a:cs typeface="+mn-lt"/>
              </a:rPr>
              <a:t>gan</a:t>
            </a:r>
            <a:r>
              <a:rPr lang="en-US" sz="2000" dirty="0">
                <a:ea typeface="+mn-lt"/>
                <a:cs typeface="+mn-lt"/>
              </a:rPr>
              <a:t> </a:t>
            </a:r>
            <a:r>
              <a:rPr lang="en-US" sz="2000" dirty="0" err="1">
                <a:ea typeface="+mn-lt"/>
                <a:cs typeface="+mn-lt"/>
              </a:rPr>
              <a:t>gynnwys</a:t>
            </a:r>
            <a:r>
              <a:rPr lang="en-US" sz="2000" dirty="0">
                <a:ea typeface="+mn-lt"/>
                <a:cs typeface="+mn-lt"/>
              </a:rPr>
              <a:t> </a:t>
            </a:r>
            <a:r>
              <a:rPr lang="en-US" sz="2000" dirty="0" err="1">
                <a:ea typeface="+mn-lt"/>
                <a:cs typeface="+mn-lt"/>
              </a:rPr>
              <a:t>plentyn</a:t>
            </a:r>
            <a:r>
              <a:rPr lang="en-US" sz="2000" dirty="0">
                <a:ea typeface="+mn-lt"/>
                <a:cs typeface="+mn-lt"/>
              </a:rPr>
              <a:t> </a:t>
            </a:r>
            <a:r>
              <a:rPr lang="en-US" sz="2000" dirty="0" err="1">
                <a:ea typeface="+mn-lt"/>
                <a:cs typeface="+mn-lt"/>
              </a:rPr>
              <a:t>sydd</a:t>
            </a:r>
            <a:r>
              <a:rPr lang="en-US" sz="2000" dirty="0">
                <a:ea typeface="+mn-lt"/>
                <a:cs typeface="+mn-lt"/>
              </a:rPr>
              <a:t> </a:t>
            </a:r>
            <a:r>
              <a:rPr lang="en-US" sz="2000" dirty="0" err="1">
                <a:ea typeface="+mn-lt"/>
                <a:cs typeface="+mn-lt"/>
              </a:rPr>
              <a:t>gyda</a:t>
            </a:r>
            <a:r>
              <a:rPr lang="en-US" sz="2000" dirty="0">
                <a:ea typeface="+mn-lt"/>
                <a:cs typeface="+mn-lt"/>
              </a:rPr>
              <a:t> ADHD </a:t>
            </a:r>
          </a:p>
          <a:p>
            <a:endParaRPr lang="en-US" sz="2000">
              <a:ea typeface="+mn-lt"/>
              <a:cs typeface="+mn-lt"/>
            </a:endParaRPr>
          </a:p>
          <a:p>
            <a:endParaRPr lang="en-US" sz="2000">
              <a:ea typeface="+mn-lt"/>
              <a:cs typeface="+mn-lt"/>
            </a:endParaRPr>
          </a:p>
          <a:p>
            <a:endParaRPr lang="en-US" sz="2000">
              <a:ea typeface="+mn-lt"/>
              <a:cs typeface="+mn-lt"/>
            </a:endParaRPr>
          </a:p>
          <a:p>
            <a:pPr marL="0" indent="0">
              <a:buNone/>
            </a:pPr>
            <a:endParaRPr lang="en-US" sz="2000"/>
          </a:p>
        </p:txBody>
      </p:sp>
      <p:sp>
        <p:nvSpPr>
          <p:cNvPr id="4" name="TextBox 3">
            <a:extLst>
              <a:ext uri="{FF2B5EF4-FFF2-40B4-BE49-F238E27FC236}">
                <a16:creationId xmlns:a16="http://schemas.microsoft.com/office/drawing/2014/main" id="{12051706-1A5C-470E-7DBD-79E6D9565F75}"/>
              </a:ext>
            </a:extLst>
          </p:cNvPr>
          <p:cNvSpPr txBox="1"/>
          <p:nvPr/>
        </p:nvSpPr>
        <p:spPr>
          <a:xfrm>
            <a:off x="11537821" y="6224351"/>
            <a:ext cx="5658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23</a:t>
            </a:r>
          </a:p>
        </p:txBody>
      </p:sp>
    </p:spTree>
    <p:extLst>
      <p:ext uri="{BB962C8B-B14F-4D97-AF65-F5344CB8AC3E}">
        <p14:creationId xmlns:p14="http://schemas.microsoft.com/office/powerpoint/2010/main" val="3620669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DAD905-E0D4-C935-D5CD-1CAE746895BA}"/>
              </a:ext>
            </a:extLst>
          </p:cNvPr>
          <p:cNvSpPr>
            <a:spLocks noGrp="1"/>
          </p:cNvSpPr>
          <p:nvPr>
            <p:ph type="title"/>
          </p:nvPr>
        </p:nvSpPr>
        <p:spPr>
          <a:xfrm>
            <a:off x="686834" y="1153572"/>
            <a:ext cx="3200400" cy="4461163"/>
          </a:xfrm>
        </p:spPr>
        <p:txBody>
          <a:bodyPr>
            <a:normAutofit/>
          </a:bodyPr>
          <a:lstStyle/>
          <a:p>
            <a:r>
              <a:rPr lang="en-US" sz="2800" b="1" dirty="0">
                <a:solidFill>
                  <a:schemeClr val="bg1"/>
                </a:solidFill>
                <a:latin typeface="Aptos"/>
              </a:rPr>
              <a:t>Wella </a:t>
            </a:r>
            <a:r>
              <a:rPr lang="en-US" sz="2800" b="1" dirty="0" err="1">
                <a:solidFill>
                  <a:schemeClr val="bg1"/>
                </a:solidFill>
                <a:latin typeface="Aptos"/>
              </a:rPr>
              <a:t>sgiliau</a:t>
            </a:r>
            <a:r>
              <a:rPr lang="en-US" sz="2800" b="1" dirty="0">
                <a:solidFill>
                  <a:schemeClr val="bg1"/>
                </a:solidFill>
                <a:latin typeface="Aptos"/>
              </a:rPr>
              <a:t> </a:t>
            </a:r>
            <a:br>
              <a:rPr lang="en-US" sz="2800" b="1" dirty="0">
                <a:latin typeface="Aptos"/>
              </a:rPr>
            </a:br>
            <a:r>
              <a:rPr lang="en-US" sz="2800" b="1" dirty="0" err="1">
                <a:solidFill>
                  <a:schemeClr val="bg1"/>
                </a:solidFill>
                <a:latin typeface="Aptos"/>
              </a:rPr>
              <a:t>modur</a:t>
            </a:r>
            <a:r>
              <a:rPr lang="en-US" sz="2800" b="1" dirty="0">
                <a:solidFill>
                  <a:schemeClr val="bg1"/>
                </a:solidFill>
                <a:latin typeface="Aptos"/>
              </a:rPr>
              <a:t> </a:t>
            </a:r>
            <a:endParaRPr lang="en-US" sz="2800" b="1" dirty="0">
              <a:solidFill>
                <a:schemeClr val="bg1"/>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B21022-819F-212A-ED3A-6A854F1E19EB}"/>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endParaRPr lang="en-US" sz="1800">
              <a:ea typeface="+mn-lt"/>
              <a:cs typeface="+mn-lt"/>
            </a:endParaRPr>
          </a:p>
          <a:p>
            <a:endParaRPr lang="en-US" sz="1800" dirty="0">
              <a:ea typeface="+mn-lt"/>
              <a:cs typeface="+mn-lt"/>
            </a:endParaRPr>
          </a:p>
          <a:p>
            <a:r>
              <a:rPr lang="en-US" sz="1800" dirty="0">
                <a:ea typeface="+mn-lt"/>
                <a:cs typeface="+mn-lt"/>
              </a:rPr>
              <a:t>Mae </a:t>
            </a:r>
            <a:r>
              <a:rPr lang="en-US" sz="1800" dirty="0" err="1">
                <a:ea typeface="+mn-lt"/>
                <a:cs typeface="+mn-lt"/>
              </a:rPr>
              <a:t>chwarae</a:t>
            </a:r>
            <a:r>
              <a:rPr lang="en-US" sz="1800" dirty="0">
                <a:ea typeface="+mn-lt"/>
                <a:cs typeface="+mn-lt"/>
              </a:rPr>
              <a:t> </a:t>
            </a:r>
            <a:r>
              <a:rPr lang="en-US" sz="1800" dirty="0" err="1">
                <a:ea typeface="+mn-lt"/>
                <a:cs typeface="+mn-lt"/>
              </a:rPr>
              <a:t>rôl</a:t>
            </a:r>
            <a:r>
              <a:rPr lang="en-US" sz="1800" dirty="0">
                <a:ea typeface="+mn-lt"/>
                <a:cs typeface="+mn-lt"/>
              </a:rPr>
              <a:t> </a:t>
            </a:r>
            <a:r>
              <a:rPr lang="en-US" sz="1800" dirty="0" err="1">
                <a:ea typeface="+mn-lt"/>
                <a:cs typeface="+mn-lt"/>
              </a:rPr>
              <a:t>mewn</a:t>
            </a:r>
            <a:r>
              <a:rPr lang="en-US" sz="1800" dirty="0">
                <a:ea typeface="+mn-lt"/>
                <a:cs typeface="+mn-lt"/>
              </a:rPr>
              <a:t> </a:t>
            </a:r>
            <a:r>
              <a:rPr lang="en-US" sz="1800" dirty="0" err="1">
                <a:ea typeface="+mn-lt"/>
                <a:cs typeface="+mn-lt"/>
              </a:rPr>
              <a:t>coedwig</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gallu</a:t>
            </a:r>
            <a:r>
              <a:rPr lang="en-US" sz="1800" dirty="0">
                <a:ea typeface="+mn-lt"/>
                <a:cs typeface="+mn-lt"/>
              </a:rPr>
              <a:t> </a:t>
            </a:r>
            <a:r>
              <a:rPr lang="en-US" sz="1800" dirty="0" err="1">
                <a:ea typeface="+mn-lt"/>
                <a:cs typeface="+mn-lt"/>
              </a:rPr>
              <a:t>helpu</a:t>
            </a:r>
            <a:r>
              <a:rPr lang="en-US" sz="1800" dirty="0">
                <a:ea typeface="+mn-lt"/>
                <a:cs typeface="+mn-lt"/>
              </a:rPr>
              <a:t> </a:t>
            </a:r>
            <a:r>
              <a:rPr lang="en-US" sz="1800" dirty="0" err="1">
                <a:ea typeface="+mn-lt"/>
                <a:cs typeface="+mn-lt"/>
              </a:rPr>
              <a:t>gyda</a:t>
            </a:r>
            <a:r>
              <a:rPr lang="en-US" sz="1800" dirty="0">
                <a:ea typeface="+mn-lt"/>
                <a:cs typeface="+mn-lt"/>
              </a:rPr>
              <a:t> </a:t>
            </a:r>
            <a:r>
              <a:rPr lang="en-US" sz="1800" dirty="0" err="1">
                <a:ea typeface="+mn-lt"/>
                <a:cs typeface="+mn-lt"/>
              </a:rPr>
              <a:t>datblygiad</a:t>
            </a:r>
            <a:r>
              <a:rPr lang="en-US" sz="1800" dirty="0">
                <a:ea typeface="+mn-lt"/>
                <a:cs typeface="+mn-lt"/>
              </a:rPr>
              <a:t> </a:t>
            </a:r>
            <a:r>
              <a:rPr lang="en-US" sz="1800" dirty="0" err="1">
                <a:ea typeface="+mn-lt"/>
                <a:cs typeface="+mn-lt"/>
              </a:rPr>
              <a:t>modur</a:t>
            </a:r>
            <a:r>
              <a:rPr lang="en-US" sz="1800" dirty="0">
                <a:ea typeface="+mn-lt"/>
                <a:cs typeface="+mn-lt"/>
              </a:rPr>
              <a:t> plant. </a:t>
            </a:r>
            <a:r>
              <a:rPr lang="en-US" sz="1800" dirty="0" err="1">
                <a:ea typeface="+mn-lt"/>
                <a:cs typeface="+mn-lt"/>
              </a:rPr>
              <a:t>Dyweda</a:t>
            </a:r>
            <a:r>
              <a:rPr lang="en-US" sz="1800" dirty="0">
                <a:ea typeface="+mn-lt"/>
                <a:cs typeface="+mn-lt"/>
              </a:rPr>
              <a:t> y </a:t>
            </a:r>
            <a:r>
              <a:rPr lang="en-US" sz="1800" dirty="0" err="1">
                <a:ea typeface="+mn-lt"/>
                <a:cs typeface="+mn-lt"/>
              </a:rPr>
              <a:t>ffynhonnell</a:t>
            </a:r>
            <a:r>
              <a:rPr lang="en-US" sz="1800" dirty="0">
                <a:ea typeface="+mn-lt"/>
                <a:cs typeface="+mn-lt"/>
              </a:rPr>
              <a:t> </a:t>
            </a:r>
            <a:r>
              <a:rPr lang="en-US" sz="1800" i="1" dirty="0">
                <a:ea typeface="+mn-lt"/>
                <a:cs typeface="+mn-lt"/>
              </a:rPr>
              <a:t>"the effective use of tools and the ability to make structures and objects, for example, shelters, dens or creative art projects. There was a degree of improvement in many of the learners. After needing help during the first few weeks climbing steps and getting over the stile, they soon got used to the physical challenges that the Forest School site imposed and with encouragement, relished tackling these head on."</a:t>
            </a:r>
            <a:endParaRPr lang="en-US" i="1" dirty="0">
              <a:ea typeface="+mn-lt"/>
              <a:cs typeface="+mn-lt"/>
            </a:endParaRPr>
          </a:p>
          <a:p>
            <a:endParaRPr lang="en-US" sz="1800" dirty="0">
              <a:ea typeface="+mn-lt"/>
              <a:cs typeface="+mn-lt"/>
            </a:endParaRPr>
          </a:p>
          <a:p>
            <a:endParaRPr lang="en-US"/>
          </a:p>
          <a:p>
            <a:r>
              <a:rPr lang="en-US" sz="1800" dirty="0" err="1">
                <a:ea typeface="+mn-lt"/>
                <a:cs typeface="+mn-lt"/>
              </a:rPr>
              <a:t>Enghraifft</a:t>
            </a:r>
            <a:r>
              <a:rPr lang="en-US" sz="1800" dirty="0">
                <a:ea typeface="+mn-lt"/>
                <a:cs typeface="+mn-lt"/>
              </a:rPr>
              <a:t> </a:t>
            </a:r>
            <a:r>
              <a:rPr lang="en-US" sz="1800" dirty="0" err="1">
                <a:ea typeface="+mn-lt"/>
                <a:cs typeface="+mn-lt"/>
              </a:rPr>
              <a:t>sydd</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cael</a:t>
            </a:r>
            <a:r>
              <a:rPr lang="en-US" sz="1800" dirty="0">
                <a:ea typeface="+mn-lt"/>
                <a:cs typeface="+mn-lt"/>
              </a:rPr>
              <a:t> </a:t>
            </a:r>
            <a:r>
              <a:rPr lang="en-US" sz="1800" dirty="0" err="1">
                <a:ea typeface="+mn-lt"/>
                <a:cs typeface="+mn-lt"/>
              </a:rPr>
              <a:t>ei</a:t>
            </a:r>
            <a:r>
              <a:rPr lang="en-US" sz="1800" dirty="0">
                <a:ea typeface="+mn-lt"/>
                <a:cs typeface="+mn-lt"/>
              </a:rPr>
              <a:t> </a:t>
            </a:r>
            <a:r>
              <a:rPr lang="en-US" sz="1800" dirty="0" err="1">
                <a:ea typeface="+mn-lt"/>
                <a:cs typeface="+mn-lt"/>
              </a:rPr>
              <a:t>rhoi</a:t>
            </a:r>
            <a:r>
              <a:rPr lang="en-US" sz="1800" dirty="0">
                <a:ea typeface="+mn-lt"/>
                <a:cs typeface="+mn-lt"/>
              </a:rPr>
              <a:t> </a:t>
            </a:r>
            <a:r>
              <a:rPr lang="en-US" sz="1800" dirty="0" err="1">
                <a:ea typeface="+mn-lt"/>
                <a:cs typeface="+mn-lt"/>
              </a:rPr>
              <a:t>yw</a:t>
            </a:r>
            <a:r>
              <a:rPr lang="en-US" sz="1800" dirty="0">
                <a:ea typeface="+mn-lt"/>
                <a:cs typeface="+mn-lt"/>
              </a:rPr>
              <a:t> merch 7 </a:t>
            </a:r>
            <a:r>
              <a:rPr lang="en-US" sz="1800" dirty="0" err="1">
                <a:ea typeface="+mn-lt"/>
                <a:cs typeface="+mn-lt"/>
              </a:rPr>
              <a:t>mlwydd</a:t>
            </a:r>
            <a:r>
              <a:rPr lang="en-US" sz="1800" dirty="0">
                <a:ea typeface="+mn-lt"/>
                <a:cs typeface="+mn-lt"/>
              </a:rPr>
              <a:t> </a:t>
            </a:r>
            <a:r>
              <a:rPr lang="en-US" sz="1800" dirty="0" err="1">
                <a:ea typeface="+mn-lt"/>
                <a:cs typeface="+mn-lt"/>
              </a:rPr>
              <a:t>oed</a:t>
            </a:r>
            <a:r>
              <a:rPr lang="en-US" sz="1800" dirty="0">
                <a:ea typeface="+mn-lt"/>
                <a:cs typeface="+mn-lt"/>
              </a:rPr>
              <a:t> </a:t>
            </a:r>
            <a:r>
              <a:rPr lang="en-US" sz="1800" dirty="0" err="1">
                <a:ea typeface="+mn-lt"/>
                <a:cs typeface="+mn-lt"/>
              </a:rPr>
              <a:t>sydd</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ddall</a:t>
            </a:r>
            <a:r>
              <a:rPr lang="en-US" sz="1800" dirty="0">
                <a:ea typeface="+mn-lt"/>
                <a:cs typeface="+mn-lt"/>
              </a:rPr>
              <a:t>, </a:t>
            </a:r>
            <a:r>
              <a:rPr lang="en-US" sz="1800" dirty="0" err="1">
                <a:ea typeface="+mn-lt"/>
                <a:cs typeface="+mn-lt"/>
              </a:rPr>
              <a:t>pwy</a:t>
            </a:r>
            <a:r>
              <a:rPr lang="en-US" sz="1800" dirty="0">
                <a:ea typeface="+mn-lt"/>
                <a:cs typeface="+mn-lt"/>
              </a:rPr>
              <a:t> </a:t>
            </a:r>
            <a:r>
              <a:rPr lang="en-US" sz="1800" dirty="0" err="1">
                <a:ea typeface="+mn-lt"/>
                <a:cs typeface="+mn-lt"/>
              </a:rPr>
              <a:t>wnaeth</a:t>
            </a:r>
            <a:r>
              <a:rPr lang="en-US" sz="1800" dirty="0">
                <a:ea typeface="+mn-lt"/>
                <a:cs typeface="+mn-lt"/>
              </a:rPr>
              <a:t> </a:t>
            </a:r>
            <a:r>
              <a:rPr lang="en-US" sz="1800" dirty="0" err="1">
                <a:ea typeface="+mn-lt"/>
                <a:cs typeface="+mn-lt"/>
              </a:rPr>
              <a:t>defnyddio</a:t>
            </a:r>
            <a:r>
              <a:rPr lang="en-US" sz="1800" dirty="0">
                <a:ea typeface="+mn-lt"/>
                <a:cs typeface="+mn-lt"/>
              </a:rPr>
              <a:t> </a:t>
            </a:r>
            <a:r>
              <a:rPr lang="en-US" sz="1800" dirty="0" err="1">
                <a:ea typeface="+mn-lt"/>
                <a:cs typeface="+mn-lt"/>
              </a:rPr>
              <a:t>ysgol</a:t>
            </a:r>
            <a:r>
              <a:rPr lang="en-US" sz="1800" dirty="0">
                <a:ea typeface="+mn-lt"/>
                <a:cs typeface="+mn-lt"/>
              </a:rPr>
              <a:t> </a:t>
            </a:r>
            <a:r>
              <a:rPr lang="en-US" sz="1800" dirty="0" err="1">
                <a:ea typeface="+mn-lt"/>
                <a:cs typeface="+mn-lt"/>
              </a:rPr>
              <a:t>coedwig</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helpu</a:t>
            </a:r>
            <a:r>
              <a:rPr lang="en-US" sz="1800" dirty="0">
                <a:ea typeface="+mn-lt"/>
                <a:cs typeface="+mn-lt"/>
              </a:rPr>
              <a:t> </a:t>
            </a:r>
            <a:r>
              <a:rPr lang="en-US" sz="1800" dirty="0" err="1">
                <a:ea typeface="+mn-lt"/>
                <a:cs typeface="+mn-lt"/>
              </a:rPr>
              <a:t>gyda'i</a:t>
            </a:r>
            <a:r>
              <a:rPr lang="en-US" sz="1800" dirty="0">
                <a:ea typeface="+mn-lt"/>
                <a:cs typeface="+mn-lt"/>
              </a:rPr>
              <a:t> </a:t>
            </a:r>
            <a:r>
              <a:rPr lang="en-US" sz="1800" dirty="0" err="1">
                <a:ea typeface="+mn-lt"/>
                <a:cs typeface="+mn-lt"/>
              </a:rPr>
              <a:t>sgiliau</a:t>
            </a:r>
            <a:r>
              <a:rPr lang="en-US" sz="1800" dirty="0">
                <a:ea typeface="+mn-lt"/>
                <a:cs typeface="+mn-lt"/>
              </a:rPr>
              <a:t> </a:t>
            </a:r>
            <a:r>
              <a:rPr lang="en-US" sz="1800" dirty="0" err="1">
                <a:ea typeface="+mn-lt"/>
                <a:cs typeface="+mn-lt"/>
              </a:rPr>
              <a:t>modur</a:t>
            </a:r>
            <a:r>
              <a:rPr lang="en-US" sz="1800" dirty="0">
                <a:ea typeface="+mn-lt"/>
                <a:cs typeface="+mn-lt"/>
              </a:rPr>
              <a:t>. </a:t>
            </a:r>
            <a:r>
              <a:rPr lang="en-US" sz="1800" dirty="0" err="1">
                <a:ea typeface="+mn-lt"/>
                <a:cs typeface="+mn-lt"/>
              </a:rPr>
              <a:t>Gwnaeth</a:t>
            </a:r>
            <a:r>
              <a:rPr lang="en-US" sz="1800" dirty="0">
                <a:ea typeface="+mn-lt"/>
                <a:cs typeface="+mn-lt"/>
              </a:rPr>
              <a:t> hi </a:t>
            </a:r>
            <a:r>
              <a:rPr lang="en-US" sz="1800" dirty="0" err="1">
                <a:ea typeface="+mn-lt"/>
                <a:cs typeface="+mn-lt"/>
              </a:rPr>
              <a:t>ddysgu</a:t>
            </a:r>
            <a:r>
              <a:rPr lang="en-US" sz="1800" dirty="0">
                <a:ea typeface="+mn-lt"/>
                <a:cs typeface="+mn-lt"/>
              </a:rPr>
              <a:t> </a:t>
            </a:r>
            <a:r>
              <a:rPr lang="en-US" sz="1800" dirty="0" err="1">
                <a:ea typeface="+mn-lt"/>
                <a:cs typeface="+mn-lt"/>
              </a:rPr>
              <a:t>sut</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gydbwyso</a:t>
            </a:r>
            <a:r>
              <a:rPr lang="en-US" sz="1800" dirty="0">
                <a:ea typeface="+mn-lt"/>
                <a:cs typeface="+mn-lt"/>
              </a:rPr>
              <a:t> </a:t>
            </a:r>
            <a:r>
              <a:rPr lang="en-US" sz="1800" dirty="0" err="1">
                <a:ea typeface="+mn-lt"/>
                <a:cs typeface="+mn-lt"/>
              </a:rPr>
              <a:t>ar</a:t>
            </a:r>
            <a:r>
              <a:rPr lang="en-US" sz="1800" dirty="0">
                <a:ea typeface="+mn-lt"/>
                <a:cs typeface="+mn-lt"/>
              </a:rPr>
              <a:t> </a:t>
            </a:r>
            <a:r>
              <a:rPr lang="en-US" sz="1800" dirty="0" err="1">
                <a:ea typeface="+mn-lt"/>
                <a:cs typeface="+mn-lt"/>
              </a:rPr>
              <a:t>goed</a:t>
            </a:r>
            <a:r>
              <a:rPr lang="en-US" sz="1800" dirty="0">
                <a:ea typeface="+mn-lt"/>
                <a:cs typeface="+mn-lt"/>
              </a:rPr>
              <a:t> </a:t>
            </a:r>
            <a:r>
              <a:rPr lang="en-US" sz="1800" dirty="0" err="1">
                <a:ea typeface="+mn-lt"/>
                <a:cs typeface="+mn-lt"/>
              </a:rPr>
              <a:t>sydd</a:t>
            </a:r>
            <a:r>
              <a:rPr lang="en-US" sz="1800" dirty="0">
                <a:ea typeface="+mn-lt"/>
                <a:cs typeface="+mn-lt"/>
              </a:rPr>
              <a:t> </a:t>
            </a:r>
            <a:r>
              <a:rPr lang="en-US" sz="1800" dirty="0" err="1">
                <a:ea typeface="+mn-lt"/>
                <a:cs typeface="+mn-lt"/>
              </a:rPr>
              <a:t>wedi</a:t>
            </a:r>
            <a:r>
              <a:rPr lang="en-US" sz="1800" dirty="0">
                <a:ea typeface="+mn-lt"/>
                <a:cs typeface="+mn-lt"/>
              </a:rPr>
              <a:t> </a:t>
            </a:r>
            <a:r>
              <a:rPr lang="en-US" sz="1800" dirty="0" err="1">
                <a:ea typeface="+mn-lt"/>
                <a:cs typeface="+mn-lt"/>
              </a:rPr>
              <a:t>cwympo</a:t>
            </a:r>
            <a:r>
              <a:rPr lang="en-US" sz="1800" dirty="0">
                <a:ea typeface="+mn-lt"/>
                <a:cs typeface="+mn-lt"/>
              </a:rPr>
              <a:t> a </a:t>
            </a:r>
            <a:r>
              <a:rPr lang="en-US" sz="1800" dirty="0" err="1">
                <a:ea typeface="+mn-lt"/>
                <a:cs typeface="+mn-lt"/>
              </a:rPr>
              <a:t>fainc</a:t>
            </a:r>
            <a:r>
              <a:rPr lang="en-US" sz="1800" dirty="0">
                <a:ea typeface="+mn-lt"/>
                <a:cs typeface="+mn-lt"/>
              </a:rPr>
              <a:t> log. </a:t>
            </a:r>
            <a:r>
              <a:rPr lang="en-US" sz="1800" dirty="0" err="1">
                <a:ea typeface="+mn-lt"/>
                <a:cs typeface="+mn-lt"/>
              </a:rPr>
              <a:t>Gwnaeth</a:t>
            </a:r>
            <a:r>
              <a:rPr lang="en-US" sz="1800" dirty="0">
                <a:ea typeface="+mn-lt"/>
                <a:cs typeface="+mn-lt"/>
              </a:rPr>
              <a:t> hi </a:t>
            </a:r>
            <a:r>
              <a:rPr lang="en-US" sz="1800" dirty="0" err="1">
                <a:ea typeface="+mn-lt"/>
                <a:cs typeface="+mn-lt"/>
              </a:rPr>
              <a:t>fynd</a:t>
            </a:r>
            <a:r>
              <a:rPr lang="en-US" sz="1800" dirty="0">
                <a:ea typeface="+mn-lt"/>
                <a:cs typeface="+mn-lt"/>
              </a:rPr>
              <a:t> o </a:t>
            </a:r>
            <a:r>
              <a:rPr lang="en-US" sz="1800" dirty="0" err="1">
                <a:ea typeface="+mn-lt"/>
                <a:cs typeface="+mn-lt"/>
              </a:rPr>
              <a:t>gael</a:t>
            </a:r>
            <a:r>
              <a:rPr lang="en-US" sz="1800" dirty="0">
                <a:ea typeface="+mn-lt"/>
                <a:cs typeface="+mn-lt"/>
              </a:rPr>
              <a:t> </a:t>
            </a:r>
            <a:r>
              <a:rPr lang="en-US" sz="1800" dirty="0" err="1">
                <a:ea typeface="+mn-lt"/>
                <a:cs typeface="+mn-lt"/>
              </a:rPr>
              <a:t>problemau</a:t>
            </a:r>
            <a:r>
              <a:rPr lang="en-US" sz="1800" dirty="0">
                <a:ea typeface="+mn-lt"/>
                <a:cs typeface="+mn-lt"/>
              </a:rPr>
              <a:t> </a:t>
            </a:r>
            <a:r>
              <a:rPr lang="en-US" sz="1800" dirty="0" err="1">
                <a:ea typeface="+mn-lt"/>
                <a:cs typeface="+mn-lt"/>
              </a:rPr>
              <a:t>gyda</a:t>
            </a:r>
            <a:r>
              <a:rPr lang="en-US" sz="1800" dirty="0">
                <a:ea typeface="+mn-lt"/>
                <a:cs typeface="+mn-lt"/>
              </a:rPr>
              <a:t> </a:t>
            </a:r>
            <a:r>
              <a:rPr lang="en-US" sz="1800" dirty="0" err="1">
                <a:ea typeface="+mn-lt"/>
                <a:cs typeface="+mn-lt"/>
              </a:rPr>
              <a:t>cherdded</a:t>
            </a:r>
            <a:r>
              <a:rPr lang="en-US" sz="1800" dirty="0">
                <a:ea typeface="+mn-lt"/>
                <a:cs typeface="+mn-lt"/>
              </a:rPr>
              <a:t> </a:t>
            </a:r>
            <a:r>
              <a:rPr lang="en-US" sz="1800" dirty="0" err="1">
                <a:ea typeface="+mn-lt"/>
                <a:cs typeface="+mn-lt"/>
              </a:rPr>
              <a:t>mewn</a:t>
            </a:r>
            <a:r>
              <a:rPr lang="en-US" sz="1800" dirty="0">
                <a:ea typeface="+mn-lt"/>
                <a:cs typeface="+mn-lt"/>
              </a:rPr>
              <a:t> </a:t>
            </a:r>
            <a:r>
              <a:rPr lang="en-US" sz="1800" dirty="0" err="1">
                <a:ea typeface="+mn-lt"/>
                <a:cs typeface="+mn-lt"/>
              </a:rPr>
              <a:t>amodau</a:t>
            </a:r>
            <a:r>
              <a:rPr lang="en-US" sz="1800" dirty="0">
                <a:ea typeface="+mn-lt"/>
                <a:cs typeface="+mn-lt"/>
              </a:rPr>
              <a:t> </a:t>
            </a:r>
            <a:r>
              <a:rPr lang="en-US" sz="1800" dirty="0" err="1">
                <a:ea typeface="+mn-lt"/>
                <a:cs typeface="+mn-lt"/>
              </a:rPr>
              <a:t>llithrig</a:t>
            </a:r>
            <a:r>
              <a:rPr lang="en-US" sz="1800" dirty="0">
                <a:ea typeface="+mn-lt"/>
                <a:cs typeface="+mn-lt"/>
              </a:rPr>
              <a:t> </a:t>
            </a:r>
            <a:r>
              <a:rPr lang="en-US" sz="1800" dirty="0" err="1">
                <a:ea typeface="+mn-lt"/>
                <a:cs typeface="+mn-lt"/>
              </a:rPr>
              <a:t>i</a:t>
            </a:r>
            <a:r>
              <a:rPr lang="en-US" sz="1800" dirty="0">
                <a:ea typeface="+mn-lt"/>
                <a:cs typeface="+mn-lt"/>
              </a:rPr>
              <a:t> </a:t>
            </a:r>
            <a:r>
              <a:rPr lang="en-US" sz="1800" dirty="0" err="1">
                <a:ea typeface="+mn-lt"/>
                <a:cs typeface="+mn-lt"/>
              </a:rPr>
              <a:t>gerdded</a:t>
            </a:r>
            <a:r>
              <a:rPr lang="en-US" sz="1800" dirty="0">
                <a:ea typeface="+mn-lt"/>
                <a:cs typeface="+mn-lt"/>
              </a:rPr>
              <a:t> </a:t>
            </a:r>
            <a:r>
              <a:rPr lang="en-US" sz="1800" dirty="0" err="1">
                <a:ea typeface="+mn-lt"/>
                <a:cs typeface="+mn-lt"/>
              </a:rPr>
              <a:t>gyda</a:t>
            </a:r>
            <a:r>
              <a:rPr lang="en-US" sz="1800" dirty="0">
                <a:ea typeface="+mn-lt"/>
                <a:cs typeface="+mn-lt"/>
              </a:rPr>
              <a:t> dim </a:t>
            </a:r>
            <a:r>
              <a:rPr lang="en-US" sz="1800" dirty="0" err="1">
                <a:ea typeface="+mn-lt"/>
                <a:cs typeface="+mn-lt"/>
              </a:rPr>
              <a:t>cefnogaeth</a:t>
            </a:r>
            <a:r>
              <a:rPr lang="en-US" sz="1800" dirty="0">
                <a:ea typeface="+mn-lt"/>
                <a:cs typeface="+mn-lt"/>
              </a:rPr>
              <a:t>. Mae </a:t>
            </a:r>
            <a:r>
              <a:rPr lang="en-US" sz="1800" dirty="0" err="1">
                <a:ea typeface="+mn-lt"/>
                <a:cs typeface="+mn-lt"/>
              </a:rPr>
              <a:t>hyn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ddangos</a:t>
            </a:r>
            <a:r>
              <a:rPr lang="en-US" sz="1800" dirty="0">
                <a:ea typeface="+mn-lt"/>
                <a:cs typeface="+mn-lt"/>
              </a:rPr>
              <a:t> bod plant </a:t>
            </a:r>
            <a:r>
              <a:rPr lang="en-US" sz="1800" dirty="0" err="1">
                <a:ea typeface="+mn-lt"/>
                <a:cs typeface="+mn-lt"/>
              </a:rPr>
              <a:t>yn</a:t>
            </a:r>
            <a:r>
              <a:rPr lang="en-US" sz="1800" dirty="0">
                <a:ea typeface="+mn-lt"/>
                <a:cs typeface="+mn-lt"/>
              </a:rPr>
              <a:t> </a:t>
            </a:r>
            <a:r>
              <a:rPr lang="en-US" sz="1800" dirty="0" err="1">
                <a:ea typeface="+mn-lt"/>
                <a:cs typeface="+mn-lt"/>
              </a:rPr>
              <a:t>gallu</a:t>
            </a:r>
            <a:r>
              <a:rPr lang="en-US" sz="1800" dirty="0">
                <a:ea typeface="+mn-lt"/>
                <a:cs typeface="+mn-lt"/>
              </a:rPr>
              <a:t> </a:t>
            </a:r>
            <a:r>
              <a:rPr lang="en-US" sz="1800" dirty="0" err="1">
                <a:ea typeface="+mn-lt"/>
                <a:cs typeface="+mn-lt"/>
              </a:rPr>
              <a:t>datblygu</a:t>
            </a:r>
            <a:r>
              <a:rPr lang="en-US" sz="1800" dirty="0">
                <a:ea typeface="+mn-lt"/>
                <a:cs typeface="+mn-lt"/>
              </a:rPr>
              <a:t> </a:t>
            </a:r>
            <a:r>
              <a:rPr lang="en-US" sz="1800" dirty="0" err="1">
                <a:ea typeface="+mn-lt"/>
                <a:cs typeface="+mn-lt"/>
              </a:rPr>
              <a:t>ei</a:t>
            </a:r>
            <a:r>
              <a:rPr lang="en-US" sz="1800" dirty="0">
                <a:ea typeface="+mn-lt"/>
                <a:cs typeface="+mn-lt"/>
              </a:rPr>
              <a:t> </a:t>
            </a:r>
            <a:r>
              <a:rPr lang="en-US" sz="1800" dirty="0" err="1">
                <a:ea typeface="+mn-lt"/>
                <a:cs typeface="+mn-lt"/>
              </a:rPr>
              <a:t>hunan</a:t>
            </a:r>
            <a:r>
              <a:rPr lang="en-US" sz="1800" dirty="0">
                <a:ea typeface="+mn-lt"/>
                <a:cs typeface="+mn-lt"/>
              </a:rPr>
              <a:t> </a:t>
            </a:r>
            <a:r>
              <a:rPr lang="en-US" sz="1800" dirty="0" err="1">
                <a:ea typeface="+mn-lt"/>
                <a:cs typeface="+mn-lt"/>
              </a:rPr>
              <a:t>trwy</a:t>
            </a:r>
            <a:r>
              <a:rPr lang="en-US" sz="1800" dirty="0">
                <a:ea typeface="+mn-lt"/>
                <a:cs typeface="+mn-lt"/>
              </a:rPr>
              <a:t> </a:t>
            </a:r>
            <a:r>
              <a:rPr lang="en-US" sz="1800" dirty="0" err="1">
                <a:ea typeface="+mn-lt"/>
                <a:cs typeface="+mn-lt"/>
              </a:rPr>
              <a:t>chwarae</a:t>
            </a:r>
            <a:r>
              <a:rPr lang="en-US" sz="1800" dirty="0">
                <a:ea typeface="+mn-lt"/>
                <a:cs typeface="+mn-lt"/>
              </a:rPr>
              <a:t>, ac </a:t>
            </a:r>
            <a:r>
              <a:rPr lang="en-US" sz="1800" dirty="0" err="1">
                <a:ea typeface="+mn-lt"/>
                <a:cs typeface="+mn-lt"/>
              </a:rPr>
              <a:t>mae</a:t>
            </a:r>
            <a:r>
              <a:rPr lang="en-US" sz="1800" dirty="0">
                <a:ea typeface="+mn-lt"/>
                <a:cs typeface="+mn-lt"/>
              </a:rPr>
              <a:t> </a:t>
            </a:r>
            <a:r>
              <a:rPr lang="en-US" sz="1800" dirty="0" err="1">
                <a:ea typeface="+mn-lt"/>
                <a:cs typeface="+mn-lt"/>
              </a:rPr>
              <a:t>hyn</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cynnwys</a:t>
            </a:r>
            <a:r>
              <a:rPr lang="en-US" sz="1800" dirty="0">
                <a:ea typeface="+mn-lt"/>
                <a:cs typeface="+mn-lt"/>
              </a:rPr>
              <a:t> yr </a:t>
            </a:r>
            <a:r>
              <a:rPr lang="en-US" sz="1800" dirty="0" err="1">
                <a:ea typeface="+mn-lt"/>
                <a:cs typeface="+mn-lt"/>
              </a:rPr>
              <a:t>ysgolion</a:t>
            </a:r>
            <a:r>
              <a:rPr lang="en-US" sz="1800" dirty="0">
                <a:ea typeface="+mn-lt"/>
                <a:cs typeface="+mn-lt"/>
              </a:rPr>
              <a:t> </a:t>
            </a:r>
            <a:r>
              <a:rPr lang="en-US" sz="1800" dirty="0" err="1">
                <a:ea typeface="+mn-lt"/>
                <a:cs typeface="+mn-lt"/>
              </a:rPr>
              <a:t>coedwig</a:t>
            </a:r>
            <a:r>
              <a:rPr lang="en-US" sz="1800" dirty="0">
                <a:ea typeface="+mn-lt"/>
                <a:cs typeface="+mn-lt"/>
              </a:rPr>
              <a:t>. </a:t>
            </a:r>
            <a:endParaRPr lang="en-US" dirty="0"/>
          </a:p>
          <a:p>
            <a:endParaRPr lang="en-US" sz="1800">
              <a:ea typeface="+mn-lt"/>
              <a:cs typeface="+mn-lt"/>
            </a:endParaRPr>
          </a:p>
          <a:p>
            <a:endParaRPr lang="en-US" sz="1800">
              <a:ea typeface="+mn-lt"/>
              <a:cs typeface="+mn-lt"/>
            </a:endParaRPr>
          </a:p>
          <a:p>
            <a:endParaRPr lang="en-US" sz="1800"/>
          </a:p>
        </p:txBody>
      </p:sp>
      <p:sp>
        <p:nvSpPr>
          <p:cNvPr id="5" name="TextBox 4">
            <a:extLst>
              <a:ext uri="{FF2B5EF4-FFF2-40B4-BE49-F238E27FC236}">
                <a16:creationId xmlns:a16="http://schemas.microsoft.com/office/drawing/2014/main" id="{CDD6A2C6-CD7B-C568-AB44-21171335DBF7}"/>
              </a:ext>
            </a:extLst>
          </p:cNvPr>
          <p:cNvSpPr txBox="1"/>
          <p:nvPr/>
        </p:nvSpPr>
        <p:spPr>
          <a:xfrm>
            <a:off x="11551622" y="6238151"/>
            <a:ext cx="6072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24</a:t>
            </a:r>
          </a:p>
        </p:txBody>
      </p:sp>
    </p:spTree>
    <p:extLst>
      <p:ext uri="{BB962C8B-B14F-4D97-AF65-F5344CB8AC3E}">
        <p14:creationId xmlns:p14="http://schemas.microsoft.com/office/powerpoint/2010/main" val="1844915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84ADE-AA19-3119-4E67-FD5BD5C1C979}"/>
              </a:ext>
            </a:extLst>
          </p:cNvPr>
          <p:cNvSpPr>
            <a:spLocks noGrp="1"/>
          </p:cNvSpPr>
          <p:nvPr>
            <p:ph type="title"/>
          </p:nvPr>
        </p:nvSpPr>
        <p:spPr>
          <a:xfrm>
            <a:off x="686834" y="1153572"/>
            <a:ext cx="3200400" cy="4461163"/>
          </a:xfrm>
        </p:spPr>
        <p:txBody>
          <a:bodyPr>
            <a:normAutofit/>
          </a:bodyPr>
          <a:lstStyle/>
          <a:p>
            <a:r>
              <a:rPr lang="en-US" sz="2800" b="1" dirty="0" err="1">
                <a:solidFill>
                  <a:schemeClr val="bg1"/>
                </a:solidFill>
                <a:latin typeface="Aptos"/>
              </a:rPr>
              <a:t>Helpu</a:t>
            </a:r>
            <a:r>
              <a:rPr lang="en-US" sz="2800" b="1" dirty="0">
                <a:solidFill>
                  <a:schemeClr val="bg1"/>
                </a:solidFill>
                <a:latin typeface="Aptos"/>
              </a:rPr>
              <a:t> </a:t>
            </a:r>
            <a:r>
              <a:rPr lang="en-US" sz="2800" b="1" dirty="0" err="1">
                <a:solidFill>
                  <a:schemeClr val="bg1"/>
                </a:solidFill>
                <a:latin typeface="Aptos"/>
              </a:rPr>
              <a:t>gyda</a:t>
            </a:r>
            <a:r>
              <a:rPr lang="en-US" sz="2800" b="1" dirty="0">
                <a:solidFill>
                  <a:schemeClr val="bg1"/>
                </a:solidFill>
                <a:latin typeface="Aptos"/>
              </a:rPr>
              <a:t> </a:t>
            </a:r>
            <a:r>
              <a:rPr lang="en-US" sz="2800" b="1" dirty="0" err="1">
                <a:solidFill>
                  <a:schemeClr val="bg1"/>
                </a:solidFill>
                <a:latin typeface="Aptos"/>
              </a:rPr>
              <a:t>hunan</a:t>
            </a:r>
            <a:br>
              <a:rPr lang="en-US" sz="2800" b="1" dirty="0">
                <a:solidFill>
                  <a:schemeClr val="bg1"/>
                </a:solidFill>
                <a:latin typeface="Aptos"/>
              </a:rPr>
            </a:br>
            <a:r>
              <a:rPr lang="en-US" sz="2800" b="1" dirty="0">
                <a:solidFill>
                  <a:schemeClr val="bg1"/>
                </a:solidFill>
                <a:latin typeface="Aptos"/>
              </a:rPr>
              <a:t> </a:t>
            </a:r>
            <a:r>
              <a:rPr lang="en-US" sz="2800" b="1" dirty="0" err="1">
                <a:solidFill>
                  <a:schemeClr val="bg1"/>
                </a:solidFill>
                <a:latin typeface="Aptos"/>
              </a:rPr>
              <a:t>hyder</a:t>
            </a:r>
            <a:endParaRPr lang="en-US" sz="2800" dirty="0" err="1">
              <a:solidFill>
                <a:schemeClr val="bg1"/>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0B880A-504A-3B56-4F61-F112FE68DCE6}"/>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1500">
              <a:ea typeface="+mn-lt"/>
              <a:cs typeface="+mn-lt"/>
            </a:endParaRPr>
          </a:p>
          <a:p>
            <a:endParaRPr lang="en-US" sz="1500" dirty="0">
              <a:ea typeface="+mn-lt"/>
              <a:cs typeface="+mn-lt"/>
            </a:endParaRPr>
          </a:p>
          <a:p>
            <a:r>
              <a:rPr lang="en-US" sz="1500" dirty="0">
                <a:ea typeface="+mn-lt"/>
                <a:cs typeface="+mn-lt"/>
              </a:rPr>
              <a:t>Yn </a:t>
            </a:r>
            <a:r>
              <a:rPr lang="en-US" sz="1500" dirty="0" err="1">
                <a:ea typeface="+mn-lt"/>
                <a:cs typeface="+mn-lt"/>
              </a:rPr>
              <a:t>ol</a:t>
            </a:r>
            <a:r>
              <a:rPr lang="en-US" sz="1500" dirty="0">
                <a:ea typeface="+mn-lt"/>
                <a:cs typeface="+mn-lt"/>
              </a:rPr>
              <a:t> y </a:t>
            </a:r>
            <a:r>
              <a:rPr lang="en-US" sz="1500" dirty="0" err="1">
                <a:ea typeface="+mn-lt"/>
                <a:cs typeface="+mn-lt"/>
              </a:rPr>
              <a:t>ffynhonell</a:t>
            </a:r>
            <a:r>
              <a:rPr lang="en-US" sz="1500" dirty="0">
                <a:ea typeface="+mn-lt"/>
                <a:cs typeface="+mn-lt"/>
              </a:rPr>
              <a:t> "</a:t>
            </a:r>
            <a:r>
              <a:rPr lang="en-US" sz="1500" dirty="0" err="1">
                <a:ea typeface="+mn-lt"/>
                <a:cs typeface="+mn-lt"/>
              </a:rPr>
              <a:t>Characterised</a:t>
            </a:r>
            <a:r>
              <a:rPr lang="en-US" sz="1500" dirty="0">
                <a:ea typeface="+mn-lt"/>
                <a:cs typeface="+mn-lt"/>
              </a:rPr>
              <a:t> by the willingness to try something new and feeling pleased and showing pride with personal achievement. Noticeable increases in self </a:t>
            </a:r>
            <a:r>
              <a:rPr lang="en-US" sz="1500" dirty="0" err="1">
                <a:ea typeface="+mn-lt"/>
                <a:cs typeface="+mn-lt"/>
              </a:rPr>
              <a:t>confidencewere</a:t>
            </a:r>
            <a:r>
              <a:rPr lang="en-US" sz="1500" dirty="0">
                <a:ea typeface="+mn-lt"/>
                <a:cs typeface="+mn-lt"/>
              </a:rPr>
              <a:t> displayed in many learners during the </a:t>
            </a:r>
            <a:r>
              <a:rPr lang="en-US" sz="1500" dirty="0" err="1">
                <a:ea typeface="+mn-lt"/>
                <a:cs typeface="+mn-lt"/>
              </a:rPr>
              <a:t>programme</a:t>
            </a:r>
            <a:r>
              <a:rPr lang="en-US" sz="1500" dirty="0">
                <a:ea typeface="+mn-lt"/>
                <a:cs typeface="+mn-lt"/>
              </a:rPr>
              <a:t>. Pupils were </a:t>
            </a:r>
            <a:r>
              <a:rPr lang="en-US" sz="1500" dirty="0" err="1">
                <a:ea typeface="+mn-lt"/>
                <a:cs typeface="+mn-lt"/>
              </a:rPr>
              <a:t>observedtackling</a:t>
            </a:r>
            <a:r>
              <a:rPr lang="en-US" sz="1500" dirty="0">
                <a:ea typeface="+mn-lt"/>
                <a:cs typeface="+mn-lt"/>
              </a:rPr>
              <a:t> new tasks without assistance and talking to new visitors, particularly </a:t>
            </a:r>
            <a:r>
              <a:rPr lang="en-US" sz="1500" dirty="0" err="1">
                <a:ea typeface="+mn-lt"/>
                <a:cs typeface="+mn-lt"/>
              </a:rPr>
              <a:t>thepupils</a:t>
            </a:r>
            <a:r>
              <a:rPr lang="en-US" sz="1500" dirty="0">
                <a:ea typeface="+mn-lt"/>
                <a:cs typeface="+mn-lt"/>
              </a:rPr>
              <a:t> who were more timid and withdrawn in school.</a:t>
            </a:r>
          </a:p>
          <a:p>
            <a:endParaRPr lang="en-US" sz="1500">
              <a:ea typeface="+mn-lt"/>
              <a:cs typeface="+mn-lt"/>
            </a:endParaRPr>
          </a:p>
          <a:p>
            <a:endParaRPr lang="en-US"/>
          </a:p>
          <a:p>
            <a:r>
              <a:rPr lang="en-US" sz="1500" dirty="0" err="1">
                <a:ea typeface="+mn-lt"/>
                <a:cs typeface="+mn-lt"/>
              </a:rPr>
              <a:t>Mewn</a:t>
            </a:r>
            <a:r>
              <a:rPr lang="en-US" sz="1500" dirty="0">
                <a:ea typeface="+mn-lt"/>
                <a:cs typeface="+mn-lt"/>
              </a:rPr>
              <a:t> </a:t>
            </a:r>
            <a:r>
              <a:rPr lang="en-US" sz="1500" dirty="0" err="1">
                <a:ea typeface="+mn-lt"/>
                <a:cs typeface="+mn-lt"/>
              </a:rPr>
              <a:t>amgylchedd</a:t>
            </a:r>
            <a:r>
              <a:rPr lang="en-US" sz="1500" dirty="0">
                <a:ea typeface="+mn-lt"/>
                <a:cs typeface="+mn-lt"/>
              </a:rPr>
              <a:t> </a:t>
            </a:r>
            <a:r>
              <a:rPr lang="en-US" sz="1500" dirty="0" err="1">
                <a:ea typeface="+mn-lt"/>
                <a:cs typeface="+mn-lt"/>
              </a:rPr>
              <a:t>coedwig</a:t>
            </a:r>
            <a:r>
              <a:rPr lang="en-US" sz="1500" dirty="0">
                <a:ea typeface="+mn-lt"/>
                <a:cs typeface="+mn-lt"/>
              </a:rPr>
              <a:t>, </a:t>
            </a:r>
            <a:r>
              <a:rPr lang="en-US" sz="1500" dirty="0" err="1">
                <a:ea typeface="+mn-lt"/>
                <a:cs typeface="+mn-lt"/>
              </a:rPr>
              <a:t>mae</a:t>
            </a:r>
            <a:r>
              <a:rPr lang="en-US" sz="1500" dirty="0">
                <a:ea typeface="+mn-lt"/>
                <a:cs typeface="+mn-lt"/>
              </a:rPr>
              <a:t> plant </a:t>
            </a:r>
            <a:r>
              <a:rPr lang="en-US" sz="1500" dirty="0" err="1">
                <a:ea typeface="+mn-lt"/>
                <a:cs typeface="+mn-lt"/>
              </a:rPr>
              <a:t>yn</a:t>
            </a:r>
            <a:r>
              <a:rPr lang="en-US" sz="1500" dirty="0">
                <a:ea typeface="+mn-lt"/>
                <a:cs typeface="+mn-lt"/>
              </a:rPr>
              <a:t> </a:t>
            </a:r>
            <a:r>
              <a:rPr lang="en-US" sz="1500" dirty="0" err="1">
                <a:ea typeface="+mn-lt"/>
                <a:cs typeface="+mn-lt"/>
              </a:rPr>
              <a:t>ddwli</a:t>
            </a:r>
            <a:r>
              <a:rPr lang="en-US" sz="1500" dirty="0">
                <a:ea typeface="+mn-lt"/>
                <a:cs typeface="+mn-lt"/>
              </a:rPr>
              <a:t> </a:t>
            </a:r>
            <a:r>
              <a:rPr lang="en-US" sz="1500" dirty="0" err="1">
                <a:ea typeface="+mn-lt"/>
                <a:cs typeface="+mn-lt"/>
              </a:rPr>
              <a:t>fod</a:t>
            </a:r>
            <a:r>
              <a:rPr lang="en-US" sz="1500" dirty="0">
                <a:ea typeface="+mn-lt"/>
                <a:cs typeface="+mn-lt"/>
              </a:rPr>
              <a:t> </a:t>
            </a:r>
            <a:r>
              <a:rPr lang="en-US" sz="1500" dirty="0" err="1">
                <a:ea typeface="+mn-lt"/>
                <a:cs typeface="+mn-lt"/>
              </a:rPr>
              <a:t>rhywle</a:t>
            </a:r>
            <a:r>
              <a:rPr lang="en-US" sz="1500" dirty="0">
                <a:ea typeface="+mn-lt"/>
                <a:cs typeface="+mn-lt"/>
              </a:rPr>
              <a:t> </a:t>
            </a:r>
            <a:r>
              <a:rPr lang="en-US" sz="1500" dirty="0" err="1">
                <a:ea typeface="+mn-lt"/>
                <a:cs typeface="+mn-lt"/>
              </a:rPr>
              <a:t>lle</a:t>
            </a:r>
            <a:r>
              <a:rPr lang="en-US" sz="1500" dirty="0">
                <a:ea typeface="+mn-lt"/>
                <a:cs typeface="+mn-lt"/>
              </a:rPr>
              <a:t>  </a:t>
            </a:r>
            <a:r>
              <a:rPr lang="en-US" sz="1500" dirty="0" err="1">
                <a:ea typeface="+mn-lt"/>
                <a:cs typeface="+mn-lt"/>
              </a:rPr>
              <a:t>maen</a:t>
            </a:r>
            <a:r>
              <a:rPr lang="en-US" sz="1500" dirty="0">
                <a:ea typeface="+mn-lt"/>
                <a:cs typeface="+mn-lt"/>
              </a:rPr>
              <a:t> </a:t>
            </a:r>
            <a:r>
              <a:rPr lang="en-US" sz="1500" dirty="0" err="1">
                <a:ea typeface="+mn-lt"/>
                <a:cs typeface="+mn-lt"/>
              </a:rPr>
              <a:t>nhw'n</a:t>
            </a:r>
            <a:r>
              <a:rPr lang="en-US" sz="1500" dirty="0">
                <a:ea typeface="+mn-lt"/>
                <a:cs typeface="+mn-lt"/>
              </a:rPr>
              <a:t> </a:t>
            </a:r>
            <a:r>
              <a:rPr lang="en-US" sz="1500" dirty="0" err="1">
                <a:ea typeface="+mn-lt"/>
                <a:cs typeface="+mn-lt"/>
              </a:rPr>
              <a:t>gallu</a:t>
            </a:r>
            <a:r>
              <a:rPr lang="en-US" sz="1500" dirty="0">
                <a:ea typeface="+mn-lt"/>
                <a:cs typeface="+mn-lt"/>
              </a:rPr>
              <a:t> </a:t>
            </a:r>
            <a:r>
              <a:rPr lang="en-US" sz="1500" dirty="0" err="1">
                <a:ea typeface="+mn-lt"/>
                <a:cs typeface="+mn-lt"/>
              </a:rPr>
              <a:t>fod</a:t>
            </a:r>
            <a:r>
              <a:rPr lang="en-US" sz="1500" dirty="0">
                <a:ea typeface="+mn-lt"/>
                <a:cs typeface="+mn-lt"/>
              </a:rPr>
              <a:t> </a:t>
            </a:r>
            <a:r>
              <a:rPr lang="en-US" sz="1500" dirty="0" err="1">
                <a:ea typeface="+mn-lt"/>
                <a:cs typeface="+mn-lt"/>
              </a:rPr>
              <a:t>ei</a:t>
            </a:r>
            <a:r>
              <a:rPr lang="en-US" sz="1500" dirty="0">
                <a:ea typeface="+mn-lt"/>
                <a:cs typeface="+mn-lt"/>
              </a:rPr>
              <a:t> </a:t>
            </a:r>
            <a:r>
              <a:rPr lang="en-US" sz="1500" dirty="0" err="1">
                <a:ea typeface="+mn-lt"/>
                <a:cs typeface="+mn-lt"/>
              </a:rPr>
              <a:t>hunan</a:t>
            </a:r>
            <a:r>
              <a:rPr lang="en-US" sz="1500" dirty="0">
                <a:ea typeface="+mn-lt"/>
                <a:cs typeface="+mn-lt"/>
              </a:rPr>
              <a:t>. O </a:t>
            </a:r>
            <a:r>
              <a:rPr lang="en-US" sz="1500" dirty="0" err="1">
                <a:ea typeface="+mn-lt"/>
                <a:cs typeface="+mn-lt"/>
              </a:rPr>
              <a:t>ganlyniad</a:t>
            </a:r>
            <a:r>
              <a:rPr lang="en-US" sz="1500" dirty="0">
                <a:ea typeface="+mn-lt"/>
                <a:cs typeface="+mn-lt"/>
              </a:rPr>
              <a:t> </a:t>
            </a:r>
            <a:r>
              <a:rPr lang="en-US" sz="1500" dirty="0" err="1">
                <a:ea typeface="+mn-lt"/>
                <a:cs typeface="+mn-lt"/>
              </a:rPr>
              <a:t>i</a:t>
            </a:r>
            <a:r>
              <a:rPr lang="en-US" sz="1500" dirty="0">
                <a:ea typeface="+mn-lt"/>
                <a:cs typeface="+mn-lt"/>
              </a:rPr>
              <a:t> </a:t>
            </a:r>
            <a:r>
              <a:rPr lang="en-US" sz="1500" dirty="0" err="1">
                <a:ea typeface="+mn-lt"/>
                <a:cs typeface="+mn-lt"/>
              </a:rPr>
              <a:t>hyn</a:t>
            </a:r>
            <a:r>
              <a:rPr lang="en-US" sz="1500" dirty="0">
                <a:ea typeface="+mn-lt"/>
                <a:cs typeface="+mn-lt"/>
              </a:rPr>
              <a:t>, </a:t>
            </a:r>
            <a:r>
              <a:rPr lang="en-US" sz="1500" dirty="0" err="1">
                <a:ea typeface="+mn-lt"/>
                <a:cs typeface="+mn-lt"/>
              </a:rPr>
              <a:t>mae</a:t>
            </a:r>
            <a:r>
              <a:rPr lang="en-US" sz="1500" dirty="0">
                <a:ea typeface="+mn-lt"/>
                <a:cs typeface="+mn-lt"/>
              </a:rPr>
              <a:t> plant </a:t>
            </a:r>
            <a:r>
              <a:rPr lang="en-US" sz="1500" dirty="0" err="1">
                <a:ea typeface="+mn-lt"/>
                <a:cs typeface="+mn-lt"/>
              </a:rPr>
              <a:t>yn</a:t>
            </a:r>
            <a:r>
              <a:rPr lang="en-US" sz="1500" dirty="0">
                <a:ea typeface="+mn-lt"/>
                <a:cs typeface="+mn-lt"/>
              </a:rPr>
              <a:t> </a:t>
            </a:r>
            <a:r>
              <a:rPr lang="en-US" sz="1500" dirty="0" err="1">
                <a:ea typeface="+mn-lt"/>
                <a:cs typeface="+mn-lt"/>
              </a:rPr>
              <a:t>datblygu</a:t>
            </a:r>
            <a:r>
              <a:rPr lang="en-US" sz="1500" dirty="0">
                <a:ea typeface="+mn-lt"/>
                <a:cs typeface="+mn-lt"/>
              </a:rPr>
              <a:t> </a:t>
            </a:r>
            <a:r>
              <a:rPr lang="en-US" sz="1500" dirty="0" err="1">
                <a:ea typeface="+mn-lt"/>
                <a:cs typeface="+mn-lt"/>
              </a:rPr>
              <a:t>hyder</a:t>
            </a:r>
            <a:r>
              <a:rPr lang="en-US" sz="1500" dirty="0">
                <a:ea typeface="+mn-lt"/>
                <a:cs typeface="+mn-lt"/>
              </a:rPr>
              <a:t> </a:t>
            </a:r>
            <a:r>
              <a:rPr lang="en-US" sz="1500" dirty="0" err="1">
                <a:ea typeface="+mn-lt"/>
                <a:cs typeface="+mn-lt"/>
              </a:rPr>
              <a:t>mewn</a:t>
            </a:r>
            <a:r>
              <a:rPr lang="en-US" sz="1500" dirty="0">
                <a:ea typeface="+mn-lt"/>
                <a:cs typeface="+mn-lt"/>
              </a:rPr>
              <a:t> </a:t>
            </a:r>
            <a:r>
              <a:rPr lang="en-US" sz="1500" dirty="0" err="1">
                <a:ea typeface="+mn-lt"/>
                <a:cs typeface="+mn-lt"/>
              </a:rPr>
              <a:t>ei</a:t>
            </a:r>
            <a:r>
              <a:rPr lang="en-US" sz="1500" dirty="0">
                <a:ea typeface="+mn-lt"/>
                <a:cs typeface="+mn-lt"/>
              </a:rPr>
              <a:t> </a:t>
            </a:r>
            <a:r>
              <a:rPr lang="en-US" sz="1500" dirty="0" err="1">
                <a:ea typeface="+mn-lt"/>
                <a:cs typeface="+mn-lt"/>
              </a:rPr>
              <a:t>huna</a:t>
            </a:r>
            <a:r>
              <a:rPr lang="en-US" sz="1500" dirty="0">
                <a:ea typeface="+mn-lt"/>
                <a:cs typeface="+mn-lt"/>
              </a:rPr>
              <a:t>. </a:t>
            </a:r>
            <a:r>
              <a:rPr lang="en-US" sz="1500" dirty="0" err="1">
                <a:ea typeface="+mn-lt"/>
                <a:cs typeface="+mn-lt"/>
              </a:rPr>
              <a:t>Roedd</a:t>
            </a:r>
            <a:r>
              <a:rPr lang="en-US" sz="1500" dirty="0">
                <a:ea typeface="+mn-lt"/>
                <a:cs typeface="+mn-lt"/>
              </a:rPr>
              <a:t> </a:t>
            </a:r>
            <a:r>
              <a:rPr lang="en-US" sz="1500" dirty="0" err="1">
                <a:ea typeface="+mn-lt"/>
                <a:cs typeface="+mn-lt"/>
              </a:rPr>
              <a:t>yna</a:t>
            </a:r>
            <a:r>
              <a:rPr lang="en-US" sz="1500" dirty="0">
                <a:ea typeface="+mn-lt"/>
                <a:cs typeface="+mn-lt"/>
              </a:rPr>
              <a:t> </a:t>
            </a:r>
            <a:r>
              <a:rPr lang="en-US" sz="1500" dirty="0" err="1">
                <a:ea typeface="+mn-lt"/>
                <a:cs typeface="+mn-lt"/>
              </a:rPr>
              <a:t>asesiad</a:t>
            </a:r>
            <a:r>
              <a:rPr lang="en-US" sz="1500" dirty="0">
                <a:ea typeface="+mn-lt"/>
                <a:cs typeface="+mn-lt"/>
              </a:rPr>
              <a:t> o </a:t>
            </a:r>
            <a:r>
              <a:rPr lang="en-US" sz="1500" dirty="0" err="1">
                <a:ea typeface="+mn-lt"/>
                <a:cs typeface="+mn-lt"/>
              </a:rPr>
              <a:t>sut</a:t>
            </a:r>
            <a:r>
              <a:rPr lang="en-US" sz="1500" dirty="0">
                <a:ea typeface="+mn-lt"/>
                <a:cs typeface="+mn-lt"/>
              </a:rPr>
              <a:t> </a:t>
            </a:r>
            <a:r>
              <a:rPr lang="en-US" sz="1500" dirty="0" err="1">
                <a:ea typeface="+mn-lt"/>
                <a:cs typeface="+mn-lt"/>
              </a:rPr>
              <a:t>mae</a:t>
            </a:r>
            <a:r>
              <a:rPr lang="en-US" sz="1500" dirty="0">
                <a:ea typeface="+mn-lt"/>
                <a:cs typeface="+mn-lt"/>
              </a:rPr>
              <a:t> </a:t>
            </a:r>
            <a:r>
              <a:rPr lang="en-US" sz="1500" dirty="0" err="1">
                <a:ea typeface="+mn-lt"/>
                <a:cs typeface="+mn-lt"/>
              </a:rPr>
              <a:t>ysgolion</a:t>
            </a:r>
            <a:r>
              <a:rPr lang="en-US" sz="1500" dirty="0">
                <a:ea typeface="+mn-lt"/>
                <a:cs typeface="+mn-lt"/>
              </a:rPr>
              <a:t> </a:t>
            </a:r>
            <a:r>
              <a:rPr lang="en-US" sz="1500" dirty="0" err="1">
                <a:ea typeface="+mn-lt"/>
                <a:cs typeface="+mn-lt"/>
              </a:rPr>
              <a:t>coedwig</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gallu</a:t>
            </a:r>
            <a:r>
              <a:rPr lang="en-US" sz="1500" dirty="0">
                <a:ea typeface="+mn-lt"/>
                <a:cs typeface="+mn-lt"/>
              </a:rPr>
              <a:t> </a:t>
            </a:r>
            <a:r>
              <a:rPr lang="en-US" sz="1500" dirty="0" err="1">
                <a:ea typeface="+mn-lt"/>
                <a:cs typeface="+mn-lt"/>
              </a:rPr>
              <a:t>helpu</a:t>
            </a:r>
            <a:r>
              <a:rPr lang="en-US" sz="1500" dirty="0">
                <a:ea typeface="+mn-lt"/>
                <a:cs typeface="+mn-lt"/>
              </a:rPr>
              <a:t> </a:t>
            </a:r>
            <a:r>
              <a:rPr lang="en-US" sz="1500" dirty="0" err="1">
                <a:ea typeface="+mn-lt"/>
                <a:cs typeface="+mn-lt"/>
              </a:rPr>
              <a:t>gyda</a:t>
            </a:r>
            <a:r>
              <a:rPr lang="en-US" sz="1500" dirty="0">
                <a:ea typeface="+mn-lt"/>
                <a:cs typeface="+mn-lt"/>
              </a:rPr>
              <a:t> </a:t>
            </a:r>
            <a:r>
              <a:rPr lang="en-US" sz="1500" dirty="0" err="1">
                <a:ea typeface="+mn-lt"/>
                <a:cs typeface="+mn-lt"/>
              </a:rPr>
              <a:t>hunan</a:t>
            </a:r>
            <a:r>
              <a:rPr lang="en-US" sz="1500" dirty="0">
                <a:ea typeface="+mn-lt"/>
                <a:cs typeface="+mn-lt"/>
              </a:rPr>
              <a:t> </a:t>
            </a:r>
            <a:r>
              <a:rPr lang="en-US" sz="1500" dirty="0" err="1">
                <a:ea typeface="+mn-lt"/>
                <a:cs typeface="+mn-lt"/>
              </a:rPr>
              <a:t>hyder</a:t>
            </a:r>
            <a:r>
              <a:rPr lang="en-US" sz="1500" dirty="0">
                <a:ea typeface="+mn-lt"/>
                <a:cs typeface="+mn-lt"/>
              </a:rPr>
              <a:t>. </a:t>
            </a:r>
            <a:r>
              <a:rPr lang="en-US" sz="1500" dirty="0" err="1">
                <a:ea typeface="+mn-lt"/>
                <a:cs typeface="+mn-lt"/>
              </a:rPr>
              <a:t>Enghraifft</a:t>
            </a:r>
            <a:r>
              <a:rPr lang="en-US" sz="1500" dirty="0">
                <a:ea typeface="+mn-lt"/>
                <a:cs typeface="+mn-lt"/>
              </a:rPr>
              <a:t> </a:t>
            </a:r>
            <a:r>
              <a:rPr lang="en-US" sz="1500" dirty="0" err="1">
                <a:ea typeface="+mn-lt"/>
                <a:cs typeface="+mn-lt"/>
              </a:rPr>
              <a:t>hyn</a:t>
            </a:r>
            <a:r>
              <a:rPr lang="en-US" sz="1500" dirty="0">
                <a:ea typeface="+mn-lt"/>
                <a:cs typeface="+mn-lt"/>
              </a:rPr>
              <a:t> </a:t>
            </a:r>
            <a:r>
              <a:rPr lang="en-US" sz="1500" dirty="0" err="1">
                <a:ea typeface="+mn-lt"/>
                <a:cs typeface="+mn-lt"/>
              </a:rPr>
              <a:t>yw</a:t>
            </a:r>
            <a:r>
              <a:rPr lang="en-US" sz="1500" dirty="0">
                <a:ea typeface="+mn-lt"/>
                <a:cs typeface="+mn-lt"/>
              </a:rPr>
              <a:t> </a:t>
            </a:r>
            <a:r>
              <a:rPr lang="en-US" sz="1500" dirty="0" err="1">
                <a:ea typeface="+mn-lt"/>
                <a:cs typeface="+mn-lt"/>
              </a:rPr>
              <a:t>fachgen</a:t>
            </a:r>
            <a:r>
              <a:rPr lang="en-US" sz="1500" dirty="0">
                <a:ea typeface="+mn-lt"/>
                <a:cs typeface="+mn-lt"/>
              </a:rPr>
              <a:t> </a:t>
            </a:r>
            <a:r>
              <a:rPr lang="en-US" sz="1500" dirty="0" err="1">
                <a:ea typeface="+mn-lt"/>
                <a:cs typeface="+mn-lt"/>
              </a:rPr>
              <a:t>sydd</a:t>
            </a:r>
            <a:r>
              <a:rPr lang="en-US" sz="1500" dirty="0">
                <a:ea typeface="+mn-lt"/>
                <a:cs typeface="+mn-lt"/>
              </a:rPr>
              <a:t> </a:t>
            </a:r>
            <a:r>
              <a:rPr lang="en-US" sz="1500" dirty="0" err="1">
                <a:ea typeface="+mn-lt"/>
                <a:cs typeface="+mn-lt"/>
              </a:rPr>
              <a:t>ym</a:t>
            </a:r>
            <a:r>
              <a:rPr lang="en-US" sz="1500" dirty="0">
                <a:ea typeface="+mn-lt"/>
                <a:cs typeface="+mn-lt"/>
              </a:rPr>
              <a:t> </a:t>
            </a:r>
            <a:r>
              <a:rPr lang="en-US" sz="1500" dirty="0" err="1">
                <a:ea typeface="+mn-lt"/>
                <a:cs typeface="+mn-lt"/>
              </a:rPr>
              <a:t>mlwyddyn</a:t>
            </a:r>
            <a:r>
              <a:rPr lang="en-US" sz="1500" dirty="0">
                <a:ea typeface="+mn-lt"/>
                <a:cs typeface="+mn-lt"/>
              </a:rPr>
              <a:t> un. Dyma </a:t>
            </a:r>
            <a:r>
              <a:rPr lang="en-US" sz="1500" dirty="0" err="1">
                <a:ea typeface="+mn-lt"/>
                <a:cs typeface="+mn-lt"/>
              </a:rPr>
              <a:t>beth</a:t>
            </a:r>
            <a:r>
              <a:rPr lang="en-US" sz="1500" dirty="0">
                <a:ea typeface="+mn-lt"/>
                <a:cs typeface="+mn-lt"/>
              </a:rPr>
              <a:t> </a:t>
            </a:r>
            <a:r>
              <a:rPr lang="en-US" sz="1500" dirty="0" err="1">
                <a:ea typeface="+mn-lt"/>
                <a:cs typeface="+mn-lt"/>
              </a:rPr>
              <a:t>gafodd</a:t>
            </a:r>
            <a:r>
              <a:rPr lang="en-US" sz="1500" dirty="0">
                <a:ea typeface="+mn-lt"/>
                <a:cs typeface="+mn-lt"/>
              </a:rPr>
              <a:t> </a:t>
            </a:r>
            <a:r>
              <a:rPr lang="en-US" sz="1500" dirty="0" err="1">
                <a:ea typeface="+mn-lt"/>
                <a:cs typeface="+mn-lt"/>
              </a:rPr>
              <a:t>ei</a:t>
            </a:r>
            <a:r>
              <a:rPr lang="en-US" sz="1500" dirty="0">
                <a:ea typeface="+mn-lt"/>
                <a:cs typeface="+mn-lt"/>
              </a:rPr>
              <a:t> </a:t>
            </a:r>
            <a:r>
              <a:rPr lang="en-US" sz="1500" dirty="0" err="1">
                <a:ea typeface="+mn-lt"/>
                <a:cs typeface="+mn-lt"/>
              </a:rPr>
              <a:t>ddweud</a:t>
            </a:r>
            <a:r>
              <a:rPr lang="en-US" sz="1500" dirty="0">
                <a:ea typeface="+mn-lt"/>
                <a:cs typeface="+mn-lt"/>
              </a:rPr>
              <a:t> </a:t>
            </a:r>
            <a:r>
              <a:rPr lang="en-US" sz="1500" dirty="0" err="1">
                <a:ea typeface="+mn-lt"/>
                <a:cs typeface="+mn-lt"/>
              </a:rPr>
              <a:t>cyn</a:t>
            </a:r>
            <a:r>
              <a:rPr lang="en-US" sz="1500" dirty="0">
                <a:ea typeface="+mn-lt"/>
                <a:cs typeface="+mn-lt"/>
              </a:rPr>
              <a:t> ac </a:t>
            </a:r>
            <a:r>
              <a:rPr lang="en-US" sz="1500" dirty="0" err="1">
                <a:ea typeface="+mn-lt"/>
                <a:cs typeface="+mn-lt"/>
              </a:rPr>
              <a:t>ar</a:t>
            </a:r>
            <a:r>
              <a:rPr lang="en-US" sz="1500" dirty="0">
                <a:ea typeface="+mn-lt"/>
                <a:cs typeface="+mn-lt"/>
              </a:rPr>
              <a:t> </a:t>
            </a:r>
            <a:r>
              <a:rPr lang="en-US" sz="1500" dirty="0" err="1">
                <a:ea typeface="+mn-lt"/>
                <a:cs typeface="+mn-lt"/>
              </a:rPr>
              <a:t>ôl</a:t>
            </a:r>
            <a:r>
              <a:rPr lang="en-US" sz="1500" dirty="0">
                <a:ea typeface="+mn-lt"/>
                <a:cs typeface="+mn-lt"/>
              </a:rPr>
              <a:t> yr </a:t>
            </a:r>
            <a:r>
              <a:rPr lang="en-US" sz="1500" dirty="0" err="1">
                <a:ea typeface="+mn-lt"/>
                <a:cs typeface="+mn-lt"/>
              </a:rPr>
              <a:t>asesiad</a:t>
            </a:r>
            <a:r>
              <a:rPr lang="en-US" sz="1500" dirty="0">
                <a:ea typeface="+mn-lt"/>
                <a:cs typeface="+mn-lt"/>
              </a:rPr>
              <a:t>.</a:t>
            </a:r>
            <a:endParaRPr lang="en-US" dirty="0">
              <a:ea typeface="+mn-lt"/>
              <a:cs typeface="+mn-lt"/>
            </a:endParaRPr>
          </a:p>
          <a:p>
            <a:endParaRPr lang="en-US" sz="1500" err="1"/>
          </a:p>
          <a:p>
            <a:r>
              <a:rPr lang="en-US" sz="1500" b="1" dirty="0" err="1"/>
              <a:t>Cyn</a:t>
            </a:r>
            <a:r>
              <a:rPr lang="en-US" sz="1500" dirty="0" err="1"/>
              <a:t>:</a:t>
            </a:r>
            <a:r>
              <a:rPr lang="en-US" sz="1500" dirty="0" err="1">
                <a:ea typeface="+mn-lt"/>
                <a:cs typeface="+mn-lt"/>
              </a:rPr>
              <a:t>‘Tends</a:t>
            </a:r>
            <a:r>
              <a:rPr lang="en-US" sz="1500" dirty="0">
                <a:ea typeface="+mn-lt"/>
                <a:cs typeface="+mn-lt"/>
              </a:rPr>
              <a:t> to be either on a high or on a low. Sensitive little boy. Often appears to not be listening but really he is. Slowly growing in confidence.’</a:t>
            </a:r>
          </a:p>
          <a:p>
            <a:r>
              <a:rPr lang="en-US" sz="1500" b="1" dirty="0" err="1"/>
              <a:t>Ar</a:t>
            </a:r>
            <a:r>
              <a:rPr lang="en-US" sz="1500" b="1" dirty="0"/>
              <a:t> </a:t>
            </a:r>
            <a:r>
              <a:rPr lang="en-US" sz="1500" b="1" dirty="0" err="1"/>
              <a:t>ol</a:t>
            </a:r>
            <a:r>
              <a:rPr lang="en-US" sz="1500" dirty="0"/>
              <a:t>:</a:t>
            </a:r>
            <a:r>
              <a:rPr lang="en-US" sz="1500" dirty="0">
                <a:ea typeface="+mn-lt"/>
                <a:cs typeface="+mn-lt"/>
              </a:rPr>
              <a:t>‘Still up and down but in school much more confident in all areas. Concentration and self-belief lots better.’ </a:t>
            </a:r>
          </a:p>
          <a:p>
            <a:pPr marL="0" indent="0">
              <a:buNone/>
            </a:pPr>
            <a:endParaRPr lang="en-US" sz="1500"/>
          </a:p>
        </p:txBody>
      </p:sp>
      <p:sp>
        <p:nvSpPr>
          <p:cNvPr id="5" name="TextBox 4">
            <a:extLst>
              <a:ext uri="{FF2B5EF4-FFF2-40B4-BE49-F238E27FC236}">
                <a16:creationId xmlns:a16="http://schemas.microsoft.com/office/drawing/2014/main" id="{5C1E8606-F7B9-AC27-900A-C51CE168F60B}"/>
              </a:ext>
            </a:extLst>
          </p:cNvPr>
          <p:cNvSpPr txBox="1"/>
          <p:nvPr/>
        </p:nvSpPr>
        <p:spPr>
          <a:xfrm>
            <a:off x="11441212" y="6072537"/>
            <a:ext cx="717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25</a:t>
            </a:r>
          </a:p>
        </p:txBody>
      </p:sp>
    </p:spTree>
    <p:extLst>
      <p:ext uri="{BB962C8B-B14F-4D97-AF65-F5344CB8AC3E}">
        <p14:creationId xmlns:p14="http://schemas.microsoft.com/office/powerpoint/2010/main" val="5491158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BF662903-4920-FA33-EE3A-E6A61E0F8956}"/>
            </a:ext>
          </a:extLst>
        </p:cNvPr>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in blue jackets and backpacks standing in a field&#10;&#10;AI-generated content may be incorrect.">
            <a:extLst>
              <a:ext uri="{FF2B5EF4-FFF2-40B4-BE49-F238E27FC236}">
                <a16:creationId xmlns:a16="http://schemas.microsoft.com/office/drawing/2014/main" id="{D7C4E36B-09B8-16DD-06AD-177364236BC7}"/>
              </a:ext>
            </a:extLst>
          </p:cNvPr>
          <p:cNvPicPr>
            <a:picLocks noChangeAspect="1"/>
          </p:cNvPicPr>
          <p:nvPr/>
        </p:nvPicPr>
        <p:blipFill>
          <a:blip r:embed="rId2">
            <a:alphaModFix amt="50000"/>
          </a:blip>
          <a:srcRect l="406" r="226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558B876-E2B6-078E-FE3F-7FC26A4B2FA4}"/>
              </a:ext>
            </a:extLst>
          </p:cNvPr>
          <p:cNvSpPr>
            <a:spLocks noGrp="1"/>
          </p:cNvSpPr>
          <p:nvPr>
            <p:ph type="ctrTitle"/>
          </p:nvPr>
        </p:nvSpPr>
        <p:spPr>
          <a:xfrm>
            <a:off x="1524000" y="1122362"/>
            <a:ext cx="9144000" cy="2900518"/>
          </a:xfrm>
        </p:spPr>
        <p:txBody>
          <a:bodyPr>
            <a:normAutofit/>
          </a:bodyPr>
          <a:lstStyle/>
          <a:p>
            <a:r>
              <a:rPr lang="en-US">
                <a:solidFill>
                  <a:srgbClr val="FFFFFF"/>
                </a:solidFill>
              </a:rPr>
              <a:t>Topig 5- DOFE</a:t>
            </a:r>
          </a:p>
        </p:txBody>
      </p:sp>
      <p:sp>
        <p:nvSpPr>
          <p:cNvPr id="3" name="Content Placeholder 2">
            <a:extLst>
              <a:ext uri="{FF2B5EF4-FFF2-40B4-BE49-F238E27FC236}">
                <a16:creationId xmlns:a16="http://schemas.microsoft.com/office/drawing/2014/main" id="{F53F5F5A-C29D-9485-52B2-7ECA980DA336}"/>
              </a:ext>
            </a:extLst>
          </p:cNvPr>
          <p:cNvSpPr>
            <a:spLocks noGrp="1"/>
          </p:cNvSpPr>
          <p:nvPr>
            <p:ph type="subTitle" idx="1"/>
          </p:nvPr>
        </p:nvSpPr>
        <p:spPr>
          <a:xfrm>
            <a:off x="1524000" y="4159404"/>
            <a:ext cx="9144000" cy="1098395"/>
          </a:xfrm>
        </p:spPr>
        <p:txBody>
          <a:bodyPr vert="horz" lIns="91440" tIns="45720" rIns="91440" bIns="45720" rtlCol="0">
            <a:normAutofit/>
          </a:bodyPr>
          <a:lstStyle/>
          <a:p>
            <a:endParaRPr lang="en-US">
              <a:solidFill>
                <a:srgbClr val="FFFFFF"/>
              </a:solidFill>
              <a:latin typeface="Aptos"/>
              <a:cs typeface="Times New Roman"/>
            </a:endParaRPr>
          </a:p>
          <a:p>
            <a:endParaRPr lang="en-US">
              <a:solidFill>
                <a:srgbClr val="FFFFFF"/>
              </a:solidFill>
              <a:latin typeface="Times New Roman"/>
              <a:cs typeface="Times New Roman"/>
            </a:endParaRPr>
          </a:p>
        </p:txBody>
      </p:sp>
      <p:sp>
        <p:nvSpPr>
          <p:cNvPr id="5" name="TextBox 4">
            <a:extLst>
              <a:ext uri="{FF2B5EF4-FFF2-40B4-BE49-F238E27FC236}">
                <a16:creationId xmlns:a16="http://schemas.microsoft.com/office/drawing/2014/main" id="{DD168B2B-BEA4-F847-D1AA-42CD3CE36E4E}"/>
              </a:ext>
            </a:extLst>
          </p:cNvPr>
          <p:cNvSpPr txBox="1"/>
          <p:nvPr/>
        </p:nvSpPr>
        <p:spPr>
          <a:xfrm>
            <a:off x="11648230" y="6265754"/>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26</a:t>
            </a:r>
          </a:p>
        </p:txBody>
      </p:sp>
      <p:sp>
        <p:nvSpPr>
          <p:cNvPr id="6" name="TextBox 5">
            <a:extLst>
              <a:ext uri="{FF2B5EF4-FFF2-40B4-BE49-F238E27FC236}">
                <a16:creationId xmlns:a16="http://schemas.microsoft.com/office/drawing/2014/main" id="{4CBA997D-210E-0B3B-9E1A-23FCCD59DA31}"/>
              </a:ext>
            </a:extLst>
          </p:cNvPr>
          <p:cNvSpPr txBox="1"/>
          <p:nvPr/>
        </p:nvSpPr>
        <p:spPr>
          <a:xfrm>
            <a:off x="0" y="-552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(King's School Cantenbury, 2023)</a:t>
            </a:r>
            <a:endParaRPr lang="en-US"/>
          </a:p>
          <a:p>
            <a:pPr algn="ctr"/>
            <a:endParaRPr lang="en-US"/>
          </a:p>
        </p:txBody>
      </p:sp>
    </p:spTree>
    <p:extLst>
      <p:ext uri="{BB962C8B-B14F-4D97-AF65-F5344CB8AC3E}">
        <p14:creationId xmlns:p14="http://schemas.microsoft.com/office/powerpoint/2010/main" val="3984977358"/>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ED8792C-8A3F-3B4E-181C-4D68A771F6C4}"/>
              </a:ext>
            </a:extLst>
          </p:cNvPr>
          <p:cNvSpPr>
            <a:spLocks noGrp="1"/>
          </p:cNvSpPr>
          <p:nvPr>
            <p:ph type="title"/>
          </p:nvPr>
        </p:nvSpPr>
        <p:spPr>
          <a:xfrm>
            <a:off x="838200" y="401221"/>
            <a:ext cx="10515600" cy="1348065"/>
          </a:xfrm>
        </p:spPr>
        <p:txBody>
          <a:bodyPr>
            <a:normAutofit/>
          </a:bodyPr>
          <a:lstStyle/>
          <a:p>
            <a:endParaRPr lang="en-US" sz="5400">
              <a:solidFill>
                <a:srgbClr val="FFFFFF"/>
              </a:solidFill>
            </a:endParaRPr>
          </a:p>
        </p:txBody>
      </p:sp>
      <p:sp>
        <p:nvSpPr>
          <p:cNvPr id="3" name="Content Placeholder 2">
            <a:extLst>
              <a:ext uri="{FF2B5EF4-FFF2-40B4-BE49-F238E27FC236}">
                <a16:creationId xmlns:a16="http://schemas.microsoft.com/office/drawing/2014/main" id="{877D61D7-A6C6-ABD4-0C61-8929AA2E0C4B}"/>
              </a:ext>
            </a:extLst>
          </p:cNvPr>
          <p:cNvSpPr>
            <a:spLocks noGrp="1"/>
          </p:cNvSpPr>
          <p:nvPr>
            <p:ph idx="1"/>
          </p:nvPr>
        </p:nvSpPr>
        <p:spPr>
          <a:xfrm>
            <a:off x="838200" y="2586789"/>
            <a:ext cx="10515600" cy="3590174"/>
          </a:xfrm>
        </p:spPr>
        <p:txBody>
          <a:bodyPr vert="horz" lIns="91440" tIns="45720" rIns="91440" bIns="45720" rtlCol="0">
            <a:normAutofit/>
          </a:bodyPr>
          <a:lstStyle/>
          <a:p>
            <a:r>
              <a:rPr lang="en-US" sz="1400"/>
              <a:t>Er fod y wobr hyn ddim yn digwydd yn yr amgylchedd ysgol. Mae'r DOFE yn rhywbeth sydd wedi helpu plant mewn gymaint o ffyrfiau whanol. </a:t>
            </a:r>
          </a:p>
          <a:p>
            <a:r>
              <a:rPr lang="en-US" sz="1400"/>
              <a:t>Yn ol wefan </a:t>
            </a:r>
            <a:r>
              <a:rPr lang="en-US" sz="1400">
                <a:latin typeface="Times New Roman"/>
                <a:cs typeface="Times New Roman"/>
              </a:rPr>
              <a:t>(DofE, 2019),</a:t>
            </a:r>
            <a:r>
              <a:rPr lang="en-US" sz="1400" i="1">
                <a:latin typeface="Times New Roman"/>
                <a:cs typeface="Times New Roman"/>
              </a:rPr>
              <a:t> "</a:t>
            </a:r>
            <a:r>
              <a:rPr lang="en-US" sz="1400" i="1">
                <a:highlight>
                  <a:srgbClr val="FFFFFF"/>
                </a:highlight>
              </a:rPr>
              <a:t>Every year, DofE inspires hundreds of thousands of young people, from all walks oflife, to explore who they are, grow in confidence and develop the skills they need to successfully navigate life.We help them build lifelong belief in themselves, supporting them to take on their own challenges, follow theirpassions, and discover talents they never knew they had. The DofE is delivered in schools, colleges,community organisations, hospitals, prisons and more, all over the UK and internationally. DofE is open to anyyoung person aged 14-24. Participants build their own programme, choosing activities and a cause tovolunteer for. The DofE is structured into three levels of Award which increase in challenge and duration:Bronze, Silver, and Gold. The main differences between the Award levels are the minimum length of time ittakes to complete the programme, how challenging it is, and the minimum age you can start. There are fourmain sections of a DofE programme: Volunteering, Physical, Skills, and Expedition. At Gold, participants willalso complete a Residential section.</a:t>
            </a:r>
            <a:endParaRPr lang="en-US" sz="1400"/>
          </a:p>
          <a:p>
            <a:r>
              <a:rPr lang="en-US" sz="1400">
                <a:highlight>
                  <a:srgbClr val="FFFFFF"/>
                </a:highlight>
                <a:ea typeface="+mn-lt"/>
                <a:cs typeface="+mn-lt"/>
              </a:rPr>
              <a:t>Yn ôl y dyfyniad yma, mae'r wobr hon wedi newid sawl bywyd ac mae'r wobr hon yn dysgu sgiliau newydd i blant, ac mae plant yn dysgu am ei hunan hefyd. Mae yna sawl lefel i'r wobr hefyd felly mae plant ac oedolion ifanc yn gallu herio ei hunan yn bellach gan wened y lefel uchaf, ar o’ cwblhau lefel penodol, enghraifft mynd o'r wobr arian i'r wobr aur. Fel byddwn yn weld cyn bo hir, mae'r wobr hon wedi cael effaith dda iawn ar bobl ifanc.</a:t>
            </a:r>
            <a:r>
              <a:rPr lang="en-US" sz="1400">
                <a:highlight>
                  <a:srgbClr val="FFFFFF"/>
                </a:highlight>
              </a:rPr>
              <a:t> </a:t>
            </a:r>
            <a:endParaRPr lang="en-US" sz="1400"/>
          </a:p>
        </p:txBody>
      </p:sp>
      <p:sp>
        <p:nvSpPr>
          <p:cNvPr id="4" name="TextBox 3">
            <a:extLst>
              <a:ext uri="{FF2B5EF4-FFF2-40B4-BE49-F238E27FC236}">
                <a16:creationId xmlns:a16="http://schemas.microsoft.com/office/drawing/2014/main" id="{C03298EB-FB9F-01AD-9463-5FDEF932F0C3}"/>
              </a:ext>
            </a:extLst>
          </p:cNvPr>
          <p:cNvSpPr txBox="1"/>
          <p:nvPr/>
        </p:nvSpPr>
        <p:spPr>
          <a:xfrm>
            <a:off x="11482616" y="6113940"/>
            <a:ext cx="6624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27</a:t>
            </a:r>
          </a:p>
        </p:txBody>
      </p:sp>
    </p:spTree>
    <p:extLst>
      <p:ext uri="{BB962C8B-B14F-4D97-AF65-F5344CB8AC3E}">
        <p14:creationId xmlns:p14="http://schemas.microsoft.com/office/powerpoint/2010/main" val="8730958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4E0BE2-39DA-F84D-72A6-DBBF20005D2F}"/>
              </a:ext>
            </a:extLst>
          </p:cNvPr>
          <p:cNvSpPr>
            <a:spLocks noGrp="1"/>
          </p:cNvSpPr>
          <p:nvPr>
            <p:ph type="title"/>
          </p:nvPr>
        </p:nvSpPr>
        <p:spPr>
          <a:xfrm>
            <a:off x="686834" y="1153572"/>
            <a:ext cx="3200400" cy="4461163"/>
          </a:xfrm>
        </p:spPr>
        <p:txBody>
          <a:bodyPr>
            <a:normAutofit/>
          </a:bodyPr>
          <a:lstStyle/>
          <a:p>
            <a:r>
              <a:rPr lang="en-US">
                <a:solidFill>
                  <a:srgbClr val="FFFFFF"/>
                </a:solidFill>
              </a:rPr>
              <a:t>Manteision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B139BB-6059-D310-A667-2BF4309A9F7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dirty="0" err="1">
                <a:ea typeface="+mn-lt"/>
                <a:cs typeface="+mn-lt"/>
              </a:rPr>
              <a:t>Prif</a:t>
            </a:r>
            <a:r>
              <a:rPr lang="en-US" sz="1500" dirty="0">
                <a:ea typeface="+mn-lt"/>
                <a:cs typeface="+mn-lt"/>
              </a:rPr>
              <a:t> </a:t>
            </a:r>
            <a:r>
              <a:rPr lang="en-US" sz="1500" dirty="0" err="1">
                <a:ea typeface="+mn-lt"/>
                <a:cs typeface="+mn-lt"/>
              </a:rPr>
              <a:t>fantais</a:t>
            </a:r>
            <a:r>
              <a:rPr lang="en-US" sz="1500" dirty="0">
                <a:ea typeface="+mn-lt"/>
                <a:cs typeface="+mn-lt"/>
              </a:rPr>
              <a:t> </a:t>
            </a:r>
            <a:r>
              <a:rPr lang="en-US" sz="1500" dirty="0" err="1">
                <a:ea typeface="+mn-lt"/>
                <a:cs typeface="+mn-lt"/>
              </a:rPr>
              <a:t>o'r</a:t>
            </a:r>
            <a:r>
              <a:rPr lang="en-US" sz="1500" dirty="0">
                <a:ea typeface="+mn-lt"/>
                <a:cs typeface="+mn-lt"/>
              </a:rPr>
              <a:t> </a:t>
            </a:r>
            <a:r>
              <a:rPr lang="en-US" sz="1500" dirty="0" err="1">
                <a:ea typeface="+mn-lt"/>
                <a:cs typeface="+mn-lt"/>
              </a:rPr>
              <a:t>wobr</a:t>
            </a:r>
            <a:r>
              <a:rPr lang="en-US" sz="1500" dirty="0">
                <a:ea typeface="+mn-lt"/>
                <a:cs typeface="+mn-lt"/>
              </a:rPr>
              <a:t> hon </a:t>
            </a:r>
            <a:r>
              <a:rPr lang="en-US" sz="1500" dirty="0" err="1">
                <a:ea typeface="+mn-lt"/>
                <a:cs typeface="+mn-lt"/>
              </a:rPr>
              <a:t>yw'r</a:t>
            </a:r>
            <a:r>
              <a:rPr lang="en-US" sz="1500" dirty="0">
                <a:ea typeface="+mn-lt"/>
                <a:cs typeface="+mn-lt"/>
              </a:rPr>
              <a:t> </a:t>
            </a:r>
            <a:r>
              <a:rPr lang="en-US" sz="1500" dirty="0" err="1">
                <a:ea typeface="+mn-lt"/>
                <a:cs typeface="+mn-lt"/>
              </a:rPr>
              <a:t>profiad</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ôl</a:t>
            </a:r>
            <a:r>
              <a:rPr lang="en-US" sz="1500" dirty="0">
                <a:ea typeface="+mn-lt"/>
                <a:cs typeface="+mn-lt"/>
              </a:rPr>
              <a:t> (</a:t>
            </a:r>
            <a:r>
              <a:rPr lang="en-US" sz="1500" dirty="0" err="1">
                <a:ea typeface="+mn-lt"/>
                <a:cs typeface="+mn-lt"/>
              </a:rPr>
              <a:t>dofe</a:t>
            </a:r>
            <a:r>
              <a:rPr lang="en-US" sz="1500" dirty="0">
                <a:ea typeface="+mn-lt"/>
                <a:cs typeface="+mn-lt"/>
              </a:rPr>
              <a:t>, n.d.) </a:t>
            </a:r>
            <a:r>
              <a:rPr lang="en-US" sz="1500" dirty="0" err="1">
                <a:ea typeface="+mn-lt"/>
                <a:cs typeface="+mn-lt"/>
              </a:rPr>
              <a:t>mae</a:t>
            </a:r>
            <a:r>
              <a:rPr lang="en-US" sz="1500" dirty="0">
                <a:ea typeface="+mn-lt"/>
                <a:cs typeface="+mn-lt"/>
              </a:rPr>
              <a:t> </a:t>
            </a:r>
            <a:r>
              <a:rPr lang="en-US" sz="1500" dirty="0" err="1">
                <a:ea typeface="+mn-lt"/>
                <a:cs typeface="+mn-lt"/>
              </a:rPr>
              <a:t>pobl</a:t>
            </a:r>
            <a:r>
              <a:rPr lang="en-US" sz="1500" dirty="0">
                <a:ea typeface="+mn-lt"/>
                <a:cs typeface="+mn-lt"/>
              </a:rPr>
              <a:t> </a:t>
            </a:r>
            <a:r>
              <a:rPr lang="en-US" sz="1500" dirty="0" err="1">
                <a:ea typeface="+mn-lt"/>
                <a:cs typeface="+mn-lt"/>
              </a:rPr>
              <a:t>sydd</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cymryd</a:t>
            </a:r>
            <a:r>
              <a:rPr lang="en-US" sz="1500" dirty="0">
                <a:ea typeface="+mn-lt"/>
                <a:cs typeface="+mn-lt"/>
              </a:rPr>
              <a:t> </a:t>
            </a:r>
            <a:r>
              <a:rPr lang="en-US" sz="1500" dirty="0" err="1">
                <a:ea typeface="+mn-lt"/>
                <a:cs typeface="+mn-lt"/>
              </a:rPr>
              <a:t>rhan</a:t>
            </a:r>
            <a:r>
              <a:rPr lang="en-US" sz="1500" dirty="0">
                <a:ea typeface="+mn-lt"/>
                <a:cs typeface="+mn-lt"/>
              </a:rPr>
              <a:t> </a:t>
            </a:r>
            <a:r>
              <a:rPr lang="en-US" sz="1500" dirty="0" err="1">
                <a:ea typeface="+mn-lt"/>
                <a:cs typeface="+mn-lt"/>
              </a:rPr>
              <a:t>yn</a:t>
            </a:r>
            <a:r>
              <a:rPr lang="en-US" sz="1500" dirty="0">
                <a:ea typeface="+mn-lt"/>
                <a:cs typeface="+mn-lt"/>
              </a:rPr>
              <a:t> y </a:t>
            </a:r>
            <a:r>
              <a:rPr lang="en-US" sz="1500" dirty="0" err="1">
                <a:ea typeface="+mn-lt"/>
                <a:cs typeface="+mn-lt"/>
              </a:rPr>
              <a:t>wobr</a:t>
            </a:r>
            <a:r>
              <a:rPr lang="en-US" sz="1500" dirty="0">
                <a:ea typeface="+mn-lt"/>
                <a:cs typeface="+mn-lt"/>
              </a:rPr>
              <a:t> </a:t>
            </a:r>
            <a:r>
              <a:rPr lang="en-US" sz="1500" dirty="0" err="1">
                <a:ea typeface="+mn-lt"/>
                <a:cs typeface="+mn-lt"/>
              </a:rPr>
              <a:t>yma</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dod</a:t>
            </a:r>
            <a:r>
              <a:rPr lang="en-US" sz="1500" dirty="0">
                <a:ea typeface="+mn-lt"/>
                <a:cs typeface="+mn-lt"/>
              </a:rPr>
              <a:t> </a:t>
            </a:r>
            <a:r>
              <a:rPr lang="en-US" sz="1500" dirty="0" err="1">
                <a:ea typeface="+mn-lt"/>
                <a:cs typeface="+mn-lt"/>
              </a:rPr>
              <a:t>allan</a:t>
            </a:r>
            <a:r>
              <a:rPr lang="en-US" sz="1500" dirty="0">
                <a:ea typeface="+mn-lt"/>
                <a:cs typeface="+mn-lt"/>
              </a:rPr>
              <a:t> </a:t>
            </a:r>
            <a:r>
              <a:rPr lang="en-US" sz="1500" dirty="0" err="1">
                <a:ea typeface="+mn-lt"/>
                <a:cs typeface="+mn-lt"/>
              </a:rPr>
              <a:t>gyda</a:t>
            </a:r>
            <a:r>
              <a:rPr lang="en-US" sz="1500" dirty="0">
                <a:ea typeface="+mn-lt"/>
                <a:cs typeface="+mn-lt"/>
              </a:rPr>
              <a:t> </a:t>
            </a:r>
            <a:r>
              <a:rPr lang="en-US" sz="1500" dirty="0" err="1">
                <a:ea typeface="+mn-lt"/>
                <a:cs typeface="+mn-lt"/>
              </a:rPr>
              <a:t>sgiliau</a:t>
            </a:r>
            <a:r>
              <a:rPr lang="en-US" sz="1500" dirty="0">
                <a:ea typeface="+mn-lt"/>
                <a:cs typeface="+mn-lt"/>
              </a:rPr>
              <a:t> </a:t>
            </a:r>
            <a:r>
              <a:rPr lang="en-US" sz="1500" dirty="0" err="1">
                <a:ea typeface="+mn-lt"/>
                <a:cs typeface="+mn-lt"/>
              </a:rPr>
              <a:t>newydd</a:t>
            </a:r>
            <a:r>
              <a:rPr lang="en-US" sz="1500" dirty="0">
                <a:ea typeface="+mn-lt"/>
                <a:cs typeface="+mn-lt"/>
              </a:rPr>
              <a:t> </a:t>
            </a:r>
            <a:r>
              <a:rPr lang="en-US" sz="1500" dirty="0" err="1">
                <a:ea typeface="+mn-lt"/>
                <a:cs typeface="+mn-lt"/>
              </a:rPr>
              <a:t>sydd</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cael</a:t>
            </a:r>
            <a:r>
              <a:rPr lang="en-US" sz="1500" dirty="0">
                <a:ea typeface="+mn-lt"/>
                <a:cs typeface="+mn-lt"/>
              </a:rPr>
              <a:t> </a:t>
            </a:r>
            <a:r>
              <a:rPr lang="en-US" sz="1500" dirty="0" err="1">
                <a:ea typeface="+mn-lt"/>
                <a:cs typeface="+mn-lt"/>
              </a:rPr>
              <a:t>ei</a:t>
            </a:r>
            <a:r>
              <a:rPr lang="en-US" sz="1500" dirty="0">
                <a:ea typeface="+mn-lt"/>
                <a:cs typeface="+mn-lt"/>
              </a:rPr>
              <a:t> </a:t>
            </a:r>
            <a:r>
              <a:rPr lang="en-US" sz="1500" dirty="0" err="1">
                <a:ea typeface="+mn-lt"/>
                <a:cs typeface="+mn-lt"/>
              </a:rPr>
              <a:t>ddysgu</a:t>
            </a:r>
            <a:r>
              <a:rPr lang="en-US" sz="1500" dirty="0">
                <a:ea typeface="+mn-lt"/>
                <a:cs typeface="+mn-lt"/>
              </a:rPr>
              <a:t>, a </a:t>
            </a:r>
            <a:r>
              <a:rPr lang="en-US" sz="1500" dirty="0" err="1">
                <a:ea typeface="+mn-lt"/>
                <a:cs typeface="+mn-lt"/>
              </a:rPr>
              <a:t>hefyd</a:t>
            </a:r>
            <a:r>
              <a:rPr lang="en-US" sz="1500" dirty="0">
                <a:ea typeface="+mn-lt"/>
                <a:cs typeface="+mn-lt"/>
              </a:rPr>
              <a:t> </a:t>
            </a:r>
            <a:r>
              <a:rPr lang="en-US" sz="1500" dirty="0" err="1">
                <a:ea typeface="+mn-lt"/>
                <a:cs typeface="+mn-lt"/>
              </a:rPr>
              <a:t>mae</a:t>
            </a:r>
            <a:r>
              <a:rPr lang="en-US" sz="1500" dirty="0">
                <a:ea typeface="+mn-lt"/>
                <a:cs typeface="+mn-lt"/>
              </a:rPr>
              <a:t> </a:t>
            </a:r>
            <a:r>
              <a:rPr lang="en-US" sz="1500" dirty="0" err="1">
                <a:ea typeface="+mn-lt"/>
                <a:cs typeface="+mn-lt"/>
              </a:rPr>
              <a:t>yn</a:t>
            </a:r>
            <a:r>
              <a:rPr lang="en-US" sz="1500" dirty="0">
                <a:ea typeface="+mn-lt"/>
                <a:cs typeface="+mn-lt"/>
              </a:rPr>
              <a:t> </a:t>
            </a:r>
            <a:r>
              <a:rPr lang="en-US" sz="1500" dirty="0" err="1">
                <a:ea typeface="+mn-lt"/>
                <a:cs typeface="+mn-lt"/>
              </a:rPr>
              <a:t>ddatblygiad</a:t>
            </a:r>
            <a:r>
              <a:rPr lang="en-US" sz="1500" dirty="0">
                <a:ea typeface="+mn-lt"/>
                <a:cs typeface="+mn-lt"/>
              </a:rPr>
              <a:t> </a:t>
            </a:r>
            <a:r>
              <a:rPr lang="en-US" sz="1500" dirty="0" err="1">
                <a:ea typeface="+mn-lt"/>
                <a:cs typeface="+mn-lt"/>
              </a:rPr>
              <a:t>mewn</a:t>
            </a:r>
            <a:r>
              <a:rPr lang="en-US" sz="1500" dirty="0">
                <a:ea typeface="+mn-lt"/>
                <a:cs typeface="+mn-lt"/>
              </a:rPr>
              <a:t> </a:t>
            </a:r>
            <a:r>
              <a:rPr lang="en-US" sz="1500" dirty="0" err="1">
                <a:ea typeface="+mn-lt"/>
                <a:cs typeface="+mn-lt"/>
              </a:rPr>
              <a:t>hunan</a:t>
            </a:r>
            <a:r>
              <a:rPr lang="en-US" sz="1500" dirty="0">
                <a:ea typeface="+mn-lt"/>
                <a:cs typeface="+mn-lt"/>
              </a:rPr>
              <a:t> </a:t>
            </a:r>
            <a:r>
              <a:rPr lang="en-US" sz="1500" dirty="0" err="1">
                <a:ea typeface="+mn-lt"/>
                <a:cs typeface="+mn-lt"/>
              </a:rPr>
              <a:t>hyfer</a:t>
            </a:r>
            <a:r>
              <a:rPr lang="en-US" sz="1500" dirty="0">
                <a:ea typeface="+mn-lt"/>
                <a:cs typeface="+mn-lt"/>
              </a:rPr>
              <a:t> plant. </a:t>
            </a:r>
            <a:r>
              <a:rPr lang="en-US" sz="1500" dirty="0" err="1">
                <a:ea typeface="+mn-lt"/>
                <a:cs typeface="+mn-lt"/>
              </a:rPr>
              <a:t>Ond</a:t>
            </a:r>
            <a:r>
              <a:rPr lang="en-US" sz="1500" dirty="0">
                <a:ea typeface="+mn-lt"/>
                <a:cs typeface="+mn-lt"/>
              </a:rPr>
              <a:t> </a:t>
            </a:r>
            <a:r>
              <a:rPr lang="en-US" sz="1500" dirty="0" err="1">
                <a:ea typeface="+mn-lt"/>
                <a:cs typeface="+mn-lt"/>
              </a:rPr>
              <a:t>nad</a:t>
            </a:r>
            <a:r>
              <a:rPr lang="en-US" sz="1500" dirty="0">
                <a:ea typeface="+mn-lt"/>
                <a:cs typeface="+mn-lt"/>
              </a:rPr>
              <a:t> </a:t>
            </a:r>
            <a:r>
              <a:rPr lang="en-US" sz="1500" dirty="0" err="1">
                <a:ea typeface="+mn-lt"/>
                <a:cs typeface="+mn-lt"/>
              </a:rPr>
              <a:t>ydy'r</a:t>
            </a:r>
            <a:r>
              <a:rPr lang="en-US" sz="1500" dirty="0">
                <a:ea typeface="+mn-lt"/>
                <a:cs typeface="+mn-lt"/>
              </a:rPr>
              <a:t> </a:t>
            </a:r>
            <a:r>
              <a:rPr lang="en-US" sz="1500" dirty="0" err="1">
                <a:ea typeface="+mn-lt"/>
                <a:cs typeface="+mn-lt"/>
              </a:rPr>
              <a:t>wobr</a:t>
            </a:r>
            <a:r>
              <a:rPr lang="en-US" sz="1500" dirty="0">
                <a:ea typeface="+mn-lt"/>
                <a:cs typeface="+mn-lt"/>
              </a:rPr>
              <a:t> hon dim </a:t>
            </a:r>
            <a:r>
              <a:rPr lang="en-US" sz="1500" dirty="0" err="1">
                <a:ea typeface="+mn-lt"/>
                <a:cs typeface="+mn-lt"/>
              </a:rPr>
              <a:t>ond</a:t>
            </a:r>
            <a:r>
              <a:rPr lang="en-US" sz="1500" dirty="0">
                <a:ea typeface="+mn-lt"/>
                <a:cs typeface="+mn-lt"/>
              </a:rPr>
              <a:t> am dan </a:t>
            </a:r>
            <a:r>
              <a:rPr lang="en-US" sz="1500" dirty="0" err="1">
                <a:ea typeface="+mn-lt"/>
                <a:cs typeface="+mn-lt"/>
              </a:rPr>
              <a:t>hynny</a:t>
            </a:r>
            <a:r>
              <a:rPr lang="en-US" sz="1500" dirty="0">
                <a:ea typeface="+mn-lt"/>
                <a:cs typeface="+mn-lt"/>
              </a:rPr>
              <a:t>. </a:t>
            </a:r>
            <a:endParaRPr lang="en-US" dirty="0"/>
          </a:p>
          <a:p>
            <a:r>
              <a:rPr lang="en-US" sz="1500" dirty="0" err="1">
                <a:latin typeface="Aptos"/>
                <a:cs typeface="Times New Roman"/>
              </a:rPr>
              <a:t>Mae'r</a:t>
            </a:r>
            <a:r>
              <a:rPr lang="en-US" sz="1500" dirty="0">
                <a:latin typeface="Aptos"/>
                <a:cs typeface="Times New Roman"/>
              </a:rPr>
              <a:t> </a:t>
            </a:r>
            <a:r>
              <a:rPr lang="en-US" sz="1500" dirty="0" err="1">
                <a:latin typeface="Aptos"/>
                <a:cs typeface="Times New Roman"/>
              </a:rPr>
              <a:t>profiad</a:t>
            </a:r>
            <a:r>
              <a:rPr lang="en-US" sz="1500" dirty="0">
                <a:latin typeface="Aptos"/>
                <a:cs typeface="Times New Roman"/>
              </a:rPr>
              <a:t> </a:t>
            </a:r>
            <a:r>
              <a:rPr lang="en-US" sz="1500" dirty="0" err="1">
                <a:latin typeface="Aptos"/>
                <a:cs typeface="Times New Roman"/>
              </a:rPr>
              <a:t>yn</a:t>
            </a:r>
            <a:r>
              <a:rPr lang="en-US" sz="1500" dirty="0">
                <a:latin typeface="Aptos"/>
                <a:cs typeface="Times New Roman"/>
              </a:rPr>
              <a:t> y DOFE </a:t>
            </a:r>
            <a:r>
              <a:rPr lang="en-US" sz="1500" dirty="0" err="1">
                <a:latin typeface="Aptos"/>
                <a:cs typeface="Times New Roman"/>
              </a:rPr>
              <a:t>amdano</a:t>
            </a:r>
            <a:r>
              <a:rPr lang="en-US" sz="1500" dirty="0">
                <a:latin typeface="Aptos"/>
                <a:cs typeface="Times New Roman"/>
              </a:rPr>
              <a:t> </a:t>
            </a:r>
            <a:r>
              <a:rPr lang="en-US" sz="1500" dirty="0" err="1">
                <a:latin typeface="Aptos"/>
                <a:cs typeface="Times New Roman"/>
              </a:rPr>
              <a:t>creu</a:t>
            </a:r>
            <a:r>
              <a:rPr lang="en-US" sz="1500" dirty="0">
                <a:latin typeface="Aptos"/>
                <a:cs typeface="Times New Roman"/>
              </a:rPr>
              <a:t> </a:t>
            </a:r>
            <a:r>
              <a:rPr lang="en-US" sz="1500" dirty="0" err="1">
                <a:latin typeface="Aptos"/>
                <a:cs typeface="Times New Roman"/>
              </a:rPr>
              <a:t>ffrindiau</a:t>
            </a:r>
            <a:r>
              <a:rPr lang="en-US" sz="1500" dirty="0">
                <a:latin typeface="Aptos"/>
                <a:cs typeface="Times New Roman"/>
              </a:rPr>
              <a:t> </a:t>
            </a:r>
            <a:r>
              <a:rPr lang="en-US" sz="1500" dirty="0" err="1">
                <a:latin typeface="Aptos"/>
                <a:cs typeface="Times New Roman"/>
              </a:rPr>
              <a:t>newydd</a:t>
            </a:r>
            <a:r>
              <a:rPr lang="en-US" sz="1500" dirty="0">
                <a:latin typeface="Aptos"/>
                <a:cs typeface="Times New Roman"/>
              </a:rPr>
              <a:t> ac I </a:t>
            </a:r>
            <a:r>
              <a:rPr lang="en-US" sz="1500" dirty="0" err="1">
                <a:latin typeface="Aptos"/>
                <a:cs typeface="Times New Roman"/>
              </a:rPr>
              <a:t>chael</a:t>
            </a:r>
            <a:r>
              <a:rPr lang="en-US" sz="1500" dirty="0">
                <a:latin typeface="Aptos"/>
                <a:cs typeface="Times New Roman"/>
              </a:rPr>
              <a:t> hwyl. Yn </a:t>
            </a:r>
            <a:r>
              <a:rPr lang="en-US" sz="1500" dirty="0" err="1">
                <a:latin typeface="Aptos"/>
                <a:cs typeface="Times New Roman"/>
              </a:rPr>
              <a:t>ol</a:t>
            </a:r>
            <a:r>
              <a:rPr lang="en-US" sz="1500" dirty="0">
                <a:latin typeface="Aptos"/>
                <a:cs typeface="Times New Roman"/>
              </a:rPr>
              <a:t> y </a:t>
            </a:r>
            <a:r>
              <a:rPr lang="en-US" sz="1500" dirty="0" err="1">
                <a:latin typeface="Aptos"/>
                <a:cs typeface="Times New Roman"/>
              </a:rPr>
              <a:t>wefan</a:t>
            </a:r>
            <a:r>
              <a:rPr lang="en-US" sz="1500" dirty="0">
                <a:latin typeface="Aptos"/>
                <a:cs typeface="Times New Roman"/>
              </a:rPr>
              <a:t> "</a:t>
            </a:r>
            <a:r>
              <a:rPr lang="en-US" sz="1500" dirty="0">
                <a:highlight>
                  <a:srgbClr val="FFFFFF"/>
                </a:highlight>
                <a:ea typeface="+mn-lt"/>
                <a:cs typeface="+mn-lt"/>
              </a:rPr>
              <a:t>DofE is about you and your friends sharing amazing experiences together, having fun, and maybe changing your futures along the way. Doing your DofE helps turn the things you love, and the things you’ve always wanted to try, into powerful skills that can help you get a job, change your community, and take on anything life throws your way. And yes, there’s going to be a bit of camping involved."</a:t>
            </a:r>
          </a:p>
          <a:p>
            <a:r>
              <a:rPr lang="en-US" sz="1500" dirty="0" err="1">
                <a:highlight>
                  <a:srgbClr val="FFFFFF"/>
                </a:highlight>
                <a:latin typeface="Aptos"/>
                <a:cs typeface="Times New Roman"/>
              </a:rPr>
              <a:t>Mae'r</a:t>
            </a:r>
            <a:r>
              <a:rPr lang="en-US" sz="1500" dirty="0">
                <a:highlight>
                  <a:srgbClr val="FFFFFF"/>
                </a:highlight>
                <a:latin typeface="Aptos"/>
                <a:cs typeface="Times New Roman"/>
              </a:rPr>
              <a:t> </a:t>
            </a:r>
            <a:r>
              <a:rPr lang="en-US" sz="1500" dirty="0" err="1">
                <a:highlight>
                  <a:srgbClr val="FFFFFF"/>
                </a:highlight>
                <a:latin typeface="Aptos"/>
                <a:cs typeface="Times New Roman"/>
              </a:rPr>
              <a:t>wobr</a:t>
            </a:r>
            <a:r>
              <a:rPr lang="en-US" sz="1500" dirty="0">
                <a:highlight>
                  <a:srgbClr val="FFFFFF"/>
                </a:highlight>
                <a:latin typeface="Aptos"/>
                <a:cs typeface="Times New Roman"/>
              </a:rPr>
              <a:t> </a:t>
            </a:r>
            <a:r>
              <a:rPr lang="en-US" sz="1500" dirty="0" err="1">
                <a:highlight>
                  <a:srgbClr val="FFFFFF"/>
                </a:highlight>
                <a:latin typeface="Aptos"/>
                <a:cs typeface="Times New Roman"/>
              </a:rPr>
              <a:t>hyn</a:t>
            </a:r>
            <a:r>
              <a:rPr lang="en-US" sz="1500" dirty="0">
                <a:highlight>
                  <a:srgbClr val="FFFFFF"/>
                </a:highlight>
                <a:latin typeface="Aptos"/>
                <a:cs typeface="Times New Roman"/>
              </a:rPr>
              <a:t> </a:t>
            </a:r>
            <a:r>
              <a:rPr lang="en-US" sz="1500" dirty="0" err="1">
                <a:highlight>
                  <a:srgbClr val="FFFFFF"/>
                </a:highlight>
                <a:latin typeface="Aptos"/>
                <a:cs typeface="Times New Roman"/>
              </a:rPr>
              <a:t>yn</a:t>
            </a:r>
            <a:r>
              <a:rPr lang="en-US" sz="1500" dirty="0">
                <a:highlight>
                  <a:srgbClr val="FFFFFF"/>
                </a:highlight>
                <a:latin typeface="Aptos"/>
                <a:cs typeface="Times New Roman"/>
              </a:rPr>
              <a:t> </a:t>
            </a:r>
            <a:r>
              <a:rPr lang="en-US" sz="1500" dirty="0" err="1">
                <a:highlight>
                  <a:srgbClr val="FFFFFF"/>
                </a:highlight>
                <a:latin typeface="Aptos"/>
                <a:cs typeface="Times New Roman"/>
              </a:rPr>
              <a:t>rhywbeth</a:t>
            </a:r>
            <a:r>
              <a:rPr lang="en-US" sz="1500" dirty="0">
                <a:highlight>
                  <a:srgbClr val="FFFFFF"/>
                </a:highlight>
                <a:latin typeface="Aptos"/>
                <a:cs typeface="Times New Roman"/>
              </a:rPr>
              <a:t> </a:t>
            </a:r>
            <a:r>
              <a:rPr lang="en-US" sz="1500" dirty="0" err="1">
                <a:highlight>
                  <a:srgbClr val="FFFFFF"/>
                </a:highlight>
                <a:latin typeface="Aptos"/>
                <a:cs typeface="Times New Roman"/>
              </a:rPr>
              <a:t>dda</a:t>
            </a:r>
            <a:r>
              <a:rPr lang="en-US" sz="1500" dirty="0">
                <a:highlight>
                  <a:srgbClr val="FFFFFF"/>
                </a:highlight>
                <a:latin typeface="Aptos"/>
                <a:cs typeface="Times New Roman"/>
              </a:rPr>
              <a:t> I </a:t>
            </a:r>
            <a:r>
              <a:rPr lang="en-US" sz="1500" dirty="0" err="1">
                <a:highlight>
                  <a:srgbClr val="FFFFFF"/>
                </a:highlight>
                <a:latin typeface="Aptos"/>
                <a:cs typeface="Times New Roman"/>
              </a:rPr>
              <a:t>chael</a:t>
            </a:r>
            <a:r>
              <a:rPr lang="en-US" sz="1500" dirty="0">
                <a:highlight>
                  <a:srgbClr val="FFFFFF"/>
                </a:highlight>
                <a:latin typeface="Aptos"/>
                <a:cs typeface="Times New Roman"/>
              </a:rPr>
              <a:t> </a:t>
            </a:r>
            <a:r>
              <a:rPr lang="en-US" sz="1500" dirty="0" err="1">
                <a:highlight>
                  <a:srgbClr val="FFFFFF"/>
                </a:highlight>
                <a:latin typeface="Aptos"/>
                <a:cs typeface="Times New Roman"/>
              </a:rPr>
              <a:t>ar</a:t>
            </a:r>
            <a:r>
              <a:rPr lang="en-US" sz="1500" dirty="0">
                <a:highlight>
                  <a:srgbClr val="FFFFFF"/>
                </a:highlight>
                <a:latin typeface="Aptos"/>
                <a:cs typeface="Times New Roman"/>
              </a:rPr>
              <a:t> CVs ac am </a:t>
            </a:r>
            <a:r>
              <a:rPr lang="en-US" sz="1500" dirty="0" err="1">
                <a:highlight>
                  <a:srgbClr val="FFFFFF"/>
                </a:highlight>
                <a:latin typeface="Aptos"/>
                <a:cs typeface="Times New Roman"/>
              </a:rPr>
              <a:t>cesiuadau</a:t>
            </a:r>
            <a:r>
              <a:rPr lang="en-US" sz="1500" dirty="0">
                <a:highlight>
                  <a:srgbClr val="FFFFFF"/>
                </a:highlight>
                <a:latin typeface="Aptos"/>
                <a:cs typeface="Times New Roman"/>
              </a:rPr>
              <a:t> </a:t>
            </a:r>
            <a:r>
              <a:rPr lang="en-US" sz="1500" dirty="0" err="1">
                <a:highlight>
                  <a:srgbClr val="FFFFFF"/>
                </a:highlight>
                <a:latin typeface="Aptos"/>
                <a:cs typeface="Times New Roman"/>
              </a:rPr>
              <a:t>swydd</a:t>
            </a:r>
            <a:r>
              <a:rPr lang="en-US" sz="1500" dirty="0">
                <a:highlight>
                  <a:srgbClr val="FFFFFF"/>
                </a:highlight>
                <a:latin typeface="Aptos"/>
                <a:cs typeface="Times New Roman"/>
              </a:rPr>
              <a:t> neu </a:t>
            </a:r>
            <a:r>
              <a:rPr lang="en-US" sz="1500" dirty="0" err="1">
                <a:highlight>
                  <a:srgbClr val="FFFFFF"/>
                </a:highlight>
                <a:latin typeface="Aptos"/>
                <a:cs typeface="Times New Roman"/>
              </a:rPr>
              <a:t>prifysgol</a:t>
            </a:r>
            <a:r>
              <a:rPr lang="en-US" sz="1500" dirty="0">
                <a:highlight>
                  <a:srgbClr val="FFFFFF"/>
                </a:highlight>
                <a:latin typeface="Aptos"/>
                <a:cs typeface="Times New Roman"/>
              </a:rPr>
              <a:t>. "</a:t>
            </a:r>
            <a:r>
              <a:rPr lang="en-US" sz="1500" dirty="0">
                <a:highlight>
                  <a:srgbClr val="FFFFFF"/>
                </a:highlight>
                <a:ea typeface="+mn-lt"/>
                <a:cs typeface="+mn-lt"/>
              </a:rPr>
              <a:t>Your DofE journey will give you skills, confidence, and something to talk about when you apply for college, university or a job. Employers and universities want to see proof of the soft skills you’ve developed through extracurricular activities. These can be communication, commitment, leadership or teamwork." Your DofE Award is a fantastic way to show you have these skills in practice." Mae </a:t>
            </a:r>
            <a:r>
              <a:rPr lang="en-US" sz="1500" dirty="0" err="1">
                <a:highlight>
                  <a:srgbClr val="FFFFFF"/>
                </a:highlight>
                <a:ea typeface="+mn-lt"/>
                <a:cs typeface="+mn-lt"/>
              </a:rPr>
              <a:t>cael</a:t>
            </a:r>
            <a:r>
              <a:rPr lang="en-US" sz="1500" dirty="0">
                <a:highlight>
                  <a:srgbClr val="FFFFFF"/>
                </a:highlight>
                <a:ea typeface="+mn-lt"/>
                <a:cs typeface="+mn-lt"/>
              </a:rPr>
              <a:t> </a:t>
            </a:r>
            <a:r>
              <a:rPr lang="en-US" sz="1500" dirty="0" err="1">
                <a:highlight>
                  <a:srgbClr val="FFFFFF"/>
                </a:highlight>
                <a:ea typeface="+mn-lt"/>
                <a:cs typeface="+mn-lt"/>
              </a:rPr>
              <a:t>rhywbeth</a:t>
            </a:r>
            <a:r>
              <a:rPr lang="en-US" sz="1500" dirty="0">
                <a:highlight>
                  <a:srgbClr val="FFFFFF"/>
                </a:highlight>
                <a:ea typeface="+mn-lt"/>
                <a:cs typeface="+mn-lt"/>
              </a:rPr>
              <a:t> </a:t>
            </a:r>
            <a:r>
              <a:rPr lang="en-US" sz="1500" dirty="0" err="1">
                <a:highlight>
                  <a:srgbClr val="FFFFFF"/>
                </a:highlight>
                <a:ea typeface="+mn-lt"/>
                <a:cs typeface="+mn-lt"/>
              </a:rPr>
              <a:t>fel</a:t>
            </a:r>
            <a:r>
              <a:rPr lang="en-US" sz="1500" dirty="0">
                <a:highlight>
                  <a:srgbClr val="FFFFFF"/>
                </a:highlight>
                <a:ea typeface="+mn-lt"/>
                <a:cs typeface="+mn-lt"/>
              </a:rPr>
              <a:t> </a:t>
            </a:r>
            <a:r>
              <a:rPr lang="en-US" sz="1500" dirty="0" err="1">
                <a:highlight>
                  <a:srgbClr val="FFFFFF"/>
                </a:highlight>
                <a:ea typeface="+mn-lt"/>
                <a:cs typeface="+mn-lt"/>
              </a:rPr>
              <a:t>hyn</a:t>
            </a:r>
            <a:r>
              <a:rPr lang="en-US" sz="1500" dirty="0">
                <a:highlight>
                  <a:srgbClr val="FFFFFF"/>
                </a:highlight>
                <a:ea typeface="+mn-lt"/>
                <a:cs typeface="+mn-lt"/>
              </a:rPr>
              <a:t> </a:t>
            </a:r>
            <a:r>
              <a:rPr lang="en-US" sz="1500" dirty="0" err="1">
                <a:highlight>
                  <a:srgbClr val="FFFFFF"/>
                </a:highlight>
                <a:ea typeface="+mn-lt"/>
                <a:cs typeface="+mn-lt"/>
              </a:rPr>
              <a:t>ar</a:t>
            </a:r>
            <a:r>
              <a:rPr lang="en-US" sz="1500" dirty="0">
                <a:highlight>
                  <a:srgbClr val="FFFFFF"/>
                </a:highlight>
                <a:ea typeface="+mn-lt"/>
                <a:cs typeface="+mn-lt"/>
              </a:rPr>
              <a:t> </a:t>
            </a:r>
            <a:r>
              <a:rPr lang="en-US" sz="1500" dirty="0" err="1">
                <a:highlight>
                  <a:srgbClr val="FFFFFF"/>
                </a:highlight>
                <a:ea typeface="+mn-lt"/>
                <a:cs typeface="+mn-lt"/>
              </a:rPr>
              <a:t>cesiadau</a:t>
            </a:r>
            <a:r>
              <a:rPr lang="en-US" sz="1500" dirty="0">
                <a:highlight>
                  <a:srgbClr val="FFFFFF"/>
                </a:highlight>
                <a:ea typeface="+mn-lt"/>
                <a:cs typeface="+mn-lt"/>
              </a:rPr>
              <a:t> </a:t>
            </a:r>
            <a:r>
              <a:rPr lang="en-US" sz="1500" dirty="0" err="1">
                <a:highlight>
                  <a:srgbClr val="FFFFFF"/>
                </a:highlight>
                <a:ea typeface="+mn-lt"/>
                <a:cs typeface="+mn-lt"/>
              </a:rPr>
              <a:t>yn</a:t>
            </a:r>
            <a:r>
              <a:rPr lang="en-US" sz="1500" dirty="0">
                <a:highlight>
                  <a:srgbClr val="FFFFFF"/>
                </a:highlight>
                <a:ea typeface="+mn-lt"/>
                <a:cs typeface="+mn-lt"/>
              </a:rPr>
              <a:t> </a:t>
            </a:r>
            <a:r>
              <a:rPr lang="en-US" sz="1500" dirty="0" err="1">
                <a:highlight>
                  <a:srgbClr val="FFFFFF"/>
                </a:highlight>
                <a:ea typeface="+mn-lt"/>
                <a:cs typeface="+mn-lt"/>
              </a:rPr>
              <a:t>gallu</a:t>
            </a:r>
            <a:r>
              <a:rPr lang="en-US" sz="1500" dirty="0">
                <a:highlight>
                  <a:srgbClr val="FFFFFF"/>
                </a:highlight>
                <a:ea typeface="+mn-lt"/>
                <a:cs typeface="+mn-lt"/>
              </a:rPr>
              <a:t> </a:t>
            </a:r>
            <a:r>
              <a:rPr lang="en-US" sz="1500" dirty="0" err="1">
                <a:highlight>
                  <a:srgbClr val="FFFFFF"/>
                </a:highlight>
                <a:ea typeface="+mn-lt"/>
                <a:cs typeface="+mn-lt"/>
              </a:rPr>
              <a:t>arddangos</a:t>
            </a:r>
            <a:r>
              <a:rPr lang="en-US" sz="1500" dirty="0">
                <a:highlight>
                  <a:srgbClr val="FFFFFF"/>
                </a:highlight>
                <a:ea typeface="+mn-lt"/>
                <a:cs typeface="+mn-lt"/>
              </a:rPr>
              <a:t> </a:t>
            </a:r>
            <a:r>
              <a:rPr lang="en-US" sz="1500" dirty="0" err="1">
                <a:highlight>
                  <a:srgbClr val="FFFFFF"/>
                </a:highlight>
                <a:ea typeface="+mn-lt"/>
                <a:cs typeface="+mn-lt"/>
              </a:rPr>
              <a:t>eich</a:t>
            </a:r>
            <a:r>
              <a:rPr lang="en-US" sz="1500" dirty="0">
                <a:highlight>
                  <a:srgbClr val="FFFFFF"/>
                </a:highlight>
                <a:ea typeface="+mn-lt"/>
                <a:cs typeface="+mn-lt"/>
              </a:rPr>
              <a:t> </a:t>
            </a:r>
            <a:r>
              <a:rPr lang="en-US" sz="1500" dirty="0" err="1">
                <a:highlight>
                  <a:srgbClr val="FFFFFF"/>
                </a:highlight>
                <a:ea typeface="+mn-lt"/>
                <a:cs typeface="+mn-lt"/>
              </a:rPr>
              <a:t>sgiliau</a:t>
            </a:r>
            <a:r>
              <a:rPr lang="en-US" sz="1500" dirty="0">
                <a:highlight>
                  <a:srgbClr val="FFFFFF"/>
                </a:highlight>
                <a:ea typeface="+mn-lt"/>
                <a:cs typeface="+mn-lt"/>
              </a:rPr>
              <a:t> </a:t>
            </a:r>
            <a:r>
              <a:rPr lang="en-US" sz="1500" dirty="0" err="1">
                <a:highlight>
                  <a:srgbClr val="FFFFFF"/>
                </a:highlight>
                <a:ea typeface="+mn-lt"/>
                <a:cs typeface="+mn-lt"/>
              </a:rPr>
              <a:t>hefyd</a:t>
            </a:r>
            <a:r>
              <a:rPr lang="en-US" sz="1500" dirty="0">
                <a:highlight>
                  <a:srgbClr val="FFFFFF"/>
                </a:highlight>
                <a:ea typeface="+mn-lt"/>
                <a:cs typeface="+mn-lt"/>
              </a:rPr>
              <a:t> </a:t>
            </a:r>
            <a:r>
              <a:rPr lang="en-US" sz="1500" dirty="0" err="1">
                <a:highlight>
                  <a:srgbClr val="FFFFFF"/>
                </a:highlight>
                <a:ea typeface="+mn-lt"/>
                <a:cs typeface="+mn-lt"/>
              </a:rPr>
              <a:t>oherwydd</a:t>
            </a:r>
            <a:r>
              <a:rPr lang="en-US" sz="1500" dirty="0">
                <a:highlight>
                  <a:srgbClr val="FFFFFF"/>
                </a:highlight>
                <a:ea typeface="+mn-lt"/>
                <a:cs typeface="+mn-lt"/>
              </a:rPr>
              <a:t> </a:t>
            </a:r>
            <a:r>
              <a:rPr lang="en-US" sz="1500" dirty="0" err="1">
                <a:highlight>
                  <a:srgbClr val="FFFFFF"/>
                </a:highlight>
                <a:ea typeface="+mn-lt"/>
                <a:cs typeface="+mn-lt"/>
              </a:rPr>
              <a:t>mae</a:t>
            </a:r>
            <a:r>
              <a:rPr lang="en-US" sz="1500" dirty="0">
                <a:highlight>
                  <a:srgbClr val="FFFFFF"/>
                </a:highlight>
                <a:ea typeface="+mn-lt"/>
                <a:cs typeface="+mn-lt"/>
              </a:rPr>
              <a:t> </a:t>
            </a:r>
            <a:r>
              <a:rPr lang="en-US" sz="1500" dirty="0" err="1">
                <a:highlight>
                  <a:srgbClr val="FFFFFF"/>
                </a:highlight>
                <a:ea typeface="+mn-lt"/>
                <a:cs typeface="+mn-lt"/>
              </a:rPr>
              <a:t>gwneud</a:t>
            </a:r>
            <a:r>
              <a:rPr lang="en-US" sz="1500" dirty="0">
                <a:highlight>
                  <a:srgbClr val="FFFFFF"/>
                </a:highlight>
                <a:ea typeface="+mn-lt"/>
                <a:cs typeface="+mn-lt"/>
              </a:rPr>
              <a:t> </a:t>
            </a:r>
            <a:r>
              <a:rPr lang="en-US" sz="1500" dirty="0" err="1">
                <a:highlight>
                  <a:srgbClr val="FFFFFF"/>
                </a:highlight>
                <a:ea typeface="+mn-lt"/>
                <a:cs typeface="+mn-lt"/>
              </a:rPr>
              <a:t>wobr</a:t>
            </a:r>
            <a:r>
              <a:rPr lang="en-US" sz="1500" dirty="0">
                <a:highlight>
                  <a:srgbClr val="FFFFFF"/>
                </a:highlight>
                <a:ea typeface="+mn-lt"/>
                <a:cs typeface="+mn-lt"/>
              </a:rPr>
              <a:t> </a:t>
            </a:r>
            <a:r>
              <a:rPr lang="en-US" sz="1500" dirty="0" err="1">
                <a:highlight>
                  <a:srgbClr val="FFFFFF"/>
                </a:highlight>
                <a:ea typeface="+mn-lt"/>
                <a:cs typeface="+mn-lt"/>
              </a:rPr>
              <a:t>fel</a:t>
            </a:r>
            <a:r>
              <a:rPr lang="en-US" sz="1500" dirty="0">
                <a:highlight>
                  <a:srgbClr val="FFFFFF"/>
                </a:highlight>
                <a:ea typeface="+mn-lt"/>
                <a:cs typeface="+mn-lt"/>
              </a:rPr>
              <a:t> </a:t>
            </a:r>
            <a:r>
              <a:rPr lang="en-US" sz="1500" dirty="0" err="1">
                <a:highlight>
                  <a:srgbClr val="FFFFFF"/>
                </a:highlight>
                <a:ea typeface="+mn-lt"/>
                <a:cs typeface="+mn-lt"/>
              </a:rPr>
              <a:t>hyn</a:t>
            </a:r>
            <a:r>
              <a:rPr lang="en-US" sz="1500" dirty="0">
                <a:highlight>
                  <a:srgbClr val="FFFFFF"/>
                </a:highlight>
                <a:ea typeface="+mn-lt"/>
                <a:cs typeface="+mn-lt"/>
              </a:rPr>
              <a:t> </a:t>
            </a:r>
            <a:r>
              <a:rPr lang="en-US" sz="1500" dirty="0" err="1">
                <a:highlight>
                  <a:srgbClr val="FFFFFF"/>
                </a:highlight>
                <a:ea typeface="+mn-lt"/>
                <a:cs typeface="+mn-lt"/>
              </a:rPr>
              <a:t>yn</a:t>
            </a:r>
            <a:r>
              <a:rPr lang="en-US" sz="1500" dirty="0">
                <a:highlight>
                  <a:srgbClr val="FFFFFF"/>
                </a:highlight>
                <a:ea typeface="+mn-lt"/>
                <a:cs typeface="+mn-lt"/>
              </a:rPr>
              <a:t> </a:t>
            </a:r>
            <a:r>
              <a:rPr lang="en-US" sz="1500" dirty="0" err="1">
                <a:highlight>
                  <a:srgbClr val="FFFFFF"/>
                </a:highlight>
                <a:ea typeface="+mn-lt"/>
                <a:cs typeface="+mn-lt"/>
              </a:rPr>
              <a:t>datblygu'r</a:t>
            </a:r>
            <a:r>
              <a:rPr lang="en-US" sz="1500" dirty="0">
                <a:highlight>
                  <a:srgbClr val="FFFFFF"/>
                </a:highlight>
                <a:ea typeface="+mn-lt"/>
                <a:cs typeface="+mn-lt"/>
              </a:rPr>
              <a:t> un </a:t>
            </a:r>
            <a:r>
              <a:rPr lang="en-US" sz="1500" dirty="0" err="1">
                <a:highlight>
                  <a:srgbClr val="FFFFFF"/>
                </a:highlight>
                <a:ea typeface="+mn-lt"/>
                <a:cs typeface="+mn-lt"/>
              </a:rPr>
              <a:t>sgiliau</a:t>
            </a:r>
            <a:r>
              <a:rPr lang="en-US" sz="1500" dirty="0">
                <a:highlight>
                  <a:srgbClr val="FFFFFF"/>
                </a:highlight>
                <a:ea typeface="+mn-lt"/>
                <a:cs typeface="+mn-lt"/>
              </a:rPr>
              <a:t> I </a:t>
            </a:r>
            <a:r>
              <a:rPr lang="en-US" sz="1500" dirty="0" err="1">
                <a:highlight>
                  <a:srgbClr val="FFFFFF"/>
                </a:highlight>
                <a:ea typeface="+mn-lt"/>
                <a:cs typeface="+mn-lt"/>
              </a:rPr>
              <a:t>bawb</a:t>
            </a:r>
            <a:r>
              <a:rPr lang="en-US" sz="1500" dirty="0">
                <a:highlight>
                  <a:srgbClr val="FFFFFF"/>
                </a:highlight>
                <a:ea typeface="+mn-lt"/>
                <a:cs typeface="+mn-lt"/>
              </a:rPr>
              <a:t> felly </a:t>
            </a:r>
            <a:r>
              <a:rPr lang="en-US" sz="1500" dirty="0" err="1">
                <a:highlight>
                  <a:srgbClr val="FFFFFF"/>
                </a:highlight>
                <a:ea typeface="+mn-lt"/>
                <a:cs typeface="+mn-lt"/>
              </a:rPr>
              <a:t>mae</a:t>
            </a:r>
            <a:r>
              <a:rPr lang="en-US" sz="1500" dirty="0">
                <a:highlight>
                  <a:srgbClr val="FFFFFF"/>
                </a:highlight>
                <a:ea typeface="+mn-lt"/>
                <a:cs typeface="+mn-lt"/>
              </a:rPr>
              <a:t> </a:t>
            </a:r>
            <a:r>
              <a:rPr lang="en-US" sz="1500" dirty="0" err="1">
                <a:highlight>
                  <a:srgbClr val="FFFFFF"/>
                </a:highlight>
                <a:ea typeface="+mn-lt"/>
                <a:cs typeface="+mn-lt"/>
              </a:rPr>
              <a:t>hyn</a:t>
            </a:r>
            <a:r>
              <a:rPr lang="en-US" sz="1500" dirty="0">
                <a:highlight>
                  <a:srgbClr val="FFFFFF"/>
                </a:highlight>
                <a:ea typeface="+mn-lt"/>
                <a:cs typeface="+mn-lt"/>
              </a:rPr>
              <a:t> </a:t>
            </a:r>
            <a:r>
              <a:rPr lang="en-US" sz="1500" dirty="0" err="1">
                <a:highlight>
                  <a:srgbClr val="FFFFFF"/>
                </a:highlight>
                <a:ea typeface="+mn-lt"/>
                <a:cs typeface="+mn-lt"/>
              </a:rPr>
              <a:t>yn</a:t>
            </a:r>
            <a:r>
              <a:rPr lang="en-US" sz="1500" dirty="0">
                <a:highlight>
                  <a:srgbClr val="FFFFFF"/>
                </a:highlight>
                <a:ea typeface="+mn-lt"/>
                <a:cs typeface="+mn-lt"/>
              </a:rPr>
              <a:t> </a:t>
            </a:r>
            <a:r>
              <a:rPr lang="en-US" sz="1500" dirty="0" err="1">
                <a:highlight>
                  <a:srgbClr val="FFFFFF"/>
                </a:highlight>
                <a:ea typeface="+mn-lt"/>
                <a:cs typeface="+mn-lt"/>
              </a:rPr>
              <a:t>rhywbeth</a:t>
            </a:r>
            <a:r>
              <a:rPr lang="en-US" sz="1500" dirty="0">
                <a:highlight>
                  <a:srgbClr val="FFFFFF"/>
                </a:highlight>
                <a:ea typeface="+mn-lt"/>
                <a:cs typeface="+mn-lt"/>
              </a:rPr>
              <a:t> da a </a:t>
            </a:r>
            <a:r>
              <a:rPr lang="en-US" sz="1500" dirty="0" err="1">
                <a:highlight>
                  <a:srgbClr val="FFFFFF"/>
                </a:highlight>
                <a:ea typeface="+mn-lt"/>
                <a:cs typeface="+mn-lt"/>
              </a:rPr>
              <a:t>fydd</a:t>
            </a:r>
            <a:r>
              <a:rPr lang="en-US" sz="1500" dirty="0">
                <a:highlight>
                  <a:srgbClr val="FFFFFF"/>
                </a:highlight>
                <a:ea typeface="+mn-lt"/>
                <a:cs typeface="+mn-lt"/>
              </a:rPr>
              <a:t> </a:t>
            </a:r>
            <a:r>
              <a:rPr lang="en-US" sz="1500" dirty="0" err="1">
                <a:highlight>
                  <a:srgbClr val="FFFFFF"/>
                </a:highlight>
                <a:ea typeface="+mn-lt"/>
                <a:cs typeface="+mn-lt"/>
              </a:rPr>
              <a:t>hyn</a:t>
            </a:r>
            <a:r>
              <a:rPr lang="en-US" sz="1500" dirty="0">
                <a:highlight>
                  <a:srgbClr val="FFFFFF"/>
                </a:highlight>
                <a:ea typeface="+mn-lt"/>
                <a:cs typeface="+mn-lt"/>
              </a:rPr>
              <a:t> </a:t>
            </a:r>
            <a:r>
              <a:rPr lang="en-US" sz="1500" dirty="0" err="1">
                <a:highlight>
                  <a:srgbClr val="FFFFFF"/>
                </a:highlight>
                <a:ea typeface="+mn-lt"/>
                <a:cs typeface="+mn-lt"/>
              </a:rPr>
              <a:t>yn</a:t>
            </a:r>
            <a:r>
              <a:rPr lang="en-US" sz="1500" dirty="0">
                <a:highlight>
                  <a:srgbClr val="FFFFFF"/>
                </a:highlight>
                <a:ea typeface="+mn-lt"/>
                <a:cs typeface="+mn-lt"/>
              </a:rPr>
              <a:t> </a:t>
            </a:r>
            <a:r>
              <a:rPr lang="en-US" sz="1500" dirty="0" err="1">
                <a:highlight>
                  <a:srgbClr val="FFFFFF"/>
                </a:highlight>
                <a:ea typeface="+mn-lt"/>
                <a:cs typeface="+mn-lt"/>
              </a:rPr>
              <a:t>creu</a:t>
            </a:r>
            <a:r>
              <a:rPr lang="en-US" sz="1500" dirty="0">
                <a:highlight>
                  <a:srgbClr val="FFFFFF"/>
                </a:highlight>
                <a:ea typeface="+mn-lt"/>
                <a:cs typeface="+mn-lt"/>
              </a:rPr>
              <a:t> </a:t>
            </a:r>
            <a:r>
              <a:rPr lang="en-US" sz="1500" dirty="0" err="1">
                <a:highlight>
                  <a:srgbClr val="FFFFFF"/>
                </a:highlight>
                <a:ea typeface="+mn-lt"/>
                <a:cs typeface="+mn-lt"/>
              </a:rPr>
              <a:t>argraff</a:t>
            </a:r>
            <a:r>
              <a:rPr lang="en-US" sz="1500" dirty="0">
                <a:highlight>
                  <a:srgbClr val="FFFFFF"/>
                </a:highlight>
                <a:ea typeface="+mn-lt"/>
                <a:cs typeface="+mn-lt"/>
              </a:rPr>
              <a:t> </a:t>
            </a:r>
            <a:r>
              <a:rPr lang="en-US" sz="1500" dirty="0" err="1">
                <a:highlight>
                  <a:srgbClr val="FFFFFF"/>
                </a:highlight>
                <a:ea typeface="+mn-lt"/>
                <a:cs typeface="+mn-lt"/>
              </a:rPr>
              <a:t>dda</a:t>
            </a:r>
            <a:r>
              <a:rPr lang="en-US" sz="1500" dirty="0">
                <a:highlight>
                  <a:srgbClr val="FFFFFF"/>
                </a:highlight>
                <a:ea typeface="+mn-lt"/>
                <a:cs typeface="+mn-lt"/>
              </a:rPr>
              <a:t> </a:t>
            </a:r>
            <a:r>
              <a:rPr lang="en-US" sz="1500" dirty="0" err="1">
                <a:highlight>
                  <a:srgbClr val="FFFFFF"/>
                </a:highlight>
                <a:ea typeface="+mn-lt"/>
                <a:cs typeface="+mn-lt"/>
              </a:rPr>
              <a:t>ar</a:t>
            </a:r>
            <a:r>
              <a:rPr lang="en-US" sz="1500" dirty="0">
                <a:highlight>
                  <a:srgbClr val="FFFFFF"/>
                </a:highlight>
                <a:ea typeface="+mn-lt"/>
                <a:cs typeface="+mn-lt"/>
              </a:rPr>
              <a:t> unrhyw </a:t>
            </a:r>
            <a:r>
              <a:rPr lang="en-US" sz="1500" dirty="0" err="1">
                <a:highlight>
                  <a:srgbClr val="FFFFFF"/>
                </a:highlight>
                <a:ea typeface="+mn-lt"/>
                <a:cs typeface="+mn-lt"/>
              </a:rPr>
              <a:t>sydd</a:t>
            </a:r>
            <a:r>
              <a:rPr lang="en-US" sz="1500" dirty="0">
                <a:highlight>
                  <a:srgbClr val="FFFFFF"/>
                </a:highlight>
                <a:ea typeface="+mn-lt"/>
                <a:cs typeface="+mn-lt"/>
              </a:rPr>
              <a:t> </a:t>
            </a:r>
            <a:r>
              <a:rPr lang="en-US" sz="1500" dirty="0" err="1">
                <a:highlight>
                  <a:srgbClr val="FFFFFF"/>
                </a:highlight>
                <a:ea typeface="+mn-lt"/>
                <a:cs typeface="+mn-lt"/>
              </a:rPr>
              <a:t>yn</a:t>
            </a:r>
            <a:r>
              <a:rPr lang="en-US" sz="1500" dirty="0">
                <a:highlight>
                  <a:srgbClr val="FFFFFF"/>
                </a:highlight>
                <a:ea typeface="+mn-lt"/>
                <a:cs typeface="+mn-lt"/>
              </a:rPr>
              <a:t> </a:t>
            </a:r>
            <a:r>
              <a:rPr lang="en-US" sz="1500" dirty="0" err="1">
                <a:highlight>
                  <a:srgbClr val="FFFFFF"/>
                </a:highlight>
                <a:ea typeface="+mn-lt"/>
                <a:cs typeface="+mn-lt"/>
              </a:rPr>
              <a:t>edrych</a:t>
            </a:r>
            <a:r>
              <a:rPr lang="en-US" sz="1500" dirty="0">
                <a:highlight>
                  <a:srgbClr val="FFFFFF"/>
                </a:highlight>
                <a:ea typeface="+mn-lt"/>
                <a:cs typeface="+mn-lt"/>
              </a:rPr>
              <a:t> </a:t>
            </a:r>
            <a:r>
              <a:rPr lang="en-US" sz="1500" dirty="0" err="1">
                <a:highlight>
                  <a:srgbClr val="FFFFFF"/>
                </a:highlight>
                <a:ea typeface="+mn-lt"/>
                <a:cs typeface="+mn-lt"/>
              </a:rPr>
              <a:t>ar</a:t>
            </a:r>
            <a:r>
              <a:rPr lang="en-US" sz="1500" dirty="0">
                <a:highlight>
                  <a:srgbClr val="FFFFFF"/>
                </a:highlight>
                <a:ea typeface="+mn-lt"/>
                <a:cs typeface="+mn-lt"/>
              </a:rPr>
              <a:t> </a:t>
            </a:r>
            <a:r>
              <a:rPr lang="en-US" sz="1500" dirty="0" err="1">
                <a:highlight>
                  <a:srgbClr val="FFFFFF"/>
                </a:highlight>
                <a:ea typeface="+mn-lt"/>
                <a:cs typeface="+mn-lt"/>
              </a:rPr>
              <a:t>eich</a:t>
            </a:r>
            <a:r>
              <a:rPr lang="en-US" sz="1500" dirty="0">
                <a:highlight>
                  <a:srgbClr val="FFFFFF"/>
                </a:highlight>
                <a:ea typeface="+mn-lt"/>
                <a:cs typeface="+mn-lt"/>
              </a:rPr>
              <a:t> CV neu </a:t>
            </a:r>
            <a:r>
              <a:rPr lang="en-US" sz="1500" dirty="0" err="1">
                <a:highlight>
                  <a:srgbClr val="FFFFFF"/>
                </a:highlight>
                <a:ea typeface="+mn-lt"/>
                <a:cs typeface="+mn-lt"/>
              </a:rPr>
              <a:t>geisiad</a:t>
            </a:r>
            <a:r>
              <a:rPr lang="en-US" sz="1500" dirty="0">
                <a:highlight>
                  <a:srgbClr val="FFFFFF"/>
                </a:highlight>
                <a:ea typeface="+mn-lt"/>
                <a:cs typeface="+mn-lt"/>
              </a:rPr>
              <a:t>. </a:t>
            </a:r>
            <a:endParaRPr lang="en-US" dirty="0"/>
          </a:p>
        </p:txBody>
      </p:sp>
      <p:sp>
        <p:nvSpPr>
          <p:cNvPr id="4" name="TextBox 3">
            <a:extLst>
              <a:ext uri="{FF2B5EF4-FFF2-40B4-BE49-F238E27FC236}">
                <a16:creationId xmlns:a16="http://schemas.microsoft.com/office/drawing/2014/main" id="{24DE1547-BE81-A8FB-FCAC-AE98FEF2F990}"/>
              </a:ext>
            </a:extLst>
          </p:cNvPr>
          <p:cNvSpPr txBox="1"/>
          <p:nvPr/>
        </p:nvSpPr>
        <p:spPr>
          <a:xfrm>
            <a:off x="11220393" y="6141543"/>
            <a:ext cx="9246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28</a:t>
            </a:r>
          </a:p>
        </p:txBody>
      </p:sp>
    </p:spTree>
    <p:extLst>
      <p:ext uri="{BB962C8B-B14F-4D97-AF65-F5344CB8AC3E}">
        <p14:creationId xmlns:p14="http://schemas.microsoft.com/office/powerpoint/2010/main" val="14861888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14738B-D698-DB8A-73C7-74567515A284}"/>
              </a:ext>
            </a:extLst>
          </p:cNvPr>
          <p:cNvSpPr>
            <a:spLocks noGrp="1"/>
          </p:cNvSpPr>
          <p:nvPr>
            <p:ph type="title"/>
          </p:nvPr>
        </p:nvSpPr>
        <p:spPr>
          <a:xfrm>
            <a:off x="838201" y="345810"/>
            <a:ext cx="5120561" cy="1325563"/>
          </a:xfrm>
        </p:spPr>
        <p:txBody>
          <a:bodyPr>
            <a:normAutofit/>
          </a:bodyPr>
          <a:lstStyle/>
          <a:p>
            <a:r>
              <a:rPr lang="en-US" dirty="0" err="1"/>
              <a:t>Straeon</a:t>
            </a:r>
          </a:p>
        </p:txBody>
      </p:sp>
      <p:sp>
        <p:nvSpPr>
          <p:cNvPr id="3" name="Content Placeholder 2">
            <a:extLst>
              <a:ext uri="{FF2B5EF4-FFF2-40B4-BE49-F238E27FC236}">
                <a16:creationId xmlns:a16="http://schemas.microsoft.com/office/drawing/2014/main" id="{75FFF6CD-8882-B85C-D581-AD232811F16F}"/>
              </a:ext>
            </a:extLst>
          </p:cNvPr>
          <p:cNvSpPr>
            <a:spLocks noGrp="1"/>
          </p:cNvSpPr>
          <p:nvPr>
            <p:ph idx="1"/>
          </p:nvPr>
        </p:nvSpPr>
        <p:spPr>
          <a:xfrm>
            <a:off x="838201" y="1825625"/>
            <a:ext cx="5092194" cy="4351338"/>
          </a:xfrm>
        </p:spPr>
        <p:txBody>
          <a:bodyPr vert="horz" lIns="91440" tIns="45720" rIns="91440" bIns="45720" rtlCol="0" anchor="t">
            <a:normAutofit/>
          </a:bodyPr>
          <a:lstStyle/>
          <a:p>
            <a:r>
              <a:rPr lang="en-US" dirty="0" err="1"/>
              <a:t>Rydym</a:t>
            </a:r>
            <a:r>
              <a:rPr lang="en-US" dirty="0"/>
              <a:t> </a:t>
            </a:r>
            <a:r>
              <a:rPr lang="en-US" dirty="0" err="1"/>
              <a:t>mynd</a:t>
            </a:r>
            <a:r>
              <a:rPr lang="en-US" dirty="0"/>
              <a:t> I weld 2 </a:t>
            </a:r>
            <a:r>
              <a:rPr lang="en-US" dirty="0" err="1"/>
              <a:t>straeon</a:t>
            </a:r>
            <a:r>
              <a:rPr lang="en-US" dirty="0"/>
              <a:t> </a:t>
            </a:r>
            <a:r>
              <a:rPr lang="en-US" dirty="0" err="1"/>
              <a:t>oddi</a:t>
            </a:r>
            <a:r>
              <a:rPr lang="en-US" dirty="0"/>
              <a:t> </a:t>
            </a:r>
            <a:r>
              <a:rPr lang="en-US" dirty="0" err="1"/>
              <a:t>wrth</a:t>
            </a:r>
            <a:r>
              <a:rPr lang="en-US" dirty="0"/>
              <a:t> </a:t>
            </a:r>
            <a:r>
              <a:rPr lang="en-US" dirty="0">
                <a:latin typeface="Times New Roman"/>
                <a:cs typeface="Times New Roman"/>
              </a:rPr>
              <a:t>(DOFE, n.d.)</a:t>
            </a:r>
            <a:endParaRPr lang="en-US" dirty="0">
              <a:latin typeface="Aptos" panose="020B0004020202020204"/>
              <a:cs typeface="Times New Roman"/>
            </a:endParaRPr>
          </a:p>
          <a:p>
            <a:endParaRPr lang="en-US">
              <a:latin typeface="Times New Roman"/>
              <a:cs typeface="Times New Roman"/>
            </a:endParaRPr>
          </a:p>
          <a:p>
            <a:r>
              <a:rPr lang="en-US" dirty="0" err="1">
                <a:latin typeface="Times New Roman"/>
                <a:cs typeface="Times New Roman"/>
              </a:rPr>
              <a:t>Mae'r</a:t>
            </a:r>
            <a:r>
              <a:rPr lang="en-US" dirty="0">
                <a:latin typeface="Times New Roman"/>
                <a:cs typeface="Times New Roman"/>
              </a:rPr>
              <a:t> </a:t>
            </a:r>
            <a:r>
              <a:rPr lang="en-US" dirty="0" err="1">
                <a:latin typeface="Times New Roman"/>
                <a:cs typeface="Times New Roman"/>
              </a:rPr>
              <a:t>straeon</a:t>
            </a:r>
            <a:r>
              <a:rPr lang="en-US" dirty="0">
                <a:latin typeface="Times New Roman"/>
                <a:cs typeface="Times New Roman"/>
              </a:rPr>
              <a:t> </a:t>
            </a:r>
            <a:r>
              <a:rPr lang="en-US" dirty="0" err="1">
                <a:latin typeface="Times New Roman"/>
                <a:cs typeface="Times New Roman"/>
              </a:rPr>
              <a:t>hyn</a:t>
            </a:r>
            <a:r>
              <a:rPr lang="en-US" dirty="0">
                <a:latin typeface="Times New Roman"/>
                <a:cs typeface="Times New Roman"/>
              </a:rPr>
              <a:t> </a:t>
            </a:r>
            <a:r>
              <a:rPr lang="en-US" dirty="0" err="1">
                <a:latin typeface="Times New Roman"/>
                <a:cs typeface="Times New Roman"/>
              </a:rPr>
              <a:t>yn</a:t>
            </a:r>
            <a:r>
              <a:rPr lang="en-US" dirty="0">
                <a:latin typeface="Times New Roman"/>
                <a:cs typeface="Times New Roman"/>
              </a:rPr>
              <a:t> </a:t>
            </a:r>
            <a:r>
              <a:rPr lang="en-US" dirty="0" err="1">
                <a:latin typeface="Times New Roman"/>
                <a:cs typeface="Times New Roman"/>
              </a:rPr>
              <a:t>ddangos</a:t>
            </a:r>
            <a:r>
              <a:rPr lang="en-US" dirty="0">
                <a:latin typeface="Times New Roman"/>
                <a:cs typeface="Times New Roman"/>
              </a:rPr>
              <a:t> </a:t>
            </a:r>
            <a:r>
              <a:rPr lang="en-US" dirty="0" err="1">
                <a:latin typeface="Times New Roman"/>
                <a:cs typeface="Times New Roman"/>
              </a:rPr>
              <a:t>sut</a:t>
            </a:r>
            <a:r>
              <a:rPr lang="en-US" dirty="0">
                <a:latin typeface="Times New Roman"/>
                <a:cs typeface="Times New Roman"/>
              </a:rPr>
              <a:t> </a:t>
            </a:r>
            <a:r>
              <a:rPr lang="en-US" dirty="0" err="1">
                <a:latin typeface="Times New Roman"/>
                <a:cs typeface="Times New Roman"/>
              </a:rPr>
              <a:t>mae'r</a:t>
            </a:r>
            <a:r>
              <a:rPr lang="en-US" dirty="0">
                <a:latin typeface="Times New Roman"/>
                <a:cs typeface="Times New Roman"/>
              </a:rPr>
              <a:t> </a:t>
            </a:r>
            <a:r>
              <a:rPr lang="en-US" dirty="0" err="1">
                <a:latin typeface="Times New Roman"/>
                <a:cs typeface="Times New Roman"/>
              </a:rPr>
              <a:t>cwrs</a:t>
            </a:r>
            <a:r>
              <a:rPr lang="en-US" dirty="0">
                <a:latin typeface="Times New Roman"/>
                <a:cs typeface="Times New Roman"/>
              </a:rPr>
              <a:t> a </a:t>
            </a:r>
            <a:r>
              <a:rPr lang="en-US" dirty="0" err="1">
                <a:latin typeface="Times New Roman"/>
                <a:cs typeface="Times New Roman"/>
              </a:rPr>
              <a:t>wobr</a:t>
            </a:r>
            <a:r>
              <a:rPr lang="en-US" dirty="0">
                <a:latin typeface="Times New Roman"/>
                <a:cs typeface="Times New Roman"/>
              </a:rPr>
              <a:t> </a:t>
            </a:r>
            <a:r>
              <a:rPr lang="en-US" dirty="0" err="1">
                <a:latin typeface="Times New Roman"/>
                <a:cs typeface="Times New Roman"/>
              </a:rPr>
              <a:t>hyn</a:t>
            </a:r>
            <a:r>
              <a:rPr lang="en-US" dirty="0">
                <a:latin typeface="Times New Roman"/>
                <a:cs typeface="Times New Roman"/>
              </a:rPr>
              <a:t> </a:t>
            </a:r>
            <a:r>
              <a:rPr lang="en-US" dirty="0" err="1">
                <a:latin typeface="Times New Roman"/>
                <a:cs typeface="Times New Roman"/>
              </a:rPr>
              <a:t>yn</a:t>
            </a:r>
            <a:r>
              <a:rPr lang="en-US" dirty="0">
                <a:latin typeface="Times New Roman"/>
                <a:cs typeface="Times New Roman"/>
              </a:rPr>
              <a:t> </a:t>
            </a:r>
            <a:r>
              <a:rPr lang="en-US" dirty="0" err="1">
                <a:latin typeface="Times New Roman"/>
                <a:cs typeface="Times New Roman"/>
              </a:rPr>
              <a:t>gallu</a:t>
            </a:r>
            <a:r>
              <a:rPr lang="en-US" dirty="0">
                <a:latin typeface="Times New Roman"/>
                <a:cs typeface="Times New Roman"/>
              </a:rPr>
              <a:t> </a:t>
            </a:r>
            <a:r>
              <a:rPr lang="en-US" dirty="0" err="1">
                <a:latin typeface="Times New Roman"/>
                <a:cs typeface="Times New Roman"/>
              </a:rPr>
              <a:t>newid</a:t>
            </a:r>
            <a:r>
              <a:rPr lang="en-US" dirty="0">
                <a:latin typeface="Times New Roman"/>
                <a:cs typeface="Times New Roman"/>
              </a:rPr>
              <a:t> </a:t>
            </a:r>
            <a:r>
              <a:rPr lang="en-US" dirty="0" err="1">
                <a:latin typeface="Times New Roman"/>
                <a:cs typeface="Times New Roman"/>
              </a:rPr>
              <a:t>bywydau</a:t>
            </a:r>
            <a:r>
              <a:rPr lang="en-US" dirty="0">
                <a:latin typeface="Times New Roman"/>
                <a:cs typeface="Times New Roman"/>
              </a:rPr>
              <a:t> a pa </a:t>
            </a:r>
            <a:r>
              <a:rPr lang="en-US" dirty="0" err="1">
                <a:latin typeface="Times New Roman"/>
                <a:cs typeface="Times New Roman"/>
              </a:rPr>
              <a:t>fath</a:t>
            </a:r>
            <a:r>
              <a:rPr lang="en-US" dirty="0">
                <a:latin typeface="Times New Roman"/>
                <a:cs typeface="Times New Roman"/>
              </a:rPr>
              <a:t> o </a:t>
            </a:r>
            <a:r>
              <a:rPr lang="en-US" dirty="0" err="1">
                <a:latin typeface="Times New Roman"/>
                <a:cs typeface="Times New Roman"/>
              </a:rPr>
              <a:t>manteison</a:t>
            </a:r>
            <a:r>
              <a:rPr lang="en-US" dirty="0">
                <a:latin typeface="Times New Roman"/>
                <a:cs typeface="Times New Roman"/>
              </a:rPr>
              <a:t> </a:t>
            </a:r>
            <a:r>
              <a:rPr lang="en-US" dirty="0" err="1">
                <a:latin typeface="Times New Roman"/>
                <a:cs typeface="Times New Roman"/>
              </a:rPr>
              <a:t>mae</a:t>
            </a:r>
            <a:r>
              <a:rPr lang="en-US" dirty="0">
                <a:latin typeface="Times New Roman"/>
                <a:cs typeface="Times New Roman"/>
              </a:rPr>
              <a:t> </a:t>
            </a:r>
            <a:r>
              <a:rPr lang="en-US" dirty="0" err="1">
                <a:latin typeface="Times New Roman"/>
                <a:cs typeface="Times New Roman"/>
              </a:rPr>
              <a:t>pobl</a:t>
            </a:r>
            <a:r>
              <a:rPr lang="en-US" dirty="0">
                <a:latin typeface="Times New Roman"/>
                <a:cs typeface="Times New Roman"/>
              </a:rPr>
              <a:t> </a:t>
            </a:r>
            <a:r>
              <a:rPr lang="en-US" dirty="0" err="1">
                <a:latin typeface="Times New Roman"/>
                <a:cs typeface="Times New Roman"/>
              </a:rPr>
              <a:t>wedi</a:t>
            </a:r>
            <a:r>
              <a:rPr lang="en-US" dirty="0">
                <a:latin typeface="Times New Roman"/>
                <a:cs typeface="Times New Roman"/>
              </a:rPr>
              <a:t> </a:t>
            </a:r>
            <a:r>
              <a:rPr lang="en-US" dirty="0" err="1">
                <a:latin typeface="Times New Roman"/>
                <a:cs typeface="Times New Roman"/>
              </a:rPr>
              <a:t>cael</a:t>
            </a:r>
            <a:r>
              <a:rPr lang="en-US" dirty="0">
                <a:latin typeface="Times New Roman"/>
                <a:cs typeface="Times New Roman"/>
              </a:rPr>
              <a:t> o </a:t>
            </a:r>
            <a:r>
              <a:rPr lang="en-US" dirty="0" err="1">
                <a:latin typeface="Times New Roman"/>
                <a:cs typeface="Times New Roman"/>
              </a:rPr>
              <a:t>wneud</a:t>
            </a:r>
            <a:r>
              <a:rPr lang="en-US" dirty="0">
                <a:latin typeface="Times New Roman"/>
                <a:cs typeface="Times New Roman"/>
              </a:rPr>
              <a:t> </a:t>
            </a:r>
            <a:r>
              <a:rPr lang="en-US" dirty="0" err="1">
                <a:latin typeface="Times New Roman"/>
                <a:cs typeface="Times New Roman"/>
              </a:rPr>
              <a:t>fe</a:t>
            </a:r>
            <a:r>
              <a:rPr lang="en-US" dirty="0">
                <a:latin typeface="Times New Roman"/>
                <a:cs typeface="Times New Roman"/>
              </a:rPr>
              <a:t> </a:t>
            </a:r>
          </a:p>
          <a:p>
            <a:endParaRPr lang="en-US">
              <a:latin typeface="Times New Roman"/>
              <a:cs typeface="Times New Roman"/>
            </a:endParaRPr>
          </a:p>
          <a:p>
            <a:endParaRPr lang="en-US">
              <a:latin typeface="Times New Roman"/>
              <a:cs typeface="Times New Roman"/>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A child in a blue shirt&#10;&#10;AI-generated content may be incorrect.">
            <a:extLst>
              <a:ext uri="{FF2B5EF4-FFF2-40B4-BE49-F238E27FC236}">
                <a16:creationId xmlns:a16="http://schemas.microsoft.com/office/drawing/2014/main" id="{6EDDFAF0-8C0D-A0F2-16C5-4F425308A263}"/>
              </a:ext>
            </a:extLst>
          </p:cNvPr>
          <p:cNvPicPr>
            <a:picLocks noChangeAspect="1"/>
          </p:cNvPicPr>
          <p:nvPr/>
        </p:nvPicPr>
        <p:blipFill>
          <a:blip r:embed="rId2"/>
          <a:srcRect l="10491" r="15490"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A person smiling for the camera&#10;&#10;AI-generated content may be incorrect.">
            <a:extLst>
              <a:ext uri="{FF2B5EF4-FFF2-40B4-BE49-F238E27FC236}">
                <a16:creationId xmlns:a16="http://schemas.microsoft.com/office/drawing/2014/main" id="{F66DF141-8C3A-7082-4B2E-3371B65EE8CC}"/>
              </a:ext>
            </a:extLst>
          </p:cNvPr>
          <p:cNvPicPr>
            <a:picLocks noChangeAspect="1"/>
          </p:cNvPicPr>
          <p:nvPr/>
        </p:nvPicPr>
        <p:blipFill>
          <a:blip r:embed="rId3"/>
          <a:srcRect l="14196" r="4195"/>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 name="TextBox 5">
            <a:extLst>
              <a:ext uri="{FF2B5EF4-FFF2-40B4-BE49-F238E27FC236}">
                <a16:creationId xmlns:a16="http://schemas.microsoft.com/office/drawing/2014/main" id="{8628378C-0757-7635-9CDA-DED2DFAD17CB}"/>
              </a:ext>
            </a:extLst>
          </p:cNvPr>
          <p:cNvSpPr txBox="1"/>
          <p:nvPr/>
        </p:nvSpPr>
        <p:spPr>
          <a:xfrm>
            <a:off x="6694304" y="-2845"/>
            <a:ext cx="270526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Times New Roman"/>
                <a:cs typeface="Times New Roman"/>
              </a:rPr>
              <a:t>(DOFE, n.d.)</a:t>
            </a:r>
            <a:endParaRPr lang="en-US">
              <a:solidFill>
                <a:schemeClr val="bg1"/>
              </a:solidFill>
            </a:endParaRPr>
          </a:p>
        </p:txBody>
      </p:sp>
      <p:sp>
        <p:nvSpPr>
          <p:cNvPr id="7" name="TextBox 6">
            <a:extLst>
              <a:ext uri="{FF2B5EF4-FFF2-40B4-BE49-F238E27FC236}">
                <a16:creationId xmlns:a16="http://schemas.microsoft.com/office/drawing/2014/main" id="{94EA43C6-F92B-2C76-446A-57742EADB3CF}"/>
              </a:ext>
            </a:extLst>
          </p:cNvPr>
          <p:cNvSpPr txBox="1"/>
          <p:nvPr/>
        </p:nvSpPr>
        <p:spPr>
          <a:xfrm>
            <a:off x="8415130" y="656534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aseline="0">
                <a:solidFill>
                  <a:srgbClr val="FFFFFF"/>
                </a:solidFill>
                <a:latin typeface="Times New Roman"/>
              </a:rPr>
              <a:t>(DOFE, n.d.)</a:t>
            </a:r>
            <a:endParaRPr lang="en-US"/>
          </a:p>
          <a:p>
            <a:pPr algn="ctr"/>
            <a:endParaRPr lang="en-US"/>
          </a:p>
        </p:txBody>
      </p:sp>
      <p:sp>
        <p:nvSpPr>
          <p:cNvPr id="8" name="TextBox 7">
            <a:extLst>
              <a:ext uri="{FF2B5EF4-FFF2-40B4-BE49-F238E27FC236}">
                <a16:creationId xmlns:a16="http://schemas.microsoft.com/office/drawing/2014/main" id="{4B947B09-10B8-3F58-FAD2-ADF8FC6FAD97}"/>
              </a:ext>
            </a:extLst>
          </p:cNvPr>
          <p:cNvSpPr txBox="1"/>
          <p:nvPr/>
        </p:nvSpPr>
        <p:spPr>
          <a:xfrm>
            <a:off x="11358555" y="-22099"/>
            <a:ext cx="14491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29</a:t>
            </a:r>
          </a:p>
        </p:txBody>
      </p:sp>
    </p:spTree>
    <p:extLst>
      <p:ext uri="{BB962C8B-B14F-4D97-AF65-F5344CB8AC3E}">
        <p14:creationId xmlns:p14="http://schemas.microsoft.com/office/powerpoint/2010/main" val="22173307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3E71030-3451-994E-E94F-32021C3A849A}"/>
              </a:ext>
            </a:extLst>
          </p:cNvPr>
          <p:cNvSpPr>
            <a:spLocks noGrp="1"/>
          </p:cNvSpPr>
          <p:nvPr>
            <p:ph type="title"/>
          </p:nvPr>
        </p:nvSpPr>
        <p:spPr>
          <a:xfrm>
            <a:off x="838200" y="365125"/>
            <a:ext cx="5393361" cy="1325563"/>
          </a:xfrm>
        </p:spPr>
        <p:txBody>
          <a:bodyPr>
            <a:normAutofit/>
          </a:bodyPr>
          <a:lstStyle/>
          <a:p>
            <a:r>
              <a:rPr lang="en-US"/>
              <a:t>Stori Teddy</a:t>
            </a:r>
          </a:p>
        </p:txBody>
      </p:sp>
      <p:sp>
        <p:nvSpPr>
          <p:cNvPr id="3" name="Content Placeholder 2">
            <a:extLst>
              <a:ext uri="{FF2B5EF4-FFF2-40B4-BE49-F238E27FC236}">
                <a16:creationId xmlns:a16="http://schemas.microsoft.com/office/drawing/2014/main" id="{F87CD28A-F262-E628-65C2-1D0E5A7493BD}"/>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US" sz="1100" dirty="0">
                <a:ea typeface="+mn-lt"/>
                <a:cs typeface="+mn-lt"/>
              </a:rPr>
              <a:t>Person Trans </a:t>
            </a:r>
            <a:r>
              <a:rPr lang="en-US" sz="1100" dirty="0" err="1">
                <a:ea typeface="+mn-lt"/>
                <a:cs typeface="+mn-lt"/>
              </a:rPr>
              <a:t>yw</a:t>
            </a:r>
            <a:r>
              <a:rPr lang="en-US" sz="1100" dirty="0">
                <a:ea typeface="+mn-lt"/>
                <a:cs typeface="+mn-lt"/>
              </a:rPr>
              <a:t> Teddy a </a:t>
            </a:r>
            <a:r>
              <a:rPr lang="en-US" sz="1100" dirty="0" err="1">
                <a:ea typeface="+mn-lt"/>
                <a:cs typeface="+mn-lt"/>
              </a:rPr>
              <a:t>gwnaeth</a:t>
            </a:r>
            <a:r>
              <a:rPr lang="en-US" sz="1100" dirty="0">
                <a:ea typeface="+mn-lt"/>
                <a:cs typeface="+mn-lt"/>
              </a:rPr>
              <a:t> e </a:t>
            </a:r>
            <a:r>
              <a:rPr lang="en-US" sz="1100" dirty="0" err="1">
                <a:ea typeface="+mn-lt"/>
                <a:cs typeface="+mn-lt"/>
              </a:rPr>
              <a:t>ffeindio</a:t>
            </a:r>
            <a:r>
              <a:rPr lang="en-US" sz="1100" dirty="0">
                <a:ea typeface="+mn-lt"/>
                <a:cs typeface="+mn-lt"/>
              </a:rPr>
              <a:t> </a:t>
            </a:r>
            <a:r>
              <a:rPr lang="en-US" sz="1100" dirty="0" err="1">
                <a:ea typeface="+mn-lt"/>
                <a:cs typeface="+mn-lt"/>
              </a:rPr>
              <a:t>lle</a:t>
            </a:r>
            <a:r>
              <a:rPr lang="en-US" sz="1100" dirty="0">
                <a:ea typeface="+mn-lt"/>
                <a:cs typeface="+mn-lt"/>
              </a:rPr>
              <a:t> </a:t>
            </a:r>
            <a:r>
              <a:rPr lang="en-US" sz="1100" dirty="0" err="1">
                <a:ea typeface="+mn-lt"/>
                <a:cs typeface="+mn-lt"/>
              </a:rPr>
              <a:t>saff</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galed</a:t>
            </a:r>
            <a:r>
              <a:rPr lang="en-US" sz="1100" dirty="0">
                <a:ea typeface="+mn-lt"/>
                <a:cs typeface="+mn-lt"/>
              </a:rPr>
              <a:t> </a:t>
            </a:r>
            <a:r>
              <a:rPr lang="en-US" sz="1100" dirty="0" err="1">
                <a:ea typeface="+mn-lt"/>
                <a:cs typeface="+mn-lt"/>
              </a:rPr>
              <a:t>iawn</a:t>
            </a:r>
            <a:r>
              <a:rPr lang="en-US" sz="1100" dirty="0">
                <a:ea typeface="+mn-lt"/>
                <a:cs typeface="+mn-lt"/>
              </a:rPr>
              <a:t>. </a:t>
            </a:r>
            <a:r>
              <a:rPr lang="en-US" sz="1100" dirty="0" err="1">
                <a:ea typeface="+mn-lt"/>
                <a:cs typeface="+mn-lt"/>
              </a:rPr>
              <a:t>Gwnaeth</a:t>
            </a:r>
            <a:r>
              <a:rPr lang="en-US" sz="1100" dirty="0">
                <a:ea typeface="+mn-lt"/>
                <a:cs typeface="+mn-lt"/>
              </a:rPr>
              <a:t> e </a:t>
            </a:r>
            <a:r>
              <a:rPr lang="en-US" sz="1100" dirty="0" err="1">
                <a:ea typeface="+mn-lt"/>
                <a:cs typeface="+mn-lt"/>
              </a:rPr>
              <a:t>cwblhau'r</a:t>
            </a:r>
            <a:r>
              <a:rPr lang="en-US" sz="1100" dirty="0">
                <a:ea typeface="+mn-lt"/>
                <a:cs typeface="+mn-lt"/>
              </a:rPr>
              <a:t> </a:t>
            </a:r>
            <a:r>
              <a:rPr lang="en-US" sz="1100" dirty="0" err="1">
                <a:ea typeface="+mn-lt"/>
                <a:cs typeface="+mn-lt"/>
              </a:rPr>
              <a:t>wobr</a:t>
            </a:r>
            <a:r>
              <a:rPr lang="en-US" sz="1100" dirty="0">
                <a:ea typeface="+mn-lt"/>
                <a:cs typeface="+mn-lt"/>
              </a:rPr>
              <a:t> </a:t>
            </a:r>
            <a:r>
              <a:rPr lang="en-US" sz="1100" dirty="0" err="1">
                <a:ea typeface="+mn-lt"/>
                <a:cs typeface="+mn-lt"/>
              </a:rPr>
              <a:t>efydd</a:t>
            </a:r>
            <a:r>
              <a:rPr lang="en-US" sz="1100" dirty="0">
                <a:ea typeface="+mn-lt"/>
                <a:cs typeface="+mn-lt"/>
              </a:rPr>
              <a:t> ac </a:t>
            </a:r>
            <a:r>
              <a:rPr lang="en-US" sz="1100" dirty="0" err="1">
                <a:ea typeface="+mn-lt"/>
                <a:cs typeface="+mn-lt"/>
              </a:rPr>
              <a:t>arian</a:t>
            </a:r>
            <a:r>
              <a:rPr lang="en-US" sz="1100" dirty="0">
                <a:ea typeface="+mn-lt"/>
                <a:cs typeface="+mn-lt"/>
              </a:rPr>
              <a:t> </a:t>
            </a:r>
            <a:r>
              <a:rPr lang="en-US" sz="1100" dirty="0" err="1">
                <a:ea typeface="+mn-lt"/>
                <a:cs typeface="+mn-lt"/>
              </a:rPr>
              <a:t>yn</a:t>
            </a:r>
            <a:r>
              <a:rPr lang="en-US" sz="1100" dirty="0">
                <a:ea typeface="+mn-lt"/>
                <a:cs typeface="+mn-lt"/>
              </a:rPr>
              <a:t> </a:t>
            </a:r>
            <a:r>
              <a:rPr lang="en-US" sz="1100" dirty="0" err="1">
                <a:ea typeface="+mn-lt"/>
                <a:cs typeface="+mn-lt"/>
              </a:rPr>
              <a:t>barod</a:t>
            </a:r>
            <a:r>
              <a:rPr lang="en-US" sz="1100" dirty="0">
                <a:ea typeface="+mn-lt"/>
                <a:cs typeface="+mn-lt"/>
              </a:rPr>
              <a:t> ac </a:t>
            </a:r>
            <a:r>
              <a:rPr lang="en-US" sz="1100" dirty="0" err="1">
                <a:ea typeface="+mn-lt"/>
                <a:cs typeface="+mn-lt"/>
              </a:rPr>
              <a:t>roeddwn</a:t>
            </a:r>
            <a:r>
              <a:rPr lang="en-US" sz="1100" dirty="0">
                <a:ea typeface="+mn-lt"/>
                <a:cs typeface="+mn-lt"/>
              </a:rPr>
              <a:t> e </a:t>
            </a:r>
            <a:r>
              <a:rPr lang="en-US" sz="1100" dirty="0" err="1">
                <a:ea typeface="+mn-lt"/>
                <a:cs typeface="+mn-lt"/>
              </a:rPr>
              <a:t>eisiau</a:t>
            </a:r>
            <a:r>
              <a:rPr lang="en-US" sz="1100" dirty="0">
                <a:ea typeface="+mn-lt"/>
                <a:cs typeface="+mn-lt"/>
              </a:rPr>
              <a:t> </a:t>
            </a:r>
            <a:r>
              <a:rPr lang="en-US" sz="1100" dirty="0" err="1">
                <a:ea typeface="+mn-lt"/>
                <a:cs typeface="+mn-lt"/>
              </a:rPr>
              <a:t>herio</a:t>
            </a:r>
            <a:r>
              <a:rPr lang="en-US" sz="1100" dirty="0">
                <a:ea typeface="+mn-lt"/>
                <a:cs typeface="+mn-lt"/>
              </a:rPr>
              <a:t> </a:t>
            </a:r>
            <a:r>
              <a:rPr lang="en-US" sz="1100" dirty="0" err="1">
                <a:ea typeface="+mn-lt"/>
                <a:cs typeface="+mn-lt"/>
              </a:rPr>
              <a:t>ei</a:t>
            </a:r>
            <a:r>
              <a:rPr lang="en-US" sz="1100" dirty="0">
                <a:ea typeface="+mn-lt"/>
                <a:cs typeface="+mn-lt"/>
              </a:rPr>
              <a:t> </a:t>
            </a:r>
            <a:r>
              <a:rPr lang="en-US" sz="1100" dirty="0" err="1">
                <a:ea typeface="+mn-lt"/>
                <a:cs typeface="+mn-lt"/>
              </a:rPr>
              <a:t>hunan</a:t>
            </a:r>
            <a:r>
              <a:rPr lang="en-US" sz="1100" dirty="0">
                <a:ea typeface="+mn-lt"/>
                <a:cs typeface="+mn-lt"/>
              </a:rPr>
              <a:t> am y </a:t>
            </a:r>
            <a:r>
              <a:rPr lang="en-US" sz="1100" dirty="0" err="1">
                <a:ea typeface="+mn-lt"/>
                <a:cs typeface="+mn-lt"/>
              </a:rPr>
              <a:t>wobr</a:t>
            </a:r>
            <a:r>
              <a:rPr lang="en-US" sz="1100" dirty="0">
                <a:ea typeface="+mn-lt"/>
                <a:cs typeface="+mn-lt"/>
              </a:rPr>
              <a:t> </a:t>
            </a:r>
            <a:r>
              <a:rPr lang="en-US" sz="1100" dirty="0" err="1">
                <a:ea typeface="+mn-lt"/>
                <a:cs typeface="+mn-lt"/>
              </a:rPr>
              <a:t>arian</a:t>
            </a:r>
            <a:r>
              <a:rPr lang="en-US" sz="1100" dirty="0">
                <a:ea typeface="+mn-lt"/>
                <a:cs typeface="+mn-lt"/>
              </a:rPr>
              <a:t>. </a:t>
            </a:r>
            <a:endParaRPr lang="en-US" dirty="0"/>
          </a:p>
          <a:p>
            <a:r>
              <a:rPr lang="en-US" sz="1100" dirty="0" err="1"/>
              <a:t>Pryd</a:t>
            </a:r>
            <a:r>
              <a:rPr lang="en-US" sz="1100" dirty="0"/>
              <a:t> </a:t>
            </a:r>
            <a:r>
              <a:rPr lang="en-US" sz="1100" dirty="0" err="1"/>
              <a:t>gwneud</a:t>
            </a:r>
            <a:r>
              <a:rPr lang="en-US" sz="1100" dirty="0"/>
              <a:t> y </a:t>
            </a:r>
            <a:r>
              <a:rPr lang="en-US" sz="1100" dirty="0" err="1"/>
              <a:t>wobr</a:t>
            </a:r>
            <a:r>
              <a:rPr lang="en-US" sz="1100" dirty="0"/>
              <a:t> aur, </a:t>
            </a:r>
            <a:r>
              <a:rPr lang="en-US" sz="1100" dirty="0" err="1"/>
              <a:t>gwnaeth</a:t>
            </a:r>
            <a:r>
              <a:rPr lang="en-US" sz="1100" dirty="0"/>
              <a:t> e </a:t>
            </a:r>
            <a:r>
              <a:rPr lang="en-US" sz="1100" dirty="0" err="1"/>
              <a:t>ffeindio</a:t>
            </a:r>
            <a:r>
              <a:rPr lang="en-US" sz="1100" dirty="0"/>
              <a:t> </a:t>
            </a:r>
            <a:r>
              <a:rPr lang="en-US" sz="1100" dirty="0" err="1"/>
              <a:t>fod</a:t>
            </a:r>
            <a:r>
              <a:rPr lang="en-US" sz="1100" dirty="0"/>
              <a:t> </a:t>
            </a:r>
            <a:r>
              <a:rPr lang="en-US" sz="1100" dirty="0" err="1"/>
              <a:t>yn</a:t>
            </a:r>
            <a:r>
              <a:rPr lang="en-US" sz="1100" dirty="0"/>
              <a:t> </a:t>
            </a:r>
            <a:r>
              <a:rPr lang="en-US" sz="1100" dirty="0" err="1"/>
              <a:t>gymuned</a:t>
            </a:r>
            <a:r>
              <a:rPr lang="en-US" sz="1100" dirty="0"/>
              <a:t> </a:t>
            </a:r>
            <a:r>
              <a:rPr lang="en-US" sz="1100" dirty="0" err="1"/>
              <a:t>yna</a:t>
            </a:r>
            <a:r>
              <a:rPr lang="en-US" sz="1100" dirty="0"/>
              <a:t> a </a:t>
            </a:r>
            <a:r>
              <a:rPr lang="en-US" sz="1100" dirty="0" err="1"/>
              <a:t>oedd</a:t>
            </a:r>
            <a:r>
              <a:rPr lang="en-US" sz="1100" dirty="0"/>
              <a:t> </a:t>
            </a:r>
            <a:r>
              <a:rPr lang="en-US" sz="1100" dirty="0" err="1"/>
              <a:t>yn</a:t>
            </a:r>
            <a:r>
              <a:rPr lang="en-US" sz="1100" dirty="0"/>
              <a:t> </a:t>
            </a:r>
            <a:r>
              <a:rPr lang="en-US" sz="1100" dirty="0" err="1"/>
              <a:t>derbyn</a:t>
            </a:r>
            <a:r>
              <a:rPr lang="en-US" sz="1100" dirty="0"/>
              <a:t> </a:t>
            </a:r>
            <a:r>
              <a:rPr lang="en-US" sz="1100" dirty="0" err="1"/>
              <a:t>fe</a:t>
            </a:r>
            <a:r>
              <a:rPr lang="en-US" sz="1100" dirty="0"/>
              <a:t>. </a:t>
            </a:r>
            <a:r>
              <a:rPr lang="en-US" sz="1100" dirty="0" err="1"/>
              <a:t>Pryd</a:t>
            </a:r>
            <a:r>
              <a:rPr lang="en-US" sz="1100" dirty="0"/>
              <a:t> </a:t>
            </a:r>
            <a:r>
              <a:rPr lang="en-US" sz="1100" dirty="0" err="1"/>
              <a:t>mynd</a:t>
            </a:r>
            <a:r>
              <a:rPr lang="en-US" sz="1100" dirty="0"/>
              <a:t> am y </a:t>
            </a:r>
            <a:r>
              <a:rPr lang="en-US" sz="1100" dirty="0" err="1"/>
              <a:t>wobr</a:t>
            </a:r>
            <a:r>
              <a:rPr lang="en-US" sz="1100" dirty="0"/>
              <a:t>, </a:t>
            </a:r>
            <a:r>
              <a:rPr lang="en-US" sz="1100" dirty="0" err="1"/>
              <a:t>roedd</a:t>
            </a:r>
            <a:r>
              <a:rPr lang="en-US" sz="1100" dirty="0"/>
              <a:t> Teddy </a:t>
            </a:r>
            <a:r>
              <a:rPr lang="en-US" sz="1100" dirty="0" err="1"/>
              <a:t>yn</a:t>
            </a:r>
            <a:r>
              <a:rPr lang="en-US" sz="1100" dirty="0"/>
              <a:t> </a:t>
            </a:r>
            <a:r>
              <a:rPr lang="en-US" sz="1100" dirty="0" err="1"/>
              <a:t>frawychus</a:t>
            </a:r>
            <a:r>
              <a:rPr lang="en-US" sz="1100" dirty="0"/>
              <a:t> </a:t>
            </a:r>
            <a:r>
              <a:rPr lang="en-US" sz="1100" dirty="0" err="1"/>
              <a:t>oherwydd</a:t>
            </a:r>
            <a:r>
              <a:rPr lang="en-US" sz="1100" dirty="0"/>
              <a:t>. </a:t>
            </a:r>
            <a:r>
              <a:rPr lang="en-US" sz="1100" dirty="0" err="1"/>
              <a:t>Oherwydd</a:t>
            </a:r>
            <a:r>
              <a:rPr lang="en-US" sz="1100" dirty="0"/>
              <a:t> am y </a:t>
            </a:r>
            <a:r>
              <a:rPr lang="en-US" sz="1100" dirty="0" err="1"/>
              <a:t>rhan</a:t>
            </a:r>
            <a:r>
              <a:rPr lang="en-US" sz="1100" dirty="0"/>
              <a:t> </a:t>
            </a:r>
            <a:r>
              <a:rPr lang="en-US" sz="1100" dirty="0" err="1"/>
              <a:t>breswyl</a:t>
            </a:r>
            <a:r>
              <a:rPr lang="en-US" sz="1100" dirty="0"/>
              <a:t> </a:t>
            </a:r>
            <a:r>
              <a:rPr lang="en-US" sz="1100" dirty="0" err="1"/>
              <a:t>o'r</a:t>
            </a:r>
            <a:r>
              <a:rPr lang="en-US" sz="1100" dirty="0"/>
              <a:t> </a:t>
            </a:r>
            <a:r>
              <a:rPr lang="en-US" sz="1100" dirty="0" err="1"/>
              <a:t>cwrs</a:t>
            </a:r>
            <a:r>
              <a:rPr lang="en-US" sz="1100" dirty="0"/>
              <a:t>. </a:t>
            </a:r>
            <a:r>
              <a:rPr lang="en-US" sz="1100" dirty="0" err="1"/>
              <a:t>Gwnaeth</a:t>
            </a:r>
            <a:r>
              <a:rPr lang="en-US" sz="1100" dirty="0"/>
              <a:t> Teddy </a:t>
            </a:r>
            <a:r>
              <a:rPr lang="en-US" sz="1100" dirty="0" err="1"/>
              <a:t>ddweud</a:t>
            </a:r>
            <a:r>
              <a:rPr lang="en-US" sz="1100" dirty="0"/>
              <a:t> </a:t>
            </a:r>
            <a:r>
              <a:rPr lang="en-US" sz="1100" i="1" dirty="0"/>
              <a:t>"</a:t>
            </a:r>
            <a:r>
              <a:rPr lang="en-US" sz="1100" i="1" dirty="0">
                <a:highlight>
                  <a:srgbClr val="FFFFFF"/>
                </a:highlight>
                <a:ea typeface="+mn-lt"/>
                <a:cs typeface="+mn-lt"/>
              </a:rPr>
              <a:t>It raised questions,” he says, “about overnighting and being accepted for who I am. When I </a:t>
            </a:r>
            <a:r>
              <a:rPr lang="en-US" sz="1100" i="1" dirty="0" err="1">
                <a:highlight>
                  <a:srgbClr val="FFFFFF"/>
                </a:highlight>
                <a:ea typeface="+mn-lt"/>
                <a:cs typeface="+mn-lt"/>
              </a:rPr>
              <a:t>realised</a:t>
            </a:r>
            <a:r>
              <a:rPr lang="en-US" sz="1100" i="1" dirty="0">
                <a:highlight>
                  <a:srgbClr val="FFFFFF"/>
                </a:highlight>
                <a:ea typeface="+mn-lt"/>
                <a:cs typeface="+mn-lt"/>
              </a:rPr>
              <a:t> this, I felt like giving up as issues like this are a daily challenge for me.”</a:t>
            </a:r>
            <a:endParaRPr lang="en-US" sz="1100" i="1" dirty="0">
              <a:ea typeface="+mn-lt"/>
              <a:cs typeface="+mn-lt"/>
            </a:endParaRPr>
          </a:p>
          <a:p>
            <a:r>
              <a:rPr lang="en-US" sz="1100" dirty="0" err="1">
                <a:highlight>
                  <a:srgbClr val="FFFFFF"/>
                </a:highlight>
              </a:rPr>
              <a:t>Ar</a:t>
            </a:r>
            <a:r>
              <a:rPr lang="en-US" sz="1100" dirty="0">
                <a:highlight>
                  <a:srgbClr val="FFFFFF"/>
                </a:highlight>
              </a:rPr>
              <a:t> </a:t>
            </a:r>
            <a:r>
              <a:rPr lang="en-US" sz="1100" dirty="0" err="1">
                <a:highlight>
                  <a:srgbClr val="FFFFFF"/>
                </a:highlight>
              </a:rPr>
              <a:t>ol</a:t>
            </a:r>
            <a:r>
              <a:rPr lang="en-US" sz="1100" dirty="0">
                <a:highlight>
                  <a:srgbClr val="FFFFFF"/>
                </a:highlight>
              </a:rPr>
              <a:t> </a:t>
            </a:r>
            <a:r>
              <a:rPr lang="en-US" sz="1100" dirty="0" err="1">
                <a:highlight>
                  <a:srgbClr val="FFFFFF"/>
                </a:highlight>
              </a:rPr>
              <a:t>gwneud</a:t>
            </a:r>
            <a:r>
              <a:rPr lang="en-US" sz="1100" dirty="0">
                <a:highlight>
                  <a:srgbClr val="FFFFFF"/>
                </a:highlight>
              </a:rPr>
              <a:t> y </a:t>
            </a:r>
            <a:r>
              <a:rPr lang="en-US" sz="1100" dirty="0" err="1">
                <a:highlight>
                  <a:srgbClr val="FFFFFF"/>
                </a:highlight>
              </a:rPr>
              <a:t>cwrs</a:t>
            </a:r>
            <a:r>
              <a:rPr lang="en-US" sz="1100" dirty="0">
                <a:highlight>
                  <a:srgbClr val="FFFFFF"/>
                </a:highlight>
              </a:rPr>
              <a:t>, </a:t>
            </a:r>
            <a:r>
              <a:rPr lang="en-US" sz="1100" dirty="0" err="1">
                <a:highlight>
                  <a:srgbClr val="FFFFFF"/>
                </a:highlight>
              </a:rPr>
              <a:t>gwaneth</a:t>
            </a:r>
            <a:r>
              <a:rPr lang="en-US" sz="1100" dirty="0">
                <a:highlight>
                  <a:srgbClr val="FFFFFF"/>
                </a:highlight>
              </a:rPr>
              <a:t> Teddy </a:t>
            </a:r>
            <a:r>
              <a:rPr lang="en-US" sz="1100" dirty="0" err="1">
                <a:highlight>
                  <a:srgbClr val="FFFFFF"/>
                </a:highlight>
              </a:rPr>
              <a:t>darganfod</a:t>
            </a:r>
            <a:r>
              <a:rPr lang="en-US" sz="1100" dirty="0">
                <a:highlight>
                  <a:srgbClr val="FFFFFF"/>
                </a:highlight>
              </a:rPr>
              <a:t> </a:t>
            </a:r>
            <a:r>
              <a:rPr lang="en-US" sz="1100" dirty="0" err="1">
                <a:highlight>
                  <a:srgbClr val="FFFFFF"/>
                </a:highlight>
              </a:rPr>
              <a:t>fod</a:t>
            </a:r>
            <a:r>
              <a:rPr lang="en-US" sz="1100" dirty="0">
                <a:highlight>
                  <a:srgbClr val="FFFFFF"/>
                </a:highlight>
              </a:rPr>
              <a:t> y </a:t>
            </a:r>
            <a:r>
              <a:rPr lang="en-US" sz="1100" dirty="0" err="1">
                <a:highlight>
                  <a:srgbClr val="FFFFFF"/>
                </a:highlight>
              </a:rPr>
              <a:t>rhan</a:t>
            </a:r>
            <a:r>
              <a:rPr lang="en-US" sz="1100" dirty="0">
                <a:highlight>
                  <a:srgbClr val="FFFFFF"/>
                </a:highlight>
              </a:rPr>
              <a:t> </a:t>
            </a:r>
            <a:r>
              <a:rPr lang="en-US" sz="1100" dirty="0" err="1">
                <a:highlight>
                  <a:srgbClr val="FFFFFF"/>
                </a:highlight>
              </a:rPr>
              <a:t>preswyl</a:t>
            </a:r>
            <a:r>
              <a:rPr lang="en-US" sz="1100" dirty="0">
                <a:highlight>
                  <a:srgbClr val="FFFFFF"/>
                </a:highlight>
              </a:rPr>
              <a:t> </a:t>
            </a:r>
            <a:r>
              <a:rPr lang="en-US" sz="1100" dirty="0" err="1">
                <a:highlight>
                  <a:srgbClr val="FFFFFF"/>
                </a:highlight>
              </a:rPr>
              <a:t>wedi</a:t>
            </a:r>
            <a:r>
              <a:rPr lang="en-US" sz="1100" dirty="0">
                <a:highlight>
                  <a:srgbClr val="FFFFFF"/>
                </a:highlight>
              </a:rPr>
              <a:t> </a:t>
            </a:r>
            <a:r>
              <a:rPr lang="en-US" sz="1100" dirty="0" err="1">
                <a:highlight>
                  <a:srgbClr val="FFFFFF"/>
                </a:highlight>
              </a:rPr>
              <a:t>derbyn</a:t>
            </a:r>
            <a:r>
              <a:rPr lang="en-US" sz="1100" dirty="0">
                <a:highlight>
                  <a:srgbClr val="FFFFFF"/>
                </a:highlight>
              </a:rPr>
              <a:t> </a:t>
            </a:r>
            <a:r>
              <a:rPr lang="en-US" sz="1100" dirty="0" err="1">
                <a:highlight>
                  <a:srgbClr val="FFFFFF"/>
                </a:highlight>
              </a:rPr>
              <a:t>fe</a:t>
            </a:r>
            <a:r>
              <a:rPr lang="en-US" sz="1100" dirty="0">
                <a:highlight>
                  <a:srgbClr val="FFFFFF"/>
                </a:highlight>
              </a:rPr>
              <a:t> </a:t>
            </a:r>
            <a:r>
              <a:rPr lang="en-US" sz="1100" dirty="0" err="1">
                <a:highlight>
                  <a:srgbClr val="FFFFFF"/>
                </a:highlight>
              </a:rPr>
              <a:t>fel</a:t>
            </a:r>
            <a:r>
              <a:rPr lang="en-US" sz="1100" dirty="0">
                <a:highlight>
                  <a:srgbClr val="FFFFFF"/>
                </a:highlight>
              </a:rPr>
              <a:t> </a:t>
            </a:r>
            <a:r>
              <a:rPr lang="en-US" sz="1100" dirty="0" err="1">
                <a:highlight>
                  <a:srgbClr val="FFFFFF"/>
                </a:highlight>
              </a:rPr>
              <a:t>pwy</a:t>
            </a:r>
            <a:r>
              <a:rPr lang="en-US" sz="1100" dirty="0">
                <a:highlight>
                  <a:srgbClr val="FFFFFF"/>
                </a:highlight>
              </a:rPr>
              <a:t> </a:t>
            </a:r>
            <a:r>
              <a:rPr lang="en-US" sz="1100" dirty="0" err="1">
                <a:highlight>
                  <a:srgbClr val="FFFFFF"/>
                </a:highlight>
              </a:rPr>
              <a:t>oedd</a:t>
            </a:r>
            <a:r>
              <a:rPr lang="en-US" sz="1100" dirty="0">
                <a:highlight>
                  <a:srgbClr val="FFFFFF"/>
                </a:highlight>
              </a:rPr>
              <a:t> </a:t>
            </a:r>
            <a:r>
              <a:rPr lang="en-US" sz="1100" dirty="0" err="1">
                <a:highlight>
                  <a:srgbClr val="FFFFFF"/>
                </a:highlight>
              </a:rPr>
              <a:t>fe</a:t>
            </a:r>
            <a:r>
              <a:rPr lang="en-US" sz="1100" dirty="0">
                <a:highlight>
                  <a:srgbClr val="FFFFFF"/>
                </a:highlight>
              </a:rPr>
              <a:t>.</a:t>
            </a:r>
            <a:r>
              <a:rPr lang="en-US" sz="1100" i="1" dirty="0">
                <a:highlight>
                  <a:srgbClr val="FFFFFF"/>
                </a:highlight>
              </a:rPr>
              <a:t> "</a:t>
            </a:r>
            <a:r>
              <a:rPr lang="en-US" sz="1100" i="1" dirty="0">
                <a:highlight>
                  <a:srgbClr val="FFFFFF"/>
                </a:highlight>
                <a:ea typeface="+mn-lt"/>
                <a:cs typeface="+mn-lt"/>
              </a:rPr>
              <a:t>Teddy found the residential section to be a “really safe space” where he made “lots of queer friends and met a really good group of people.”</a:t>
            </a:r>
          </a:p>
          <a:p>
            <a:r>
              <a:rPr lang="en-US" sz="1100" dirty="0">
                <a:highlight>
                  <a:srgbClr val="FFFFFF"/>
                </a:highlight>
                <a:ea typeface="+mn-lt"/>
                <a:cs typeface="+mn-lt"/>
              </a:rPr>
              <a:t>Yn </a:t>
            </a:r>
            <a:r>
              <a:rPr lang="en-US" sz="1100" dirty="0" err="1">
                <a:highlight>
                  <a:srgbClr val="FFFFFF"/>
                </a:highlight>
                <a:ea typeface="+mn-lt"/>
                <a:cs typeface="+mn-lt"/>
              </a:rPr>
              <a:t>ystod</a:t>
            </a:r>
            <a:r>
              <a:rPr lang="en-US" sz="1100" dirty="0">
                <a:highlight>
                  <a:srgbClr val="FFFFFF"/>
                </a:highlight>
                <a:ea typeface="+mn-lt"/>
                <a:cs typeface="+mn-lt"/>
              </a:rPr>
              <a:t> y </a:t>
            </a:r>
            <a:r>
              <a:rPr lang="en-US" sz="1100" dirty="0" err="1">
                <a:highlight>
                  <a:srgbClr val="FFFFFF"/>
                </a:highlight>
                <a:ea typeface="+mn-lt"/>
                <a:cs typeface="+mn-lt"/>
              </a:rPr>
              <a:t>cwrs</a:t>
            </a:r>
            <a:r>
              <a:rPr lang="en-US" sz="1100" dirty="0">
                <a:highlight>
                  <a:srgbClr val="FFFFFF"/>
                </a:highlight>
                <a:ea typeface="+mn-lt"/>
                <a:cs typeface="+mn-lt"/>
              </a:rPr>
              <a:t>, </a:t>
            </a:r>
            <a:r>
              <a:rPr lang="en-US" sz="1100" dirty="0" err="1">
                <a:highlight>
                  <a:srgbClr val="FFFFFF"/>
                </a:highlight>
                <a:ea typeface="+mn-lt"/>
                <a:cs typeface="+mn-lt"/>
              </a:rPr>
              <a:t>gwnaeth</a:t>
            </a:r>
            <a:r>
              <a:rPr lang="en-US" sz="1100" dirty="0">
                <a:highlight>
                  <a:srgbClr val="FFFFFF"/>
                </a:highlight>
                <a:ea typeface="+mn-lt"/>
                <a:cs typeface="+mn-lt"/>
              </a:rPr>
              <a:t> Teddy </a:t>
            </a:r>
            <a:r>
              <a:rPr lang="en-US" sz="1100" dirty="0" err="1">
                <a:highlight>
                  <a:srgbClr val="FFFFFF"/>
                </a:highlight>
                <a:ea typeface="+mn-lt"/>
                <a:cs typeface="+mn-lt"/>
              </a:rPr>
              <a:t>cael</a:t>
            </a:r>
            <a:r>
              <a:rPr lang="en-US" sz="1100" dirty="0">
                <a:highlight>
                  <a:srgbClr val="FFFFFF"/>
                </a:highlight>
                <a:ea typeface="+mn-lt"/>
                <a:cs typeface="+mn-lt"/>
              </a:rPr>
              <a:t> </a:t>
            </a:r>
            <a:r>
              <a:rPr lang="en-US" sz="1100" dirty="0" err="1">
                <a:highlight>
                  <a:srgbClr val="FFFFFF"/>
                </a:highlight>
                <a:ea typeface="+mn-lt"/>
                <a:cs typeface="+mn-lt"/>
              </a:rPr>
              <a:t>amheuon</a:t>
            </a:r>
            <a:r>
              <a:rPr lang="en-US" sz="1100" dirty="0">
                <a:highlight>
                  <a:srgbClr val="FFFFFF"/>
                </a:highlight>
                <a:ea typeface="+mn-lt"/>
                <a:cs typeface="+mn-lt"/>
              </a:rPr>
              <a:t> am </a:t>
            </a:r>
            <a:r>
              <a:rPr lang="en-US" sz="1100" dirty="0" err="1">
                <a:highlight>
                  <a:srgbClr val="FFFFFF"/>
                </a:highlight>
                <a:ea typeface="+mn-lt"/>
                <a:cs typeface="+mn-lt"/>
              </a:rPr>
              <a:t>os</a:t>
            </a:r>
            <a:r>
              <a:rPr lang="en-US" sz="1100" dirty="0">
                <a:highlight>
                  <a:srgbClr val="FFFFFF"/>
                </a:highlight>
                <a:ea typeface="+mn-lt"/>
                <a:cs typeface="+mn-lt"/>
              </a:rPr>
              <a:t> </a:t>
            </a:r>
            <a:r>
              <a:rPr lang="en-US" sz="1100" dirty="0" err="1">
                <a:highlight>
                  <a:srgbClr val="FFFFFF"/>
                </a:highlight>
                <a:ea typeface="+mn-lt"/>
                <a:cs typeface="+mn-lt"/>
              </a:rPr>
              <a:t>mae</a:t>
            </a:r>
            <a:r>
              <a:rPr lang="en-US" sz="1100" dirty="0">
                <a:highlight>
                  <a:srgbClr val="FFFFFF"/>
                </a:highlight>
                <a:ea typeface="+mn-lt"/>
                <a:cs typeface="+mn-lt"/>
              </a:rPr>
              <a:t> </a:t>
            </a:r>
            <a:r>
              <a:rPr lang="en-US" sz="1100" dirty="0" err="1">
                <a:highlight>
                  <a:srgbClr val="FFFFFF"/>
                </a:highlight>
                <a:ea typeface="+mn-lt"/>
                <a:cs typeface="+mn-lt"/>
              </a:rPr>
              <a:t>fe'n</a:t>
            </a:r>
            <a:r>
              <a:rPr lang="en-US" sz="1100" dirty="0">
                <a:highlight>
                  <a:srgbClr val="FFFFFF"/>
                </a:highlight>
                <a:ea typeface="+mn-lt"/>
                <a:cs typeface="+mn-lt"/>
              </a:rPr>
              <a:t> </a:t>
            </a:r>
            <a:r>
              <a:rPr lang="en-US" sz="1100" dirty="0" err="1">
                <a:highlight>
                  <a:srgbClr val="FFFFFF"/>
                </a:highlight>
                <a:ea typeface="+mn-lt"/>
                <a:cs typeface="+mn-lt"/>
              </a:rPr>
              <a:t>gallu</a:t>
            </a:r>
            <a:r>
              <a:rPr lang="en-US" sz="1100" dirty="0">
                <a:highlight>
                  <a:srgbClr val="FFFFFF"/>
                </a:highlight>
                <a:ea typeface="+mn-lt"/>
                <a:cs typeface="+mn-lt"/>
              </a:rPr>
              <a:t> </a:t>
            </a:r>
            <a:r>
              <a:rPr lang="en-US" sz="1100" dirty="0" err="1">
                <a:highlight>
                  <a:srgbClr val="FFFFFF"/>
                </a:highlight>
                <a:ea typeface="+mn-lt"/>
                <a:cs typeface="+mn-lt"/>
              </a:rPr>
              <a:t>gwneud</a:t>
            </a:r>
            <a:r>
              <a:rPr lang="en-US" sz="1100" dirty="0">
                <a:highlight>
                  <a:srgbClr val="FFFFFF"/>
                </a:highlight>
                <a:ea typeface="+mn-lt"/>
                <a:cs typeface="+mn-lt"/>
              </a:rPr>
              <a:t> e. </a:t>
            </a:r>
            <a:r>
              <a:rPr lang="en-US" sz="1100" dirty="0" err="1">
                <a:highlight>
                  <a:srgbClr val="FFFFFF"/>
                </a:highlight>
                <a:ea typeface="+mn-lt"/>
                <a:cs typeface="+mn-lt"/>
              </a:rPr>
              <a:t>Gwnaeth</a:t>
            </a:r>
            <a:r>
              <a:rPr lang="en-US" sz="1100" dirty="0">
                <a:highlight>
                  <a:srgbClr val="FFFFFF"/>
                </a:highlight>
                <a:ea typeface="+mn-lt"/>
                <a:cs typeface="+mn-lt"/>
              </a:rPr>
              <a:t> </a:t>
            </a:r>
            <a:r>
              <a:rPr lang="en-US" sz="1100" dirty="0" err="1">
                <a:highlight>
                  <a:srgbClr val="FFFFFF"/>
                </a:highlight>
                <a:ea typeface="+mn-lt"/>
                <a:cs typeface="+mn-lt"/>
              </a:rPr>
              <a:t>arweinydd</a:t>
            </a:r>
            <a:r>
              <a:rPr lang="en-US" sz="1100" dirty="0">
                <a:highlight>
                  <a:srgbClr val="FFFFFF"/>
                </a:highlight>
                <a:ea typeface="+mn-lt"/>
                <a:cs typeface="+mn-lt"/>
              </a:rPr>
              <a:t> y </a:t>
            </a:r>
            <a:r>
              <a:rPr lang="en-US" sz="1100" dirty="0" err="1">
                <a:highlight>
                  <a:srgbClr val="FFFFFF"/>
                </a:highlight>
                <a:ea typeface="+mn-lt"/>
                <a:cs typeface="+mn-lt"/>
              </a:rPr>
              <a:t>wobr</a:t>
            </a:r>
            <a:r>
              <a:rPr lang="en-US" sz="1100" dirty="0">
                <a:highlight>
                  <a:srgbClr val="FFFFFF"/>
                </a:highlight>
                <a:ea typeface="+mn-lt"/>
                <a:cs typeface="+mn-lt"/>
              </a:rPr>
              <a:t> </a:t>
            </a:r>
            <a:r>
              <a:rPr lang="en-US" sz="1100" dirty="0" err="1">
                <a:highlight>
                  <a:srgbClr val="FFFFFF"/>
                </a:highlight>
                <a:ea typeface="+mn-lt"/>
                <a:cs typeface="+mn-lt"/>
              </a:rPr>
              <a:t>rhoi</a:t>
            </a:r>
            <a:r>
              <a:rPr lang="en-US" sz="1100" dirty="0">
                <a:highlight>
                  <a:srgbClr val="FFFFFF"/>
                </a:highlight>
                <a:ea typeface="+mn-lt"/>
                <a:cs typeface="+mn-lt"/>
              </a:rPr>
              <a:t> </a:t>
            </a:r>
            <a:r>
              <a:rPr lang="en-US" sz="1100" dirty="0" err="1">
                <a:highlight>
                  <a:srgbClr val="FFFFFF"/>
                </a:highlight>
                <a:ea typeface="+mn-lt"/>
                <a:cs typeface="+mn-lt"/>
              </a:rPr>
              <a:t>fach</a:t>
            </a:r>
            <a:r>
              <a:rPr lang="en-US" sz="1100" dirty="0">
                <a:highlight>
                  <a:srgbClr val="FFFFFF"/>
                </a:highlight>
                <a:ea typeface="+mn-lt"/>
                <a:cs typeface="+mn-lt"/>
              </a:rPr>
              <a:t> o </a:t>
            </a:r>
            <a:r>
              <a:rPr lang="en-US" sz="1100" dirty="0" err="1">
                <a:highlight>
                  <a:srgbClr val="FFFFFF"/>
                </a:highlight>
                <a:ea typeface="+mn-lt"/>
                <a:cs typeface="+mn-lt"/>
              </a:rPr>
              <a:t>ymgais</a:t>
            </a:r>
            <a:r>
              <a:rPr lang="en-US" sz="1100" dirty="0">
                <a:highlight>
                  <a:srgbClr val="FFFFFF"/>
                </a:highlight>
                <a:ea typeface="+mn-lt"/>
                <a:cs typeface="+mn-lt"/>
              </a:rPr>
              <a:t> Iddo </a:t>
            </a:r>
            <a:r>
              <a:rPr lang="en-US" sz="1100" dirty="0" err="1">
                <a:highlight>
                  <a:srgbClr val="FFFFFF"/>
                </a:highlight>
                <a:ea typeface="+mn-lt"/>
                <a:cs typeface="+mn-lt"/>
              </a:rPr>
              <a:t>fe</a:t>
            </a:r>
            <a:r>
              <a:rPr lang="en-US" sz="1100" dirty="0">
                <a:highlight>
                  <a:srgbClr val="FFFFFF"/>
                </a:highlight>
                <a:ea typeface="+mn-lt"/>
                <a:cs typeface="+mn-lt"/>
              </a:rPr>
              <a:t> a </a:t>
            </a:r>
            <a:r>
              <a:rPr lang="en-US" sz="1100" dirty="0" err="1">
                <a:highlight>
                  <a:srgbClr val="FFFFFF"/>
                </a:highlight>
                <a:ea typeface="+mn-lt"/>
                <a:cs typeface="+mn-lt"/>
              </a:rPr>
              <a:t>wnaeth</a:t>
            </a:r>
            <a:r>
              <a:rPr lang="en-US" sz="1100" dirty="0">
                <a:highlight>
                  <a:srgbClr val="FFFFFF"/>
                </a:highlight>
                <a:ea typeface="+mn-lt"/>
                <a:cs typeface="+mn-lt"/>
              </a:rPr>
              <a:t> yr </a:t>
            </a:r>
            <a:r>
              <a:rPr lang="en-US" sz="1100" dirty="0" err="1">
                <a:highlight>
                  <a:srgbClr val="FFFFFF"/>
                </a:highlight>
                <a:ea typeface="+mn-lt"/>
                <a:cs typeface="+mn-lt"/>
              </a:rPr>
              <a:t>arweinydd</a:t>
            </a:r>
            <a:r>
              <a:rPr lang="en-US" sz="1100" dirty="0">
                <a:highlight>
                  <a:srgbClr val="FFFFFF"/>
                </a:highlight>
                <a:ea typeface="+mn-lt"/>
                <a:cs typeface="+mn-lt"/>
              </a:rPr>
              <a:t> </a:t>
            </a:r>
            <a:r>
              <a:rPr lang="en-US" sz="1100" dirty="0" err="1">
                <a:highlight>
                  <a:srgbClr val="FFFFFF"/>
                </a:highlight>
                <a:ea typeface="+mn-lt"/>
                <a:cs typeface="+mn-lt"/>
              </a:rPr>
              <a:t>paru</a:t>
            </a:r>
            <a:r>
              <a:rPr lang="en-US" sz="1100" dirty="0">
                <a:highlight>
                  <a:srgbClr val="FFFFFF"/>
                </a:highlight>
                <a:ea typeface="+mn-lt"/>
                <a:cs typeface="+mn-lt"/>
              </a:rPr>
              <a:t> </a:t>
            </a:r>
            <a:r>
              <a:rPr lang="en-US" sz="1100" dirty="0" err="1">
                <a:highlight>
                  <a:srgbClr val="FFFFFF"/>
                </a:highlight>
                <a:ea typeface="+mn-lt"/>
                <a:cs typeface="+mn-lt"/>
              </a:rPr>
              <a:t>fe</a:t>
            </a:r>
            <a:r>
              <a:rPr lang="en-US" sz="1100" dirty="0">
                <a:highlight>
                  <a:srgbClr val="FFFFFF"/>
                </a:highlight>
                <a:ea typeface="+mn-lt"/>
                <a:cs typeface="+mn-lt"/>
              </a:rPr>
              <a:t> lan </a:t>
            </a:r>
            <a:r>
              <a:rPr lang="en-US" sz="1100" dirty="0" err="1">
                <a:highlight>
                  <a:srgbClr val="FFFFFF"/>
                </a:highlight>
                <a:ea typeface="+mn-lt"/>
                <a:cs typeface="+mn-lt"/>
              </a:rPr>
              <a:t>gyda</a:t>
            </a:r>
            <a:r>
              <a:rPr lang="en-US" sz="1100" dirty="0">
                <a:highlight>
                  <a:srgbClr val="FFFFFF"/>
                </a:highlight>
                <a:ea typeface="+mn-lt"/>
                <a:cs typeface="+mn-lt"/>
              </a:rPr>
              <a:t> </a:t>
            </a:r>
            <a:r>
              <a:rPr lang="en-US" sz="1100" dirty="0" err="1">
                <a:highlight>
                  <a:srgbClr val="FFFFFF"/>
                </a:highlight>
                <a:ea typeface="+mn-lt"/>
                <a:cs typeface="+mn-lt"/>
              </a:rPr>
              <a:t>pherson</a:t>
            </a:r>
            <a:r>
              <a:rPr lang="en-US" sz="1100" dirty="0">
                <a:highlight>
                  <a:srgbClr val="FFFFFF"/>
                </a:highlight>
                <a:ea typeface="+mn-lt"/>
                <a:cs typeface="+mn-lt"/>
              </a:rPr>
              <a:t> a </a:t>
            </a:r>
            <a:r>
              <a:rPr lang="en-US" sz="1100" dirty="0" err="1">
                <a:highlight>
                  <a:srgbClr val="FFFFFF"/>
                </a:highlight>
                <a:ea typeface="+mn-lt"/>
                <a:cs typeface="+mn-lt"/>
              </a:rPr>
              <a:t>oedd</a:t>
            </a:r>
            <a:r>
              <a:rPr lang="en-US" sz="1100" dirty="0">
                <a:highlight>
                  <a:srgbClr val="FFFFFF"/>
                </a:highlight>
                <a:ea typeface="+mn-lt"/>
                <a:cs typeface="+mn-lt"/>
              </a:rPr>
              <a:t> </a:t>
            </a:r>
            <a:r>
              <a:rPr lang="en-US" sz="1100" dirty="0" err="1">
                <a:highlight>
                  <a:srgbClr val="FFFFFF"/>
                </a:highlight>
                <a:ea typeface="+mn-lt"/>
                <a:cs typeface="+mn-lt"/>
              </a:rPr>
              <a:t>yn</a:t>
            </a:r>
            <a:r>
              <a:rPr lang="en-US" sz="1100" dirty="0">
                <a:highlight>
                  <a:srgbClr val="FFFFFF"/>
                </a:highlight>
                <a:ea typeface="+mn-lt"/>
                <a:cs typeface="+mn-lt"/>
              </a:rPr>
              <a:t> </a:t>
            </a:r>
            <a:r>
              <a:rPr lang="en-US" sz="1100" dirty="0" err="1">
                <a:highlight>
                  <a:srgbClr val="FFFFFF"/>
                </a:highlight>
                <a:ea typeface="+mn-lt"/>
                <a:cs typeface="+mn-lt"/>
              </a:rPr>
              <a:t>ddall</a:t>
            </a:r>
            <a:r>
              <a:rPr lang="en-US" sz="1100" dirty="0">
                <a:highlight>
                  <a:srgbClr val="FFFFFF"/>
                </a:highlight>
                <a:ea typeface="+mn-lt"/>
                <a:cs typeface="+mn-lt"/>
              </a:rPr>
              <a:t>. </a:t>
            </a:r>
            <a:endParaRPr lang="en-US"/>
          </a:p>
          <a:p>
            <a:r>
              <a:rPr lang="en-US" sz="1100" dirty="0" err="1">
                <a:highlight>
                  <a:srgbClr val="FFFFFF"/>
                </a:highlight>
                <a:ea typeface="+mn-lt"/>
                <a:cs typeface="+mn-lt"/>
              </a:rPr>
              <a:t>Mae'r</a:t>
            </a:r>
            <a:r>
              <a:rPr lang="en-US" sz="1100" dirty="0">
                <a:highlight>
                  <a:srgbClr val="FFFFFF"/>
                </a:highlight>
                <a:ea typeface="+mn-lt"/>
                <a:cs typeface="+mn-lt"/>
              </a:rPr>
              <a:t> </a:t>
            </a:r>
            <a:r>
              <a:rPr lang="en-US" sz="1100" dirty="0" err="1">
                <a:highlight>
                  <a:srgbClr val="FFFFFF"/>
                </a:highlight>
                <a:ea typeface="+mn-lt"/>
                <a:cs typeface="+mn-lt"/>
              </a:rPr>
              <a:t>stroi</a:t>
            </a:r>
            <a:r>
              <a:rPr lang="en-US" sz="1100" dirty="0">
                <a:highlight>
                  <a:srgbClr val="FFFFFF"/>
                </a:highlight>
                <a:ea typeface="+mn-lt"/>
                <a:cs typeface="+mn-lt"/>
              </a:rPr>
              <a:t> </a:t>
            </a:r>
            <a:r>
              <a:rPr lang="en-US" sz="1100" dirty="0" err="1">
                <a:highlight>
                  <a:srgbClr val="FFFFFF"/>
                </a:highlight>
                <a:ea typeface="+mn-lt"/>
                <a:cs typeface="+mn-lt"/>
              </a:rPr>
              <a:t>hyn</a:t>
            </a:r>
            <a:r>
              <a:rPr lang="en-US" sz="1100" dirty="0">
                <a:highlight>
                  <a:srgbClr val="FFFFFF"/>
                </a:highlight>
                <a:ea typeface="+mn-lt"/>
                <a:cs typeface="+mn-lt"/>
              </a:rPr>
              <a:t> </a:t>
            </a:r>
            <a:r>
              <a:rPr lang="en-US" sz="1100" dirty="0" err="1">
                <a:highlight>
                  <a:srgbClr val="FFFFFF"/>
                </a:highlight>
                <a:ea typeface="+mn-lt"/>
                <a:cs typeface="+mn-lt"/>
              </a:rPr>
              <a:t>yn</a:t>
            </a:r>
            <a:r>
              <a:rPr lang="en-US" sz="1100" dirty="0">
                <a:highlight>
                  <a:srgbClr val="FFFFFF"/>
                </a:highlight>
                <a:ea typeface="+mn-lt"/>
                <a:cs typeface="+mn-lt"/>
              </a:rPr>
              <a:t> </a:t>
            </a:r>
            <a:r>
              <a:rPr lang="en-US" sz="1100" dirty="0" err="1">
                <a:highlight>
                  <a:srgbClr val="FFFFFF"/>
                </a:highlight>
                <a:ea typeface="+mn-lt"/>
                <a:cs typeface="+mn-lt"/>
              </a:rPr>
              <a:t>ddangos</a:t>
            </a:r>
            <a:r>
              <a:rPr lang="en-US" sz="1100" dirty="0">
                <a:highlight>
                  <a:srgbClr val="FFFFFF"/>
                </a:highlight>
                <a:ea typeface="+mn-lt"/>
                <a:cs typeface="+mn-lt"/>
              </a:rPr>
              <a:t> </a:t>
            </a:r>
            <a:r>
              <a:rPr lang="en-US" sz="1100" dirty="0" err="1">
                <a:highlight>
                  <a:srgbClr val="FFFFFF"/>
                </a:highlight>
                <a:ea typeface="+mn-lt"/>
                <a:cs typeface="+mn-lt"/>
              </a:rPr>
              <a:t>fod</a:t>
            </a:r>
            <a:r>
              <a:rPr lang="en-US" sz="1100" dirty="0">
                <a:highlight>
                  <a:srgbClr val="FFFFFF"/>
                </a:highlight>
                <a:ea typeface="+mn-lt"/>
                <a:cs typeface="+mn-lt"/>
              </a:rPr>
              <a:t> y </a:t>
            </a:r>
            <a:r>
              <a:rPr lang="en-US" sz="1100" dirty="0" err="1">
                <a:highlight>
                  <a:srgbClr val="FFFFFF"/>
                </a:highlight>
                <a:ea typeface="+mn-lt"/>
                <a:cs typeface="+mn-lt"/>
              </a:rPr>
              <a:t>cwrs</a:t>
            </a:r>
            <a:r>
              <a:rPr lang="en-US" sz="1100" dirty="0">
                <a:highlight>
                  <a:srgbClr val="FFFFFF"/>
                </a:highlight>
                <a:ea typeface="+mn-lt"/>
                <a:cs typeface="+mn-lt"/>
              </a:rPr>
              <a:t> a </a:t>
            </a:r>
            <a:r>
              <a:rPr lang="en-US" sz="1100" dirty="0" err="1">
                <a:highlight>
                  <a:srgbClr val="FFFFFF"/>
                </a:highlight>
                <a:ea typeface="+mn-lt"/>
                <a:cs typeface="+mn-lt"/>
              </a:rPr>
              <a:t>wobr</a:t>
            </a:r>
            <a:r>
              <a:rPr lang="en-US" sz="1100" dirty="0">
                <a:highlight>
                  <a:srgbClr val="FFFFFF"/>
                </a:highlight>
                <a:ea typeface="+mn-lt"/>
                <a:cs typeface="+mn-lt"/>
              </a:rPr>
              <a:t> </a:t>
            </a:r>
            <a:r>
              <a:rPr lang="en-US" sz="1100" dirty="0" err="1">
                <a:highlight>
                  <a:srgbClr val="FFFFFF"/>
                </a:highlight>
                <a:ea typeface="+mn-lt"/>
                <a:cs typeface="+mn-lt"/>
              </a:rPr>
              <a:t>hyn</a:t>
            </a:r>
            <a:r>
              <a:rPr lang="en-US" sz="1100" dirty="0">
                <a:highlight>
                  <a:srgbClr val="FFFFFF"/>
                </a:highlight>
                <a:ea typeface="+mn-lt"/>
                <a:cs typeface="+mn-lt"/>
              </a:rPr>
              <a:t> am </a:t>
            </a:r>
            <a:r>
              <a:rPr lang="en-US" sz="1100" dirty="0" err="1">
                <a:highlight>
                  <a:srgbClr val="FFFFFF"/>
                </a:highlight>
                <a:ea typeface="+mn-lt"/>
                <a:cs typeface="+mn-lt"/>
              </a:rPr>
              <a:t>pawb</a:t>
            </a:r>
            <a:r>
              <a:rPr lang="en-US" sz="1100" dirty="0">
                <a:highlight>
                  <a:srgbClr val="FFFFFF"/>
                </a:highlight>
                <a:ea typeface="+mn-lt"/>
                <a:cs typeface="+mn-lt"/>
              </a:rPr>
              <a:t> ac </a:t>
            </a:r>
            <a:r>
              <a:rPr lang="en-US" sz="1100" dirty="0" err="1">
                <a:highlight>
                  <a:srgbClr val="FFFFFF"/>
                </a:highlight>
                <a:ea typeface="+mn-lt"/>
                <a:cs typeface="+mn-lt"/>
              </a:rPr>
              <a:t>mae</a:t>
            </a:r>
            <a:r>
              <a:rPr lang="en-US" sz="1100" dirty="0">
                <a:highlight>
                  <a:srgbClr val="FFFFFF"/>
                </a:highlight>
                <a:ea typeface="+mn-lt"/>
                <a:cs typeface="+mn-lt"/>
              </a:rPr>
              <a:t> </a:t>
            </a:r>
            <a:r>
              <a:rPr lang="en-US" sz="1100" dirty="0" err="1">
                <a:highlight>
                  <a:srgbClr val="FFFFFF"/>
                </a:highlight>
                <a:ea typeface="+mn-lt"/>
                <a:cs typeface="+mn-lt"/>
              </a:rPr>
              <a:t>pobl</a:t>
            </a:r>
            <a:r>
              <a:rPr lang="en-US" sz="1100" dirty="0">
                <a:highlight>
                  <a:srgbClr val="FFFFFF"/>
                </a:highlight>
                <a:ea typeface="+mn-lt"/>
                <a:cs typeface="+mn-lt"/>
              </a:rPr>
              <a:t> </a:t>
            </a:r>
            <a:r>
              <a:rPr lang="en-US" sz="1100" dirty="0" err="1">
                <a:highlight>
                  <a:srgbClr val="FFFFFF"/>
                </a:highlight>
                <a:ea typeface="+mn-lt"/>
                <a:cs typeface="+mn-lt"/>
              </a:rPr>
              <a:t>yn</a:t>
            </a:r>
            <a:r>
              <a:rPr lang="en-US" sz="1100" dirty="0">
                <a:highlight>
                  <a:srgbClr val="FFFFFF"/>
                </a:highlight>
                <a:ea typeface="+mn-lt"/>
                <a:cs typeface="+mn-lt"/>
              </a:rPr>
              <a:t> </a:t>
            </a:r>
            <a:r>
              <a:rPr lang="en-US" sz="1100" dirty="0" err="1">
                <a:highlight>
                  <a:srgbClr val="FFFFFF"/>
                </a:highlight>
                <a:ea typeface="+mn-lt"/>
                <a:cs typeface="+mn-lt"/>
              </a:rPr>
              <a:t>gallu</a:t>
            </a:r>
            <a:r>
              <a:rPr lang="en-US" sz="1100" dirty="0">
                <a:highlight>
                  <a:srgbClr val="FFFFFF"/>
                </a:highlight>
                <a:ea typeface="+mn-lt"/>
                <a:cs typeface="+mn-lt"/>
              </a:rPr>
              <a:t> </a:t>
            </a:r>
            <a:r>
              <a:rPr lang="en-US" sz="1100" dirty="0" err="1">
                <a:highlight>
                  <a:srgbClr val="FFFFFF"/>
                </a:highlight>
                <a:ea typeface="+mn-lt"/>
                <a:cs typeface="+mn-lt"/>
              </a:rPr>
              <a:t>gwneud</a:t>
            </a:r>
            <a:r>
              <a:rPr lang="en-US" sz="1100" dirty="0">
                <a:highlight>
                  <a:srgbClr val="FFFFFF"/>
                </a:highlight>
                <a:ea typeface="+mn-lt"/>
                <a:cs typeface="+mn-lt"/>
              </a:rPr>
              <a:t> </a:t>
            </a:r>
            <a:r>
              <a:rPr lang="en-US" sz="1100" dirty="0" err="1">
                <a:highlight>
                  <a:srgbClr val="FFFFFF"/>
                </a:highlight>
                <a:ea typeface="+mn-lt"/>
                <a:cs typeface="+mn-lt"/>
              </a:rPr>
              <a:t>tpipyn</a:t>
            </a:r>
            <a:r>
              <a:rPr lang="en-US" sz="1100" dirty="0">
                <a:highlight>
                  <a:srgbClr val="FFFFFF"/>
                </a:highlight>
                <a:ea typeface="+mn-lt"/>
                <a:cs typeface="+mn-lt"/>
              </a:rPr>
              <a:t> </a:t>
            </a:r>
            <a:r>
              <a:rPr lang="en-US" sz="1100" dirty="0" err="1">
                <a:highlight>
                  <a:srgbClr val="FFFFFF"/>
                </a:highlight>
                <a:ea typeface="+mn-lt"/>
                <a:cs typeface="+mn-lt"/>
              </a:rPr>
              <a:t>bach</a:t>
            </a:r>
            <a:r>
              <a:rPr lang="en-US" sz="1100" dirty="0">
                <a:highlight>
                  <a:srgbClr val="FFFFFF"/>
                </a:highlight>
                <a:ea typeface="+mn-lt"/>
                <a:cs typeface="+mn-lt"/>
              </a:rPr>
              <a:t> o </a:t>
            </a:r>
            <a:r>
              <a:rPr lang="en-US" sz="1100" dirty="0" err="1">
                <a:highlight>
                  <a:srgbClr val="FFFFFF"/>
                </a:highlight>
                <a:ea typeface="+mn-lt"/>
                <a:cs typeface="+mn-lt"/>
              </a:rPr>
              <a:t>addasiadu</a:t>
            </a:r>
            <a:r>
              <a:rPr lang="en-US" sz="1100" dirty="0">
                <a:highlight>
                  <a:srgbClr val="FFFFFF"/>
                </a:highlight>
                <a:ea typeface="+mn-lt"/>
                <a:cs typeface="+mn-lt"/>
              </a:rPr>
              <a:t> </a:t>
            </a:r>
            <a:r>
              <a:rPr lang="en-US" sz="1100" dirty="0" err="1">
                <a:highlight>
                  <a:srgbClr val="FFFFFF"/>
                </a:highlight>
                <a:ea typeface="+mn-lt"/>
                <a:cs typeface="+mn-lt"/>
              </a:rPr>
              <a:t>I'r</a:t>
            </a:r>
            <a:r>
              <a:rPr lang="en-US" sz="1100" dirty="0">
                <a:highlight>
                  <a:srgbClr val="FFFFFF"/>
                </a:highlight>
                <a:ea typeface="+mn-lt"/>
                <a:cs typeface="+mn-lt"/>
              </a:rPr>
              <a:t> </a:t>
            </a:r>
            <a:r>
              <a:rPr lang="en-US" sz="1100" dirty="0" err="1">
                <a:highlight>
                  <a:srgbClr val="FFFFFF"/>
                </a:highlight>
                <a:ea typeface="+mn-lt"/>
                <a:cs typeface="+mn-lt"/>
              </a:rPr>
              <a:t>cwrs</a:t>
            </a:r>
            <a:r>
              <a:rPr lang="en-US" sz="1100" dirty="0">
                <a:highlight>
                  <a:srgbClr val="FFFFFF"/>
                </a:highlight>
                <a:ea typeface="+mn-lt"/>
                <a:cs typeface="+mn-lt"/>
              </a:rPr>
              <a:t> I </a:t>
            </a:r>
            <a:r>
              <a:rPr lang="en-US" sz="1100" dirty="0" err="1">
                <a:highlight>
                  <a:srgbClr val="FFFFFF"/>
                </a:highlight>
                <a:ea typeface="+mn-lt"/>
                <a:cs typeface="+mn-lt"/>
              </a:rPr>
              <a:t>sicrhau</a:t>
            </a:r>
            <a:r>
              <a:rPr lang="en-US" sz="1100" dirty="0">
                <a:highlight>
                  <a:srgbClr val="FFFFFF"/>
                </a:highlight>
                <a:ea typeface="+mn-lt"/>
                <a:cs typeface="+mn-lt"/>
              </a:rPr>
              <a:t> </a:t>
            </a:r>
            <a:r>
              <a:rPr lang="en-US" sz="1100" dirty="0" err="1">
                <a:highlight>
                  <a:srgbClr val="FFFFFF"/>
                </a:highlight>
                <a:ea typeface="+mn-lt"/>
                <a:cs typeface="+mn-lt"/>
              </a:rPr>
              <a:t>fod</a:t>
            </a:r>
            <a:r>
              <a:rPr lang="en-US" sz="1100" dirty="0">
                <a:highlight>
                  <a:srgbClr val="FFFFFF"/>
                </a:highlight>
                <a:ea typeface="+mn-lt"/>
                <a:cs typeface="+mn-lt"/>
              </a:rPr>
              <a:t> </a:t>
            </a:r>
            <a:r>
              <a:rPr lang="en-US" sz="1100" dirty="0" err="1">
                <a:highlight>
                  <a:srgbClr val="FFFFFF"/>
                </a:highlight>
                <a:ea typeface="+mn-lt"/>
                <a:cs typeface="+mn-lt"/>
              </a:rPr>
              <a:t>pawb</a:t>
            </a:r>
            <a:r>
              <a:rPr lang="en-US" sz="1100" dirty="0">
                <a:highlight>
                  <a:srgbClr val="FFFFFF"/>
                </a:highlight>
                <a:ea typeface="+mn-lt"/>
                <a:cs typeface="+mn-lt"/>
              </a:rPr>
              <a:t> </a:t>
            </a:r>
            <a:r>
              <a:rPr lang="en-US" sz="1100" dirty="0" err="1">
                <a:highlight>
                  <a:srgbClr val="FFFFFF"/>
                </a:highlight>
                <a:ea typeface="+mn-lt"/>
                <a:cs typeface="+mn-lt"/>
              </a:rPr>
              <a:t>yn</a:t>
            </a:r>
            <a:r>
              <a:rPr lang="en-US" sz="1100" dirty="0">
                <a:highlight>
                  <a:srgbClr val="FFFFFF"/>
                </a:highlight>
                <a:ea typeface="+mn-lt"/>
                <a:cs typeface="+mn-lt"/>
              </a:rPr>
              <a:t> </a:t>
            </a:r>
            <a:r>
              <a:rPr lang="en-US" sz="1100" dirty="0" err="1">
                <a:highlight>
                  <a:srgbClr val="FFFFFF"/>
                </a:highlight>
                <a:ea typeface="+mn-lt"/>
                <a:cs typeface="+mn-lt"/>
              </a:rPr>
              <a:t>teimlo'n</a:t>
            </a:r>
            <a:r>
              <a:rPr lang="en-US" sz="1100" dirty="0">
                <a:highlight>
                  <a:srgbClr val="FFFFFF"/>
                </a:highlight>
                <a:ea typeface="+mn-lt"/>
                <a:cs typeface="+mn-lt"/>
              </a:rPr>
              <a:t> </a:t>
            </a:r>
            <a:r>
              <a:rPr lang="en-US" sz="1100" dirty="0" err="1">
                <a:highlight>
                  <a:srgbClr val="FFFFFF"/>
                </a:highlight>
                <a:ea typeface="+mn-lt"/>
                <a:cs typeface="+mn-lt"/>
              </a:rPr>
              <a:t>ddiogel</a:t>
            </a:r>
            <a:r>
              <a:rPr lang="en-US" sz="1100" dirty="0">
                <a:highlight>
                  <a:srgbClr val="FFFFFF"/>
                </a:highlight>
                <a:ea typeface="+mn-lt"/>
                <a:cs typeface="+mn-lt"/>
              </a:rPr>
              <a:t> a </a:t>
            </a:r>
            <a:r>
              <a:rPr lang="en-US" sz="1100" dirty="0" err="1">
                <a:highlight>
                  <a:srgbClr val="FFFFFF"/>
                </a:highlight>
                <a:ea typeface="+mn-lt"/>
                <a:cs typeface="+mn-lt"/>
              </a:rPr>
              <a:t>fod</a:t>
            </a:r>
            <a:r>
              <a:rPr lang="en-US" sz="1100" dirty="0">
                <a:highlight>
                  <a:srgbClr val="FFFFFF"/>
                </a:highlight>
                <a:ea typeface="+mn-lt"/>
                <a:cs typeface="+mn-lt"/>
              </a:rPr>
              <a:t> </a:t>
            </a:r>
            <a:r>
              <a:rPr lang="en-US" sz="1100" dirty="0" err="1">
                <a:highlight>
                  <a:srgbClr val="FFFFFF"/>
                </a:highlight>
                <a:ea typeface="+mn-lt"/>
                <a:cs typeface="+mn-lt"/>
              </a:rPr>
              <a:t>chroeso</a:t>
            </a:r>
            <a:r>
              <a:rPr lang="en-US" sz="1100" dirty="0">
                <a:highlight>
                  <a:srgbClr val="FFFFFF"/>
                </a:highlight>
                <a:ea typeface="+mn-lt"/>
                <a:cs typeface="+mn-lt"/>
              </a:rPr>
              <a:t> I </a:t>
            </a:r>
            <a:r>
              <a:rPr lang="en-US" sz="1100" dirty="0" err="1">
                <a:highlight>
                  <a:srgbClr val="FFFFFF"/>
                </a:highlight>
                <a:ea typeface="+mn-lt"/>
                <a:cs typeface="+mn-lt"/>
              </a:rPr>
              <a:t>pawb</a:t>
            </a:r>
            <a:endParaRPr lang="en-US" sz="1100" dirty="0">
              <a:highlight>
                <a:srgbClr val="FFFFFF"/>
              </a:highlight>
              <a:ea typeface="+mn-lt"/>
              <a:cs typeface="+mn-lt"/>
            </a:endParaRPr>
          </a:p>
          <a:p>
            <a:r>
              <a:rPr lang="en-US" sz="1100" dirty="0">
                <a:highlight>
                  <a:srgbClr val="FFFFFF"/>
                </a:highlight>
                <a:ea typeface="+mn-lt"/>
                <a:cs typeface="+mn-lt"/>
              </a:rPr>
              <a:t>O </a:t>
            </a:r>
            <a:r>
              <a:rPr lang="en-US" sz="1100" dirty="0" err="1">
                <a:highlight>
                  <a:srgbClr val="FFFFFF"/>
                </a:highlight>
                <a:ea typeface="+mn-lt"/>
                <a:cs typeface="+mn-lt"/>
              </a:rPr>
              <a:t>ganlyniad</a:t>
            </a:r>
            <a:r>
              <a:rPr lang="en-US" sz="1100" dirty="0">
                <a:highlight>
                  <a:srgbClr val="FFFFFF"/>
                </a:highlight>
                <a:ea typeface="+mn-lt"/>
                <a:cs typeface="+mn-lt"/>
              </a:rPr>
              <a:t> </a:t>
            </a:r>
            <a:r>
              <a:rPr lang="en-US" sz="1100" dirty="0" err="1">
                <a:highlight>
                  <a:srgbClr val="FFFFFF"/>
                </a:highlight>
                <a:ea typeface="+mn-lt"/>
                <a:cs typeface="+mn-lt"/>
              </a:rPr>
              <a:t>I'r</a:t>
            </a:r>
            <a:r>
              <a:rPr lang="en-US" sz="1100" dirty="0">
                <a:highlight>
                  <a:srgbClr val="FFFFFF"/>
                </a:highlight>
                <a:ea typeface="+mn-lt"/>
                <a:cs typeface="+mn-lt"/>
              </a:rPr>
              <a:t> </a:t>
            </a:r>
            <a:r>
              <a:rPr lang="en-US" sz="1100" dirty="0" err="1">
                <a:highlight>
                  <a:srgbClr val="FFFFFF"/>
                </a:highlight>
                <a:ea typeface="+mn-lt"/>
                <a:cs typeface="+mn-lt"/>
              </a:rPr>
              <a:t>cwrs</a:t>
            </a:r>
            <a:r>
              <a:rPr lang="en-US" sz="1100" dirty="0">
                <a:highlight>
                  <a:srgbClr val="FFFFFF"/>
                </a:highlight>
                <a:ea typeface="+mn-lt"/>
                <a:cs typeface="+mn-lt"/>
              </a:rPr>
              <a:t>. </a:t>
            </a:r>
            <a:r>
              <a:rPr lang="en-US" sz="1100" dirty="0" err="1">
                <a:highlight>
                  <a:srgbClr val="FFFFFF"/>
                </a:highlight>
                <a:ea typeface="+mn-lt"/>
                <a:cs typeface="+mn-lt"/>
              </a:rPr>
              <a:t>Gwnaeth</a:t>
            </a:r>
            <a:r>
              <a:rPr lang="en-US" sz="1100" dirty="0">
                <a:highlight>
                  <a:srgbClr val="FFFFFF"/>
                </a:highlight>
                <a:ea typeface="+mn-lt"/>
                <a:cs typeface="+mn-lt"/>
              </a:rPr>
              <a:t> Teddy </a:t>
            </a:r>
            <a:r>
              <a:rPr lang="en-US" sz="1100" dirty="0" err="1">
                <a:highlight>
                  <a:srgbClr val="FFFFFF"/>
                </a:highlight>
                <a:ea typeface="+mn-lt"/>
                <a:cs typeface="+mn-lt"/>
              </a:rPr>
              <a:t>defnyddio</a:t>
            </a:r>
            <a:r>
              <a:rPr lang="en-US" sz="1100" dirty="0">
                <a:highlight>
                  <a:srgbClr val="FFFFFF"/>
                </a:highlight>
                <a:ea typeface="+mn-lt"/>
                <a:cs typeface="+mn-lt"/>
              </a:rPr>
              <a:t> y </a:t>
            </a:r>
            <a:r>
              <a:rPr lang="en-US" sz="1100" dirty="0" err="1">
                <a:highlight>
                  <a:srgbClr val="FFFFFF"/>
                </a:highlight>
                <a:ea typeface="+mn-lt"/>
                <a:cs typeface="+mn-lt"/>
              </a:rPr>
              <a:t>wobr</a:t>
            </a:r>
            <a:r>
              <a:rPr lang="en-US" sz="1100" dirty="0">
                <a:highlight>
                  <a:srgbClr val="FFFFFF"/>
                </a:highlight>
                <a:ea typeface="+mn-lt"/>
                <a:cs typeface="+mn-lt"/>
              </a:rPr>
              <a:t> </a:t>
            </a:r>
            <a:r>
              <a:rPr lang="en-US" sz="1100" dirty="0" err="1">
                <a:highlight>
                  <a:srgbClr val="FFFFFF"/>
                </a:highlight>
                <a:ea typeface="+mn-lt"/>
                <a:cs typeface="+mn-lt"/>
              </a:rPr>
              <a:t>hyn</a:t>
            </a:r>
            <a:r>
              <a:rPr lang="en-US" sz="1100" dirty="0">
                <a:highlight>
                  <a:srgbClr val="FFFFFF"/>
                </a:highlight>
                <a:ea typeface="+mn-lt"/>
                <a:cs typeface="+mn-lt"/>
              </a:rPr>
              <a:t> I </a:t>
            </a:r>
            <a:r>
              <a:rPr lang="en-US" sz="1100" dirty="0" err="1">
                <a:highlight>
                  <a:srgbClr val="FFFFFF"/>
                </a:highlight>
                <a:ea typeface="+mn-lt"/>
                <a:cs typeface="+mn-lt"/>
              </a:rPr>
              <a:t>sicrhau</a:t>
            </a:r>
            <a:r>
              <a:rPr lang="en-US" sz="1100" dirty="0">
                <a:highlight>
                  <a:srgbClr val="FFFFFF"/>
                </a:highlight>
                <a:ea typeface="+mn-lt"/>
                <a:cs typeface="+mn-lt"/>
              </a:rPr>
              <a:t> </a:t>
            </a:r>
            <a:r>
              <a:rPr lang="en-US" sz="1100" dirty="0" err="1">
                <a:highlight>
                  <a:srgbClr val="FFFFFF"/>
                </a:highlight>
                <a:ea typeface="+mn-lt"/>
                <a:cs typeface="+mn-lt"/>
              </a:rPr>
              <a:t>lle</a:t>
            </a:r>
            <a:r>
              <a:rPr lang="en-US" sz="1100" dirty="0">
                <a:highlight>
                  <a:srgbClr val="FFFFFF"/>
                </a:highlight>
                <a:ea typeface="+mn-lt"/>
                <a:cs typeface="+mn-lt"/>
              </a:rPr>
              <a:t> </a:t>
            </a:r>
            <a:r>
              <a:rPr lang="en-US" sz="1100" dirty="0" err="1">
                <a:highlight>
                  <a:srgbClr val="FFFFFF"/>
                </a:highlight>
                <a:ea typeface="+mn-lt"/>
                <a:cs typeface="+mn-lt"/>
              </a:rPr>
              <a:t>mewn</a:t>
            </a:r>
            <a:r>
              <a:rPr lang="en-US" sz="1100" dirty="0">
                <a:highlight>
                  <a:srgbClr val="FFFFFF"/>
                </a:highlight>
                <a:ea typeface="+mn-lt"/>
                <a:cs typeface="+mn-lt"/>
              </a:rPr>
              <a:t> </a:t>
            </a:r>
            <a:r>
              <a:rPr lang="en-US" sz="1100" dirty="0" err="1">
                <a:highlight>
                  <a:srgbClr val="FFFFFF"/>
                </a:highlight>
                <a:ea typeface="+mn-lt"/>
                <a:cs typeface="+mn-lt"/>
              </a:rPr>
              <a:t>prifysgol</a:t>
            </a:r>
            <a:r>
              <a:rPr lang="en-US" sz="1100" dirty="0">
                <a:highlight>
                  <a:srgbClr val="FFFFFF"/>
                </a:highlight>
                <a:ea typeface="+mn-lt"/>
                <a:cs typeface="+mn-lt"/>
              </a:rPr>
              <a:t> I </a:t>
            </a:r>
            <a:r>
              <a:rPr lang="en-US" sz="1100" dirty="0" err="1">
                <a:highlight>
                  <a:srgbClr val="FFFFFF"/>
                </a:highlight>
                <a:ea typeface="+mn-lt"/>
                <a:cs typeface="+mn-lt"/>
              </a:rPr>
              <a:t>astudio</a:t>
            </a:r>
            <a:r>
              <a:rPr lang="en-US" sz="1100" dirty="0">
                <a:highlight>
                  <a:srgbClr val="FFFFFF"/>
                </a:highlight>
                <a:ea typeface="+mn-lt"/>
                <a:cs typeface="+mn-lt"/>
              </a:rPr>
              <a:t> film. </a:t>
            </a:r>
            <a:r>
              <a:rPr lang="en-US" sz="1100" dirty="0" err="1">
                <a:highlight>
                  <a:srgbClr val="FFFFFF"/>
                </a:highlight>
                <a:ea typeface="+mn-lt"/>
                <a:cs typeface="+mn-lt"/>
              </a:rPr>
              <a:t>Dyweda</a:t>
            </a:r>
            <a:r>
              <a:rPr lang="en-US" sz="1100" dirty="0">
                <a:highlight>
                  <a:srgbClr val="FFFFFF"/>
                </a:highlight>
                <a:ea typeface="+mn-lt"/>
                <a:cs typeface="+mn-lt"/>
              </a:rPr>
              <a:t> </a:t>
            </a:r>
            <a:r>
              <a:rPr lang="en-US" sz="1100" dirty="0" err="1">
                <a:highlight>
                  <a:srgbClr val="FFFFFF"/>
                </a:highlight>
                <a:ea typeface="+mn-lt"/>
                <a:cs typeface="+mn-lt"/>
              </a:rPr>
              <a:t>ef</a:t>
            </a:r>
            <a:r>
              <a:rPr lang="en-US" sz="1100" dirty="0">
                <a:highlight>
                  <a:srgbClr val="FFFFFF"/>
                </a:highlight>
                <a:ea typeface="+mn-lt"/>
                <a:cs typeface="+mn-lt"/>
              </a:rPr>
              <a:t> </a:t>
            </a:r>
            <a:r>
              <a:rPr lang="en-US" sz="1100" i="1" dirty="0">
                <a:highlight>
                  <a:srgbClr val="FFFFFF"/>
                </a:highlight>
                <a:ea typeface="+mn-lt"/>
                <a:cs typeface="+mn-lt"/>
              </a:rPr>
              <a:t>" the whole experience has helped me to develop resilience and self-belief as well as opening doors and opportunities along the way.”</a:t>
            </a:r>
          </a:p>
        </p:txBody>
      </p:sp>
      <p:pic>
        <p:nvPicPr>
          <p:cNvPr id="4" name="Picture 3" descr="A child in a blue shirt&#10;&#10;AI-generated content may be incorrect.">
            <a:extLst>
              <a:ext uri="{FF2B5EF4-FFF2-40B4-BE49-F238E27FC236}">
                <a16:creationId xmlns:a16="http://schemas.microsoft.com/office/drawing/2014/main" id="{28CE9F53-8054-615D-D2DA-E322FBC21361}"/>
              </a:ext>
            </a:extLst>
          </p:cNvPr>
          <p:cNvPicPr>
            <a:picLocks noChangeAspect="1"/>
          </p:cNvPicPr>
          <p:nvPr/>
        </p:nvPicPr>
        <p:blipFill>
          <a:blip r:embed="rId2"/>
          <a:srcRect l="11625" r="17375"/>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1A66DD5F-84C5-B578-8910-3ABF99BCB813}"/>
              </a:ext>
            </a:extLst>
          </p:cNvPr>
          <p:cNvSpPr txBox="1"/>
          <p:nvPr/>
        </p:nvSpPr>
        <p:spPr>
          <a:xfrm>
            <a:off x="8172174" y="551621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FFFFFF"/>
                </a:solidFill>
                <a:latin typeface="Times New Roman"/>
              </a:rPr>
              <a:t>(DOFE, n.d.)</a:t>
            </a:r>
            <a:endParaRPr lang="en-US"/>
          </a:p>
          <a:p>
            <a:pPr algn="ctr"/>
            <a:endParaRPr lang="en-US"/>
          </a:p>
        </p:txBody>
      </p:sp>
      <p:sp>
        <p:nvSpPr>
          <p:cNvPr id="6" name="TextBox 5">
            <a:extLst>
              <a:ext uri="{FF2B5EF4-FFF2-40B4-BE49-F238E27FC236}">
                <a16:creationId xmlns:a16="http://schemas.microsoft.com/office/drawing/2014/main" id="{60FC936F-B262-C5E6-59EE-4B6565B76588}"/>
              </a:ext>
            </a:extLst>
          </p:cNvPr>
          <p:cNvSpPr txBox="1"/>
          <p:nvPr/>
        </p:nvSpPr>
        <p:spPr>
          <a:xfrm>
            <a:off x="11317001" y="6141543"/>
            <a:ext cx="8556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30</a:t>
            </a:r>
          </a:p>
        </p:txBody>
      </p:sp>
    </p:spTree>
    <p:extLst>
      <p:ext uri="{BB962C8B-B14F-4D97-AF65-F5344CB8AC3E}">
        <p14:creationId xmlns:p14="http://schemas.microsoft.com/office/powerpoint/2010/main" val="3093523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F3EE64A-0D6F-9333-34CE-D573CE6427E6}"/>
              </a:ext>
            </a:extLst>
          </p:cNvPr>
          <p:cNvSpPr>
            <a:spLocks noGrp="1"/>
          </p:cNvSpPr>
          <p:nvPr>
            <p:ph type="title"/>
          </p:nvPr>
        </p:nvSpPr>
        <p:spPr>
          <a:xfrm>
            <a:off x="838200" y="365125"/>
            <a:ext cx="5393361" cy="1325563"/>
          </a:xfrm>
        </p:spPr>
        <p:txBody>
          <a:bodyPr>
            <a:normAutofit/>
          </a:bodyPr>
          <a:lstStyle/>
          <a:p>
            <a:r>
              <a:rPr lang="en-US"/>
              <a:t>Stori Lewis</a:t>
            </a:r>
          </a:p>
        </p:txBody>
      </p:sp>
      <p:sp>
        <p:nvSpPr>
          <p:cNvPr id="3" name="Content Placeholder 2">
            <a:extLst>
              <a:ext uri="{FF2B5EF4-FFF2-40B4-BE49-F238E27FC236}">
                <a16:creationId xmlns:a16="http://schemas.microsoft.com/office/drawing/2014/main" id="{4CC54DF1-3D65-9D7B-9207-F03651F37AEF}"/>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US" sz="1100" dirty="0" err="1"/>
              <a:t>Gwnaeth</a:t>
            </a:r>
            <a:r>
              <a:rPr lang="en-US" sz="1100" dirty="0"/>
              <a:t> Lewis trio am y </a:t>
            </a:r>
            <a:r>
              <a:rPr lang="en-US" sz="1100" dirty="0" err="1"/>
              <a:t>wobr</a:t>
            </a:r>
            <a:r>
              <a:rPr lang="en-US" sz="1100" dirty="0"/>
              <a:t> DOFE </a:t>
            </a:r>
            <a:r>
              <a:rPr lang="en-US" sz="1100" dirty="0" err="1"/>
              <a:t>oherwydd</a:t>
            </a:r>
            <a:r>
              <a:rPr lang="en-US" sz="1100" dirty="0"/>
              <a:t> </a:t>
            </a:r>
            <a:r>
              <a:rPr lang="en-US" sz="1100" dirty="0" err="1"/>
              <a:t>wnaeth</a:t>
            </a:r>
            <a:r>
              <a:rPr lang="en-US" sz="1100" dirty="0"/>
              <a:t> </a:t>
            </a:r>
            <a:r>
              <a:rPr lang="en-US" sz="1100" dirty="0" err="1"/>
              <a:t>e'n</a:t>
            </a:r>
            <a:r>
              <a:rPr lang="en-US" sz="1100" dirty="0"/>
              <a:t> </a:t>
            </a:r>
            <a:r>
              <a:rPr lang="en-US" sz="1100" dirty="0" err="1"/>
              <a:t>teimol'n</a:t>
            </a:r>
            <a:r>
              <a:rPr lang="en-US" sz="1100" dirty="0"/>
              <a:t> </a:t>
            </a:r>
            <a:r>
              <a:rPr lang="en-US" sz="1100" dirty="0" err="1"/>
              <a:t>unig</a:t>
            </a:r>
            <a:r>
              <a:rPr lang="en-US" sz="1100" dirty="0"/>
              <a:t> </a:t>
            </a:r>
            <a:r>
              <a:rPr lang="en-US" sz="1100" dirty="0" err="1"/>
              <a:t>yn</a:t>
            </a:r>
            <a:r>
              <a:rPr lang="en-US" sz="1100" dirty="0"/>
              <a:t> </a:t>
            </a:r>
            <a:r>
              <a:rPr lang="en-US" sz="1100" dirty="0" err="1"/>
              <a:t>ei</a:t>
            </a:r>
            <a:r>
              <a:rPr lang="en-US" sz="1100" dirty="0"/>
              <a:t> </a:t>
            </a:r>
            <a:r>
              <a:rPr lang="en-US" sz="1100" dirty="0" err="1"/>
              <a:t>chartref</a:t>
            </a:r>
            <a:r>
              <a:rPr lang="en-US" sz="1100" dirty="0"/>
              <a:t>.</a:t>
            </a:r>
          </a:p>
          <a:p>
            <a:r>
              <a:rPr lang="en-US" sz="1100" dirty="0" err="1"/>
              <a:t>Gwnaeth</a:t>
            </a:r>
            <a:r>
              <a:rPr lang="en-US" sz="1100" dirty="0"/>
              <a:t> Lewis </a:t>
            </a:r>
            <a:r>
              <a:rPr lang="en-US" sz="1100" dirty="0" err="1"/>
              <a:t>cael</a:t>
            </a:r>
            <a:r>
              <a:rPr lang="en-US" sz="1100" dirty="0"/>
              <a:t> </a:t>
            </a:r>
            <a:r>
              <a:rPr lang="en-US" sz="1100" dirty="0" err="1"/>
              <a:t>ei</a:t>
            </a:r>
            <a:r>
              <a:rPr lang="en-US" sz="1100" dirty="0"/>
              <a:t> </a:t>
            </a:r>
            <a:r>
              <a:rPr lang="en-US" sz="1100" dirty="0" err="1"/>
              <a:t>hunan</a:t>
            </a:r>
            <a:r>
              <a:rPr lang="en-US" sz="1100" dirty="0"/>
              <a:t> </a:t>
            </a:r>
            <a:r>
              <a:rPr lang="en-US" sz="1100" dirty="0" err="1"/>
              <a:t>ysgolio</a:t>
            </a:r>
            <a:r>
              <a:rPr lang="en-US" sz="1100" dirty="0"/>
              <a:t> </a:t>
            </a:r>
            <a:r>
              <a:rPr lang="en-US" sz="1100" dirty="0" err="1"/>
              <a:t>yn</a:t>
            </a:r>
            <a:r>
              <a:rPr lang="en-US" sz="1100" dirty="0"/>
              <a:t> </a:t>
            </a:r>
            <a:r>
              <a:rPr lang="en-US" sz="1100" dirty="0" err="1"/>
              <a:t>ei</a:t>
            </a:r>
            <a:r>
              <a:rPr lang="en-US" sz="1100" dirty="0"/>
              <a:t> </a:t>
            </a:r>
            <a:r>
              <a:rPr lang="en-US" sz="1100" dirty="0" err="1"/>
              <a:t>chratref</a:t>
            </a:r>
            <a:r>
              <a:rPr lang="en-US" sz="1100" dirty="0"/>
              <a:t> felly </a:t>
            </a:r>
            <a:r>
              <a:rPr lang="en-US" sz="1100" dirty="0" err="1"/>
              <a:t>roedd</a:t>
            </a:r>
            <a:r>
              <a:rPr lang="en-US" sz="1100" dirty="0"/>
              <a:t> </a:t>
            </a:r>
            <a:r>
              <a:rPr lang="en-US" sz="1100" dirty="0" err="1"/>
              <a:t>gymaint</a:t>
            </a:r>
            <a:r>
              <a:rPr lang="en-US" sz="1100" dirty="0"/>
              <a:t> o </a:t>
            </a:r>
            <a:r>
              <a:rPr lang="en-US" sz="1100" dirty="0" err="1"/>
              <a:t>amser</a:t>
            </a:r>
            <a:r>
              <a:rPr lang="en-US" sz="1100" dirty="0"/>
              <a:t> Lewis </a:t>
            </a:r>
            <a:r>
              <a:rPr lang="en-US" sz="1100" dirty="0" err="1"/>
              <a:t>yn</a:t>
            </a:r>
            <a:r>
              <a:rPr lang="en-US" sz="1100" dirty="0"/>
              <a:t> </a:t>
            </a:r>
            <a:r>
              <a:rPr lang="en-US" sz="1100" dirty="0" err="1"/>
              <a:t>cael</a:t>
            </a:r>
            <a:r>
              <a:rPr lang="en-US" sz="1100" dirty="0"/>
              <a:t> </a:t>
            </a:r>
            <a:r>
              <a:rPr lang="en-US" sz="1100" dirty="0" err="1"/>
              <a:t>ei</a:t>
            </a:r>
            <a:r>
              <a:rPr lang="en-US" sz="1100" dirty="0"/>
              <a:t> </a:t>
            </a:r>
            <a:r>
              <a:rPr lang="en-US" sz="1100" dirty="0" err="1"/>
              <a:t>wario</a:t>
            </a:r>
            <a:r>
              <a:rPr lang="en-US" sz="1100" dirty="0"/>
              <a:t> </a:t>
            </a:r>
            <a:r>
              <a:rPr lang="en-US" sz="1100" dirty="0" err="1"/>
              <a:t>yn</a:t>
            </a:r>
            <a:r>
              <a:rPr lang="en-US" sz="1100" dirty="0"/>
              <a:t> </a:t>
            </a:r>
            <a:r>
              <a:rPr lang="en-US" sz="1100" dirty="0" err="1"/>
              <a:t>ei</a:t>
            </a:r>
            <a:r>
              <a:rPr lang="en-US" sz="1100" dirty="0"/>
              <a:t> </a:t>
            </a:r>
            <a:r>
              <a:rPr lang="en-US" sz="1100" dirty="0" err="1"/>
              <a:t>ystafell</a:t>
            </a:r>
            <a:r>
              <a:rPr lang="en-US" sz="1100" dirty="0"/>
              <a:t> </a:t>
            </a:r>
            <a:r>
              <a:rPr lang="en-US" sz="1100" dirty="0" err="1"/>
              <a:t>wely</a:t>
            </a:r>
            <a:r>
              <a:rPr lang="en-US" sz="1100" dirty="0"/>
              <a:t>. I </a:t>
            </a:r>
            <a:r>
              <a:rPr lang="en-US" sz="1100" dirty="0" err="1"/>
              <a:t>helpu</a:t>
            </a:r>
            <a:r>
              <a:rPr lang="en-US" sz="1100" dirty="0"/>
              <a:t> </a:t>
            </a:r>
            <a:r>
              <a:rPr lang="en-US" sz="1100" dirty="0" err="1"/>
              <a:t>gyda</a:t>
            </a:r>
            <a:r>
              <a:rPr lang="en-US" sz="1100" dirty="0"/>
              <a:t> </a:t>
            </a:r>
            <a:r>
              <a:rPr lang="en-US" sz="1100" dirty="0" err="1"/>
              <a:t>hyn</a:t>
            </a:r>
            <a:r>
              <a:rPr lang="en-US" sz="1100" dirty="0"/>
              <a:t>, </a:t>
            </a:r>
            <a:r>
              <a:rPr lang="en-US" sz="1100" dirty="0" err="1"/>
              <a:t>gwnaeth</a:t>
            </a:r>
            <a:r>
              <a:rPr lang="en-US" sz="1100" dirty="0"/>
              <a:t> Lewis </a:t>
            </a:r>
            <a:r>
              <a:rPr lang="en-US" sz="1100" dirty="0" err="1"/>
              <a:t>mynychu</a:t>
            </a:r>
            <a:r>
              <a:rPr lang="en-US" sz="1100" dirty="0"/>
              <a:t> y </a:t>
            </a:r>
            <a:r>
              <a:rPr lang="en-US" sz="1100" dirty="0" err="1"/>
              <a:t>noson</a:t>
            </a:r>
            <a:r>
              <a:rPr lang="en-US" sz="1100" dirty="0"/>
              <a:t> </a:t>
            </a:r>
            <a:r>
              <a:rPr lang="en-US" sz="1100" dirty="0" err="1"/>
              <a:t>agored</a:t>
            </a:r>
            <a:r>
              <a:rPr lang="en-US" sz="1100" dirty="0"/>
              <a:t> DOFE </a:t>
            </a:r>
            <a:r>
              <a:rPr lang="en-US" sz="1100" dirty="0" err="1"/>
              <a:t>yn</a:t>
            </a:r>
            <a:r>
              <a:rPr lang="en-US" sz="1100" dirty="0"/>
              <a:t> Halton. </a:t>
            </a:r>
          </a:p>
          <a:p>
            <a:r>
              <a:rPr lang="en-US" sz="1100" dirty="0" err="1"/>
              <a:t>Gwnaeth</a:t>
            </a:r>
            <a:r>
              <a:rPr lang="en-US" sz="1100" dirty="0"/>
              <a:t> e </a:t>
            </a:r>
            <a:r>
              <a:rPr lang="en-US" sz="1100" dirty="0" err="1"/>
              <a:t>mynychu</a:t>
            </a:r>
            <a:r>
              <a:rPr lang="en-US" sz="1100" dirty="0"/>
              <a:t> y </a:t>
            </a:r>
            <a:r>
              <a:rPr lang="en-US" sz="1100" dirty="0" err="1"/>
              <a:t>noson</a:t>
            </a:r>
            <a:r>
              <a:rPr lang="en-US" sz="1100" dirty="0"/>
              <a:t> </a:t>
            </a:r>
            <a:r>
              <a:rPr lang="en-US" sz="1100" dirty="0" err="1"/>
              <a:t>hyn</a:t>
            </a:r>
            <a:r>
              <a:rPr lang="en-US" sz="1100" dirty="0"/>
              <a:t> I </a:t>
            </a:r>
            <a:r>
              <a:rPr lang="en-US" sz="1100" dirty="0" err="1"/>
              <a:t>creu</a:t>
            </a:r>
            <a:r>
              <a:rPr lang="en-US" sz="1100" dirty="0"/>
              <a:t> </a:t>
            </a:r>
            <a:r>
              <a:rPr lang="en-US" sz="1100" dirty="0" err="1"/>
              <a:t>ffrindiau</a:t>
            </a:r>
            <a:r>
              <a:rPr lang="en-US" sz="1100" dirty="0"/>
              <a:t> ac I </a:t>
            </a:r>
            <a:r>
              <a:rPr lang="en-US" sz="1100" dirty="0" err="1"/>
              <a:t>cael</a:t>
            </a:r>
            <a:r>
              <a:rPr lang="en-US" sz="1100" dirty="0"/>
              <a:t> </a:t>
            </a:r>
            <a:r>
              <a:rPr lang="en-US" sz="1100" dirty="0" err="1"/>
              <a:t>profiad</a:t>
            </a:r>
            <a:r>
              <a:rPr lang="en-US" sz="1100" dirty="0"/>
              <a:t> </a:t>
            </a:r>
            <a:r>
              <a:rPr lang="en-US" sz="1100" dirty="0" err="1"/>
              <a:t>dda</a:t>
            </a:r>
            <a:r>
              <a:rPr lang="en-US" sz="1100" dirty="0"/>
              <a:t>. </a:t>
            </a:r>
            <a:r>
              <a:rPr lang="en-US" sz="1100" dirty="0" err="1"/>
              <a:t>Gwnaeth</a:t>
            </a:r>
            <a:r>
              <a:rPr lang="en-US" sz="1100" dirty="0"/>
              <a:t> Lewis </a:t>
            </a:r>
            <a:r>
              <a:rPr lang="en-US" sz="1100" dirty="0" err="1"/>
              <a:t>ddweud</a:t>
            </a:r>
            <a:r>
              <a:rPr lang="en-US" sz="1100" dirty="0"/>
              <a:t> "</a:t>
            </a:r>
            <a:r>
              <a:rPr lang="en-US" sz="1100" i="1" dirty="0">
                <a:highlight>
                  <a:srgbClr val="FFFFFF"/>
                </a:highlight>
                <a:ea typeface="+mn-lt"/>
                <a:cs typeface="+mn-lt"/>
              </a:rPr>
              <a:t>I came to the open day, and I could see people laughing and having a good time. I didn’t have much of that in my life because I used to just sit in my room and do nothing. I could see everyone in the group laughing and smiling, and it made me want to sign up.”</a:t>
            </a:r>
          </a:p>
          <a:p>
            <a:r>
              <a:rPr lang="en-US" sz="1100" dirty="0" err="1">
                <a:highlight>
                  <a:srgbClr val="FFFFFF"/>
                </a:highlight>
              </a:rPr>
              <a:t>Gwnaeth</a:t>
            </a:r>
            <a:r>
              <a:rPr lang="en-US" sz="1100" dirty="0">
                <a:highlight>
                  <a:srgbClr val="FFFFFF"/>
                </a:highlight>
              </a:rPr>
              <a:t> Lewis </a:t>
            </a:r>
            <a:r>
              <a:rPr lang="en-US" sz="1100" dirty="0" err="1">
                <a:highlight>
                  <a:srgbClr val="FFFFFF"/>
                </a:highlight>
              </a:rPr>
              <a:t>defnyddio'r</a:t>
            </a:r>
            <a:r>
              <a:rPr lang="en-US" sz="1100" dirty="0">
                <a:highlight>
                  <a:srgbClr val="FFFFFF"/>
                </a:highlight>
              </a:rPr>
              <a:t> </a:t>
            </a:r>
            <a:r>
              <a:rPr lang="en-US" sz="1100" dirty="0" err="1">
                <a:highlight>
                  <a:srgbClr val="FFFFFF"/>
                </a:highlight>
              </a:rPr>
              <a:t>profiad</a:t>
            </a:r>
            <a:r>
              <a:rPr lang="en-US" sz="1100" dirty="0">
                <a:highlight>
                  <a:srgbClr val="FFFFFF"/>
                </a:highlight>
              </a:rPr>
              <a:t> I </a:t>
            </a:r>
            <a:r>
              <a:rPr lang="en-US" sz="1100" dirty="0" err="1">
                <a:highlight>
                  <a:srgbClr val="FFFFFF"/>
                </a:highlight>
              </a:rPr>
              <a:t>ddod</a:t>
            </a:r>
            <a:r>
              <a:rPr lang="en-US" sz="1100" dirty="0">
                <a:highlight>
                  <a:srgbClr val="FFFFFF"/>
                </a:highlight>
              </a:rPr>
              <a:t> </a:t>
            </a:r>
            <a:r>
              <a:rPr lang="en-US" sz="1100" dirty="0" err="1">
                <a:highlight>
                  <a:srgbClr val="FFFFFF"/>
                </a:highlight>
              </a:rPr>
              <a:t>allan</a:t>
            </a:r>
            <a:r>
              <a:rPr lang="en-US" sz="1100" dirty="0">
                <a:highlight>
                  <a:srgbClr val="FFFFFF"/>
                </a:highlight>
              </a:rPr>
              <a:t> </a:t>
            </a:r>
            <a:r>
              <a:rPr lang="en-US" sz="1100" dirty="0" err="1">
                <a:highlight>
                  <a:srgbClr val="FFFFFF"/>
                </a:highlight>
              </a:rPr>
              <a:t>o'I</a:t>
            </a:r>
            <a:r>
              <a:rPr lang="en-US" sz="1100" dirty="0">
                <a:highlight>
                  <a:srgbClr val="FFFFFF"/>
                </a:highlight>
              </a:rPr>
              <a:t> </a:t>
            </a:r>
            <a:r>
              <a:rPr lang="en-US" sz="1100" dirty="0" err="1">
                <a:highlight>
                  <a:srgbClr val="FFFFFF"/>
                </a:highlight>
              </a:rPr>
              <a:t>parth</a:t>
            </a:r>
            <a:r>
              <a:rPr lang="en-US" sz="1100" dirty="0">
                <a:highlight>
                  <a:srgbClr val="FFFFFF"/>
                </a:highlight>
              </a:rPr>
              <a:t> </a:t>
            </a:r>
            <a:r>
              <a:rPr lang="en-US" sz="1100" dirty="0" err="1">
                <a:highlight>
                  <a:srgbClr val="FFFFFF"/>
                </a:highlight>
              </a:rPr>
              <a:t>cysur</a:t>
            </a:r>
            <a:r>
              <a:rPr lang="en-US" sz="1100" dirty="0">
                <a:highlight>
                  <a:srgbClr val="FFFFFF"/>
                </a:highlight>
              </a:rPr>
              <a:t>. Yn </a:t>
            </a:r>
            <a:r>
              <a:rPr lang="en-US" sz="1100" dirty="0" err="1">
                <a:highlight>
                  <a:srgbClr val="FFFFFF"/>
                </a:highlight>
              </a:rPr>
              <a:t>ei</a:t>
            </a:r>
            <a:r>
              <a:rPr lang="en-US" sz="1100" dirty="0">
                <a:highlight>
                  <a:srgbClr val="FFFFFF"/>
                </a:highlight>
              </a:rPr>
              <a:t> </a:t>
            </a:r>
            <a:r>
              <a:rPr lang="en-US" sz="1100" dirty="0" err="1">
                <a:highlight>
                  <a:srgbClr val="FFFFFF"/>
                </a:highlight>
              </a:rPr>
              <a:t>bywyd</a:t>
            </a:r>
            <a:r>
              <a:rPr lang="en-US" sz="1100" dirty="0">
                <a:highlight>
                  <a:srgbClr val="FFFFFF"/>
                </a:highlight>
              </a:rPr>
              <a:t> </a:t>
            </a:r>
            <a:r>
              <a:rPr lang="en-US" sz="1100" dirty="0" err="1">
                <a:highlight>
                  <a:srgbClr val="FFFFFF"/>
                </a:highlight>
              </a:rPr>
              <a:t>cynnar</a:t>
            </a:r>
            <a:r>
              <a:rPr lang="en-US" sz="1100" dirty="0">
                <a:highlight>
                  <a:srgbClr val="FFFFFF"/>
                </a:highlight>
              </a:rPr>
              <a:t>, </a:t>
            </a:r>
            <a:r>
              <a:rPr lang="en-US" sz="1100" dirty="0">
                <a:highlight>
                  <a:srgbClr val="FFFFFF"/>
                </a:highlight>
                <a:ea typeface="+mn-lt"/>
                <a:cs typeface="+mn-lt"/>
              </a:rPr>
              <a:t> </a:t>
            </a:r>
            <a:r>
              <a:rPr lang="en-US" sz="1100" dirty="0" err="1">
                <a:highlight>
                  <a:srgbClr val="FFFFFF"/>
                </a:highlight>
                <a:ea typeface="+mn-lt"/>
                <a:cs typeface="+mn-lt"/>
              </a:rPr>
              <a:t>gwnaeth</a:t>
            </a:r>
            <a:r>
              <a:rPr lang="en-US" sz="1100" dirty="0">
                <a:highlight>
                  <a:srgbClr val="FFFFFF"/>
                </a:highlight>
                <a:ea typeface="+mn-lt"/>
                <a:cs typeface="+mn-lt"/>
              </a:rPr>
              <a:t> Lewis </a:t>
            </a:r>
            <a:r>
              <a:rPr lang="en-US" sz="1100" dirty="0" err="1">
                <a:highlight>
                  <a:srgbClr val="FFFFFF"/>
                </a:highlight>
                <a:ea typeface="+mn-lt"/>
                <a:cs typeface="+mn-lt"/>
              </a:rPr>
              <a:t>gael</a:t>
            </a:r>
            <a:r>
              <a:rPr lang="en-US" sz="1100" dirty="0">
                <a:highlight>
                  <a:srgbClr val="FFFFFF"/>
                </a:highlight>
                <a:ea typeface="+mn-lt"/>
                <a:cs typeface="+mn-lt"/>
              </a:rPr>
              <a:t> </a:t>
            </a:r>
            <a:r>
              <a:rPr lang="en-US" sz="1100" dirty="0" err="1">
                <a:highlight>
                  <a:srgbClr val="FFFFFF"/>
                </a:highlight>
                <a:ea typeface="+mn-lt"/>
                <a:cs typeface="+mn-lt"/>
              </a:rPr>
              <a:t>ei</a:t>
            </a:r>
            <a:r>
              <a:rPr lang="en-US" sz="1100" dirty="0">
                <a:highlight>
                  <a:srgbClr val="FFFFFF"/>
                </a:highlight>
                <a:ea typeface="+mn-lt"/>
                <a:cs typeface="+mn-lt"/>
              </a:rPr>
              <a:t> </a:t>
            </a:r>
            <a:r>
              <a:rPr lang="en-US" sz="1100" dirty="0" err="1">
                <a:highlight>
                  <a:srgbClr val="FFFFFF"/>
                </a:highlight>
                <a:ea typeface="+mn-lt"/>
                <a:cs typeface="+mn-lt"/>
              </a:rPr>
              <a:t>ddiagnosio</a:t>
            </a:r>
            <a:r>
              <a:rPr lang="en-US" sz="1100" dirty="0">
                <a:highlight>
                  <a:srgbClr val="FFFFFF"/>
                </a:highlight>
                <a:ea typeface="+mn-lt"/>
                <a:cs typeface="+mn-lt"/>
              </a:rPr>
              <a:t> </a:t>
            </a:r>
            <a:r>
              <a:rPr lang="en-US" sz="1100" dirty="0" err="1">
                <a:highlight>
                  <a:srgbClr val="FFFFFF"/>
                </a:highlight>
                <a:ea typeface="+mn-lt"/>
                <a:cs typeface="+mn-lt"/>
              </a:rPr>
              <a:t>gyda</a:t>
            </a:r>
            <a:r>
              <a:rPr lang="en-US" sz="1100" dirty="0">
                <a:highlight>
                  <a:srgbClr val="FFFFFF"/>
                </a:highlight>
                <a:ea typeface="+mn-lt"/>
                <a:cs typeface="+mn-lt"/>
              </a:rPr>
              <a:t> ADHD  a </a:t>
            </a:r>
            <a:r>
              <a:rPr lang="en-US" sz="1100" dirty="0" err="1">
                <a:highlight>
                  <a:srgbClr val="FFFFFF"/>
                </a:highlight>
                <a:ea typeface="+mn-lt"/>
                <a:cs typeface="+mn-lt"/>
              </a:rPr>
              <a:t>chollodd</a:t>
            </a:r>
            <a:r>
              <a:rPr lang="en-US" sz="1100" dirty="0">
                <a:highlight>
                  <a:srgbClr val="FFFFFF"/>
                </a:highlight>
                <a:ea typeface="+mn-lt"/>
                <a:cs typeface="+mn-lt"/>
              </a:rPr>
              <a:t> </a:t>
            </a:r>
            <a:r>
              <a:rPr lang="en-US" sz="1100" dirty="0" err="1">
                <a:highlight>
                  <a:srgbClr val="FFFFFF"/>
                </a:highlight>
                <a:ea typeface="+mn-lt"/>
                <a:cs typeface="+mn-lt"/>
              </a:rPr>
              <a:t>ei</a:t>
            </a:r>
            <a:r>
              <a:rPr lang="en-US" sz="1100" dirty="0">
                <a:highlight>
                  <a:srgbClr val="FFFFFF"/>
                </a:highlight>
                <a:ea typeface="+mn-lt"/>
                <a:cs typeface="+mn-lt"/>
              </a:rPr>
              <a:t> dad. Felly </a:t>
            </a:r>
            <a:r>
              <a:rPr lang="en-US" sz="1100" dirty="0" err="1">
                <a:highlight>
                  <a:srgbClr val="FFFFFF"/>
                </a:highlight>
                <a:ea typeface="+mn-lt"/>
                <a:cs typeface="+mn-lt"/>
              </a:rPr>
              <a:t>gwnaeth</a:t>
            </a:r>
            <a:r>
              <a:rPr lang="en-US" sz="1100" dirty="0">
                <a:highlight>
                  <a:srgbClr val="FFFFFF"/>
                </a:highlight>
                <a:ea typeface="+mn-lt"/>
                <a:cs typeface="+mn-lt"/>
              </a:rPr>
              <a:t> Lewis </a:t>
            </a:r>
            <a:r>
              <a:rPr lang="en-US" sz="1100" dirty="0" err="1">
                <a:highlight>
                  <a:srgbClr val="FFFFFF"/>
                </a:highlight>
                <a:ea typeface="+mn-lt"/>
                <a:cs typeface="+mn-lt"/>
              </a:rPr>
              <a:t>cael</a:t>
            </a:r>
            <a:r>
              <a:rPr lang="en-US" sz="1100" dirty="0">
                <a:highlight>
                  <a:srgbClr val="FFFFFF"/>
                </a:highlight>
                <a:ea typeface="+mn-lt"/>
                <a:cs typeface="+mn-lt"/>
              </a:rPr>
              <a:t> </a:t>
            </a:r>
            <a:r>
              <a:rPr lang="en-US" sz="1100" dirty="0" err="1">
                <a:highlight>
                  <a:srgbClr val="FFFFFF"/>
                </a:highlight>
                <a:ea typeface="+mn-lt"/>
                <a:cs typeface="+mn-lt"/>
              </a:rPr>
              <a:t>dechrau</a:t>
            </a:r>
            <a:r>
              <a:rPr lang="en-US" sz="1100" dirty="0">
                <a:highlight>
                  <a:srgbClr val="FFFFFF"/>
                </a:highlight>
                <a:ea typeface="+mn-lt"/>
                <a:cs typeface="+mn-lt"/>
              </a:rPr>
              <a:t> </a:t>
            </a:r>
            <a:r>
              <a:rPr lang="en-US" sz="1100" dirty="0" err="1">
                <a:highlight>
                  <a:srgbClr val="FFFFFF"/>
                </a:highlight>
                <a:ea typeface="+mn-lt"/>
                <a:cs typeface="+mn-lt"/>
              </a:rPr>
              <a:t>anodd</a:t>
            </a:r>
            <a:r>
              <a:rPr lang="en-US" sz="1100" dirty="0">
                <a:highlight>
                  <a:srgbClr val="FFFFFF"/>
                </a:highlight>
                <a:ea typeface="+mn-lt"/>
                <a:cs typeface="+mn-lt"/>
              </a:rPr>
              <a:t> </a:t>
            </a:r>
            <a:r>
              <a:rPr lang="en-US" sz="1100" dirty="0" err="1">
                <a:highlight>
                  <a:srgbClr val="FFFFFF"/>
                </a:highlight>
                <a:ea typeface="+mn-lt"/>
                <a:cs typeface="+mn-lt"/>
              </a:rPr>
              <a:t>i</a:t>
            </a:r>
            <a:r>
              <a:rPr lang="en-US" sz="1100" dirty="0">
                <a:highlight>
                  <a:srgbClr val="FFFFFF"/>
                </a:highlight>
                <a:ea typeface="+mn-lt"/>
                <a:cs typeface="+mn-lt"/>
              </a:rPr>
              <a:t> </a:t>
            </a:r>
            <a:r>
              <a:rPr lang="en-US" sz="1100" dirty="0" err="1">
                <a:highlight>
                  <a:srgbClr val="FFFFFF"/>
                </a:highlight>
                <a:ea typeface="+mn-lt"/>
                <a:cs typeface="+mn-lt"/>
              </a:rPr>
              <a:t>fywyd</a:t>
            </a:r>
            <a:r>
              <a:rPr lang="en-US" sz="1100" dirty="0">
                <a:highlight>
                  <a:srgbClr val="FFFFFF"/>
                </a:highlight>
                <a:ea typeface="+mn-lt"/>
                <a:cs typeface="+mn-lt"/>
              </a:rPr>
              <a:t>. Yn </a:t>
            </a:r>
            <a:r>
              <a:rPr lang="en-US" sz="1100" dirty="0" err="1">
                <a:highlight>
                  <a:srgbClr val="FFFFFF"/>
                </a:highlight>
                <a:ea typeface="+mn-lt"/>
                <a:cs typeface="+mn-lt"/>
              </a:rPr>
              <a:t>ystod</a:t>
            </a:r>
            <a:r>
              <a:rPr lang="en-US" sz="1100" dirty="0">
                <a:highlight>
                  <a:srgbClr val="FFFFFF"/>
                </a:highlight>
                <a:ea typeface="+mn-lt"/>
                <a:cs typeface="+mn-lt"/>
              </a:rPr>
              <a:t> y </a:t>
            </a:r>
            <a:r>
              <a:rPr lang="en-US" sz="1100" dirty="0" err="1">
                <a:highlight>
                  <a:srgbClr val="FFFFFF"/>
                </a:highlight>
                <a:ea typeface="+mn-lt"/>
                <a:cs typeface="+mn-lt"/>
              </a:rPr>
              <a:t>profiad</a:t>
            </a:r>
            <a:r>
              <a:rPr lang="en-US" sz="1100" dirty="0">
                <a:highlight>
                  <a:srgbClr val="FFFFFF"/>
                </a:highlight>
                <a:ea typeface="+mn-lt"/>
                <a:cs typeface="+mn-lt"/>
              </a:rPr>
              <a:t>, </a:t>
            </a:r>
            <a:r>
              <a:rPr lang="en-US" sz="1100" dirty="0" err="1">
                <a:highlight>
                  <a:srgbClr val="FFFFFF"/>
                </a:highlight>
                <a:ea typeface="+mn-lt"/>
                <a:cs typeface="+mn-lt"/>
              </a:rPr>
              <a:t>gwnaeth</a:t>
            </a:r>
            <a:r>
              <a:rPr lang="en-US" sz="1100" dirty="0">
                <a:highlight>
                  <a:srgbClr val="FFFFFF"/>
                </a:highlight>
                <a:ea typeface="+mn-lt"/>
                <a:cs typeface="+mn-lt"/>
              </a:rPr>
              <a:t> Lewis </a:t>
            </a:r>
            <a:r>
              <a:rPr lang="en-US" sz="1100" dirty="0" err="1">
                <a:highlight>
                  <a:srgbClr val="FFFFFF"/>
                </a:highlight>
                <a:ea typeface="+mn-lt"/>
                <a:cs typeface="+mn-lt"/>
              </a:rPr>
              <a:t>wneud</a:t>
            </a:r>
            <a:r>
              <a:rPr lang="en-US" sz="1100" dirty="0">
                <a:highlight>
                  <a:srgbClr val="FFFFFF"/>
                </a:highlight>
                <a:ea typeface="+mn-lt"/>
                <a:cs typeface="+mn-lt"/>
              </a:rPr>
              <a:t> </a:t>
            </a:r>
            <a:r>
              <a:rPr lang="en-US" sz="1100" dirty="0" err="1">
                <a:highlight>
                  <a:srgbClr val="FFFFFF"/>
                </a:highlight>
                <a:ea typeface="+mn-lt"/>
                <a:cs typeface="+mn-lt"/>
              </a:rPr>
              <a:t>pob</a:t>
            </a:r>
            <a:r>
              <a:rPr lang="en-US" sz="1100" dirty="0">
                <a:highlight>
                  <a:srgbClr val="FFFFFF"/>
                </a:highlight>
                <a:ea typeface="+mn-lt"/>
                <a:cs typeface="+mn-lt"/>
              </a:rPr>
              <a:t> math o </a:t>
            </a:r>
            <a:r>
              <a:rPr lang="en-US" sz="1100" dirty="0" err="1">
                <a:highlight>
                  <a:srgbClr val="FFFFFF"/>
                </a:highlight>
                <a:ea typeface="+mn-lt"/>
                <a:cs typeface="+mn-lt"/>
              </a:rPr>
              <a:t>ymarferion</a:t>
            </a:r>
            <a:r>
              <a:rPr lang="en-US" sz="1100" dirty="0">
                <a:highlight>
                  <a:srgbClr val="FFFFFF"/>
                </a:highlight>
                <a:ea typeface="+mn-lt"/>
                <a:cs typeface="+mn-lt"/>
              </a:rPr>
              <a:t> </a:t>
            </a:r>
            <a:r>
              <a:rPr lang="en-US" sz="1100" dirty="0" err="1">
                <a:highlight>
                  <a:srgbClr val="FFFFFF"/>
                </a:highlight>
                <a:ea typeface="+mn-lt"/>
                <a:cs typeface="+mn-lt"/>
              </a:rPr>
              <a:t>yn</a:t>
            </a:r>
            <a:r>
              <a:rPr lang="en-US" sz="1100" dirty="0">
                <a:highlight>
                  <a:srgbClr val="FFFFFF"/>
                </a:highlight>
                <a:ea typeface="+mn-lt"/>
                <a:cs typeface="+mn-lt"/>
              </a:rPr>
              <a:t> y </a:t>
            </a:r>
            <a:r>
              <a:rPr lang="en-US" sz="1100" dirty="0" err="1">
                <a:highlight>
                  <a:srgbClr val="FFFFFF"/>
                </a:highlight>
                <a:ea typeface="+mn-lt"/>
                <a:cs typeface="+mn-lt"/>
              </a:rPr>
              <a:t>stiwdio</a:t>
            </a:r>
            <a:r>
              <a:rPr lang="en-US" sz="1100" dirty="0">
                <a:highlight>
                  <a:srgbClr val="FFFFFF"/>
                </a:highlight>
                <a:ea typeface="+mn-lt"/>
                <a:cs typeface="+mn-lt"/>
              </a:rPr>
              <a:t> </a:t>
            </a:r>
            <a:r>
              <a:rPr lang="en-US" sz="1100" dirty="0" err="1">
                <a:highlight>
                  <a:srgbClr val="FFFFFF"/>
                </a:highlight>
                <a:ea typeface="+mn-lt"/>
                <a:cs typeface="+mn-lt"/>
              </a:rPr>
              <a:t>heini</a:t>
            </a:r>
            <a:r>
              <a:rPr lang="en-US" sz="1100" dirty="0">
                <a:highlight>
                  <a:srgbClr val="FFFFFF"/>
                </a:highlight>
                <a:ea typeface="+mn-lt"/>
                <a:cs typeface="+mn-lt"/>
              </a:rPr>
              <a:t>. </a:t>
            </a:r>
            <a:r>
              <a:rPr lang="en-US" sz="1100" dirty="0" err="1">
                <a:highlight>
                  <a:srgbClr val="FFFFFF"/>
                </a:highlight>
                <a:ea typeface="+mn-lt"/>
                <a:cs typeface="+mn-lt"/>
              </a:rPr>
              <a:t>Gwnaeth</a:t>
            </a:r>
            <a:r>
              <a:rPr lang="en-US" sz="1100" dirty="0">
                <a:highlight>
                  <a:srgbClr val="FFFFFF"/>
                </a:highlight>
                <a:ea typeface="+mn-lt"/>
                <a:cs typeface="+mn-lt"/>
              </a:rPr>
              <a:t> e golli </a:t>
            </a:r>
            <a:r>
              <a:rPr lang="en-US" sz="1100" dirty="0" err="1">
                <a:highlight>
                  <a:srgbClr val="FFFFFF"/>
                </a:highlight>
                <a:ea typeface="+mn-lt"/>
                <a:cs typeface="+mn-lt"/>
              </a:rPr>
              <a:t>bach</a:t>
            </a:r>
            <a:r>
              <a:rPr lang="en-US" sz="1100" dirty="0">
                <a:highlight>
                  <a:srgbClr val="FFFFFF"/>
                </a:highlight>
                <a:ea typeface="+mn-lt"/>
                <a:cs typeface="+mn-lt"/>
              </a:rPr>
              <a:t> o </a:t>
            </a:r>
            <a:r>
              <a:rPr lang="en-US" sz="1100" dirty="0" err="1">
                <a:highlight>
                  <a:srgbClr val="FFFFFF"/>
                </a:highlight>
                <a:ea typeface="+mn-lt"/>
                <a:cs typeface="+mn-lt"/>
              </a:rPr>
              <a:t>bwysau</a:t>
            </a:r>
            <a:r>
              <a:rPr lang="en-US" sz="1100" dirty="0">
                <a:highlight>
                  <a:srgbClr val="FFFFFF"/>
                </a:highlight>
                <a:ea typeface="+mn-lt"/>
                <a:cs typeface="+mn-lt"/>
              </a:rPr>
              <a:t> a </a:t>
            </a:r>
            <a:r>
              <a:rPr lang="en-US" sz="1100" dirty="0" err="1">
                <a:highlight>
                  <a:srgbClr val="FFFFFF"/>
                </a:highlight>
                <a:ea typeface="+mn-lt"/>
                <a:cs typeface="+mn-lt"/>
              </a:rPr>
              <a:t>wnaeth</a:t>
            </a:r>
            <a:r>
              <a:rPr lang="en-US" sz="1100" dirty="0">
                <a:highlight>
                  <a:srgbClr val="FFFFFF"/>
                </a:highlight>
                <a:ea typeface="+mn-lt"/>
                <a:cs typeface="+mn-lt"/>
              </a:rPr>
              <a:t> e </a:t>
            </a:r>
            <a:r>
              <a:rPr lang="en-US" sz="1100" dirty="0" err="1">
                <a:highlight>
                  <a:srgbClr val="FFFFFF"/>
                </a:highlight>
                <a:ea typeface="+mn-lt"/>
                <a:cs typeface="+mn-lt"/>
              </a:rPr>
              <a:t>sylweddoli</a:t>
            </a:r>
            <a:r>
              <a:rPr lang="en-US" sz="1100" dirty="0">
                <a:highlight>
                  <a:srgbClr val="FFFFFF"/>
                </a:highlight>
                <a:ea typeface="+mn-lt"/>
                <a:cs typeface="+mn-lt"/>
              </a:rPr>
              <a:t> </a:t>
            </a:r>
            <a:r>
              <a:rPr lang="en-US" sz="1100" dirty="0" err="1">
                <a:highlight>
                  <a:srgbClr val="FFFFFF"/>
                </a:highlight>
                <a:ea typeface="+mn-lt"/>
                <a:cs typeface="+mn-lt"/>
              </a:rPr>
              <a:t>fod</a:t>
            </a:r>
            <a:r>
              <a:rPr lang="en-US" sz="1100" dirty="0">
                <a:highlight>
                  <a:srgbClr val="FFFFFF"/>
                </a:highlight>
                <a:ea typeface="+mn-lt"/>
                <a:cs typeface="+mn-lt"/>
              </a:rPr>
              <a:t> </a:t>
            </a:r>
            <a:r>
              <a:rPr lang="en-US" sz="1100" dirty="0" err="1">
                <a:highlight>
                  <a:srgbClr val="FFFFFF"/>
                </a:highlight>
                <a:ea typeface="+mn-lt"/>
                <a:cs typeface="+mn-lt"/>
              </a:rPr>
              <a:t>ei</a:t>
            </a:r>
            <a:r>
              <a:rPr lang="en-US" sz="1100" dirty="0">
                <a:highlight>
                  <a:srgbClr val="FFFFFF"/>
                </a:highlight>
                <a:ea typeface="+mn-lt"/>
                <a:cs typeface="+mn-lt"/>
              </a:rPr>
              <a:t> </a:t>
            </a:r>
            <a:r>
              <a:rPr lang="en-US" sz="1100" dirty="0" err="1">
                <a:highlight>
                  <a:srgbClr val="FFFFFF"/>
                </a:highlight>
                <a:ea typeface="+mn-lt"/>
                <a:cs typeface="+mn-lt"/>
              </a:rPr>
              <a:t>hyder</a:t>
            </a:r>
            <a:r>
              <a:rPr lang="en-US" sz="1100" dirty="0">
                <a:highlight>
                  <a:srgbClr val="FFFFFF"/>
                </a:highlight>
                <a:ea typeface="+mn-lt"/>
                <a:cs typeface="+mn-lt"/>
              </a:rPr>
              <a:t> </a:t>
            </a:r>
            <a:r>
              <a:rPr lang="en-US" sz="1100" dirty="0" err="1">
                <a:highlight>
                  <a:srgbClr val="FFFFFF"/>
                </a:highlight>
                <a:ea typeface="+mn-lt"/>
                <a:cs typeface="+mn-lt"/>
              </a:rPr>
              <a:t>wedi</a:t>
            </a:r>
            <a:r>
              <a:rPr lang="en-US" sz="1100" dirty="0">
                <a:highlight>
                  <a:srgbClr val="FFFFFF"/>
                </a:highlight>
                <a:ea typeface="+mn-lt"/>
                <a:cs typeface="+mn-lt"/>
              </a:rPr>
              <a:t> </a:t>
            </a:r>
            <a:r>
              <a:rPr lang="en-US" sz="1100" dirty="0" err="1">
                <a:highlight>
                  <a:srgbClr val="FFFFFF"/>
                </a:highlight>
                <a:ea typeface="+mn-lt"/>
                <a:cs typeface="+mn-lt"/>
              </a:rPr>
              <a:t>codi</a:t>
            </a:r>
            <a:r>
              <a:rPr lang="en-US" sz="1100" dirty="0">
                <a:highlight>
                  <a:srgbClr val="FFFFFF"/>
                </a:highlight>
                <a:ea typeface="+mn-lt"/>
                <a:cs typeface="+mn-lt"/>
              </a:rPr>
              <a:t> </a:t>
            </a:r>
            <a:r>
              <a:rPr lang="en-US" sz="1100" dirty="0" err="1">
                <a:highlight>
                  <a:srgbClr val="FFFFFF"/>
                </a:highlight>
                <a:ea typeface="+mn-lt"/>
                <a:cs typeface="+mn-lt"/>
              </a:rPr>
              <a:t>hefyd</a:t>
            </a:r>
            <a:r>
              <a:rPr lang="en-US" sz="1100" dirty="0">
                <a:highlight>
                  <a:srgbClr val="FFFFFF"/>
                </a:highlight>
                <a:ea typeface="+mn-lt"/>
                <a:cs typeface="+mn-lt"/>
              </a:rPr>
              <a:t>. </a:t>
            </a:r>
            <a:endParaRPr lang="en-US"/>
          </a:p>
          <a:p>
            <a:r>
              <a:rPr lang="en-US" sz="1100" dirty="0">
                <a:highlight>
                  <a:srgbClr val="FFFFFF"/>
                </a:highlight>
              </a:rPr>
              <a:t>Dyma </a:t>
            </a:r>
            <a:r>
              <a:rPr lang="en-US" sz="1100" dirty="0" err="1">
                <a:highlight>
                  <a:srgbClr val="FFFFFF"/>
                </a:highlight>
              </a:rPr>
              <a:t>beth</a:t>
            </a:r>
            <a:r>
              <a:rPr lang="en-US" sz="1100" dirty="0">
                <a:highlight>
                  <a:srgbClr val="FFFFFF"/>
                </a:highlight>
              </a:rPr>
              <a:t> </a:t>
            </a:r>
            <a:r>
              <a:rPr lang="en-US" sz="1100" dirty="0" err="1">
                <a:highlight>
                  <a:srgbClr val="FFFFFF"/>
                </a:highlight>
              </a:rPr>
              <a:t>wnaeth</a:t>
            </a:r>
            <a:r>
              <a:rPr lang="en-US" sz="1100" dirty="0">
                <a:highlight>
                  <a:srgbClr val="FFFFFF"/>
                </a:highlight>
              </a:rPr>
              <a:t> yr </a:t>
            </a:r>
            <a:r>
              <a:rPr lang="en-US" sz="1100" dirty="0" err="1">
                <a:highlight>
                  <a:srgbClr val="FFFFFF"/>
                </a:highlight>
              </a:rPr>
              <a:t>arweinydd</a:t>
            </a:r>
            <a:r>
              <a:rPr lang="en-US" sz="1100" dirty="0">
                <a:highlight>
                  <a:srgbClr val="FFFFFF"/>
                </a:highlight>
              </a:rPr>
              <a:t> DOFE </a:t>
            </a:r>
            <a:r>
              <a:rPr lang="en-US" sz="1100" dirty="0" err="1">
                <a:highlight>
                  <a:srgbClr val="FFFFFF"/>
                </a:highlight>
              </a:rPr>
              <a:t>ddweud</a:t>
            </a:r>
            <a:r>
              <a:rPr lang="en-US" sz="1100" dirty="0">
                <a:highlight>
                  <a:srgbClr val="FFFFFF"/>
                </a:highlight>
              </a:rPr>
              <a:t> am </a:t>
            </a:r>
            <a:r>
              <a:rPr lang="en-US" sz="1100" dirty="0" err="1">
                <a:highlight>
                  <a:srgbClr val="FFFFFF"/>
                </a:highlight>
              </a:rPr>
              <a:t>sut</a:t>
            </a:r>
            <a:r>
              <a:rPr lang="en-US" sz="1100" dirty="0">
                <a:highlight>
                  <a:srgbClr val="FFFFFF"/>
                </a:highlight>
              </a:rPr>
              <a:t> </a:t>
            </a:r>
            <a:r>
              <a:rPr lang="en-US" sz="1100" dirty="0" err="1">
                <a:highlight>
                  <a:srgbClr val="FFFFFF"/>
                </a:highlight>
              </a:rPr>
              <a:t>mae'r</a:t>
            </a:r>
            <a:r>
              <a:rPr lang="en-US" sz="1100" dirty="0">
                <a:highlight>
                  <a:srgbClr val="FFFFFF"/>
                </a:highlight>
              </a:rPr>
              <a:t> </a:t>
            </a:r>
            <a:r>
              <a:rPr lang="en-US" sz="1100" dirty="0" err="1">
                <a:highlight>
                  <a:srgbClr val="FFFFFF"/>
                </a:highlight>
              </a:rPr>
              <a:t>cwrs</a:t>
            </a:r>
            <a:r>
              <a:rPr lang="en-US" sz="1100" dirty="0">
                <a:highlight>
                  <a:srgbClr val="FFFFFF"/>
                </a:highlight>
              </a:rPr>
              <a:t> </a:t>
            </a:r>
            <a:r>
              <a:rPr lang="en-US" sz="1100" dirty="0" err="1">
                <a:highlight>
                  <a:srgbClr val="FFFFFF"/>
                </a:highlight>
              </a:rPr>
              <a:t>wedi</a:t>
            </a:r>
            <a:r>
              <a:rPr lang="en-US" sz="1100" dirty="0">
                <a:highlight>
                  <a:srgbClr val="FFFFFF"/>
                </a:highlight>
              </a:rPr>
              <a:t> </a:t>
            </a:r>
            <a:r>
              <a:rPr lang="en-US" sz="1100" dirty="0" err="1">
                <a:highlight>
                  <a:srgbClr val="FFFFFF"/>
                </a:highlight>
              </a:rPr>
              <a:t>helpu</a:t>
            </a:r>
            <a:r>
              <a:rPr lang="en-US" sz="1100" dirty="0">
                <a:highlight>
                  <a:srgbClr val="FFFFFF"/>
                </a:highlight>
              </a:rPr>
              <a:t> </a:t>
            </a:r>
            <a:r>
              <a:rPr lang="en-US" sz="1100" dirty="0" err="1">
                <a:highlight>
                  <a:srgbClr val="FFFFFF"/>
                </a:highlight>
              </a:rPr>
              <a:t>Lewsi</a:t>
            </a:r>
            <a:r>
              <a:rPr lang="en-US" sz="1100" i="1" dirty="0">
                <a:highlight>
                  <a:srgbClr val="FFFFFF"/>
                </a:highlight>
              </a:rPr>
              <a:t> </a:t>
            </a:r>
            <a:r>
              <a:rPr lang="en-US" sz="1100" i="1" dirty="0">
                <a:highlight>
                  <a:srgbClr val="FFFFFF"/>
                </a:highlight>
                <a:ea typeface="+mn-lt"/>
                <a:cs typeface="+mn-lt"/>
              </a:rPr>
              <a:t>“Lewis has been absolutely fantastic since joining the group. He was really put through the mill a couple of years before coming here, and at the open evening he was very shy – he looked like he wasn’t sure if he wanted to be here. But he has just kept coming back and overcoming his fears again and again. He’s trusted us and got involved in things and put himself right out of his comfort zone.”</a:t>
            </a:r>
            <a:endParaRPr lang="en-US" sz="1100" i="1" dirty="0"/>
          </a:p>
          <a:p>
            <a:r>
              <a:rPr lang="en-US" sz="1100" i="1" dirty="0" err="1">
                <a:highlight>
                  <a:srgbClr val="FFFFFF"/>
                </a:highlight>
              </a:rPr>
              <a:t>Dywyeda</a:t>
            </a:r>
            <a:r>
              <a:rPr lang="en-US" sz="1100" i="1" dirty="0">
                <a:highlight>
                  <a:srgbClr val="FFFFFF"/>
                </a:highlight>
              </a:rPr>
              <a:t> Lewis </a:t>
            </a:r>
            <a:r>
              <a:rPr lang="en-US" sz="1100" i="1" dirty="0">
                <a:highlight>
                  <a:srgbClr val="FFFFFF"/>
                </a:highlight>
                <a:ea typeface="+mn-lt"/>
                <a:cs typeface="+mn-lt"/>
              </a:rPr>
              <a:t>“Some kids say ‘DofE is for my CV’, but for me it improves so many more things like my physical strength, my ability to see the beauty in things, my decision making and my ability to work with others.”</a:t>
            </a:r>
            <a:endParaRPr lang="en-US" sz="1100" i="1" dirty="0">
              <a:highlight>
                <a:srgbClr val="FFFFFF"/>
              </a:highlight>
            </a:endParaRPr>
          </a:p>
          <a:p>
            <a:endParaRPr lang="en-US" sz="1100">
              <a:highlight>
                <a:srgbClr val="FFFFFF"/>
              </a:highlight>
            </a:endParaRPr>
          </a:p>
        </p:txBody>
      </p:sp>
      <p:pic>
        <p:nvPicPr>
          <p:cNvPr id="4" name="Picture 3" descr="A person smiling at the camera&#10;&#10;AI-generated content may be incorrect.">
            <a:extLst>
              <a:ext uri="{FF2B5EF4-FFF2-40B4-BE49-F238E27FC236}">
                <a16:creationId xmlns:a16="http://schemas.microsoft.com/office/drawing/2014/main" id="{64732FC8-0E35-65A8-20BD-600FB86E9626}"/>
              </a:ext>
            </a:extLst>
          </p:cNvPr>
          <p:cNvPicPr>
            <a:picLocks noChangeAspect="1"/>
          </p:cNvPicPr>
          <p:nvPr/>
        </p:nvPicPr>
        <p:blipFill>
          <a:blip r:embed="rId2"/>
          <a:srcRect l="18875" r="10376"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425E3D4B-BCB7-80BB-0471-43E174DE193B}"/>
              </a:ext>
            </a:extLst>
          </p:cNvPr>
          <p:cNvSpPr txBox="1"/>
          <p:nvPr/>
        </p:nvSpPr>
        <p:spPr>
          <a:xfrm>
            <a:off x="8448261" y="5615609"/>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FFFFFF"/>
                </a:solidFill>
                <a:latin typeface="Times New Roman"/>
              </a:rPr>
              <a:t>(DOFE, n.d.)</a:t>
            </a:r>
            <a:endParaRPr lang="en-US"/>
          </a:p>
          <a:p>
            <a:pPr algn="ctr"/>
            <a:endParaRPr lang="en-US"/>
          </a:p>
        </p:txBody>
      </p:sp>
      <p:sp>
        <p:nvSpPr>
          <p:cNvPr id="6" name="TextBox 5">
            <a:extLst>
              <a:ext uri="{FF2B5EF4-FFF2-40B4-BE49-F238E27FC236}">
                <a16:creationId xmlns:a16="http://schemas.microsoft.com/office/drawing/2014/main" id="{F98DF74B-963D-104A-6C9E-2B67BE198CFB}"/>
              </a:ext>
            </a:extLst>
          </p:cNvPr>
          <p:cNvSpPr txBox="1"/>
          <p:nvPr/>
        </p:nvSpPr>
        <p:spPr>
          <a:xfrm>
            <a:off x="11372206" y="6293357"/>
            <a:ext cx="8142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31</a:t>
            </a:r>
          </a:p>
        </p:txBody>
      </p:sp>
    </p:spTree>
    <p:extLst>
      <p:ext uri="{BB962C8B-B14F-4D97-AF65-F5344CB8AC3E}">
        <p14:creationId xmlns:p14="http://schemas.microsoft.com/office/powerpoint/2010/main" val="39516674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302E-BAC8-4D49-3ECF-53B798473FE3}"/>
              </a:ext>
            </a:extLst>
          </p:cNvPr>
          <p:cNvSpPr>
            <a:spLocks noGrp="1"/>
          </p:cNvSpPr>
          <p:nvPr>
            <p:ph type="title"/>
          </p:nvPr>
        </p:nvSpPr>
        <p:spPr>
          <a:xfrm>
            <a:off x="686834" y="1153572"/>
            <a:ext cx="3200400" cy="4461163"/>
          </a:xfrm>
        </p:spPr>
        <p:txBody>
          <a:bodyPr>
            <a:normAutofit/>
          </a:bodyPr>
          <a:lstStyle/>
          <a:p>
            <a:r>
              <a:rPr lang="en-US">
                <a:solidFill>
                  <a:srgbClr val="FFFFFF"/>
                </a:solidFill>
              </a:rPr>
              <a:t>Casgliad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8AABF4-C1B4-B60A-530A-BAB6A99D84E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300">
                <a:ea typeface="+mn-lt"/>
                <a:cs typeface="+mn-lt"/>
              </a:rPr>
              <a:t>Yn y </a:t>
            </a:r>
            <a:r>
              <a:rPr lang="en-US" sz="1300" err="1">
                <a:ea typeface="+mn-lt"/>
                <a:cs typeface="+mn-lt"/>
              </a:rPr>
              <a:t>portffolio</a:t>
            </a:r>
            <a:r>
              <a:rPr lang="en-US" sz="1300">
                <a:ea typeface="+mn-lt"/>
                <a:cs typeface="+mn-lt"/>
              </a:rPr>
              <a:t> </a:t>
            </a:r>
            <a:r>
              <a:rPr lang="en-US" sz="1300" err="1">
                <a:ea typeface="+mn-lt"/>
                <a:cs typeface="+mn-lt"/>
              </a:rPr>
              <a:t>yma</a:t>
            </a:r>
            <a:r>
              <a:rPr lang="en-US" sz="1300">
                <a:ea typeface="+mn-lt"/>
                <a:cs typeface="+mn-lt"/>
              </a:rPr>
              <a:t>, </a:t>
            </a:r>
            <a:r>
              <a:rPr lang="en-US" sz="1300" err="1">
                <a:ea typeface="+mn-lt"/>
                <a:cs typeface="+mn-lt"/>
              </a:rPr>
              <a:t>rydym</a:t>
            </a:r>
            <a:r>
              <a:rPr lang="en-US" sz="1300">
                <a:ea typeface="+mn-lt"/>
                <a:cs typeface="+mn-lt"/>
              </a:rPr>
              <a:t> </a:t>
            </a:r>
            <a:r>
              <a:rPr lang="en-US" sz="1300" err="1">
                <a:ea typeface="+mn-lt"/>
                <a:cs typeface="+mn-lt"/>
              </a:rPr>
              <a:t>wedi</a:t>
            </a:r>
            <a:r>
              <a:rPr lang="en-US" sz="1300">
                <a:ea typeface="+mn-lt"/>
                <a:cs typeface="+mn-lt"/>
              </a:rPr>
              <a:t> </a:t>
            </a:r>
            <a:r>
              <a:rPr lang="en-US" sz="1300" err="1">
                <a:ea typeface="+mn-lt"/>
                <a:cs typeface="+mn-lt"/>
              </a:rPr>
              <a:t>gweld</a:t>
            </a:r>
            <a:r>
              <a:rPr lang="en-US" sz="1300">
                <a:ea typeface="+mn-lt"/>
                <a:cs typeface="+mn-lt"/>
              </a:rPr>
              <a:t> </a:t>
            </a:r>
            <a:r>
              <a:rPr lang="en-US" sz="1300" err="1">
                <a:ea typeface="+mn-lt"/>
                <a:cs typeface="+mn-lt"/>
              </a:rPr>
              <a:t>sut</a:t>
            </a:r>
            <a:r>
              <a:rPr lang="en-US" sz="1300">
                <a:ea typeface="+mn-lt"/>
                <a:cs typeface="+mn-lt"/>
              </a:rPr>
              <a:t> </a:t>
            </a:r>
            <a:r>
              <a:rPr lang="en-US" sz="1300" err="1">
                <a:ea typeface="+mn-lt"/>
                <a:cs typeface="+mn-lt"/>
              </a:rPr>
              <a:t>mae</a:t>
            </a:r>
            <a:r>
              <a:rPr lang="en-US" sz="1300">
                <a:ea typeface="+mn-lt"/>
                <a:cs typeface="+mn-lt"/>
              </a:rPr>
              <a:t> </a:t>
            </a:r>
            <a:r>
              <a:rPr lang="en-US" sz="1300" err="1">
                <a:ea typeface="+mn-lt"/>
                <a:cs typeface="+mn-lt"/>
              </a:rPr>
              <a:t>gwahanol</a:t>
            </a:r>
            <a:r>
              <a:rPr lang="en-US" sz="1300">
                <a:ea typeface="+mn-lt"/>
                <a:cs typeface="+mn-lt"/>
              </a:rPr>
              <a:t> </a:t>
            </a:r>
            <a:r>
              <a:rPr lang="en-US" sz="1300" err="1">
                <a:ea typeface="+mn-lt"/>
                <a:cs typeface="+mn-lt"/>
              </a:rPr>
              <a:t>fathau</a:t>
            </a:r>
            <a:r>
              <a:rPr lang="en-US" sz="1300">
                <a:ea typeface="+mn-lt"/>
                <a:cs typeface="+mn-lt"/>
              </a:rPr>
              <a:t> o </a:t>
            </a:r>
            <a:r>
              <a:rPr lang="en-US" sz="1300" err="1">
                <a:ea typeface="+mn-lt"/>
                <a:cs typeface="+mn-lt"/>
              </a:rPr>
              <a:t>amgylcheddau</a:t>
            </a:r>
            <a:r>
              <a:rPr lang="en-US" sz="1300">
                <a:ea typeface="+mn-lt"/>
                <a:cs typeface="+mn-lt"/>
              </a:rPr>
              <a:t> a </a:t>
            </a:r>
            <a:r>
              <a:rPr lang="en-US" sz="1300" err="1">
                <a:ea typeface="+mn-lt"/>
                <a:cs typeface="+mn-lt"/>
              </a:rPr>
              <a:t>weithgareddau</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dda</a:t>
            </a:r>
            <a:r>
              <a:rPr lang="en-US" sz="1300">
                <a:ea typeface="+mn-lt"/>
                <a:cs typeface="+mn-lt"/>
              </a:rPr>
              <a:t> </a:t>
            </a:r>
            <a:r>
              <a:rPr lang="en-US" sz="1300" err="1">
                <a:ea typeface="+mn-lt"/>
                <a:cs typeface="+mn-lt"/>
              </a:rPr>
              <a:t>ar</a:t>
            </a:r>
            <a:r>
              <a:rPr lang="en-US" sz="1300">
                <a:ea typeface="+mn-lt"/>
                <a:cs typeface="+mn-lt"/>
              </a:rPr>
              <a:t> </a:t>
            </a:r>
            <a:r>
              <a:rPr lang="en-US" sz="1300" err="1">
                <a:ea typeface="+mn-lt"/>
                <a:cs typeface="+mn-lt"/>
              </a:rPr>
              <a:t>gyfer</a:t>
            </a:r>
            <a:r>
              <a:rPr lang="en-US" sz="1300">
                <a:ea typeface="+mn-lt"/>
                <a:cs typeface="+mn-lt"/>
              </a:rPr>
              <a:t> plant </a:t>
            </a:r>
            <a:r>
              <a:rPr lang="en-US" sz="1300" err="1">
                <a:ea typeface="+mn-lt"/>
                <a:cs typeface="+mn-lt"/>
              </a:rPr>
              <a:t>a'i</a:t>
            </a:r>
            <a:r>
              <a:rPr lang="en-US" sz="1300">
                <a:ea typeface="+mn-lt"/>
                <a:cs typeface="+mn-lt"/>
              </a:rPr>
              <a:t> </a:t>
            </a:r>
            <a:r>
              <a:rPr lang="en-US" sz="1300" err="1">
                <a:ea typeface="+mn-lt"/>
                <a:cs typeface="+mn-lt"/>
              </a:rPr>
              <a:t>addysg</a:t>
            </a:r>
            <a:r>
              <a:rPr lang="en-US" sz="1300">
                <a:ea typeface="+mn-lt"/>
                <a:cs typeface="+mn-lt"/>
              </a:rPr>
              <a:t> </a:t>
            </a:r>
            <a:endParaRPr lang="en-US" sz="1300"/>
          </a:p>
          <a:p>
            <a:endParaRPr lang="en-US" sz="1300"/>
          </a:p>
          <a:p>
            <a:r>
              <a:rPr lang="en-US" sz="1300" err="1">
                <a:ea typeface="+mn-lt"/>
                <a:cs typeface="+mn-lt"/>
              </a:rPr>
              <a:t>Rydym</a:t>
            </a:r>
            <a:r>
              <a:rPr lang="en-US" sz="1300">
                <a:ea typeface="+mn-lt"/>
                <a:cs typeface="+mn-lt"/>
              </a:rPr>
              <a:t> </a:t>
            </a:r>
            <a:r>
              <a:rPr lang="en-US" sz="1300" err="1">
                <a:ea typeface="+mn-lt"/>
                <a:cs typeface="+mn-lt"/>
              </a:rPr>
              <a:t>wedi</a:t>
            </a:r>
            <a:r>
              <a:rPr lang="en-US" sz="1300">
                <a:ea typeface="+mn-lt"/>
                <a:cs typeface="+mn-lt"/>
              </a:rPr>
              <a:t> </a:t>
            </a:r>
            <a:r>
              <a:rPr lang="en-US" sz="1300" err="1">
                <a:ea typeface="+mn-lt"/>
                <a:cs typeface="+mn-lt"/>
              </a:rPr>
              <a:t>darganfod</a:t>
            </a:r>
            <a:r>
              <a:rPr lang="en-US" sz="1300">
                <a:ea typeface="+mn-lt"/>
                <a:cs typeface="+mn-lt"/>
              </a:rPr>
              <a:t> </a:t>
            </a:r>
            <a:r>
              <a:rPr lang="en-US" sz="1300" err="1">
                <a:ea typeface="+mn-lt"/>
                <a:cs typeface="+mn-lt"/>
              </a:rPr>
              <a:t>fod</a:t>
            </a:r>
            <a:r>
              <a:rPr lang="en-US" sz="1300">
                <a:ea typeface="+mn-lt"/>
                <a:cs typeface="+mn-lt"/>
              </a:rPr>
              <a:t> </a:t>
            </a:r>
            <a:r>
              <a:rPr lang="en-US" sz="1300" err="1">
                <a:ea typeface="+mn-lt"/>
                <a:cs typeface="+mn-lt"/>
              </a:rPr>
              <a:t>ymweliadau</a:t>
            </a:r>
            <a:r>
              <a:rPr lang="en-US" sz="1300">
                <a:ea typeface="+mn-lt"/>
                <a:cs typeface="+mn-lt"/>
              </a:rPr>
              <a:t> </a:t>
            </a:r>
            <a:r>
              <a:rPr lang="en-US" sz="1300" err="1">
                <a:ea typeface="+mn-lt"/>
                <a:cs typeface="+mn-lt"/>
              </a:rPr>
              <a:t>preswyl</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dda</a:t>
            </a:r>
            <a:r>
              <a:rPr lang="en-US" sz="1300">
                <a:ea typeface="+mn-lt"/>
                <a:cs typeface="+mn-lt"/>
              </a:rPr>
              <a:t> </a:t>
            </a:r>
            <a:r>
              <a:rPr lang="en-US" sz="1300" err="1">
                <a:ea typeface="+mn-lt"/>
                <a:cs typeface="+mn-lt"/>
              </a:rPr>
              <a:t>i</a:t>
            </a:r>
            <a:r>
              <a:rPr lang="en-US" sz="1300">
                <a:ea typeface="+mn-lt"/>
                <a:cs typeface="+mn-lt"/>
              </a:rPr>
              <a:t> </a:t>
            </a:r>
            <a:r>
              <a:rPr lang="en-US" sz="1300" err="1">
                <a:ea typeface="+mn-lt"/>
                <a:cs typeface="+mn-lt"/>
              </a:rPr>
              <a:t>gael</a:t>
            </a:r>
            <a:r>
              <a:rPr lang="en-US" sz="1300">
                <a:ea typeface="+mn-lt"/>
                <a:cs typeface="+mn-lt"/>
              </a:rPr>
              <a:t> plant </a:t>
            </a:r>
            <a:r>
              <a:rPr lang="en-US" sz="1300" err="1">
                <a:ea typeface="+mn-lt"/>
                <a:cs typeface="+mn-lt"/>
              </a:rPr>
              <a:t>i</a:t>
            </a:r>
            <a:r>
              <a:rPr lang="en-US" sz="1300">
                <a:ea typeface="+mn-lt"/>
                <a:cs typeface="+mn-lt"/>
              </a:rPr>
              <a:t> </a:t>
            </a:r>
            <a:r>
              <a:rPr lang="en-US" sz="1300" err="1">
                <a:ea typeface="+mn-lt"/>
                <a:cs typeface="+mn-lt"/>
              </a:rPr>
              <a:t>fod</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fwy</a:t>
            </a:r>
            <a:r>
              <a:rPr lang="en-US" sz="1300">
                <a:ea typeface="+mn-lt"/>
                <a:cs typeface="+mn-lt"/>
              </a:rPr>
              <a:t> </a:t>
            </a:r>
            <a:r>
              <a:rPr lang="en-US" sz="1300" err="1">
                <a:ea typeface="+mn-lt"/>
                <a:cs typeface="+mn-lt"/>
              </a:rPr>
              <a:t>annibynnol</a:t>
            </a:r>
            <a:r>
              <a:rPr lang="en-US" sz="1300">
                <a:ea typeface="+mn-lt"/>
                <a:cs typeface="+mn-lt"/>
              </a:rPr>
              <a:t> ac I </a:t>
            </a:r>
            <a:r>
              <a:rPr lang="en-US" sz="1300" err="1">
                <a:ea typeface="+mn-lt"/>
                <a:cs typeface="+mn-lt"/>
              </a:rPr>
              <a:t>wthio</a:t>
            </a:r>
            <a:r>
              <a:rPr lang="en-US" sz="1300">
                <a:ea typeface="+mn-lt"/>
                <a:cs typeface="+mn-lt"/>
              </a:rPr>
              <a:t> plant </a:t>
            </a:r>
            <a:r>
              <a:rPr lang="en-US" sz="1300" err="1">
                <a:ea typeface="+mn-lt"/>
                <a:cs typeface="+mn-lt"/>
              </a:rPr>
              <a:t>allan</a:t>
            </a:r>
            <a:r>
              <a:rPr lang="en-US" sz="1300">
                <a:ea typeface="+mn-lt"/>
                <a:cs typeface="+mn-lt"/>
              </a:rPr>
              <a:t> </a:t>
            </a:r>
            <a:r>
              <a:rPr lang="en-US" sz="1300" err="1">
                <a:ea typeface="+mn-lt"/>
                <a:cs typeface="+mn-lt"/>
              </a:rPr>
              <a:t>o'i</a:t>
            </a:r>
            <a:r>
              <a:rPr lang="en-US" sz="1300">
                <a:ea typeface="+mn-lt"/>
                <a:cs typeface="+mn-lt"/>
              </a:rPr>
              <a:t> </a:t>
            </a:r>
            <a:r>
              <a:rPr lang="en-US" sz="1300" err="1">
                <a:ea typeface="+mn-lt"/>
                <a:cs typeface="+mn-lt"/>
              </a:rPr>
              <a:t>pharth</a:t>
            </a:r>
            <a:r>
              <a:rPr lang="en-US" sz="1300">
                <a:ea typeface="+mn-lt"/>
                <a:cs typeface="+mn-lt"/>
              </a:rPr>
              <a:t> </a:t>
            </a:r>
            <a:r>
              <a:rPr lang="en-US" sz="1300" err="1">
                <a:ea typeface="+mn-lt"/>
                <a:cs typeface="+mn-lt"/>
              </a:rPr>
              <a:t>cysur</a:t>
            </a:r>
            <a:r>
              <a:rPr lang="en-US" sz="1300">
                <a:ea typeface="+mn-lt"/>
                <a:cs typeface="+mn-lt"/>
              </a:rPr>
              <a:t>. Mae </a:t>
            </a:r>
            <a:r>
              <a:rPr lang="en-US" sz="1300" err="1">
                <a:ea typeface="+mn-lt"/>
                <a:cs typeface="+mn-lt"/>
              </a:rPr>
              <a:t>hyn</a:t>
            </a:r>
            <a:r>
              <a:rPr lang="en-US" sz="1300">
                <a:ea typeface="+mn-lt"/>
                <a:cs typeface="+mn-lt"/>
              </a:rPr>
              <a:t> </a:t>
            </a:r>
            <a:r>
              <a:rPr lang="en-US" sz="1300" err="1">
                <a:ea typeface="+mn-lt"/>
                <a:cs typeface="+mn-lt"/>
              </a:rPr>
              <a:t>wedi</a:t>
            </a:r>
            <a:r>
              <a:rPr lang="en-US" sz="1300">
                <a:ea typeface="+mn-lt"/>
                <a:cs typeface="+mn-lt"/>
              </a:rPr>
              <a:t> </a:t>
            </a:r>
            <a:r>
              <a:rPr lang="en-US" sz="1300" err="1">
                <a:ea typeface="+mn-lt"/>
                <a:cs typeface="+mn-lt"/>
              </a:rPr>
              <a:t>profi</a:t>
            </a:r>
            <a:r>
              <a:rPr lang="en-US" sz="1300">
                <a:ea typeface="+mn-lt"/>
                <a:cs typeface="+mn-lt"/>
              </a:rPr>
              <a:t> </a:t>
            </a:r>
            <a:r>
              <a:rPr lang="en-US" sz="1300" err="1">
                <a:ea typeface="+mn-lt"/>
                <a:cs typeface="+mn-lt"/>
              </a:rPr>
              <a:t>i</a:t>
            </a:r>
            <a:r>
              <a:rPr lang="en-US" sz="1300">
                <a:ea typeface="+mn-lt"/>
                <a:cs typeface="+mn-lt"/>
              </a:rPr>
              <a:t> </a:t>
            </a:r>
            <a:r>
              <a:rPr lang="en-US" sz="1300" err="1">
                <a:ea typeface="+mn-lt"/>
                <a:cs typeface="+mn-lt"/>
              </a:rPr>
              <a:t>helpu</a:t>
            </a:r>
            <a:r>
              <a:rPr lang="en-US" sz="1300">
                <a:ea typeface="+mn-lt"/>
                <a:cs typeface="+mn-lt"/>
              </a:rPr>
              <a:t> plant </a:t>
            </a:r>
            <a:r>
              <a:rPr lang="en-US" sz="1300" err="1">
                <a:ea typeface="+mn-lt"/>
                <a:cs typeface="+mn-lt"/>
              </a:rPr>
              <a:t>yn</a:t>
            </a:r>
            <a:r>
              <a:rPr lang="en-US" sz="1300">
                <a:ea typeface="+mn-lt"/>
                <a:cs typeface="+mn-lt"/>
              </a:rPr>
              <a:t> </a:t>
            </a:r>
            <a:r>
              <a:rPr lang="en-US" sz="1300" err="1">
                <a:ea typeface="+mn-lt"/>
                <a:cs typeface="+mn-lt"/>
              </a:rPr>
              <a:t>fawr</a:t>
            </a:r>
            <a:r>
              <a:rPr lang="en-US" sz="1300">
                <a:ea typeface="+mn-lt"/>
                <a:cs typeface="+mn-lt"/>
              </a:rPr>
              <a:t> </a:t>
            </a:r>
            <a:r>
              <a:rPr lang="en-US" sz="1300" err="1">
                <a:ea typeface="+mn-lt"/>
                <a:cs typeface="+mn-lt"/>
              </a:rPr>
              <a:t>iawn</a:t>
            </a:r>
            <a:r>
              <a:rPr lang="en-US" sz="1300">
                <a:ea typeface="+mn-lt"/>
                <a:cs typeface="+mn-lt"/>
              </a:rPr>
              <a:t> </a:t>
            </a:r>
            <a:endParaRPr lang="en-US" sz="1300"/>
          </a:p>
          <a:p>
            <a:endParaRPr lang="en-US" sz="1300"/>
          </a:p>
          <a:p>
            <a:r>
              <a:rPr lang="en-US" sz="1300" err="1">
                <a:ea typeface="+mn-lt"/>
                <a:cs typeface="+mn-lt"/>
              </a:rPr>
              <a:t>Dangoswyd</a:t>
            </a:r>
            <a:r>
              <a:rPr lang="en-US" sz="1300">
                <a:ea typeface="+mn-lt"/>
                <a:cs typeface="+mn-lt"/>
              </a:rPr>
              <a:t> </a:t>
            </a:r>
            <a:r>
              <a:rPr lang="en-US" sz="1300" err="1">
                <a:ea typeface="+mn-lt"/>
                <a:cs typeface="+mn-lt"/>
              </a:rPr>
              <a:t>fod</a:t>
            </a:r>
            <a:r>
              <a:rPr lang="en-US" sz="1300">
                <a:ea typeface="+mn-lt"/>
                <a:cs typeface="+mn-lt"/>
              </a:rPr>
              <a:t> </a:t>
            </a:r>
            <a:r>
              <a:rPr lang="en-US" sz="1300" err="1">
                <a:ea typeface="+mn-lt"/>
                <a:cs typeface="+mn-lt"/>
              </a:rPr>
              <a:t>tripiau</a:t>
            </a:r>
            <a:r>
              <a:rPr lang="en-US" sz="1300">
                <a:ea typeface="+mn-lt"/>
                <a:cs typeface="+mn-lt"/>
              </a:rPr>
              <a:t> </a:t>
            </a:r>
            <a:r>
              <a:rPr lang="en-US" sz="1300" err="1">
                <a:ea typeface="+mn-lt"/>
                <a:cs typeface="+mn-lt"/>
              </a:rPr>
              <a:t>ysgol</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llwyddiannus</a:t>
            </a:r>
            <a:r>
              <a:rPr lang="en-US" sz="1300">
                <a:ea typeface="+mn-lt"/>
                <a:cs typeface="+mn-lt"/>
              </a:rPr>
              <a:t> o ran </a:t>
            </a:r>
            <a:r>
              <a:rPr lang="en-US" sz="1300" err="1">
                <a:ea typeface="+mn-lt"/>
                <a:cs typeface="+mn-lt"/>
              </a:rPr>
              <a:t>ddysgai</a:t>
            </a:r>
            <a:r>
              <a:rPr lang="en-US" sz="1300">
                <a:ea typeface="+mn-lt"/>
                <a:cs typeface="+mn-lt"/>
              </a:rPr>
              <a:t> plant </a:t>
            </a:r>
            <a:r>
              <a:rPr lang="en-US" sz="1300" err="1">
                <a:ea typeface="+mn-lt"/>
                <a:cs typeface="+mn-lt"/>
              </a:rPr>
              <a:t>wybodaeth</a:t>
            </a:r>
            <a:r>
              <a:rPr lang="en-US" sz="1300">
                <a:ea typeface="+mn-lt"/>
                <a:cs typeface="+mn-lt"/>
              </a:rPr>
              <a:t> </a:t>
            </a:r>
            <a:r>
              <a:rPr lang="en-US" sz="1300" err="1">
                <a:ea typeface="+mn-lt"/>
                <a:cs typeface="+mn-lt"/>
              </a:rPr>
              <a:t>newydd</a:t>
            </a:r>
            <a:r>
              <a:rPr lang="en-US" sz="1300">
                <a:ea typeface="+mn-lt"/>
                <a:cs typeface="+mn-lt"/>
              </a:rPr>
              <a:t> </a:t>
            </a:r>
            <a:r>
              <a:rPr lang="en-US" sz="1300" err="1">
                <a:ea typeface="+mn-lt"/>
                <a:cs typeface="+mn-lt"/>
              </a:rPr>
              <a:t>tu</a:t>
            </a:r>
            <a:r>
              <a:rPr lang="en-US" sz="1300">
                <a:ea typeface="+mn-lt"/>
                <a:cs typeface="+mn-lt"/>
              </a:rPr>
              <a:t> </a:t>
            </a:r>
            <a:r>
              <a:rPr lang="en-US" sz="1300" err="1">
                <a:ea typeface="+mn-lt"/>
                <a:cs typeface="+mn-lt"/>
              </a:rPr>
              <a:t>allan</a:t>
            </a:r>
            <a:r>
              <a:rPr lang="en-US" sz="1300">
                <a:ea typeface="+mn-lt"/>
                <a:cs typeface="+mn-lt"/>
              </a:rPr>
              <a:t> </a:t>
            </a:r>
            <a:r>
              <a:rPr lang="en-US" sz="1300" err="1">
                <a:ea typeface="+mn-lt"/>
                <a:cs typeface="+mn-lt"/>
              </a:rPr>
              <a:t>I'r</a:t>
            </a:r>
            <a:r>
              <a:rPr lang="en-US" sz="1300">
                <a:ea typeface="+mn-lt"/>
                <a:cs typeface="+mn-lt"/>
              </a:rPr>
              <a:t> </a:t>
            </a:r>
            <a:r>
              <a:rPr lang="en-US" sz="1300" err="1">
                <a:ea typeface="+mn-lt"/>
                <a:cs typeface="+mn-lt"/>
              </a:rPr>
              <a:t>ystafell</a:t>
            </a:r>
            <a:r>
              <a:rPr lang="en-US" sz="1300">
                <a:ea typeface="+mn-lt"/>
                <a:cs typeface="+mn-lt"/>
              </a:rPr>
              <a:t> </a:t>
            </a:r>
            <a:r>
              <a:rPr lang="en-US" sz="1300" err="1">
                <a:ea typeface="+mn-lt"/>
                <a:cs typeface="+mn-lt"/>
              </a:rPr>
              <a:t>dosbarth</a:t>
            </a:r>
            <a:r>
              <a:rPr lang="en-US" sz="1300">
                <a:ea typeface="+mn-lt"/>
                <a:cs typeface="+mn-lt"/>
              </a:rPr>
              <a:t>, </a:t>
            </a:r>
            <a:r>
              <a:rPr lang="en-US" sz="1300" err="1">
                <a:ea typeface="+mn-lt"/>
                <a:cs typeface="+mn-lt"/>
              </a:rPr>
              <a:t>rydym</a:t>
            </a:r>
            <a:r>
              <a:rPr lang="en-US" sz="1300">
                <a:ea typeface="+mn-lt"/>
                <a:cs typeface="+mn-lt"/>
              </a:rPr>
              <a:t> </a:t>
            </a:r>
            <a:r>
              <a:rPr lang="en-US" sz="1300" err="1">
                <a:ea typeface="+mn-lt"/>
                <a:cs typeface="+mn-lt"/>
              </a:rPr>
              <a:t>wedi</a:t>
            </a:r>
            <a:r>
              <a:rPr lang="en-US" sz="1300">
                <a:ea typeface="+mn-lt"/>
                <a:cs typeface="+mn-lt"/>
              </a:rPr>
              <a:t> </a:t>
            </a:r>
            <a:r>
              <a:rPr lang="en-US" sz="1300" err="1">
                <a:ea typeface="+mn-lt"/>
                <a:cs typeface="+mn-lt"/>
              </a:rPr>
              <a:t>gweld</a:t>
            </a:r>
            <a:r>
              <a:rPr lang="en-US" sz="1300">
                <a:ea typeface="+mn-lt"/>
                <a:cs typeface="+mn-lt"/>
              </a:rPr>
              <a:t> </a:t>
            </a:r>
            <a:r>
              <a:rPr lang="en-US" sz="1300" err="1">
                <a:ea typeface="+mn-lt"/>
                <a:cs typeface="+mn-lt"/>
              </a:rPr>
              <a:t>fod</a:t>
            </a:r>
            <a:r>
              <a:rPr lang="en-US" sz="1300">
                <a:ea typeface="+mn-lt"/>
                <a:cs typeface="+mn-lt"/>
              </a:rPr>
              <a:t> </a:t>
            </a:r>
            <a:r>
              <a:rPr lang="en-US" sz="1300" err="1">
                <a:ea typeface="+mn-lt"/>
                <a:cs typeface="+mn-lt"/>
              </a:rPr>
              <a:t>tripiau</a:t>
            </a:r>
            <a:r>
              <a:rPr lang="en-US" sz="1300">
                <a:ea typeface="+mn-lt"/>
                <a:cs typeface="+mn-lt"/>
              </a:rPr>
              <a:t> </a:t>
            </a:r>
            <a:r>
              <a:rPr lang="en-US" sz="1300" err="1">
                <a:ea typeface="+mn-lt"/>
                <a:cs typeface="+mn-lt"/>
              </a:rPr>
              <a:t>ysgol</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cael</a:t>
            </a:r>
            <a:r>
              <a:rPr lang="en-US" sz="1300">
                <a:ea typeface="+mn-lt"/>
                <a:cs typeface="+mn-lt"/>
              </a:rPr>
              <a:t> plant a </a:t>
            </a:r>
            <a:r>
              <a:rPr lang="en-US" sz="1300" err="1">
                <a:ea typeface="+mn-lt"/>
                <a:cs typeface="+mn-lt"/>
              </a:rPr>
              <a:t>fwy</a:t>
            </a:r>
            <a:r>
              <a:rPr lang="en-US" sz="1300">
                <a:ea typeface="+mn-lt"/>
                <a:cs typeface="+mn-lt"/>
              </a:rPr>
              <a:t> </a:t>
            </a:r>
            <a:r>
              <a:rPr lang="en-US" sz="1300" err="1">
                <a:ea typeface="+mn-lt"/>
                <a:cs typeface="+mn-lt"/>
              </a:rPr>
              <a:t>diddordeb</a:t>
            </a:r>
            <a:r>
              <a:rPr lang="en-US" sz="1300">
                <a:ea typeface="+mn-lt"/>
                <a:cs typeface="+mn-lt"/>
              </a:rPr>
              <a:t> </a:t>
            </a:r>
            <a:r>
              <a:rPr lang="en-US" sz="1300" err="1">
                <a:ea typeface="+mn-lt"/>
                <a:cs typeface="+mn-lt"/>
              </a:rPr>
              <a:t>mewn</a:t>
            </a:r>
            <a:r>
              <a:rPr lang="en-US" sz="1300">
                <a:ea typeface="+mn-lt"/>
                <a:cs typeface="+mn-lt"/>
              </a:rPr>
              <a:t> </a:t>
            </a:r>
            <a:r>
              <a:rPr lang="en-US" sz="1300" err="1">
                <a:ea typeface="+mn-lt"/>
                <a:cs typeface="+mn-lt"/>
              </a:rPr>
              <a:t>dysgu</a:t>
            </a:r>
            <a:r>
              <a:rPr lang="en-US" sz="1300">
                <a:ea typeface="+mn-lt"/>
                <a:cs typeface="+mn-lt"/>
              </a:rPr>
              <a:t>. </a:t>
            </a:r>
            <a:endParaRPr lang="en-US" sz="1300"/>
          </a:p>
          <a:p>
            <a:endParaRPr lang="en-US" sz="1300"/>
          </a:p>
          <a:p>
            <a:r>
              <a:rPr lang="en-US" sz="1300" err="1">
                <a:ea typeface="+mn-lt"/>
                <a:cs typeface="+mn-lt"/>
              </a:rPr>
              <a:t>Darganfa</a:t>
            </a:r>
            <a:r>
              <a:rPr lang="en-US" sz="1300">
                <a:ea typeface="+mn-lt"/>
                <a:cs typeface="+mn-lt"/>
              </a:rPr>
              <a:t> </a:t>
            </a:r>
            <a:r>
              <a:rPr lang="en-US" sz="1300" err="1">
                <a:ea typeface="+mn-lt"/>
                <a:cs typeface="+mn-lt"/>
              </a:rPr>
              <a:t>fod</a:t>
            </a:r>
            <a:r>
              <a:rPr lang="en-US" sz="1300">
                <a:ea typeface="+mn-lt"/>
                <a:cs typeface="+mn-lt"/>
              </a:rPr>
              <a:t> Geocaching </a:t>
            </a:r>
            <a:r>
              <a:rPr lang="en-US" sz="1300" err="1">
                <a:ea typeface="+mn-lt"/>
                <a:cs typeface="+mn-lt"/>
              </a:rPr>
              <a:t>yn</a:t>
            </a:r>
            <a:r>
              <a:rPr lang="en-US" sz="1300">
                <a:ea typeface="+mn-lt"/>
                <a:cs typeface="+mn-lt"/>
              </a:rPr>
              <a:t> </a:t>
            </a:r>
            <a:r>
              <a:rPr lang="en-US" sz="1300" err="1">
                <a:ea typeface="+mn-lt"/>
                <a:cs typeface="+mn-lt"/>
              </a:rPr>
              <a:t>dysgu</a:t>
            </a:r>
            <a:r>
              <a:rPr lang="en-US" sz="1300">
                <a:ea typeface="+mn-lt"/>
                <a:cs typeface="+mn-lt"/>
              </a:rPr>
              <a:t> </a:t>
            </a:r>
            <a:r>
              <a:rPr lang="en-US" sz="1300" err="1">
                <a:ea typeface="+mn-lt"/>
                <a:cs typeface="+mn-lt"/>
              </a:rPr>
              <a:t>sgiliau</a:t>
            </a:r>
            <a:r>
              <a:rPr lang="en-US" sz="1300">
                <a:ea typeface="+mn-lt"/>
                <a:cs typeface="+mn-lt"/>
              </a:rPr>
              <a:t> </a:t>
            </a:r>
            <a:r>
              <a:rPr lang="en-US" sz="1300" err="1">
                <a:ea typeface="+mn-lt"/>
                <a:cs typeface="+mn-lt"/>
              </a:rPr>
              <a:t>newydd</a:t>
            </a:r>
            <a:r>
              <a:rPr lang="en-US" sz="1300">
                <a:ea typeface="+mn-lt"/>
                <a:cs typeface="+mn-lt"/>
              </a:rPr>
              <a:t> </a:t>
            </a:r>
            <a:r>
              <a:rPr lang="en-US" sz="1300" err="1">
                <a:ea typeface="+mn-lt"/>
                <a:cs typeface="+mn-lt"/>
              </a:rPr>
              <a:t>hanfodol</a:t>
            </a:r>
            <a:r>
              <a:rPr lang="en-US" sz="1300">
                <a:ea typeface="+mn-lt"/>
                <a:cs typeface="+mn-lt"/>
              </a:rPr>
              <a:t> </a:t>
            </a:r>
            <a:r>
              <a:rPr lang="en-US" sz="1300" err="1">
                <a:ea typeface="+mn-lt"/>
                <a:cs typeface="+mn-lt"/>
              </a:rPr>
              <a:t>i</a:t>
            </a:r>
            <a:r>
              <a:rPr lang="en-US" sz="1300">
                <a:ea typeface="+mn-lt"/>
                <a:cs typeface="+mn-lt"/>
              </a:rPr>
              <a:t> </a:t>
            </a:r>
            <a:r>
              <a:rPr lang="en-US" sz="1300" err="1">
                <a:ea typeface="+mn-lt"/>
                <a:cs typeface="+mn-lt"/>
              </a:rPr>
              <a:t>blant</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enwedig</a:t>
            </a:r>
            <a:r>
              <a:rPr lang="en-US" sz="1300">
                <a:ea typeface="+mn-lt"/>
                <a:cs typeface="+mn-lt"/>
              </a:rPr>
              <a:t> o </a:t>
            </a:r>
            <a:r>
              <a:rPr lang="en-US" sz="1300" err="1">
                <a:ea typeface="+mn-lt"/>
                <a:cs typeface="+mn-lt"/>
              </a:rPr>
              <a:t>fewn</a:t>
            </a:r>
            <a:r>
              <a:rPr lang="en-US" sz="1300">
                <a:ea typeface="+mn-lt"/>
                <a:cs typeface="+mn-lt"/>
              </a:rPr>
              <a:t> y </a:t>
            </a:r>
            <a:r>
              <a:rPr lang="en-US" sz="1300" err="1">
                <a:ea typeface="+mn-lt"/>
                <a:cs typeface="+mn-lt"/>
              </a:rPr>
              <a:t>maes</a:t>
            </a:r>
            <a:r>
              <a:rPr lang="en-US" sz="1300">
                <a:ea typeface="+mn-lt"/>
                <a:cs typeface="+mn-lt"/>
              </a:rPr>
              <a:t> </a:t>
            </a:r>
            <a:r>
              <a:rPr lang="en-US" sz="1300" err="1">
                <a:ea typeface="+mn-lt"/>
                <a:cs typeface="+mn-lt"/>
              </a:rPr>
              <a:t>daryddiaeth</a:t>
            </a:r>
            <a:r>
              <a:rPr lang="en-US" sz="1300">
                <a:ea typeface="+mn-lt"/>
                <a:cs typeface="+mn-lt"/>
              </a:rPr>
              <a:t> </a:t>
            </a:r>
            <a:r>
              <a:rPr lang="en-US" sz="1300" err="1">
                <a:ea typeface="+mn-lt"/>
                <a:cs typeface="+mn-lt"/>
              </a:rPr>
              <a:t>gyda</a:t>
            </a:r>
            <a:r>
              <a:rPr lang="en-US" sz="1300">
                <a:ea typeface="+mn-lt"/>
                <a:cs typeface="+mn-lt"/>
              </a:rPr>
              <a:t> </a:t>
            </a:r>
            <a:r>
              <a:rPr lang="en-US" sz="1300" err="1">
                <a:ea typeface="+mn-lt"/>
                <a:cs typeface="+mn-lt"/>
              </a:rPr>
              <a:t>mapio</a:t>
            </a:r>
            <a:r>
              <a:rPr lang="en-US" sz="1300">
                <a:ea typeface="+mn-lt"/>
                <a:cs typeface="+mn-lt"/>
              </a:rPr>
              <a:t> a GPS. Mae </a:t>
            </a:r>
            <a:r>
              <a:rPr lang="en-US" sz="1300" err="1">
                <a:ea typeface="+mn-lt"/>
                <a:cs typeface="+mn-lt"/>
              </a:rPr>
              <a:t>yna</a:t>
            </a:r>
            <a:r>
              <a:rPr lang="en-US" sz="1300">
                <a:ea typeface="+mn-lt"/>
                <a:cs typeface="+mn-lt"/>
              </a:rPr>
              <a:t> </a:t>
            </a:r>
            <a:r>
              <a:rPr lang="en-US" sz="1300" err="1">
                <a:ea typeface="+mn-lt"/>
                <a:cs typeface="+mn-lt"/>
              </a:rPr>
              <a:t>lawer</a:t>
            </a:r>
            <a:r>
              <a:rPr lang="en-US" sz="1300">
                <a:ea typeface="+mn-lt"/>
                <a:cs typeface="+mn-lt"/>
              </a:rPr>
              <a:t> o </a:t>
            </a:r>
            <a:r>
              <a:rPr lang="en-US" sz="1300" err="1">
                <a:ea typeface="+mn-lt"/>
                <a:cs typeface="+mn-lt"/>
              </a:rPr>
              <a:t>ddiddordeb</a:t>
            </a:r>
            <a:r>
              <a:rPr lang="en-US" sz="1300">
                <a:ea typeface="+mn-lt"/>
                <a:cs typeface="+mn-lt"/>
              </a:rPr>
              <a:t> </a:t>
            </a:r>
            <a:r>
              <a:rPr lang="en-US" sz="1300" err="1">
                <a:ea typeface="+mn-lt"/>
                <a:cs typeface="+mn-lt"/>
              </a:rPr>
              <a:t>mewn</a:t>
            </a:r>
            <a:r>
              <a:rPr lang="en-US" sz="1300">
                <a:ea typeface="+mn-lt"/>
                <a:cs typeface="+mn-lt"/>
              </a:rPr>
              <a:t> plant </a:t>
            </a:r>
            <a:r>
              <a:rPr lang="en-US" sz="1300" err="1">
                <a:ea typeface="+mn-lt"/>
                <a:cs typeface="+mn-lt"/>
              </a:rPr>
              <a:t>i</a:t>
            </a:r>
            <a:r>
              <a:rPr lang="en-US" sz="1300">
                <a:ea typeface="+mn-lt"/>
                <a:cs typeface="+mn-lt"/>
              </a:rPr>
              <a:t> </a:t>
            </a:r>
            <a:r>
              <a:rPr lang="en-US" sz="1300" err="1">
                <a:ea typeface="+mn-lt"/>
                <a:cs typeface="+mn-lt"/>
              </a:rPr>
              <a:t>wneud</a:t>
            </a:r>
            <a:r>
              <a:rPr lang="en-US" sz="1300">
                <a:ea typeface="+mn-lt"/>
                <a:cs typeface="+mn-lt"/>
              </a:rPr>
              <a:t> </a:t>
            </a:r>
            <a:r>
              <a:rPr lang="en-US" sz="1300" err="1">
                <a:ea typeface="+mn-lt"/>
                <a:cs typeface="+mn-lt"/>
              </a:rPr>
              <a:t>hyn</a:t>
            </a:r>
            <a:r>
              <a:rPr lang="en-US" sz="1300">
                <a:ea typeface="+mn-lt"/>
                <a:cs typeface="+mn-lt"/>
              </a:rPr>
              <a:t> </a:t>
            </a:r>
            <a:endParaRPr lang="en-US" sz="1300"/>
          </a:p>
          <a:p>
            <a:endParaRPr lang="en-US" sz="1300"/>
          </a:p>
          <a:p>
            <a:r>
              <a:rPr lang="en-US" sz="1300" err="1">
                <a:ea typeface="+mn-lt"/>
                <a:cs typeface="+mn-lt"/>
              </a:rPr>
              <a:t>Gwelaf</a:t>
            </a:r>
            <a:r>
              <a:rPr lang="en-US" sz="1300">
                <a:ea typeface="+mn-lt"/>
                <a:cs typeface="+mn-lt"/>
              </a:rPr>
              <a:t> </a:t>
            </a:r>
            <a:r>
              <a:rPr lang="en-US" sz="1300" err="1">
                <a:ea typeface="+mn-lt"/>
                <a:cs typeface="+mn-lt"/>
              </a:rPr>
              <a:t>fod</a:t>
            </a:r>
            <a:r>
              <a:rPr lang="en-US" sz="1300">
                <a:ea typeface="+mn-lt"/>
                <a:cs typeface="+mn-lt"/>
              </a:rPr>
              <a:t> </a:t>
            </a:r>
            <a:r>
              <a:rPr lang="en-US" sz="1300" err="1">
                <a:ea typeface="+mn-lt"/>
                <a:cs typeface="+mn-lt"/>
              </a:rPr>
              <a:t>ysgolion</a:t>
            </a:r>
            <a:r>
              <a:rPr lang="en-US" sz="1300">
                <a:ea typeface="+mn-lt"/>
                <a:cs typeface="+mn-lt"/>
              </a:rPr>
              <a:t> </a:t>
            </a:r>
            <a:r>
              <a:rPr lang="en-US" sz="1300" err="1">
                <a:ea typeface="+mn-lt"/>
                <a:cs typeface="+mn-lt"/>
              </a:rPr>
              <a:t>coedwig</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dod</a:t>
            </a:r>
            <a:r>
              <a:rPr lang="en-US" sz="1300">
                <a:ea typeface="+mn-lt"/>
                <a:cs typeface="+mn-lt"/>
              </a:rPr>
              <a:t> ac </a:t>
            </a:r>
            <a:r>
              <a:rPr lang="en-US" sz="1300" err="1">
                <a:ea typeface="+mn-lt"/>
                <a:cs typeface="+mn-lt"/>
              </a:rPr>
              <a:t>elfen</a:t>
            </a:r>
            <a:r>
              <a:rPr lang="en-US" sz="1300">
                <a:ea typeface="+mn-lt"/>
                <a:cs typeface="+mn-lt"/>
              </a:rPr>
              <a:t> </a:t>
            </a:r>
            <a:r>
              <a:rPr lang="en-US" sz="1300" err="1">
                <a:ea typeface="+mn-lt"/>
                <a:cs typeface="+mn-lt"/>
              </a:rPr>
              <a:t>chwarae</a:t>
            </a:r>
            <a:r>
              <a:rPr lang="en-US" sz="1300">
                <a:ea typeface="+mn-lt"/>
                <a:cs typeface="+mn-lt"/>
              </a:rPr>
              <a:t> </a:t>
            </a:r>
            <a:r>
              <a:rPr lang="en-US" sz="1300" err="1">
                <a:ea typeface="+mn-lt"/>
                <a:cs typeface="+mn-lt"/>
              </a:rPr>
              <a:t>mewn</a:t>
            </a:r>
            <a:r>
              <a:rPr lang="en-US" sz="1300">
                <a:ea typeface="+mn-lt"/>
                <a:cs typeface="+mn-lt"/>
              </a:rPr>
              <a:t> </a:t>
            </a:r>
            <a:r>
              <a:rPr lang="en-US" sz="1300" err="1">
                <a:ea typeface="+mn-lt"/>
                <a:cs typeface="+mn-lt"/>
              </a:rPr>
              <a:t>i</a:t>
            </a:r>
            <a:r>
              <a:rPr lang="en-US" sz="1300">
                <a:ea typeface="+mn-lt"/>
                <a:cs typeface="+mn-lt"/>
              </a:rPr>
              <a:t> </a:t>
            </a:r>
            <a:r>
              <a:rPr lang="en-US" sz="1300" err="1">
                <a:ea typeface="+mn-lt"/>
                <a:cs typeface="+mn-lt"/>
              </a:rPr>
              <a:t>amgylchedd</a:t>
            </a:r>
            <a:r>
              <a:rPr lang="en-US" sz="1300">
                <a:ea typeface="+mn-lt"/>
                <a:cs typeface="+mn-lt"/>
              </a:rPr>
              <a:t> </a:t>
            </a:r>
            <a:r>
              <a:rPr lang="en-US" sz="1300" err="1">
                <a:ea typeface="+mn-lt"/>
                <a:cs typeface="+mn-lt"/>
              </a:rPr>
              <a:t>ysgol</a:t>
            </a:r>
            <a:r>
              <a:rPr lang="en-US" sz="1300">
                <a:ea typeface="+mn-lt"/>
                <a:cs typeface="+mn-lt"/>
              </a:rPr>
              <a:t>. Mae </a:t>
            </a:r>
            <a:r>
              <a:rPr lang="en-US" sz="1300" err="1">
                <a:ea typeface="+mn-lt"/>
                <a:cs typeface="+mn-lt"/>
              </a:rPr>
              <a:t>llawer</a:t>
            </a:r>
            <a:r>
              <a:rPr lang="en-US" sz="1300">
                <a:ea typeface="+mn-lt"/>
                <a:cs typeface="+mn-lt"/>
              </a:rPr>
              <a:t> o </a:t>
            </a:r>
            <a:r>
              <a:rPr lang="en-US" sz="1300" err="1">
                <a:ea typeface="+mn-lt"/>
                <a:cs typeface="+mn-lt"/>
              </a:rPr>
              <a:t>blant</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datblygu</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cymdeithasol</a:t>
            </a:r>
            <a:r>
              <a:rPr lang="en-US" sz="1300">
                <a:ea typeface="+mn-lt"/>
                <a:cs typeface="+mn-lt"/>
              </a:rPr>
              <a:t> neu </a:t>
            </a:r>
            <a:r>
              <a:rPr lang="en-US" sz="1300" err="1">
                <a:ea typeface="+mn-lt"/>
                <a:cs typeface="+mn-lt"/>
              </a:rPr>
              <a:t>yn</a:t>
            </a:r>
            <a:r>
              <a:rPr lang="en-US" sz="1300">
                <a:ea typeface="+mn-lt"/>
                <a:cs typeface="+mn-lt"/>
              </a:rPr>
              <a:t> </a:t>
            </a:r>
            <a:r>
              <a:rPr lang="en-US" sz="1300" err="1">
                <a:ea typeface="+mn-lt"/>
                <a:cs typeface="+mn-lt"/>
              </a:rPr>
              <a:t>datblygu</a:t>
            </a:r>
            <a:r>
              <a:rPr lang="en-US" sz="1300">
                <a:ea typeface="+mn-lt"/>
                <a:cs typeface="+mn-lt"/>
              </a:rPr>
              <a:t> </a:t>
            </a:r>
            <a:r>
              <a:rPr lang="en-US" sz="1300" err="1">
                <a:ea typeface="+mn-lt"/>
                <a:cs typeface="+mn-lt"/>
              </a:rPr>
              <a:t>i</a:t>
            </a:r>
            <a:r>
              <a:rPr lang="en-US" sz="1300">
                <a:ea typeface="+mn-lt"/>
                <a:cs typeface="+mn-lt"/>
              </a:rPr>
              <a:t> </a:t>
            </a:r>
            <a:r>
              <a:rPr lang="en-US" sz="1300" err="1">
                <a:ea typeface="+mn-lt"/>
                <a:cs typeface="+mn-lt"/>
              </a:rPr>
              <a:t>sgiliau</a:t>
            </a:r>
            <a:r>
              <a:rPr lang="en-US" sz="1300">
                <a:ea typeface="+mn-lt"/>
                <a:cs typeface="+mn-lt"/>
              </a:rPr>
              <a:t> </a:t>
            </a:r>
            <a:r>
              <a:rPr lang="en-US" sz="1300" err="1">
                <a:ea typeface="+mn-lt"/>
                <a:cs typeface="+mn-lt"/>
              </a:rPr>
              <a:t>modur</a:t>
            </a:r>
            <a:r>
              <a:rPr lang="en-US" sz="1300">
                <a:ea typeface="+mn-lt"/>
                <a:cs typeface="+mn-lt"/>
              </a:rPr>
              <a:t> </a:t>
            </a:r>
            <a:r>
              <a:rPr lang="en-US" sz="1300" err="1">
                <a:ea typeface="+mn-lt"/>
                <a:cs typeface="+mn-lt"/>
              </a:rPr>
              <a:t>trwy</a:t>
            </a:r>
            <a:r>
              <a:rPr lang="en-US" sz="1300">
                <a:ea typeface="+mn-lt"/>
                <a:cs typeface="+mn-lt"/>
              </a:rPr>
              <a:t> </a:t>
            </a:r>
            <a:r>
              <a:rPr lang="en-US" sz="1300" err="1">
                <a:ea typeface="+mn-lt"/>
                <a:cs typeface="+mn-lt"/>
              </a:rPr>
              <a:t>wneud</a:t>
            </a:r>
            <a:r>
              <a:rPr lang="en-US" sz="1300">
                <a:ea typeface="+mn-lt"/>
                <a:cs typeface="+mn-lt"/>
              </a:rPr>
              <a:t> </a:t>
            </a:r>
            <a:r>
              <a:rPr lang="en-US" sz="1300" err="1">
                <a:ea typeface="+mn-lt"/>
                <a:cs typeface="+mn-lt"/>
              </a:rPr>
              <a:t>hyn</a:t>
            </a:r>
            <a:r>
              <a:rPr lang="en-US" sz="1300">
                <a:ea typeface="+mn-lt"/>
                <a:cs typeface="+mn-lt"/>
              </a:rPr>
              <a:t> felly </a:t>
            </a:r>
            <a:r>
              <a:rPr lang="en-US" sz="1300" err="1">
                <a:ea typeface="+mn-lt"/>
                <a:cs typeface="+mn-lt"/>
              </a:rPr>
              <a:t>mae</a:t>
            </a:r>
            <a:r>
              <a:rPr lang="en-US" sz="1300">
                <a:ea typeface="+mn-lt"/>
                <a:cs typeface="+mn-lt"/>
              </a:rPr>
              <a:t> </a:t>
            </a:r>
            <a:r>
              <a:rPr lang="en-US" sz="1300" err="1">
                <a:ea typeface="+mn-lt"/>
                <a:cs typeface="+mn-lt"/>
              </a:rPr>
              <a:t>hyn</a:t>
            </a:r>
            <a:r>
              <a:rPr lang="en-US" sz="1300">
                <a:ea typeface="+mn-lt"/>
                <a:cs typeface="+mn-lt"/>
              </a:rPr>
              <a:t> </a:t>
            </a:r>
            <a:r>
              <a:rPr lang="en-US" sz="1300" err="1">
                <a:ea typeface="+mn-lt"/>
                <a:cs typeface="+mn-lt"/>
              </a:rPr>
              <a:t>yn</a:t>
            </a:r>
            <a:r>
              <a:rPr lang="en-US" sz="1300">
                <a:ea typeface="+mn-lt"/>
                <a:cs typeface="+mn-lt"/>
              </a:rPr>
              <a:t> help da </a:t>
            </a:r>
            <a:r>
              <a:rPr lang="en-US" sz="1300" err="1">
                <a:ea typeface="+mn-lt"/>
                <a:cs typeface="+mn-lt"/>
              </a:rPr>
              <a:t>i</a:t>
            </a:r>
            <a:r>
              <a:rPr lang="en-US" sz="1300">
                <a:ea typeface="+mn-lt"/>
                <a:cs typeface="+mn-lt"/>
              </a:rPr>
              <a:t> </a:t>
            </a:r>
            <a:r>
              <a:rPr lang="en-US" sz="1300" err="1">
                <a:ea typeface="+mn-lt"/>
                <a:cs typeface="+mn-lt"/>
              </a:rPr>
              <a:t>blant</a:t>
            </a:r>
            <a:r>
              <a:rPr lang="en-US" sz="1300">
                <a:ea typeface="+mn-lt"/>
                <a:cs typeface="+mn-lt"/>
              </a:rPr>
              <a:t> </a:t>
            </a:r>
            <a:endParaRPr lang="en-US" sz="1300"/>
          </a:p>
          <a:p>
            <a:endParaRPr lang="en-US" sz="1300"/>
          </a:p>
          <a:p>
            <a:r>
              <a:rPr lang="en-US" sz="1300">
                <a:ea typeface="+mn-lt"/>
                <a:cs typeface="+mn-lt"/>
              </a:rPr>
              <a:t>Mae DOFE </a:t>
            </a:r>
            <a:r>
              <a:rPr lang="en-US" sz="1300" err="1">
                <a:ea typeface="+mn-lt"/>
                <a:cs typeface="+mn-lt"/>
              </a:rPr>
              <a:t>yn</a:t>
            </a:r>
            <a:r>
              <a:rPr lang="en-US" sz="1300">
                <a:ea typeface="+mn-lt"/>
                <a:cs typeface="+mn-lt"/>
              </a:rPr>
              <a:t> </a:t>
            </a:r>
            <a:r>
              <a:rPr lang="en-US" sz="1300" err="1">
                <a:ea typeface="+mn-lt"/>
                <a:cs typeface="+mn-lt"/>
              </a:rPr>
              <a:t>rhywbeth</a:t>
            </a:r>
            <a:r>
              <a:rPr lang="en-US" sz="1300">
                <a:ea typeface="+mn-lt"/>
                <a:cs typeface="+mn-lt"/>
              </a:rPr>
              <a:t> </a:t>
            </a:r>
            <a:r>
              <a:rPr lang="en-US" sz="1300" err="1">
                <a:ea typeface="+mn-lt"/>
                <a:cs typeface="+mn-lt"/>
              </a:rPr>
              <a:t>sydd</a:t>
            </a:r>
            <a:r>
              <a:rPr lang="en-US" sz="1300">
                <a:ea typeface="+mn-lt"/>
                <a:cs typeface="+mn-lt"/>
              </a:rPr>
              <a:t> </a:t>
            </a:r>
            <a:r>
              <a:rPr lang="en-US" sz="1300" err="1">
                <a:ea typeface="+mn-lt"/>
                <a:cs typeface="+mn-lt"/>
              </a:rPr>
              <a:t>yn</a:t>
            </a:r>
            <a:r>
              <a:rPr lang="en-US" sz="1300">
                <a:ea typeface="+mn-lt"/>
                <a:cs typeface="+mn-lt"/>
              </a:rPr>
              <a:t> </a:t>
            </a:r>
            <a:r>
              <a:rPr lang="en-US" sz="1300" err="1">
                <a:ea typeface="+mn-lt"/>
                <a:cs typeface="+mn-lt"/>
              </a:rPr>
              <a:t>digwydd</a:t>
            </a:r>
            <a:r>
              <a:rPr lang="en-US" sz="1300">
                <a:ea typeface="+mn-lt"/>
                <a:cs typeface="+mn-lt"/>
              </a:rPr>
              <a:t> </a:t>
            </a:r>
            <a:r>
              <a:rPr lang="en-US" sz="1300" err="1">
                <a:ea typeface="+mn-lt"/>
                <a:cs typeface="+mn-lt"/>
              </a:rPr>
              <a:t>tu</a:t>
            </a:r>
            <a:r>
              <a:rPr lang="en-US" sz="1300">
                <a:ea typeface="+mn-lt"/>
                <a:cs typeface="+mn-lt"/>
              </a:rPr>
              <a:t> </a:t>
            </a:r>
            <a:r>
              <a:rPr lang="en-US" sz="1300" err="1">
                <a:ea typeface="+mn-lt"/>
                <a:cs typeface="+mn-lt"/>
              </a:rPr>
              <a:t>allan</a:t>
            </a:r>
            <a:r>
              <a:rPr lang="en-US" sz="1300">
                <a:ea typeface="+mn-lt"/>
                <a:cs typeface="+mn-lt"/>
              </a:rPr>
              <a:t> </a:t>
            </a:r>
            <a:r>
              <a:rPr lang="en-US" sz="1300" err="1">
                <a:ea typeface="+mn-lt"/>
                <a:cs typeface="+mn-lt"/>
              </a:rPr>
              <a:t>i'r</a:t>
            </a:r>
            <a:r>
              <a:rPr lang="en-US" sz="1300">
                <a:ea typeface="+mn-lt"/>
                <a:cs typeface="+mn-lt"/>
              </a:rPr>
              <a:t> </a:t>
            </a:r>
            <a:r>
              <a:rPr lang="en-US" sz="1300" err="1">
                <a:ea typeface="+mn-lt"/>
                <a:cs typeface="+mn-lt"/>
              </a:rPr>
              <a:t>ysgol</a:t>
            </a:r>
            <a:r>
              <a:rPr lang="en-US" sz="1300">
                <a:ea typeface="+mn-lt"/>
                <a:cs typeface="+mn-lt"/>
              </a:rPr>
              <a:t>, </a:t>
            </a:r>
            <a:r>
              <a:rPr lang="en-US" sz="1300" err="1">
                <a:ea typeface="+mn-lt"/>
                <a:cs typeface="+mn-lt"/>
              </a:rPr>
              <a:t>ond</a:t>
            </a:r>
            <a:r>
              <a:rPr lang="en-US" sz="1300">
                <a:ea typeface="+mn-lt"/>
                <a:cs typeface="+mn-lt"/>
              </a:rPr>
              <a:t> </a:t>
            </a:r>
            <a:r>
              <a:rPr lang="en-US" sz="1300" err="1">
                <a:ea typeface="+mn-lt"/>
                <a:cs typeface="+mn-lt"/>
              </a:rPr>
              <a:t>dysga</a:t>
            </a:r>
            <a:r>
              <a:rPr lang="en-US" sz="1300">
                <a:ea typeface="+mn-lt"/>
                <a:cs typeface="+mn-lt"/>
              </a:rPr>
              <a:t> </a:t>
            </a:r>
            <a:r>
              <a:rPr lang="en-US" sz="1300" err="1">
                <a:ea typeface="+mn-lt"/>
                <a:cs typeface="+mn-lt"/>
              </a:rPr>
              <a:t>nifer</a:t>
            </a:r>
            <a:r>
              <a:rPr lang="en-US" sz="1300">
                <a:ea typeface="+mn-lt"/>
                <a:cs typeface="+mn-lt"/>
              </a:rPr>
              <a:t> </a:t>
            </a:r>
            <a:r>
              <a:rPr lang="en-US" sz="1300" err="1">
                <a:ea typeface="+mn-lt"/>
                <a:cs typeface="+mn-lt"/>
              </a:rPr>
              <a:t>fawr</a:t>
            </a:r>
            <a:r>
              <a:rPr lang="en-US" sz="1300">
                <a:ea typeface="+mn-lt"/>
                <a:cs typeface="+mn-lt"/>
              </a:rPr>
              <a:t> o </a:t>
            </a:r>
            <a:r>
              <a:rPr lang="en-US" sz="1300" err="1">
                <a:ea typeface="+mn-lt"/>
                <a:cs typeface="+mn-lt"/>
              </a:rPr>
              <a:t>sgiliau</a:t>
            </a:r>
            <a:r>
              <a:rPr lang="en-US" sz="1300">
                <a:ea typeface="+mn-lt"/>
                <a:cs typeface="+mn-lt"/>
              </a:rPr>
              <a:t> </a:t>
            </a:r>
            <a:r>
              <a:rPr lang="en-US" sz="1300" err="1">
                <a:ea typeface="+mn-lt"/>
                <a:cs typeface="+mn-lt"/>
              </a:rPr>
              <a:t>trwy</a:t>
            </a:r>
            <a:r>
              <a:rPr lang="en-US" sz="1300">
                <a:ea typeface="+mn-lt"/>
                <a:cs typeface="+mn-lt"/>
              </a:rPr>
              <a:t> </a:t>
            </a:r>
            <a:r>
              <a:rPr lang="en-US" sz="1300" err="1">
                <a:ea typeface="+mn-lt"/>
                <a:cs typeface="+mn-lt"/>
              </a:rPr>
              <a:t>wneud</a:t>
            </a:r>
            <a:r>
              <a:rPr lang="en-US" sz="1300">
                <a:ea typeface="+mn-lt"/>
                <a:cs typeface="+mn-lt"/>
              </a:rPr>
              <a:t> </a:t>
            </a:r>
            <a:r>
              <a:rPr lang="en-US" sz="1300" err="1">
                <a:ea typeface="+mn-lt"/>
                <a:cs typeface="+mn-lt"/>
              </a:rPr>
              <a:t>hyn</a:t>
            </a:r>
            <a:r>
              <a:rPr lang="en-US" sz="1300">
                <a:ea typeface="+mn-lt"/>
                <a:cs typeface="+mn-lt"/>
              </a:rPr>
              <a:t> a </a:t>
            </a:r>
            <a:r>
              <a:rPr lang="en-US" sz="1300" err="1">
                <a:ea typeface="+mn-lt"/>
                <a:cs typeface="+mn-lt"/>
              </a:rPr>
              <a:t>gallai</a:t>
            </a:r>
            <a:r>
              <a:rPr lang="en-US" sz="1300">
                <a:ea typeface="+mn-lt"/>
                <a:cs typeface="+mn-lt"/>
              </a:rPr>
              <a:t> </a:t>
            </a:r>
            <a:r>
              <a:rPr lang="en-US" sz="1300" err="1">
                <a:ea typeface="+mn-lt"/>
                <a:cs typeface="+mn-lt"/>
              </a:rPr>
              <a:t>defnyddio</a:t>
            </a:r>
            <a:r>
              <a:rPr lang="en-US" sz="1300">
                <a:ea typeface="+mn-lt"/>
                <a:cs typeface="+mn-lt"/>
              </a:rPr>
              <a:t> o </a:t>
            </a:r>
            <a:r>
              <a:rPr lang="en-US" sz="1300" err="1">
                <a:ea typeface="+mn-lt"/>
                <a:cs typeface="+mn-lt"/>
              </a:rPr>
              <a:t>fewn</a:t>
            </a:r>
            <a:r>
              <a:rPr lang="en-US" sz="1300">
                <a:ea typeface="+mn-lt"/>
                <a:cs typeface="+mn-lt"/>
              </a:rPr>
              <a:t> </a:t>
            </a:r>
            <a:r>
              <a:rPr lang="en-US" sz="1300" err="1">
                <a:ea typeface="+mn-lt"/>
                <a:cs typeface="+mn-lt"/>
              </a:rPr>
              <a:t>amgylchedd</a:t>
            </a:r>
            <a:r>
              <a:rPr lang="en-US" sz="1300">
                <a:ea typeface="+mn-lt"/>
                <a:cs typeface="+mn-lt"/>
              </a:rPr>
              <a:t> </a:t>
            </a:r>
            <a:r>
              <a:rPr lang="en-US" sz="1300" err="1">
                <a:ea typeface="+mn-lt"/>
                <a:cs typeface="+mn-lt"/>
              </a:rPr>
              <a:t>dosbarth</a:t>
            </a:r>
            <a:r>
              <a:rPr lang="en-US" sz="1300">
                <a:ea typeface="+mn-lt"/>
                <a:cs typeface="+mn-lt"/>
              </a:rPr>
              <a:t>. </a:t>
            </a:r>
            <a:r>
              <a:rPr lang="en-US" sz="1300" err="1">
                <a:ea typeface="+mn-lt"/>
                <a:cs typeface="+mn-lt"/>
              </a:rPr>
              <a:t>Rydym</a:t>
            </a:r>
            <a:r>
              <a:rPr lang="en-US" sz="1300">
                <a:ea typeface="+mn-lt"/>
                <a:cs typeface="+mn-lt"/>
              </a:rPr>
              <a:t> </a:t>
            </a:r>
            <a:r>
              <a:rPr lang="en-US" sz="1300" err="1">
                <a:ea typeface="+mn-lt"/>
                <a:cs typeface="+mn-lt"/>
              </a:rPr>
              <a:t>wedi</a:t>
            </a:r>
            <a:r>
              <a:rPr lang="en-US" sz="1300">
                <a:ea typeface="+mn-lt"/>
                <a:cs typeface="+mn-lt"/>
              </a:rPr>
              <a:t> </a:t>
            </a:r>
            <a:r>
              <a:rPr lang="en-US" sz="1300" err="1">
                <a:ea typeface="+mn-lt"/>
                <a:cs typeface="+mn-lt"/>
              </a:rPr>
              <a:t>gweld</a:t>
            </a:r>
            <a:r>
              <a:rPr lang="en-US" sz="1300">
                <a:ea typeface="+mn-lt"/>
                <a:cs typeface="+mn-lt"/>
              </a:rPr>
              <a:t> </a:t>
            </a:r>
            <a:r>
              <a:rPr lang="en-US" sz="1300" err="1">
                <a:ea typeface="+mn-lt"/>
                <a:cs typeface="+mn-lt"/>
              </a:rPr>
              <a:t>hefyd</a:t>
            </a:r>
            <a:r>
              <a:rPr lang="en-US" sz="1300">
                <a:ea typeface="+mn-lt"/>
                <a:cs typeface="+mn-lt"/>
              </a:rPr>
              <a:t> </a:t>
            </a:r>
            <a:r>
              <a:rPr lang="en-US" sz="1300" err="1">
                <a:ea typeface="+mn-lt"/>
                <a:cs typeface="+mn-lt"/>
              </a:rPr>
              <a:t>fod</a:t>
            </a:r>
            <a:r>
              <a:rPr lang="en-US" sz="1300">
                <a:ea typeface="+mn-lt"/>
                <a:cs typeface="+mn-lt"/>
              </a:rPr>
              <a:t> y </a:t>
            </a:r>
            <a:r>
              <a:rPr lang="en-US" sz="1300" err="1">
                <a:ea typeface="+mn-lt"/>
                <a:cs typeface="+mn-lt"/>
              </a:rPr>
              <a:t>cwrs</a:t>
            </a:r>
            <a:r>
              <a:rPr lang="en-US" sz="1300">
                <a:ea typeface="+mn-lt"/>
                <a:cs typeface="+mn-lt"/>
              </a:rPr>
              <a:t> a </a:t>
            </a:r>
            <a:r>
              <a:rPr lang="en-US" sz="1300" err="1">
                <a:ea typeface="+mn-lt"/>
                <a:cs typeface="+mn-lt"/>
              </a:rPr>
              <a:t>gwobr</a:t>
            </a:r>
            <a:r>
              <a:rPr lang="en-US" sz="1300">
                <a:ea typeface="+mn-lt"/>
                <a:cs typeface="+mn-lt"/>
              </a:rPr>
              <a:t> </a:t>
            </a:r>
            <a:r>
              <a:rPr lang="en-US" sz="1300" err="1">
                <a:ea typeface="+mn-lt"/>
                <a:cs typeface="+mn-lt"/>
              </a:rPr>
              <a:t>hyn</a:t>
            </a:r>
            <a:r>
              <a:rPr lang="en-US" sz="1300">
                <a:ea typeface="+mn-lt"/>
                <a:cs typeface="+mn-lt"/>
              </a:rPr>
              <a:t> </a:t>
            </a:r>
            <a:r>
              <a:rPr lang="en-US" sz="1300" err="1">
                <a:ea typeface="+mn-lt"/>
                <a:cs typeface="+mn-lt"/>
              </a:rPr>
              <a:t>wedi</a:t>
            </a:r>
            <a:r>
              <a:rPr lang="en-US" sz="1300">
                <a:ea typeface="+mn-lt"/>
                <a:cs typeface="+mn-lt"/>
              </a:rPr>
              <a:t> </a:t>
            </a:r>
            <a:r>
              <a:rPr lang="en-US" sz="1300" err="1">
                <a:ea typeface="+mn-lt"/>
                <a:cs typeface="+mn-lt"/>
              </a:rPr>
              <a:t>newid</a:t>
            </a:r>
            <a:r>
              <a:rPr lang="en-US" sz="1300">
                <a:ea typeface="+mn-lt"/>
                <a:cs typeface="+mn-lt"/>
              </a:rPr>
              <a:t> </a:t>
            </a:r>
            <a:r>
              <a:rPr lang="en-US" sz="1300" err="1">
                <a:ea typeface="+mn-lt"/>
                <a:cs typeface="+mn-lt"/>
              </a:rPr>
              <a:t>nifer</a:t>
            </a:r>
            <a:r>
              <a:rPr lang="en-US" sz="1300">
                <a:ea typeface="+mn-lt"/>
                <a:cs typeface="+mn-lt"/>
              </a:rPr>
              <a:t> </a:t>
            </a:r>
            <a:r>
              <a:rPr lang="en-US" sz="1300" err="1">
                <a:ea typeface="+mn-lt"/>
                <a:cs typeface="+mn-lt"/>
              </a:rPr>
              <a:t>fawr</a:t>
            </a:r>
            <a:r>
              <a:rPr lang="en-US" sz="1300">
                <a:ea typeface="+mn-lt"/>
                <a:cs typeface="+mn-lt"/>
              </a:rPr>
              <a:t> o </a:t>
            </a:r>
            <a:r>
              <a:rPr lang="en-US" sz="1300" err="1">
                <a:ea typeface="+mn-lt"/>
                <a:cs typeface="+mn-lt"/>
              </a:rPr>
              <a:t>fywydau</a:t>
            </a:r>
            <a:r>
              <a:rPr lang="en-US" sz="1300">
                <a:ea typeface="+mn-lt"/>
                <a:cs typeface="+mn-lt"/>
              </a:rPr>
              <a:t>. </a:t>
            </a:r>
            <a:endParaRPr lang="en-US" sz="1300"/>
          </a:p>
          <a:p>
            <a:endParaRPr lang="en-US" sz="1300"/>
          </a:p>
        </p:txBody>
      </p:sp>
      <p:sp>
        <p:nvSpPr>
          <p:cNvPr id="4" name="TextBox 3">
            <a:extLst>
              <a:ext uri="{FF2B5EF4-FFF2-40B4-BE49-F238E27FC236}">
                <a16:creationId xmlns:a16="http://schemas.microsoft.com/office/drawing/2014/main" id="{3316161A-ADD2-97B2-2FCE-BE0162E592E4}"/>
              </a:ext>
            </a:extLst>
          </p:cNvPr>
          <p:cNvSpPr txBox="1"/>
          <p:nvPr/>
        </p:nvSpPr>
        <p:spPr>
          <a:xfrm>
            <a:off x="11441212" y="5975928"/>
            <a:ext cx="676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32</a:t>
            </a:r>
          </a:p>
        </p:txBody>
      </p:sp>
    </p:spTree>
    <p:extLst>
      <p:ext uri="{BB962C8B-B14F-4D97-AF65-F5344CB8AC3E}">
        <p14:creationId xmlns:p14="http://schemas.microsoft.com/office/powerpoint/2010/main" val="5902970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E76EE-EABC-A8AB-B9E9-2ED5005721D6}"/>
              </a:ext>
            </a:extLst>
          </p:cNvPr>
          <p:cNvSpPr>
            <a:spLocks noGrp="1"/>
          </p:cNvSpPr>
          <p:nvPr>
            <p:ph type="title"/>
          </p:nvPr>
        </p:nvSpPr>
        <p:spPr/>
        <p:txBody>
          <a:bodyPr/>
          <a:lstStyle/>
          <a:p>
            <a:r>
              <a:rPr lang="en-US"/>
              <a:t>Rhestr cyferio</a:t>
            </a:r>
          </a:p>
        </p:txBody>
      </p:sp>
      <p:sp>
        <p:nvSpPr>
          <p:cNvPr id="3" name="Content Placeholder 2">
            <a:extLst>
              <a:ext uri="{FF2B5EF4-FFF2-40B4-BE49-F238E27FC236}">
                <a16:creationId xmlns:a16="http://schemas.microsoft.com/office/drawing/2014/main" id="{818D44F0-461C-F4F3-7DBC-7080634FBB1A}"/>
              </a:ext>
            </a:extLst>
          </p:cNvPr>
          <p:cNvSpPr>
            <a:spLocks noGrp="1"/>
          </p:cNvSpPr>
          <p:nvPr>
            <p:ph idx="1"/>
          </p:nvPr>
        </p:nvSpPr>
        <p:spPr/>
        <p:txBody>
          <a:bodyPr vert="horz" lIns="91440" tIns="45720" rIns="91440" bIns="45720" rtlCol="0" anchor="t">
            <a:normAutofit/>
          </a:bodyPr>
          <a:lstStyle/>
          <a:p>
            <a:pPr marL="0" indent="0">
              <a:buNone/>
            </a:pPr>
            <a:endParaRPr lang="en-US" sz="1800" dirty="0">
              <a:latin typeface="Times New Roman"/>
              <a:cs typeface="Times New Roman"/>
            </a:endParaRPr>
          </a:p>
          <a:p>
            <a:r>
              <a:rPr lang="en-US" sz="1200" dirty="0">
                <a:latin typeface="Times New Roman"/>
                <a:cs typeface="Times New Roman"/>
              </a:rPr>
              <a:t>British </a:t>
            </a:r>
            <a:r>
              <a:rPr lang="en-US" sz="1200" dirty="0" err="1">
                <a:latin typeface="Times New Roman"/>
                <a:cs typeface="Times New Roman"/>
              </a:rPr>
              <a:t>Mueseum</a:t>
            </a:r>
            <a:r>
              <a:rPr lang="en-US" sz="1200" dirty="0">
                <a:latin typeface="Times New Roman"/>
                <a:cs typeface="Times New Roman"/>
              </a:rPr>
              <a:t> (n.d.). </a:t>
            </a:r>
            <a:r>
              <a:rPr lang="en-US" sz="1200" i="1" dirty="0">
                <a:latin typeface="Times New Roman"/>
                <a:cs typeface="Times New Roman"/>
              </a:rPr>
              <a:t>Sleepovers</a:t>
            </a:r>
            <a:r>
              <a:rPr lang="en-US" sz="1200" dirty="0">
                <a:latin typeface="Times New Roman"/>
                <a:cs typeface="Times New Roman"/>
              </a:rPr>
              <a:t>. [online] The British Museum. Available at: </a:t>
            </a:r>
            <a:r>
              <a:rPr lang="en-US" sz="1200" dirty="0">
                <a:latin typeface="Times New Roman"/>
                <a:cs typeface="Times New Roman"/>
                <a:hlinkClick r:id="rId2"/>
              </a:rPr>
              <a:t>https://www.britishmuseum.org/membership/sleepovers</a:t>
            </a:r>
            <a:r>
              <a:rPr lang="en-US" sz="1200" dirty="0">
                <a:latin typeface="Times New Roman"/>
                <a:cs typeface="Times New Roman"/>
              </a:rPr>
              <a:t> [Accessed 25 Mar. 2026].</a:t>
            </a:r>
            <a:endParaRPr lang="en-US" dirty="0"/>
          </a:p>
          <a:p>
            <a:r>
              <a:rPr lang="en-US" sz="1200" dirty="0">
                <a:latin typeface="Times New Roman"/>
                <a:cs typeface="Times New Roman"/>
              </a:rPr>
              <a:t>Council, N.Y. (2022). </a:t>
            </a:r>
            <a:r>
              <a:rPr lang="en-US" sz="1200" i="1" dirty="0">
                <a:latin typeface="Times New Roman"/>
                <a:cs typeface="Times New Roman"/>
              </a:rPr>
              <a:t>School trips, visits and activities</a:t>
            </a:r>
            <a:r>
              <a:rPr lang="en-US" sz="1200" dirty="0">
                <a:latin typeface="Times New Roman"/>
                <a:cs typeface="Times New Roman"/>
              </a:rPr>
              <a:t>. [online] North Yorkshire Council. Available at: </a:t>
            </a:r>
            <a:r>
              <a:rPr lang="en-US" sz="1200" dirty="0">
                <a:latin typeface="Times New Roman"/>
                <a:cs typeface="Times New Roman"/>
                <a:hlinkClick r:id="rId3"/>
              </a:rPr>
              <a:t>https://www.northyorks.gov.uk/education-and-learning/information-about-schools/school-trips-visits-and-activities</a:t>
            </a:r>
            <a:r>
              <a:rPr lang="en-US" sz="1200" dirty="0">
                <a:latin typeface="Times New Roman"/>
                <a:cs typeface="Times New Roman"/>
              </a:rPr>
              <a:t> [Accessed 25 Mar. 2026].</a:t>
            </a:r>
            <a:endParaRPr lang="en-US" dirty="0"/>
          </a:p>
          <a:p>
            <a:r>
              <a:rPr lang="en-US" sz="1200">
                <a:latin typeface="Times New Roman"/>
                <a:cs typeface="Times New Roman"/>
              </a:rPr>
              <a:t>Diaz, R. (2022). </a:t>
            </a:r>
            <a:r>
              <a:rPr lang="en-US" sz="1200" i="1">
                <a:latin typeface="Times New Roman"/>
                <a:cs typeface="Times New Roman"/>
              </a:rPr>
              <a:t>Residential Visits 2022-2024</a:t>
            </a:r>
            <a:r>
              <a:rPr lang="en-US" sz="1200">
                <a:latin typeface="Times New Roman"/>
                <a:cs typeface="Times New Roman"/>
              </a:rPr>
              <a:t>. [online] Readkong.com. Available at: </a:t>
            </a:r>
            <a:r>
              <a:rPr lang="en-US" sz="1200" dirty="0">
                <a:latin typeface="Times New Roman"/>
                <a:cs typeface="Times New Roman"/>
                <a:hlinkClick r:id="rId4"/>
              </a:rPr>
              <a:t>https://www.readkong.com/page/residential-visits-2022-2024-6140204</a:t>
            </a:r>
            <a:r>
              <a:rPr lang="en-US" sz="1200" dirty="0">
                <a:latin typeface="Times New Roman"/>
                <a:cs typeface="Times New Roman"/>
              </a:rPr>
              <a:t> </a:t>
            </a:r>
            <a:r>
              <a:rPr lang="en-US" sz="1200">
                <a:latin typeface="Times New Roman"/>
                <a:cs typeface="Times New Roman"/>
              </a:rPr>
              <a:t>[Accessed 27 Mar. 2026].</a:t>
            </a:r>
            <a:endParaRPr lang="en-US"/>
          </a:p>
          <a:p>
            <a:r>
              <a:rPr lang="en-US" sz="1200">
                <a:latin typeface="Times New Roman"/>
                <a:cs typeface="Times New Roman"/>
              </a:rPr>
              <a:t>DOFE (n.d.). </a:t>
            </a:r>
            <a:r>
              <a:rPr lang="en-US" sz="1200" i="1">
                <a:latin typeface="Times New Roman"/>
                <a:cs typeface="Times New Roman"/>
              </a:rPr>
              <a:t>Benefits of DofE</a:t>
            </a:r>
            <a:r>
              <a:rPr lang="en-US" sz="1200">
                <a:latin typeface="Times New Roman"/>
                <a:cs typeface="Times New Roman"/>
              </a:rPr>
              <a:t>. [online] The Duke of Edinburgh’s Award. Available at: </a:t>
            </a:r>
            <a:r>
              <a:rPr lang="en-US" sz="1200" dirty="0">
                <a:latin typeface="Times New Roman"/>
                <a:cs typeface="Times New Roman"/>
                <a:hlinkClick r:id="rId5"/>
              </a:rPr>
              <a:t>https://www.dofe.org/do/benefits/</a:t>
            </a:r>
            <a:r>
              <a:rPr lang="en-US" sz="1200">
                <a:latin typeface="Times New Roman"/>
                <a:cs typeface="Times New Roman"/>
              </a:rPr>
              <a:t> [Accessed 30 Mar. 2026].</a:t>
            </a:r>
            <a:endParaRPr lang="en-US"/>
          </a:p>
          <a:p>
            <a:r>
              <a:rPr lang="en-US" sz="1200">
                <a:latin typeface="Times New Roman"/>
                <a:cs typeface="Times New Roman"/>
              </a:rPr>
              <a:t>DofE (2019). </a:t>
            </a:r>
            <a:r>
              <a:rPr lang="en-US" sz="1200" i="1">
                <a:latin typeface="Times New Roman"/>
                <a:cs typeface="Times New Roman"/>
              </a:rPr>
              <a:t>The Duke of Edinburgh’s Award</a:t>
            </a:r>
            <a:r>
              <a:rPr lang="en-US" sz="1200">
                <a:latin typeface="Times New Roman"/>
                <a:cs typeface="Times New Roman"/>
              </a:rPr>
              <a:t>. [online] The Duke of Edinburgh’s Award. Available at: </a:t>
            </a:r>
            <a:r>
              <a:rPr lang="en-US" sz="1200" dirty="0">
                <a:latin typeface="Times New Roman"/>
                <a:cs typeface="Times New Roman"/>
                <a:hlinkClick r:id="rId6"/>
              </a:rPr>
              <a:t>https://www.dofe.org/</a:t>
            </a:r>
            <a:r>
              <a:rPr lang="en-US" sz="1200">
                <a:latin typeface="Times New Roman"/>
                <a:cs typeface="Times New Roman"/>
              </a:rPr>
              <a:t> [Accessed 30 Mar. 2026].</a:t>
            </a:r>
            <a:endParaRPr lang="en-US"/>
          </a:p>
          <a:p>
            <a:r>
              <a:rPr lang="en-US" sz="1200">
                <a:latin typeface="Times New Roman"/>
                <a:cs typeface="Times New Roman"/>
              </a:rPr>
              <a:t>Early Education (2021). </a:t>
            </a:r>
            <a:r>
              <a:rPr lang="en-US" sz="1200" i="1">
                <a:latin typeface="Times New Roman"/>
                <a:cs typeface="Times New Roman"/>
              </a:rPr>
              <a:t>Learning Environments</a:t>
            </a:r>
            <a:r>
              <a:rPr lang="en-US" sz="1200">
                <a:latin typeface="Times New Roman"/>
                <a:cs typeface="Times New Roman"/>
              </a:rPr>
              <a:t>. [online] Birth to 5 matters. Available at: </a:t>
            </a:r>
            <a:r>
              <a:rPr lang="en-US" sz="1200" dirty="0">
                <a:latin typeface="Times New Roman"/>
                <a:cs typeface="Times New Roman"/>
                <a:hlinkClick r:id="rId7"/>
              </a:rPr>
              <a:t>https://birthto5matters.org.uk/learning-environments/</a:t>
            </a:r>
            <a:r>
              <a:rPr lang="en-US" sz="1200">
                <a:latin typeface="Times New Roman"/>
                <a:cs typeface="Times New Roman"/>
              </a:rPr>
              <a:t> [Accessed 30 Mar. 2026].</a:t>
            </a:r>
            <a:endParaRPr lang="en-US"/>
          </a:p>
          <a:p>
            <a:r>
              <a:rPr lang="en-US" sz="1200">
                <a:latin typeface="Times New Roman"/>
                <a:cs typeface="Times New Roman"/>
              </a:rPr>
              <a:t>Field Studies Council (2026). </a:t>
            </a:r>
            <a:r>
              <a:rPr lang="en-US" sz="1200" i="1">
                <a:latin typeface="Times New Roman"/>
                <a:cs typeface="Times New Roman"/>
              </a:rPr>
              <a:t>Homepage</a:t>
            </a:r>
            <a:r>
              <a:rPr lang="en-US" sz="1200">
                <a:latin typeface="Times New Roman"/>
                <a:cs typeface="Times New Roman"/>
              </a:rPr>
              <a:t>. [online] Field Studies Council. Available at: </a:t>
            </a:r>
            <a:r>
              <a:rPr lang="en-US" sz="1200" dirty="0">
                <a:latin typeface="Times New Roman"/>
                <a:cs typeface="Times New Roman"/>
                <a:hlinkClick r:id="rId8"/>
              </a:rPr>
              <a:t>https://www.field-studies-council.org/?utm_source=bing&amp;utm_medium=cpc&amp;msclkid=74e857415e941f37fe603e87de9995a3</a:t>
            </a:r>
            <a:r>
              <a:rPr lang="en-US" sz="1200">
                <a:latin typeface="Times New Roman"/>
                <a:cs typeface="Times New Roman"/>
              </a:rPr>
              <a:t> [Accessed 27 Mar. 2026].</a:t>
            </a:r>
            <a:endParaRPr lang="en-US"/>
          </a:p>
          <a:p>
            <a:r>
              <a:rPr lang="en-US" sz="1200">
                <a:latin typeface="Times New Roman"/>
                <a:cs typeface="Times New Roman"/>
              </a:rPr>
              <a:t>Forest School Association (2021). </a:t>
            </a:r>
            <a:r>
              <a:rPr lang="en-US" sz="1200" i="1">
                <a:latin typeface="Times New Roman"/>
                <a:cs typeface="Times New Roman"/>
              </a:rPr>
              <a:t>What Is Forest School?</a:t>
            </a:r>
            <a:r>
              <a:rPr lang="en-US" sz="1200">
                <a:latin typeface="Times New Roman"/>
                <a:cs typeface="Times New Roman"/>
              </a:rPr>
              <a:t> [online] Forest School Association. Available at: </a:t>
            </a:r>
            <a:r>
              <a:rPr lang="en-US" sz="1200" dirty="0">
                <a:latin typeface="Times New Roman"/>
                <a:cs typeface="Times New Roman"/>
                <a:hlinkClick r:id="rId9"/>
              </a:rPr>
              <a:t>https://forestschoolassociation.org/what-is-forest-school/</a:t>
            </a:r>
            <a:r>
              <a:rPr lang="en-US" sz="1200" dirty="0">
                <a:latin typeface="Times New Roman"/>
                <a:cs typeface="Times New Roman"/>
              </a:rPr>
              <a:t> </a:t>
            </a:r>
            <a:r>
              <a:rPr lang="en-US" sz="1200">
                <a:latin typeface="Times New Roman"/>
                <a:cs typeface="Times New Roman"/>
              </a:rPr>
              <a:t>[Accessed 28 Mar. 2026].</a:t>
            </a:r>
            <a:endParaRPr lang="en-US"/>
          </a:p>
          <a:p>
            <a:r>
              <a:rPr lang="en-US" sz="1200" dirty="0">
                <a:latin typeface="Times New Roman"/>
                <a:cs typeface="Times New Roman"/>
              </a:rPr>
              <a:t>Forest School Finder (2025). </a:t>
            </a:r>
            <a:r>
              <a:rPr lang="en-US" sz="1200" i="1" dirty="0">
                <a:latin typeface="Times New Roman"/>
                <a:cs typeface="Times New Roman"/>
              </a:rPr>
              <a:t>What is Forest School? A Complete Guide for Parents</a:t>
            </a:r>
            <a:r>
              <a:rPr lang="en-US" sz="1200" dirty="0">
                <a:latin typeface="Times New Roman"/>
                <a:cs typeface="Times New Roman"/>
              </a:rPr>
              <a:t>. [online] </a:t>
            </a:r>
            <a:r>
              <a:rPr lang="en-US" sz="1200" dirty="0" err="1">
                <a:latin typeface="Times New Roman"/>
                <a:cs typeface="Times New Roman"/>
              </a:rPr>
              <a:t>ForestSchoolFinder</a:t>
            </a:r>
            <a:r>
              <a:rPr lang="en-US" sz="1200" dirty="0">
                <a:latin typeface="Times New Roman"/>
                <a:cs typeface="Times New Roman"/>
              </a:rPr>
              <a:t>. Available at: </a:t>
            </a:r>
            <a:r>
              <a:rPr lang="en-US" sz="1200" dirty="0">
                <a:latin typeface="Times New Roman"/>
                <a:cs typeface="Times New Roman"/>
                <a:hlinkClick r:id="rId10"/>
              </a:rPr>
              <a:t>https://forestschoolfinder.co.uk/what-is-forest-school-complete-guide</a:t>
            </a:r>
            <a:r>
              <a:rPr lang="en-US" sz="1200" dirty="0">
                <a:latin typeface="Times New Roman"/>
                <a:cs typeface="Times New Roman"/>
              </a:rPr>
              <a:t> [Accessed 30 Mar. 2026].</a:t>
            </a:r>
            <a:endParaRPr lang="en-US" dirty="0"/>
          </a:p>
          <a:p>
            <a:endParaRPr lang="en-US" sz="1200" dirty="0">
              <a:latin typeface="Times New Roman"/>
              <a:cs typeface="Times New Roman"/>
            </a:endParaRPr>
          </a:p>
          <a:p>
            <a:endParaRPr lang="en-US" dirty="0"/>
          </a:p>
        </p:txBody>
      </p:sp>
      <p:sp>
        <p:nvSpPr>
          <p:cNvPr id="5" name="TextBox 4">
            <a:extLst>
              <a:ext uri="{FF2B5EF4-FFF2-40B4-BE49-F238E27FC236}">
                <a16:creationId xmlns:a16="http://schemas.microsoft.com/office/drawing/2014/main" id="{D0766216-BB63-AA0B-1824-BF57A9C31133}"/>
              </a:ext>
            </a:extLst>
          </p:cNvPr>
          <p:cNvSpPr txBox="1"/>
          <p:nvPr/>
        </p:nvSpPr>
        <p:spPr>
          <a:xfrm>
            <a:off x="11648230" y="6265754"/>
            <a:ext cx="5106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33</a:t>
            </a:r>
            <a:endParaRPr lang="en-US" dirty="0"/>
          </a:p>
        </p:txBody>
      </p:sp>
    </p:spTree>
    <p:extLst>
      <p:ext uri="{BB962C8B-B14F-4D97-AF65-F5344CB8AC3E}">
        <p14:creationId xmlns:p14="http://schemas.microsoft.com/office/powerpoint/2010/main" val="35895725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662D7D-23E5-181F-F819-AD1F59C0E3BB}"/>
              </a:ext>
            </a:extLst>
          </p:cNvPr>
          <p:cNvSpPr>
            <a:spLocks noGrp="1"/>
          </p:cNvSpPr>
          <p:nvPr>
            <p:ph idx="1"/>
          </p:nvPr>
        </p:nvSpPr>
        <p:spPr>
          <a:xfrm>
            <a:off x="937591" y="158060"/>
            <a:ext cx="10515600" cy="4351338"/>
          </a:xfrm>
        </p:spPr>
        <p:txBody>
          <a:bodyPr vert="horz" lIns="91440" tIns="45720" rIns="91440" bIns="45720" rtlCol="0" anchor="t">
            <a:noAutofit/>
          </a:bodyPr>
          <a:lstStyle/>
          <a:p>
            <a:r>
              <a:rPr lang="en-US" sz="1200" dirty="0" err="1">
                <a:latin typeface="Times New Roman"/>
                <a:cs typeface="Times New Roman"/>
              </a:rPr>
              <a:t>freepik</a:t>
            </a:r>
            <a:r>
              <a:rPr lang="en-US" sz="1200" dirty="0">
                <a:latin typeface="Times New Roman"/>
                <a:cs typeface="Times New Roman"/>
              </a:rPr>
              <a:t> (2025). </a:t>
            </a:r>
            <a:r>
              <a:rPr lang="en-US" sz="1200" i="1" dirty="0">
                <a:latin typeface="Times New Roman"/>
                <a:cs typeface="Times New Roman"/>
              </a:rPr>
              <a:t>Climate Photos - Download Free High-Quality Pictures | </a:t>
            </a:r>
            <a:r>
              <a:rPr lang="en-US" sz="1200" i="1" dirty="0" err="1">
                <a:latin typeface="Times New Roman"/>
                <a:cs typeface="Times New Roman"/>
              </a:rPr>
              <a:t>Freepik</a:t>
            </a:r>
            <a:r>
              <a:rPr lang="en-US" sz="1200" dirty="0">
                <a:latin typeface="Times New Roman"/>
                <a:cs typeface="Times New Roman"/>
              </a:rPr>
              <a:t>. [online] </a:t>
            </a:r>
            <a:r>
              <a:rPr lang="en-US" sz="1200" dirty="0" err="1">
                <a:latin typeface="Times New Roman"/>
                <a:cs typeface="Times New Roman"/>
              </a:rPr>
              <a:t>Freepik</a:t>
            </a:r>
            <a:r>
              <a:rPr lang="en-US" sz="1200" dirty="0">
                <a:latin typeface="Times New Roman"/>
                <a:cs typeface="Times New Roman"/>
              </a:rPr>
              <a:t>. Available at: </a:t>
            </a:r>
            <a:r>
              <a:rPr lang="en-US" sz="1200" dirty="0">
                <a:latin typeface="Times New Roman"/>
                <a:cs typeface="Times New Roman"/>
                <a:hlinkClick r:id="rId2"/>
              </a:rPr>
              <a:t>https://www.freepik.com/photos/climate</a:t>
            </a:r>
            <a:r>
              <a:rPr lang="en-US" sz="1200" dirty="0">
                <a:latin typeface="Times New Roman"/>
                <a:cs typeface="Times New Roman"/>
              </a:rPr>
              <a:t> [Accessed 27 Mar. 2026].</a:t>
            </a:r>
          </a:p>
          <a:p>
            <a:r>
              <a:rPr lang="en-US" sz="1200" dirty="0" err="1">
                <a:latin typeface="Times New Roman"/>
                <a:cs typeface="Times New Roman"/>
              </a:rPr>
              <a:t>freepik</a:t>
            </a:r>
            <a:r>
              <a:rPr lang="en-US" sz="1200" dirty="0">
                <a:latin typeface="Times New Roman"/>
                <a:cs typeface="Times New Roman"/>
              </a:rPr>
              <a:t> (2026). </a:t>
            </a:r>
            <a:r>
              <a:rPr lang="en-US" sz="1200" i="1" dirty="0">
                <a:latin typeface="Times New Roman"/>
                <a:cs typeface="Times New Roman"/>
              </a:rPr>
              <a:t>School trip adventure Images - Free Download on </a:t>
            </a:r>
            <a:r>
              <a:rPr lang="en-US" sz="1200" i="1" dirty="0" err="1">
                <a:latin typeface="Times New Roman"/>
                <a:cs typeface="Times New Roman"/>
              </a:rPr>
              <a:t>Freepik</a:t>
            </a:r>
            <a:r>
              <a:rPr lang="en-US" sz="1200" dirty="0">
                <a:latin typeface="Times New Roman"/>
                <a:cs typeface="Times New Roman"/>
              </a:rPr>
              <a:t>. [online] </a:t>
            </a:r>
            <a:r>
              <a:rPr lang="en-US" sz="1200" dirty="0" err="1">
                <a:latin typeface="Times New Roman"/>
                <a:cs typeface="Times New Roman"/>
              </a:rPr>
              <a:t>Freepik</a:t>
            </a:r>
            <a:r>
              <a:rPr lang="en-US" sz="1200" dirty="0">
                <a:latin typeface="Times New Roman"/>
                <a:cs typeface="Times New Roman"/>
              </a:rPr>
              <a:t>. Available at: </a:t>
            </a:r>
            <a:r>
              <a:rPr lang="en-US" sz="1200" dirty="0">
                <a:latin typeface="Times New Roman"/>
                <a:cs typeface="Times New Roman"/>
                <a:hlinkClick r:id="rId3"/>
              </a:rPr>
              <a:t>https://www.freepik.com/free-photos-vectors/school-trip-adventure</a:t>
            </a:r>
            <a:r>
              <a:rPr lang="en-US" sz="1200" dirty="0">
                <a:latin typeface="Times New Roman"/>
                <a:cs typeface="Times New Roman"/>
              </a:rPr>
              <a:t> [Accessed 30 Mar. 2026].</a:t>
            </a:r>
          </a:p>
          <a:p>
            <a:r>
              <a:rPr lang="en-US" sz="1200" dirty="0">
                <a:latin typeface="Times New Roman"/>
                <a:cs typeface="Times New Roman"/>
              </a:rPr>
              <a:t>King's School </a:t>
            </a:r>
            <a:r>
              <a:rPr lang="en-US" sz="1200" dirty="0" err="1">
                <a:latin typeface="Times New Roman"/>
                <a:cs typeface="Times New Roman"/>
              </a:rPr>
              <a:t>Cantenbury</a:t>
            </a:r>
            <a:r>
              <a:rPr lang="en-US" sz="1200" dirty="0">
                <a:latin typeface="Times New Roman"/>
                <a:cs typeface="Times New Roman"/>
              </a:rPr>
              <a:t> (2023). </a:t>
            </a:r>
            <a:r>
              <a:rPr lang="en-US" sz="1200" i="1" dirty="0">
                <a:latin typeface="Times New Roman"/>
                <a:cs typeface="Times New Roman"/>
              </a:rPr>
              <a:t>Gold DofE expedition to the Lake District • The King’s School Canterbury</a:t>
            </a:r>
            <a:r>
              <a:rPr lang="en-US" sz="1200" dirty="0">
                <a:latin typeface="Times New Roman"/>
                <a:cs typeface="Times New Roman"/>
              </a:rPr>
              <a:t>. [online] The King’s School Canterbury. Available at: </a:t>
            </a:r>
            <a:r>
              <a:rPr lang="en-US" sz="1200" dirty="0">
                <a:latin typeface="Times New Roman"/>
                <a:cs typeface="Times New Roman"/>
                <a:hlinkClick r:id="rId4"/>
              </a:rPr>
              <a:t>https://www.kings-school.co.uk/news-events/gold-dofe-expedition-to-the-lake-district/</a:t>
            </a:r>
            <a:r>
              <a:rPr lang="en-US" sz="1200" dirty="0">
                <a:latin typeface="Times New Roman"/>
                <a:cs typeface="Times New Roman"/>
              </a:rPr>
              <a:t> [Accessed 30 Mar. 2026].</a:t>
            </a:r>
          </a:p>
          <a:p>
            <a:r>
              <a:rPr lang="en-US" sz="1200">
                <a:latin typeface="Times New Roman"/>
                <a:cs typeface="Times New Roman"/>
              </a:rPr>
              <a:t>Muddy Faces (n.d.). </a:t>
            </a:r>
            <a:r>
              <a:rPr lang="en-US" sz="1200" i="1">
                <a:latin typeface="Times New Roman"/>
                <a:cs typeface="Times New Roman"/>
              </a:rPr>
              <a:t>Forest School activities &amp; ideas | Forest School</a:t>
            </a:r>
            <a:r>
              <a:rPr lang="en-US" sz="1200">
                <a:latin typeface="Times New Roman"/>
                <a:cs typeface="Times New Roman"/>
              </a:rPr>
              <a:t>. [online] Muddy Faces. Available at: </a:t>
            </a:r>
            <a:r>
              <a:rPr lang="en-US" sz="1200" dirty="0">
                <a:latin typeface="Times New Roman"/>
                <a:cs typeface="Times New Roman"/>
                <a:hlinkClick r:id="rId5"/>
              </a:rPr>
              <a:t>https://muddyfaces.co.uk/outdoor-hub/forest-school/forest-school-activities</a:t>
            </a:r>
            <a:r>
              <a:rPr lang="en-US" sz="1200" dirty="0">
                <a:latin typeface="Times New Roman"/>
                <a:cs typeface="Times New Roman"/>
              </a:rPr>
              <a:t> </a:t>
            </a:r>
            <a:r>
              <a:rPr lang="en-US" sz="1200">
                <a:latin typeface="Times New Roman"/>
                <a:cs typeface="Times New Roman"/>
              </a:rPr>
              <a:t>[Accessed 28 Mar. 2026].</a:t>
            </a:r>
            <a:endParaRPr lang="en-US" sz="1200" dirty="0">
              <a:latin typeface="Times New Roman"/>
              <a:cs typeface="Times New Roman"/>
            </a:endParaRPr>
          </a:p>
          <a:p>
            <a:r>
              <a:rPr lang="en-US" sz="1200">
                <a:latin typeface="Times New Roman"/>
                <a:cs typeface="Times New Roman"/>
              </a:rPr>
              <a:t>National Geographic (2023). </a:t>
            </a:r>
            <a:r>
              <a:rPr lang="en-US" sz="1200" i="1">
                <a:latin typeface="Times New Roman"/>
                <a:cs typeface="Times New Roman"/>
              </a:rPr>
              <a:t>Geocaching</a:t>
            </a:r>
            <a:r>
              <a:rPr lang="en-US" sz="1200">
                <a:latin typeface="Times New Roman"/>
                <a:cs typeface="Times New Roman"/>
              </a:rPr>
              <a:t>. [online] Nationalgeographic.org. Available at: </a:t>
            </a:r>
            <a:r>
              <a:rPr lang="en-US" sz="1200" dirty="0">
                <a:latin typeface="Times New Roman"/>
                <a:cs typeface="Times New Roman"/>
                <a:hlinkClick r:id="rId6"/>
              </a:rPr>
              <a:t>https://education.nationalgeographic.org/resource/geocaching/?utm_source=copilot.com</a:t>
            </a:r>
            <a:r>
              <a:rPr lang="en-US" sz="1200" dirty="0">
                <a:latin typeface="Times New Roman"/>
                <a:cs typeface="Times New Roman"/>
              </a:rPr>
              <a:t> </a:t>
            </a:r>
            <a:r>
              <a:rPr lang="en-US" sz="1200">
                <a:latin typeface="Times New Roman"/>
                <a:cs typeface="Times New Roman"/>
              </a:rPr>
              <a:t>[Accessed 27 Mar. 2026].</a:t>
            </a:r>
            <a:endParaRPr lang="en-US" sz="1200" dirty="0">
              <a:latin typeface="Times New Roman"/>
              <a:cs typeface="Times New Roman"/>
            </a:endParaRPr>
          </a:p>
          <a:p>
            <a:r>
              <a:rPr lang="en-US" sz="1200">
                <a:latin typeface="Times New Roman"/>
                <a:cs typeface="Times New Roman"/>
              </a:rPr>
              <a:t>Natural Resources Wales (n.d.). </a:t>
            </a:r>
            <a:r>
              <a:rPr lang="en-US" sz="1200" i="1">
                <a:latin typeface="Times New Roman"/>
                <a:cs typeface="Times New Roman"/>
              </a:rPr>
              <a:t>A guide to Forest School in Wales</a:t>
            </a:r>
            <a:r>
              <a:rPr lang="en-US" sz="1200">
                <a:latin typeface="Times New Roman"/>
                <a:cs typeface="Times New Roman"/>
              </a:rPr>
              <a:t>. [online] Available at: </a:t>
            </a:r>
            <a:r>
              <a:rPr lang="en-US" sz="1200" dirty="0">
                <a:latin typeface="Times New Roman"/>
                <a:cs typeface="Times New Roman"/>
                <a:hlinkClick r:id="rId7"/>
              </a:rPr>
              <a:t>https://naturalresourceswales.gov.uk/media/696065/guide-to-forest-school-booklet-eng-final.pdf</a:t>
            </a:r>
            <a:r>
              <a:rPr lang="en-US" sz="1200" dirty="0">
                <a:latin typeface="Times New Roman"/>
                <a:cs typeface="Times New Roman"/>
              </a:rPr>
              <a:t> </a:t>
            </a:r>
            <a:r>
              <a:rPr lang="en-US" sz="1200">
                <a:latin typeface="Times New Roman"/>
                <a:cs typeface="Times New Roman"/>
              </a:rPr>
              <a:t>[Accessed 29 Mar. 2026].</a:t>
            </a:r>
            <a:endParaRPr lang="en-US" sz="1200" dirty="0">
              <a:latin typeface="Times New Roman"/>
              <a:cs typeface="Times New Roman"/>
            </a:endParaRPr>
          </a:p>
          <a:p>
            <a:r>
              <a:rPr lang="en-US" sz="1200" dirty="0" err="1">
                <a:latin typeface="Times New Roman"/>
                <a:cs typeface="Times New Roman"/>
              </a:rPr>
              <a:t>pgl</a:t>
            </a:r>
            <a:r>
              <a:rPr lang="en-US" sz="1200" dirty="0">
                <a:latin typeface="Times New Roman"/>
                <a:cs typeface="Times New Roman"/>
              </a:rPr>
              <a:t> (2022). </a:t>
            </a:r>
            <a:r>
              <a:rPr lang="en-US" sz="1200" i="1" dirty="0">
                <a:latin typeface="Times New Roman"/>
                <a:cs typeface="Times New Roman"/>
              </a:rPr>
              <a:t>The Benefits of an Overnight School Trip</a:t>
            </a:r>
            <a:r>
              <a:rPr lang="en-US" sz="1200" dirty="0">
                <a:latin typeface="Times New Roman"/>
                <a:cs typeface="Times New Roman"/>
              </a:rPr>
              <a:t>. [online] Pgl.co.uk. Available at: </a:t>
            </a:r>
            <a:r>
              <a:rPr lang="en-US" sz="1200" dirty="0">
                <a:latin typeface="Times New Roman"/>
                <a:cs typeface="Times New Roman"/>
                <a:hlinkClick r:id="rId8"/>
              </a:rPr>
              <a:t>https://www.pgl.co.uk/en-gb/news-hub/news/the-benefits-of-an-overnight-school-trip?PID=49547</a:t>
            </a:r>
            <a:r>
              <a:rPr lang="en-US" sz="1200" dirty="0">
                <a:latin typeface="Times New Roman"/>
                <a:cs typeface="Times New Roman"/>
              </a:rPr>
              <a:t> [Accessed 24 Mar. 2026].</a:t>
            </a:r>
          </a:p>
          <a:p>
            <a:r>
              <a:rPr lang="en-US" sz="1200" dirty="0" err="1">
                <a:latin typeface="Times New Roman"/>
                <a:cs typeface="Times New Roman"/>
              </a:rPr>
              <a:t>tes</a:t>
            </a:r>
            <a:r>
              <a:rPr lang="en-US" sz="1200" dirty="0">
                <a:latin typeface="Times New Roman"/>
                <a:cs typeface="Times New Roman"/>
              </a:rPr>
              <a:t> (2024). </a:t>
            </a:r>
            <a:r>
              <a:rPr lang="en-US" sz="1200" i="1" dirty="0">
                <a:latin typeface="Times New Roman"/>
                <a:cs typeface="Times New Roman"/>
              </a:rPr>
              <a:t>Corpus Christi Catholic High School - </a:t>
            </a:r>
            <a:r>
              <a:rPr lang="en-US" sz="1200" i="1" dirty="0" err="1">
                <a:latin typeface="Times New Roman"/>
                <a:cs typeface="Times New Roman"/>
              </a:rPr>
              <a:t>Tes</a:t>
            </a:r>
            <a:r>
              <a:rPr lang="en-US" sz="1200" i="1" dirty="0">
                <a:latin typeface="Times New Roman"/>
                <a:cs typeface="Times New Roman"/>
              </a:rPr>
              <a:t> Jobs</a:t>
            </a:r>
            <a:r>
              <a:rPr lang="en-US" sz="1200" dirty="0">
                <a:latin typeface="Times New Roman"/>
                <a:cs typeface="Times New Roman"/>
              </a:rPr>
              <a:t>. [online] Tes.com. Available at: </a:t>
            </a:r>
            <a:r>
              <a:rPr lang="en-US" sz="1200" dirty="0">
                <a:latin typeface="Times New Roman"/>
                <a:cs typeface="Times New Roman"/>
                <a:hlinkClick r:id="rId9"/>
              </a:rPr>
              <a:t>https://www.tes.com/jobs/employer/corpus-christi-catholic-high-school-1028531</a:t>
            </a:r>
            <a:r>
              <a:rPr lang="en-US" sz="1200" dirty="0">
                <a:latin typeface="Times New Roman"/>
                <a:cs typeface="Times New Roman"/>
              </a:rPr>
              <a:t> [Accessed 27 Mar. 2026].</a:t>
            </a:r>
          </a:p>
          <a:p>
            <a:r>
              <a:rPr lang="en-US" sz="1200">
                <a:latin typeface="Times New Roman"/>
                <a:cs typeface="Times New Roman"/>
              </a:rPr>
              <a:t>The Elms (2019). </a:t>
            </a:r>
            <a:r>
              <a:rPr lang="en-US" sz="1200" i="1">
                <a:latin typeface="Times New Roman"/>
                <a:cs typeface="Times New Roman"/>
              </a:rPr>
              <a:t>Why are School Trips Beneficial?</a:t>
            </a:r>
            <a:r>
              <a:rPr lang="en-US" sz="1200">
                <a:latin typeface="Times New Roman"/>
                <a:cs typeface="Times New Roman"/>
              </a:rPr>
              <a:t> [online] Trent College. Available at: </a:t>
            </a:r>
            <a:r>
              <a:rPr lang="en-US" sz="1200" dirty="0">
                <a:latin typeface="Times New Roman"/>
                <a:cs typeface="Times New Roman"/>
                <a:hlinkClick r:id="rId10"/>
              </a:rPr>
              <a:t>https://www.trentschools.net/why-are-school-trips-beneficial</a:t>
            </a:r>
            <a:r>
              <a:rPr lang="en-US" sz="1200">
                <a:latin typeface="Times New Roman"/>
                <a:cs typeface="Times New Roman"/>
              </a:rPr>
              <a:t> [Accessed 27 Mar. 2026].</a:t>
            </a:r>
            <a:endParaRPr lang="en-US" sz="1200" dirty="0">
              <a:latin typeface="Times New Roman"/>
              <a:cs typeface="Times New Roman"/>
            </a:endParaRPr>
          </a:p>
          <a:p>
            <a:r>
              <a:rPr lang="en-US" sz="1200">
                <a:latin typeface="Times New Roman"/>
                <a:cs typeface="Times New Roman"/>
              </a:rPr>
              <a:t>The Green Voyage (2024). </a:t>
            </a:r>
            <a:r>
              <a:rPr lang="en-US" sz="1200" i="1">
                <a:latin typeface="Times New Roman"/>
                <a:cs typeface="Times New Roman"/>
              </a:rPr>
              <a:t>The Ultimate Guide to Geocaching 2024 - Unlocking the World’s Hidden Treasures</a:t>
            </a:r>
            <a:r>
              <a:rPr lang="en-US" sz="1200">
                <a:latin typeface="Times New Roman"/>
                <a:cs typeface="Times New Roman"/>
              </a:rPr>
              <a:t>. [online] The Green Voyage. Available at: </a:t>
            </a:r>
            <a:r>
              <a:rPr lang="en-US" sz="1200" dirty="0">
                <a:latin typeface="Times New Roman"/>
                <a:cs typeface="Times New Roman"/>
                <a:hlinkClick r:id="rId11"/>
              </a:rPr>
              <a:t>https://thegreenvoyage.com/ultimate-guide-to-geocaching/</a:t>
            </a:r>
            <a:r>
              <a:rPr lang="en-US" sz="1200" dirty="0">
                <a:latin typeface="Times New Roman"/>
                <a:cs typeface="Times New Roman"/>
              </a:rPr>
              <a:t> </a:t>
            </a:r>
            <a:r>
              <a:rPr lang="en-US" sz="1200">
                <a:latin typeface="Times New Roman"/>
                <a:cs typeface="Times New Roman"/>
              </a:rPr>
              <a:t>[Accessed 30 Mar. 2026].</a:t>
            </a:r>
            <a:endParaRPr lang="en-US" sz="1200" dirty="0">
              <a:latin typeface="Times New Roman"/>
              <a:cs typeface="Times New Roman"/>
            </a:endParaRPr>
          </a:p>
          <a:p>
            <a:r>
              <a:rPr lang="en-US" sz="1200">
                <a:latin typeface="Times New Roman"/>
                <a:cs typeface="Times New Roman"/>
              </a:rPr>
              <a:t>Titus Salt School (2026). </a:t>
            </a:r>
            <a:r>
              <a:rPr lang="en-US" sz="1200" i="1">
                <a:latin typeface="Times New Roman"/>
                <a:cs typeface="Times New Roman"/>
              </a:rPr>
              <a:t>Titus Salt School - Residential Visits</a:t>
            </a:r>
            <a:r>
              <a:rPr lang="en-US" sz="1200">
                <a:latin typeface="Times New Roman"/>
                <a:cs typeface="Times New Roman"/>
              </a:rPr>
              <a:t>. [online] Titus Salt School. Available at: </a:t>
            </a:r>
            <a:r>
              <a:rPr lang="en-US" sz="1200" dirty="0">
                <a:latin typeface="Times New Roman"/>
                <a:cs typeface="Times New Roman"/>
                <a:hlinkClick r:id="rId12"/>
              </a:rPr>
              <a:t>https://www.titussaltschool.co.uk/events/school-residential-visits/</a:t>
            </a:r>
            <a:r>
              <a:rPr lang="en-US" sz="1200">
                <a:latin typeface="Times New Roman"/>
                <a:cs typeface="Times New Roman"/>
              </a:rPr>
              <a:t> [Accessed 27 Mar. 2026].</a:t>
            </a:r>
            <a:endParaRPr lang="en-US" sz="1200" dirty="0">
              <a:latin typeface="Times New Roman"/>
              <a:cs typeface="Times New Roman"/>
            </a:endParaRPr>
          </a:p>
          <a:p>
            <a:r>
              <a:rPr lang="en-US" sz="1200">
                <a:latin typeface="Times New Roman"/>
                <a:cs typeface="Times New Roman"/>
              </a:rPr>
              <a:t>Treasure Detection (2021). </a:t>
            </a:r>
            <a:r>
              <a:rPr lang="en-US" sz="1200" i="1">
                <a:latin typeface="Times New Roman"/>
                <a:cs typeface="Times New Roman"/>
              </a:rPr>
              <a:t>What is Geocaching? | Geocaching Explained | Treasure Detection</a:t>
            </a:r>
            <a:r>
              <a:rPr lang="en-US" sz="1200">
                <a:latin typeface="Times New Roman"/>
                <a:cs typeface="Times New Roman"/>
              </a:rPr>
              <a:t>. [online] Treasure Detection. Available at: </a:t>
            </a:r>
            <a:r>
              <a:rPr lang="en-US" sz="1200" dirty="0">
                <a:latin typeface="Times New Roman"/>
                <a:cs typeface="Times New Roman"/>
                <a:hlinkClick r:id="rId13"/>
              </a:rPr>
              <a:t>https://treasuredetection.com/what-is-geocaching/</a:t>
            </a:r>
            <a:r>
              <a:rPr lang="en-US" sz="1200" dirty="0">
                <a:latin typeface="Times New Roman"/>
                <a:cs typeface="Times New Roman"/>
              </a:rPr>
              <a:t> </a:t>
            </a:r>
            <a:r>
              <a:rPr lang="en-US" sz="1200">
                <a:latin typeface="Times New Roman"/>
                <a:cs typeface="Times New Roman"/>
              </a:rPr>
              <a:t>[Accessed 30 Mar. 2026].</a:t>
            </a:r>
            <a:endParaRPr lang="en-US" sz="1200" dirty="0">
              <a:latin typeface="Times New Roman"/>
              <a:cs typeface="Times New Roman"/>
            </a:endParaRPr>
          </a:p>
          <a:p>
            <a:r>
              <a:rPr lang="en-US" sz="1200" dirty="0">
                <a:latin typeface="Times New Roman"/>
                <a:cs typeface="Times New Roman"/>
              </a:rPr>
              <a:t>White, P. (2025). </a:t>
            </a:r>
            <a:r>
              <a:rPr lang="en-US" sz="1200" i="1" dirty="0">
                <a:latin typeface="Times New Roman"/>
                <a:cs typeface="Times New Roman"/>
              </a:rPr>
              <a:t>Educational Benefits of Geocaching: How Treasure Hunting Helps Kids Learn - Geocaching Today</a:t>
            </a:r>
            <a:r>
              <a:rPr lang="en-US" sz="1200" dirty="0">
                <a:latin typeface="Times New Roman"/>
                <a:cs typeface="Times New Roman"/>
              </a:rPr>
              <a:t>. [online] </a:t>
            </a:r>
            <a:r>
              <a:rPr lang="en-US" sz="1200" dirty="0" err="1">
                <a:latin typeface="Times New Roman"/>
                <a:cs typeface="Times New Roman"/>
              </a:rPr>
              <a:t>Geocahing</a:t>
            </a:r>
            <a:r>
              <a:rPr lang="en-US" sz="1200" dirty="0">
                <a:latin typeface="Times New Roman"/>
                <a:cs typeface="Times New Roman"/>
              </a:rPr>
              <a:t> Today. Available at: </a:t>
            </a:r>
            <a:r>
              <a:rPr lang="en-US" sz="1200" dirty="0">
                <a:latin typeface="Times New Roman"/>
                <a:cs typeface="Times New Roman"/>
                <a:hlinkClick r:id="rId14"/>
              </a:rPr>
              <a:t>https://geocachingtoday.com/educational-benefits-of-geocaching/?utm_source=copilot.com</a:t>
            </a:r>
            <a:r>
              <a:rPr lang="en-US" sz="1200" dirty="0">
                <a:latin typeface="Times New Roman"/>
                <a:cs typeface="Times New Roman"/>
              </a:rPr>
              <a:t> [Accessed 27 Mar. 2026].</a:t>
            </a:r>
          </a:p>
          <a:p>
            <a:r>
              <a:rPr lang="en-US" sz="1200">
                <a:latin typeface="Times New Roman"/>
                <a:cs typeface="Times New Roman"/>
              </a:rPr>
              <a:t>Young, A. (2025). </a:t>
            </a:r>
            <a:r>
              <a:rPr lang="en-US" sz="1200" i="1">
                <a:latin typeface="Times New Roman"/>
                <a:cs typeface="Times New Roman"/>
              </a:rPr>
              <a:t>What Is an Educational Trip? A Guide for Teachers and Parents | SLT Tours</a:t>
            </a:r>
            <a:r>
              <a:rPr lang="en-US" sz="1200">
                <a:latin typeface="Times New Roman"/>
                <a:cs typeface="Times New Roman"/>
              </a:rPr>
              <a:t>. [online] SLT Tours. Available at: </a:t>
            </a:r>
            <a:r>
              <a:rPr lang="en-US" sz="1200" dirty="0">
                <a:latin typeface="Times New Roman"/>
                <a:cs typeface="Times New Roman"/>
                <a:hlinkClick r:id="rId15"/>
              </a:rPr>
              <a:t>https://slttours.co.uk/what-is-an-educational-trip/</a:t>
            </a:r>
            <a:r>
              <a:rPr lang="en-US" sz="1200" dirty="0">
                <a:latin typeface="Times New Roman"/>
                <a:cs typeface="Times New Roman"/>
              </a:rPr>
              <a:t> </a:t>
            </a:r>
            <a:r>
              <a:rPr lang="en-US" sz="1200">
                <a:latin typeface="Times New Roman"/>
                <a:cs typeface="Times New Roman"/>
              </a:rPr>
              <a:t>[Accessed 25 Mar. 2026].</a:t>
            </a:r>
            <a:endParaRPr lang="en-US" sz="1200"/>
          </a:p>
        </p:txBody>
      </p:sp>
      <p:sp>
        <p:nvSpPr>
          <p:cNvPr id="4" name="TextBox 3">
            <a:extLst>
              <a:ext uri="{FF2B5EF4-FFF2-40B4-BE49-F238E27FC236}">
                <a16:creationId xmlns:a16="http://schemas.microsoft.com/office/drawing/2014/main" id="{8AE039B7-6988-FE63-FA24-C68A210F89F3}"/>
              </a:ext>
            </a:extLst>
          </p:cNvPr>
          <p:cNvSpPr txBox="1"/>
          <p:nvPr/>
        </p:nvSpPr>
        <p:spPr>
          <a:xfrm>
            <a:off x="11675833" y="6169146"/>
            <a:ext cx="52444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34</a:t>
            </a:r>
          </a:p>
        </p:txBody>
      </p:sp>
    </p:spTree>
    <p:extLst>
      <p:ext uri="{BB962C8B-B14F-4D97-AF65-F5344CB8AC3E}">
        <p14:creationId xmlns:p14="http://schemas.microsoft.com/office/powerpoint/2010/main" val="4173910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34</Slides>
  <Notes>0</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 Gwerthuswch yn feirniadol hyd at 5 gweithgaredd gwahanol i ddatblygu dysgu mewn amgylcheddau amgen</vt:lpstr>
      <vt:lpstr>PowerPoint Presentation</vt:lpstr>
      <vt:lpstr>Cyflwyniad</vt:lpstr>
      <vt:lpstr>Topig 1- Ymweliad preswyl</vt:lpstr>
      <vt:lpstr>PowerPoint Presentation</vt:lpstr>
      <vt:lpstr>Manteision</vt:lpstr>
      <vt:lpstr>PowerPoint Presentation</vt:lpstr>
      <vt:lpstr>PowerPoint Presentation</vt:lpstr>
      <vt:lpstr>Engraifft- Amgueddfa Prydeinig</vt:lpstr>
      <vt:lpstr>Topig 2- Teithiau ysgol</vt:lpstr>
      <vt:lpstr>PowerPoint Presentation</vt:lpstr>
      <vt:lpstr>Manteision</vt:lpstr>
      <vt:lpstr>PowerPoint Presentation</vt:lpstr>
      <vt:lpstr>PowerPoint Presentation</vt:lpstr>
      <vt:lpstr>Topig 3- Helfa Trysor (Geocaching)</vt:lpstr>
      <vt:lpstr>PowerPoint Presentation</vt:lpstr>
      <vt:lpstr>Mateison</vt:lpstr>
      <vt:lpstr>PowerPoint Presentation</vt:lpstr>
      <vt:lpstr>PowerPoint Presentation</vt:lpstr>
      <vt:lpstr>Topig 4- Ysgolion coedwig</vt:lpstr>
      <vt:lpstr>PowerPoint Presentation</vt:lpstr>
      <vt:lpstr>Manteision</vt:lpstr>
      <vt:lpstr>Wella sgiliau  cymdeithasol </vt:lpstr>
      <vt:lpstr>Wella sgiliau  modur </vt:lpstr>
      <vt:lpstr>Helpu gyda hunan  hyder</vt:lpstr>
      <vt:lpstr>Topig 5- DOFE</vt:lpstr>
      <vt:lpstr>PowerPoint Presentation</vt:lpstr>
      <vt:lpstr>Manteision </vt:lpstr>
      <vt:lpstr>Straeon</vt:lpstr>
      <vt:lpstr>Stori Teddy</vt:lpstr>
      <vt:lpstr>Stori Lewis</vt:lpstr>
      <vt:lpstr>Casgliad</vt:lpstr>
      <vt:lpstr>Rhestr cyferio</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760</cp:revision>
  <dcterms:created xsi:type="dcterms:W3CDTF">2026-03-05T14:28:43Z</dcterms:created>
  <dcterms:modified xsi:type="dcterms:W3CDTF">2026-03-30T16:44:27Z</dcterms:modified>
</cp:coreProperties>
</file>