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3" r:id="rId1"/>
  </p:sldMasterIdLst>
  <p:notesMasterIdLst>
    <p:notesMasterId r:id="rId17"/>
  </p:notesMasterIdLst>
  <p:sldIdLst>
    <p:sldId id="256" r:id="rId2"/>
    <p:sldId id="309" r:id="rId3"/>
    <p:sldId id="257" r:id="rId4"/>
    <p:sldId id="296" r:id="rId5"/>
    <p:sldId id="305" r:id="rId6"/>
    <p:sldId id="298" r:id="rId7"/>
    <p:sldId id="299" r:id="rId8"/>
    <p:sldId id="300" r:id="rId9"/>
    <p:sldId id="301" r:id="rId10"/>
    <p:sldId id="302" r:id="rId11"/>
    <p:sldId id="303" r:id="rId12"/>
    <p:sldId id="304" r:id="rId13"/>
    <p:sldId id="306" r:id="rId14"/>
    <p:sldId id="307" r:id="rId15"/>
    <p:sldId id="308" r:id="rId16"/>
  </p:sldIdLst>
  <p:sldSz cx="9144000" cy="5143500" type="screen16x9"/>
  <p:notesSz cx="6858000" cy="9144000"/>
  <p:embeddedFontLst>
    <p:embeddedFont>
      <p:font typeface="Calibri" panose="020F0502020204030204" pitchFamily="34" charset="0"/>
      <p:regular r:id="rId18"/>
      <p:bold r:id="rId19"/>
      <p:italic r:id="rId20"/>
      <p:boldItalic r:id="rId21"/>
    </p:embeddedFont>
    <p:embeddedFont>
      <p:font typeface="Ramabhadra" panose="020B0604020202020204" charset="0"/>
      <p:regular r:id="rId22"/>
    </p:embeddedFont>
    <p:embeddedFont>
      <p:font typeface="Source Sans 3" panose="020B0604020202020204"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8E102-F42A-4EF6-BF79-FC3426ABCB6C}" v="35" dt="2023-10-28T17:07:02.830"/>
  </p1510:revLst>
</p1510:revInfo>
</file>

<file path=ppt/tableStyles.xml><?xml version="1.0" encoding="utf-8"?>
<a:tblStyleLst xmlns:a="http://schemas.openxmlformats.org/drawingml/2006/main" def="{74F990FB-6DCA-4395-B24F-02B67AA3FD62}">
  <a:tblStyle styleId="{74F990FB-6DCA-4395-B24F-02B67AA3FD6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3620076-E662-4354-886A-40A39C3E1D60}"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070" autoAdjust="0"/>
  </p:normalViewPr>
  <p:slideViewPr>
    <p:cSldViewPr snapToGrid="0">
      <p:cViewPr varScale="1">
        <p:scale>
          <a:sx n="45" d="100"/>
          <a:sy n="45" d="100"/>
        </p:scale>
        <p:origin x="1032"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78c061df1a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78c061df1a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78c061df1a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78c061df1a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01501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Knowledge management (KM) is the organized method for creating, sharing, using, and safeguarding a business's knowledge assets. In terms of strategic importance, an organization's knowledge is the most significant asset it possesses. To achieve a competitive advantage and assure success in today's dynamic business world, organizations must properly manage their knowledge resources. These include using the organization's employees' combined knowledge, skills, and experiences, which can lead to new ideas, better decisions, and long-term growth if handled well.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established in 1970, has developed into an innovative organization in the field of aerospace.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has a diversified product range that includes commercial aircraft, military transport aircraft, and cutting-edge helicopters.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breakthrough aerospace technologies demonstrate the company's persistent dedication to excellence and innovation.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has created unique knowledge management systems that enable it to effectively harness and utilize knowledge, enabling ongoing breakthroughs and setting industry benchmarks. Because of these innovative and distinct approaches, Airbus is at the forefront of sustainability and innovation in the aerospace industry.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02705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Emirates, which was established in 1985, has become a worldwide symbol of connection and excellence in air travel.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What distinguishes Emirates is its unusually diversified workforce, which includes people from 130 or more nations, resulting in an abundance of cultural understanding.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dedication to provide unrivaled customer service is key to Emirates' objective. This commitment to customer satisfaction has resulted in the creation of personalized services and an unwavering emphasis on customer-centric practices.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Emirates has emphasized and fine-tuned its knowledge management system through these customer-centric practices, recognizing the critical function of understanding and catering to the different wants and preferences of its customers around the world. This distinct strategy establishes Emirates as a market leader in the field of aviation, securing its position as a global connector.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62709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has highly skilled employees with extensive technical knowledge, which serves as the cornerstone of its knowledge base.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organization supports a strong culture of innovation and knowledge sharing, allowing to produce cutting-edge ideas and solutions on a continuous basis.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Despite its capabilities, Airbus faces issues in properly managing and using its extensive knowledge resources, which can result in knowledge silos.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absence of formalized knowledge management (KM) systems and practices can hinder systematic knowledge utilization.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may use modern technology to streamline and improve its knowledge management, allowing for more effective information retrieval and application.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Partnerships and collaborations enable access to external expertise and insights, therefore expanding the company's knowledge base.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continually evolving aviation industry poses a substantial danger that necessitates constant adaptation to remain competitive.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Knowledge leakage is a risk that can arise if knowledge is not successfully preserved and retained, possibly harming the organization's competitive edge.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623010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Emirates promotes a strong customer-centric culture, putting customer satisfaction at the center of its operations, which corresponds with effective knowledge management.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airline has a rigorous training and development program in place to ensure that its employees have up-to-date knowledge and abilities.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Tacit information is difficult to capture and organize because it is typically unstructured and unique to individuals.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Lack of integration can result in silos, limiting the smooth flow of knowledge throughout the organization.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Emirates can make use of digital platforms and social media to promote sharing of information and consumer interaction.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Collaborations with technology firms might provide an opportunity to implement innovative solutions and improve knowledge management procedures.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 aviation industry's dynamic nature offers a serious threat, necessitating ongoing adaptation to changing trends and problems.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There is a risk of losing valuable knowledge, particularly tacit knowledge, if it is not systematically captured and safeguarded, which might harm the airline's competitive advantage.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7275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Similarities: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Both Airbus and Emirates place a high value on knowledge sharing and collaboration as vital elements of their knowledge management systems. This demonstrates their dedication to leveraging their employees' combined intelligence and experiences.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Both organizations have extensive training and development programs that emphasize the value of knowledge acquisition and skill growth in their respective industries.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Differences: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One notable distinction is the size of the organization and the core business. Airbus is a much larger aircraft manufacturer that operates in a wide range of industries, whereas Emirates is a much smaller airline with a narrower concentration. This difference affects the size and complexity of their knowledge management systems.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Because of their different businesses, knowledge organization and preservation measures may differ. Given the sensitivity of aerospace technologies, Airbus may have more extensive knowledge protection procedures, whilst Emirates may emphasize different parts of knowledge organization relating to consumer preferences and service delivery.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These similarities and differences determine each organization's distinct approach to managing its knowledge resources.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24954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Both Airbus and Emirates, which are industry leaders, utilize Knowledge Management Value Chains that are unique and efficient. Airbus prioritizes the acquisition of knowledge by conducting extensive R&amp;D and industry research. This knowledge is safely kept in modern information systems and distributed over internal communication channels and collaboration tools. Airbus fosters cross-team collaboration and innovative design processes through an emphasis on knowledge application. By implementing this strategic application, Airbus can surpass customer expectations and obtain a competitive edge in the market.</a:t>
            </a:r>
          </a:p>
          <a:p>
            <a:pPr marL="0" lvl="0" indent="0" algn="l" rtl="0">
              <a:spcBef>
                <a:spcPts val="0"/>
              </a:spcBef>
              <a:spcAft>
                <a:spcPts val="0"/>
              </a:spcAft>
              <a:buNone/>
            </a:pPr>
            <a:r>
              <a:rPr lang="en-US" dirty="0"/>
              <a:t>To maintain a customer-centric approach, Emirates gathers knowledge through industry research, market comparisons, and customer feedback. All employees have access to the digital platform where knowledge is stored, facilitating rapid retrieval. Emirates encourages employees to put their knowledge to use, which results in personalized service, operational efficiency, and creative problem resolution. Emirates is positioned as an industry leader through this strategic utilization, which guarantees a significant level of customer satisfaction.</a:t>
            </a:r>
          </a:p>
        </p:txBody>
      </p:sp>
    </p:spTree>
    <p:extLst>
      <p:ext uri="{BB962C8B-B14F-4D97-AF65-F5344CB8AC3E}">
        <p14:creationId xmlns:p14="http://schemas.microsoft.com/office/powerpoint/2010/main" val="2375794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Airbus supports its knowledge management activities with collaborative tools to ensure cross-functional communication and information sharing. Learning Management Systems (LMS) help employees build skills by delivering relevant training resources. Data analytics helps aircraft companies gain insights from their massive data sets. Document management systems efficiently organize and protect Airbus's substantial technical and operational paperwork.</a:t>
            </a:r>
          </a:p>
          <a:p>
            <a:pPr marL="0" lvl="0" indent="0" algn="l" rtl="0">
              <a:spcBef>
                <a:spcPts val="0"/>
              </a:spcBef>
              <a:spcAft>
                <a:spcPts val="0"/>
              </a:spcAft>
              <a:buNone/>
            </a:pPr>
            <a:r>
              <a:rPr lang="en-US" dirty="0"/>
              <a:t>Emirates, on the other hand, prioritizes customer-centric systems. CRM systems optimize service delivery by managing and analyzing customer contacts. Data analysis and decision-making with Business Intelligence tools improve operational efficiency and client satisfaction. Enterprise resource planning (ERP) systems ensure smooth business operations by streamlining processes. E-learning platforms offer personalized learning resources, supporting Emirates' training and development.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636346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should take these initiatives to improve knowledge management: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Implement a centralized knowledge management platform:</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Create a platform that efficiently saves, organizes, and retrieves knowledge to eliminate silos and give employees access to essential information.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Encourage cross-functional collaboration:</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Encourage departments and teams to share different points of view to improve innovation and problem-solving.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Capture tacit knowledge: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Set up ways for employees to share their unspoken ideas and knowledge and keep track of them. This way, useful information stays around even when employees leave.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Establish communities of practice:</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Invite employees to share insights, best practices, and new ideas to build knowledge and expertise.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Promote continuous learning:</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Invest in continuous learning and development programs to keep employees informed of industry changes and boost innovation and adaptability.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These recommendations can help Airbus improve its information management systems, enhancing innovation, efficiency, and adaptability.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33145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Implement a knowledge sharing platform: </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Emirates should set up a platform for sharing knowledge so that employees can easily share their information with each other.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Establish a knowledge management team:</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Having a specialized knowledge management team will make sure that efforts to gather, store, and share knowledge are coordinated and strategic.</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Encourage peer-to-peer learning:</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Encouraging employees to share their knowledge with each other creates an environment where people can work together to learn and share what they know.</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Implement a lesson learned process: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Emirates may prevent mistakes and build on its triumphs with the help of a formalized procedure for documenting and sharing lessons learned from past experiences.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Provide training and development opportunities:</a:t>
            </a: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 Investing in training and development programs that keep personnel informed of industry developments corresponds with Emirates' dedication to providing great customer service and constant improvement.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These recommendations are meant to improve Emirates' customer service by strengthening the company's knowledge management and encouraging a culture of continuous learning.</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12338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Airbus: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Airbus may face resistance to change while implementing a centralized knowledge management platform, necessitating comprehensive change management measures. Because of organizational barriers, encouraging cross-functional collaboration can be difficult, necessitating efforts to build a collaborative culture. Capturing tacit information is difficult since it is frequently unorganized and strongly embedded in individuals. Creating communities of practice necessitates active participation and information exchange among employees.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b="1" dirty="0">
                <a:effectLst/>
                <a:latin typeface="Times New Roman" panose="02020603050405020304" pitchFamily="18" charset="0"/>
                <a:ea typeface="Calibri" panose="020F0502020204030204" pitchFamily="34" charset="0"/>
                <a:cs typeface="Times New Roman" panose="02020603050405020304" pitchFamily="18" charset="0"/>
              </a:rPr>
              <a:t>Emirates: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Times New Roman" panose="02020603050405020304" pitchFamily="18" charset="0"/>
              </a:rPr>
              <a:t>When establishing a knowledge-sharing platform, Emirates may face technological adoption problems, such as employee reluctance or technical difficulties. Creating a knowledge management team might require the allocation of certain resources and expertise. The process of implementing a lesson learned can be time-consuming and resource intensive. Training and development possibilities may be limited due to resource availability and employee time obligations, necessitating smart resource allocation. Effective change management methods and resource planning are critical for implementation success.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3869304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64994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27812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98000" y="1325700"/>
            <a:ext cx="6348000" cy="1908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7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00" y="3386700"/>
            <a:ext cx="4528800" cy="431100"/>
          </a:xfrm>
          <a:prstGeom prst="rect">
            <a:avLst/>
          </a:prstGeom>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72526" y="-633225"/>
            <a:ext cx="9950010" cy="6283935"/>
            <a:chOff x="-472526" y="-633225"/>
            <a:chExt cx="9950010" cy="6283935"/>
          </a:xfrm>
        </p:grpSpPr>
        <p:sp>
          <p:nvSpPr>
            <p:cNvPr id="12" name="Google Shape;12;p2"/>
            <p:cNvSpPr/>
            <p:nvPr/>
          </p:nvSpPr>
          <p:spPr>
            <a:xfrm>
              <a:off x="8430784" y="-239658"/>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157883" y="4604010"/>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72526" y="3499108"/>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988989" y="-633225"/>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233992" y="469926"/>
              <a:ext cx="1046709" cy="1046700"/>
              <a:chOff x="233992" y="469926"/>
              <a:chExt cx="1046709" cy="1046700"/>
            </a:xfrm>
          </p:grpSpPr>
          <p:sp>
            <p:nvSpPr>
              <p:cNvPr id="17" name="Google Shape;17;p2"/>
              <p:cNvSpPr/>
              <p:nvPr/>
            </p:nvSpPr>
            <p:spPr>
              <a:xfrm>
                <a:off x="233992" y="4699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732915">
                <a:off x="1018472" y="544821"/>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7569203" y="3634752"/>
              <a:ext cx="1500300" cy="1500300"/>
              <a:chOff x="7569203" y="3634752"/>
              <a:chExt cx="1500300" cy="1500300"/>
            </a:xfrm>
          </p:grpSpPr>
          <p:sp>
            <p:nvSpPr>
              <p:cNvPr id="20" name="Google Shape;20;p2"/>
              <p:cNvSpPr/>
              <p:nvPr/>
            </p:nvSpPr>
            <p:spPr>
              <a:xfrm rot="1729220">
                <a:off x="7767041" y="38325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732915">
                <a:off x="7869997" y="385767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6"/>
        <p:cNvGrpSpPr/>
        <p:nvPr/>
      </p:nvGrpSpPr>
      <p:grpSpPr>
        <a:xfrm>
          <a:off x="0" y="0"/>
          <a:ext cx="0" cy="0"/>
          <a:chOff x="0" y="0"/>
          <a:chExt cx="0" cy="0"/>
        </a:xfrm>
      </p:grpSpPr>
      <p:sp>
        <p:nvSpPr>
          <p:cNvPr id="37" name="Google Shape;37;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 name="Google Shape;38;p4"/>
          <p:cNvSpPr txBox="1">
            <a:spLocks noGrp="1"/>
          </p:cNvSpPr>
          <p:nvPr>
            <p:ph type="subTitle" idx="1"/>
          </p:nvPr>
        </p:nvSpPr>
        <p:spPr>
          <a:xfrm>
            <a:off x="717751" y="1091525"/>
            <a:ext cx="7708500" cy="369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200"/>
            </a:lvl1pPr>
            <a:lvl2pPr lvl="1" rtl="0">
              <a:spcBef>
                <a:spcPts val="0"/>
              </a:spcBef>
              <a:spcAft>
                <a:spcPts val="0"/>
              </a:spcAft>
              <a:buSzPts val="1200"/>
              <a:buNone/>
              <a:defRPr/>
            </a:lvl2pPr>
            <a:lvl3pPr lvl="2" rtl="0">
              <a:spcBef>
                <a:spcPts val="0"/>
              </a:spcBef>
              <a:spcAft>
                <a:spcPts val="0"/>
              </a:spcAft>
              <a:buSzPts val="1200"/>
              <a:buNone/>
              <a:defRPr/>
            </a:lvl3pPr>
            <a:lvl4pPr lvl="3" rtl="0">
              <a:spcBef>
                <a:spcPts val="0"/>
              </a:spcBef>
              <a:spcAft>
                <a:spcPts val="0"/>
              </a:spcAft>
              <a:buSzPts val="1200"/>
              <a:buNone/>
              <a:defRPr/>
            </a:lvl4pPr>
            <a:lvl5pPr lvl="4" rtl="0">
              <a:spcBef>
                <a:spcPts val="0"/>
              </a:spcBef>
              <a:spcAft>
                <a:spcPts val="0"/>
              </a:spcAft>
              <a:buSzPts val="1200"/>
              <a:buNone/>
              <a:defRPr/>
            </a:lvl5pPr>
            <a:lvl6pPr lvl="5" rtl="0">
              <a:spcBef>
                <a:spcPts val="0"/>
              </a:spcBef>
              <a:spcAft>
                <a:spcPts val="0"/>
              </a:spcAft>
              <a:buSzPts val="1200"/>
              <a:buNone/>
              <a:defRPr/>
            </a:lvl6pPr>
            <a:lvl7pPr lvl="6" rtl="0">
              <a:spcBef>
                <a:spcPts val="0"/>
              </a:spcBef>
              <a:spcAft>
                <a:spcPts val="0"/>
              </a:spcAft>
              <a:buSzPts val="1200"/>
              <a:buNone/>
              <a:defRPr/>
            </a:lvl7pPr>
            <a:lvl8pPr lvl="7" rtl="0">
              <a:spcBef>
                <a:spcPts val="0"/>
              </a:spcBef>
              <a:spcAft>
                <a:spcPts val="0"/>
              </a:spcAft>
              <a:buSzPts val="1200"/>
              <a:buNone/>
              <a:defRPr/>
            </a:lvl8pPr>
            <a:lvl9pPr lvl="8" rtl="0">
              <a:spcBef>
                <a:spcPts val="0"/>
              </a:spcBef>
              <a:spcAft>
                <a:spcPts val="0"/>
              </a:spcAft>
              <a:buSzPts val="1200"/>
              <a:buNone/>
              <a:defRPr/>
            </a:lvl9pPr>
          </a:lstStyle>
          <a:p>
            <a:endParaRPr/>
          </a:p>
        </p:txBody>
      </p:sp>
      <p:grpSp>
        <p:nvGrpSpPr>
          <p:cNvPr id="39" name="Google Shape;39;p4"/>
          <p:cNvGrpSpPr/>
          <p:nvPr/>
        </p:nvGrpSpPr>
        <p:grpSpPr>
          <a:xfrm>
            <a:off x="-780297" y="-119498"/>
            <a:ext cx="10403800" cy="5713525"/>
            <a:chOff x="-780297" y="-119498"/>
            <a:chExt cx="10403800" cy="5713525"/>
          </a:xfrm>
        </p:grpSpPr>
        <p:sp>
          <p:nvSpPr>
            <p:cNvPr id="40" name="Google Shape;40;p4"/>
            <p:cNvSpPr/>
            <p:nvPr/>
          </p:nvSpPr>
          <p:spPr>
            <a:xfrm>
              <a:off x="-269658" y="435430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rot="1729220">
              <a:off x="8321041" y="42915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4"/>
            <p:cNvGrpSpPr/>
            <p:nvPr/>
          </p:nvGrpSpPr>
          <p:grpSpPr>
            <a:xfrm>
              <a:off x="8423992" y="16151"/>
              <a:ext cx="1046709" cy="1046700"/>
              <a:chOff x="8423992" y="16151"/>
              <a:chExt cx="1046709" cy="1046700"/>
            </a:xfrm>
          </p:grpSpPr>
          <p:sp>
            <p:nvSpPr>
              <p:cNvPr id="43" name="Google Shape;43;p4"/>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 name="Google Shape;45;p4"/>
            <p:cNvGrpSpPr/>
            <p:nvPr/>
          </p:nvGrpSpPr>
          <p:grpSpPr>
            <a:xfrm>
              <a:off x="-780297" y="-119498"/>
              <a:ext cx="1500300" cy="1500300"/>
              <a:chOff x="-780297" y="-119498"/>
              <a:chExt cx="1500300" cy="1500300"/>
            </a:xfrm>
          </p:grpSpPr>
          <p:sp>
            <p:nvSpPr>
              <p:cNvPr id="46" name="Google Shape;46;p4"/>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8"/>
        <p:cNvGrpSpPr/>
        <p:nvPr/>
      </p:nvGrpSpPr>
      <p:grpSpPr>
        <a:xfrm>
          <a:off x="0" y="0"/>
          <a:ext cx="0" cy="0"/>
          <a:chOff x="0" y="0"/>
          <a:chExt cx="0" cy="0"/>
        </a:xfrm>
      </p:grpSpPr>
      <p:grpSp>
        <p:nvGrpSpPr>
          <p:cNvPr id="89" name="Google Shape;89;p8"/>
          <p:cNvGrpSpPr/>
          <p:nvPr/>
        </p:nvGrpSpPr>
        <p:grpSpPr>
          <a:xfrm>
            <a:off x="-36922" y="-263374"/>
            <a:ext cx="9536856" cy="5929333"/>
            <a:chOff x="-36922" y="-263374"/>
            <a:chExt cx="9536856" cy="5929333"/>
          </a:xfrm>
        </p:grpSpPr>
        <p:sp>
          <p:nvSpPr>
            <p:cNvPr id="90" name="Google Shape;90;p8"/>
            <p:cNvSpPr/>
            <p:nvPr/>
          </p:nvSpPr>
          <p:spPr>
            <a:xfrm flipH="1">
              <a:off x="299164" y="3935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rot="-1729220" flipH="1">
              <a:off x="7947916" y="36800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8"/>
            <p:cNvGrpSpPr/>
            <p:nvPr/>
          </p:nvGrpSpPr>
          <p:grpSpPr>
            <a:xfrm rot="-577856" flipH="1">
              <a:off x="3386905" y="4050740"/>
              <a:ext cx="1500291" cy="1500291"/>
              <a:chOff x="3192228" y="3995427"/>
              <a:chExt cx="1500300" cy="1500300"/>
            </a:xfrm>
          </p:grpSpPr>
          <p:sp>
            <p:nvSpPr>
              <p:cNvPr id="93" name="Google Shape;93;p8"/>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8"/>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8"/>
            <p:cNvGrpSpPr/>
            <p:nvPr/>
          </p:nvGrpSpPr>
          <p:grpSpPr>
            <a:xfrm rot="-1737233" flipH="1">
              <a:off x="8265297" y="752847"/>
              <a:ext cx="1046698" cy="1046688"/>
              <a:chOff x="-451458" y="162251"/>
              <a:chExt cx="1046709" cy="1046700"/>
            </a:xfrm>
          </p:grpSpPr>
          <p:sp>
            <p:nvSpPr>
              <p:cNvPr id="96" name="Google Shape;96;p8"/>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8"/>
            <p:cNvSpPr/>
            <p:nvPr/>
          </p:nvSpPr>
          <p:spPr>
            <a:xfrm rot="-1729220" flipH="1">
              <a:off x="160916" y="5883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flipH="1">
              <a:off x="4756864" y="-263374"/>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 name="Google Shape;100;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1"/>
        <p:cNvGrpSpPr/>
        <p:nvPr/>
      </p:nvGrpSpPr>
      <p:grpSpPr>
        <a:xfrm>
          <a:off x="0" y="0"/>
          <a:ext cx="0" cy="0"/>
          <a:chOff x="0" y="0"/>
          <a:chExt cx="0" cy="0"/>
        </a:xfrm>
      </p:grpSpPr>
      <p:grpSp>
        <p:nvGrpSpPr>
          <p:cNvPr id="102" name="Google Shape;102;p9"/>
          <p:cNvGrpSpPr/>
          <p:nvPr/>
        </p:nvGrpSpPr>
        <p:grpSpPr>
          <a:xfrm>
            <a:off x="4870" y="-266361"/>
            <a:ext cx="9686093" cy="6086613"/>
            <a:chOff x="4870" y="-266361"/>
            <a:chExt cx="9686093" cy="6086613"/>
          </a:xfrm>
        </p:grpSpPr>
        <p:sp>
          <p:nvSpPr>
            <p:cNvPr id="103" name="Google Shape;103;p9"/>
            <p:cNvSpPr/>
            <p:nvPr/>
          </p:nvSpPr>
          <p:spPr>
            <a:xfrm flipH="1">
              <a:off x="7957264" y="448007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rot="-1729220" flipH="1">
              <a:off x="2532641" y="45177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 name="Google Shape;105;p9"/>
            <p:cNvGrpSpPr/>
            <p:nvPr/>
          </p:nvGrpSpPr>
          <p:grpSpPr>
            <a:xfrm rot="-2955234">
              <a:off x="7882886" y="947198"/>
              <a:ext cx="1500281" cy="1500281"/>
              <a:chOff x="3192228" y="3995427"/>
              <a:chExt cx="1500300" cy="1500300"/>
            </a:xfrm>
          </p:grpSpPr>
          <p:sp>
            <p:nvSpPr>
              <p:cNvPr id="106" name="Google Shape;106;p9"/>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9"/>
            <p:cNvGrpSpPr/>
            <p:nvPr/>
          </p:nvGrpSpPr>
          <p:grpSpPr>
            <a:xfrm rot="1689547">
              <a:off x="189898" y="2781658"/>
              <a:ext cx="1046661" cy="1046652"/>
              <a:chOff x="-451458" y="162251"/>
              <a:chExt cx="1046709" cy="1046700"/>
            </a:xfrm>
          </p:grpSpPr>
          <p:sp>
            <p:nvSpPr>
              <p:cNvPr id="109" name="Google Shape;109;p9"/>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9"/>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Google Shape;111;p9"/>
            <p:cNvSpPr/>
            <p:nvPr/>
          </p:nvSpPr>
          <p:spPr>
            <a:xfrm rot="-1729220" flipH="1">
              <a:off x="330041" y="1311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9"/>
            <p:cNvSpPr/>
            <p:nvPr/>
          </p:nvSpPr>
          <p:spPr>
            <a:xfrm flipH="1">
              <a:off x="4604464" y="-26636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 name="Google Shape;113;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114" name="Google Shape;114;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5"/>
        <p:cNvGrpSpPr/>
        <p:nvPr/>
      </p:nvGrpSpPr>
      <p:grpSpPr>
        <a:xfrm>
          <a:off x="0" y="0"/>
          <a:ext cx="0" cy="0"/>
          <a:chOff x="0" y="0"/>
          <a:chExt cx="0" cy="0"/>
        </a:xfrm>
      </p:grpSpPr>
      <p:sp>
        <p:nvSpPr>
          <p:cNvPr id="116" name="Google Shape;116;p10"/>
          <p:cNvSpPr>
            <a:spLocks noGrp="1"/>
          </p:cNvSpPr>
          <p:nvPr>
            <p:ph type="pic" idx="2"/>
          </p:nvPr>
        </p:nvSpPr>
        <p:spPr>
          <a:xfrm>
            <a:off x="0" y="0"/>
            <a:ext cx="9144000" cy="5143500"/>
          </a:xfrm>
          <a:prstGeom prst="rect">
            <a:avLst/>
          </a:prstGeom>
          <a:noFill/>
          <a:ln>
            <a:noFill/>
          </a:ln>
        </p:spPr>
      </p:sp>
      <p:sp>
        <p:nvSpPr>
          <p:cNvPr id="117" name="Google Shape;117;p10"/>
          <p:cNvSpPr txBox="1">
            <a:spLocks noGrp="1"/>
          </p:cNvSpPr>
          <p:nvPr>
            <p:ph type="title"/>
          </p:nvPr>
        </p:nvSpPr>
        <p:spPr>
          <a:xfrm>
            <a:off x="720000" y="4014450"/>
            <a:ext cx="7704000" cy="5727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2"/>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80"/>
        <p:cNvGrpSpPr/>
        <p:nvPr/>
      </p:nvGrpSpPr>
      <p:grpSpPr>
        <a:xfrm>
          <a:off x="0" y="0"/>
          <a:ext cx="0" cy="0"/>
          <a:chOff x="0" y="0"/>
          <a:chExt cx="0" cy="0"/>
        </a:xfrm>
      </p:grpSpPr>
      <p:grpSp>
        <p:nvGrpSpPr>
          <p:cNvPr id="281" name="Google Shape;281;p23"/>
          <p:cNvGrpSpPr/>
          <p:nvPr/>
        </p:nvGrpSpPr>
        <p:grpSpPr>
          <a:xfrm>
            <a:off x="-313572" y="-689723"/>
            <a:ext cx="9935411" cy="5893982"/>
            <a:chOff x="-313572" y="-689723"/>
            <a:chExt cx="9935411" cy="5893982"/>
          </a:xfrm>
        </p:grpSpPr>
        <p:sp>
          <p:nvSpPr>
            <p:cNvPr id="282" name="Google Shape;282;p23"/>
            <p:cNvSpPr/>
            <p:nvPr/>
          </p:nvSpPr>
          <p:spPr>
            <a:xfrm flipH="1">
              <a:off x="189864" y="193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3"/>
            <p:cNvSpPr/>
            <p:nvPr/>
          </p:nvSpPr>
          <p:spPr>
            <a:xfrm rot="-1729220" flipH="1">
              <a:off x="3975991" y="-49188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23"/>
            <p:cNvGrpSpPr/>
            <p:nvPr/>
          </p:nvGrpSpPr>
          <p:grpSpPr>
            <a:xfrm rot="-7959454" flipH="1">
              <a:off x="7587346" y="366418"/>
              <a:ext cx="1500266" cy="1500266"/>
              <a:chOff x="3192228" y="3995427"/>
              <a:chExt cx="1500300" cy="1500300"/>
            </a:xfrm>
          </p:grpSpPr>
          <p:sp>
            <p:nvSpPr>
              <p:cNvPr id="285" name="Google Shape;285;p23"/>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3"/>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23"/>
            <p:cNvGrpSpPr/>
            <p:nvPr/>
          </p:nvGrpSpPr>
          <p:grpSpPr>
            <a:xfrm rot="3417689" flipH="1">
              <a:off x="3100062" y="3956853"/>
              <a:ext cx="1046704" cy="1046695"/>
              <a:chOff x="-451458" y="162251"/>
              <a:chExt cx="1046709" cy="1046700"/>
            </a:xfrm>
          </p:grpSpPr>
          <p:sp>
            <p:nvSpPr>
              <p:cNvPr id="288" name="Google Shape;288;p23"/>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3"/>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23"/>
            <p:cNvSpPr/>
            <p:nvPr/>
          </p:nvSpPr>
          <p:spPr>
            <a:xfrm rot="-1729220" flipH="1">
              <a:off x="-115734" y="29315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3"/>
            <p:cNvSpPr/>
            <p:nvPr/>
          </p:nvSpPr>
          <p:spPr>
            <a:xfrm flipH="1">
              <a:off x="8575139" y="38609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92"/>
        <p:cNvGrpSpPr/>
        <p:nvPr/>
      </p:nvGrpSpPr>
      <p:grpSpPr>
        <a:xfrm>
          <a:off x="0" y="0"/>
          <a:ext cx="0" cy="0"/>
          <a:chOff x="0" y="0"/>
          <a:chExt cx="0" cy="0"/>
        </a:xfrm>
      </p:grpSpPr>
      <p:grpSp>
        <p:nvGrpSpPr>
          <p:cNvPr id="293" name="Google Shape;293;p24"/>
          <p:cNvGrpSpPr/>
          <p:nvPr/>
        </p:nvGrpSpPr>
        <p:grpSpPr>
          <a:xfrm>
            <a:off x="-812588" y="-817259"/>
            <a:ext cx="9902691" cy="6297408"/>
            <a:chOff x="-812588" y="-817259"/>
            <a:chExt cx="9902691" cy="6297408"/>
          </a:xfrm>
        </p:grpSpPr>
        <p:sp>
          <p:nvSpPr>
            <p:cNvPr id="294" name="Google Shape;294;p24"/>
            <p:cNvSpPr/>
            <p:nvPr/>
          </p:nvSpPr>
          <p:spPr>
            <a:xfrm rot="10800000" flipH="1">
              <a:off x="-467746" y="213967"/>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4"/>
            <p:cNvSpPr/>
            <p:nvPr/>
          </p:nvSpPr>
          <p:spPr>
            <a:xfrm rot="9070780" flipH="1">
              <a:off x="7787641" y="-61942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24"/>
            <p:cNvGrpSpPr/>
            <p:nvPr/>
          </p:nvGrpSpPr>
          <p:grpSpPr>
            <a:xfrm rot="-5628433" flipH="1">
              <a:off x="7242540" y="4399842"/>
              <a:ext cx="1046716" cy="1046707"/>
              <a:chOff x="8423992" y="16151"/>
              <a:chExt cx="1046709" cy="1046700"/>
            </a:xfrm>
          </p:grpSpPr>
          <p:sp>
            <p:nvSpPr>
              <p:cNvPr id="297" name="Google Shape;297;p24"/>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4"/>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 name="Google Shape;299;p24"/>
            <p:cNvGrpSpPr/>
            <p:nvPr/>
          </p:nvGrpSpPr>
          <p:grpSpPr>
            <a:xfrm rot="4805077" flipH="1">
              <a:off x="-694618" y="3405447"/>
              <a:ext cx="1500356" cy="1500356"/>
              <a:chOff x="-780297" y="-119498"/>
              <a:chExt cx="1500300" cy="1500300"/>
            </a:xfrm>
          </p:grpSpPr>
          <p:sp>
            <p:nvSpPr>
              <p:cNvPr id="300" name="Google Shape;300;p24"/>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4"/>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Ramabhadra"/>
              <a:buNone/>
              <a:defRPr sz="3000">
                <a:solidFill>
                  <a:schemeClr val="dk1"/>
                </a:solidFill>
                <a:latin typeface="Ramabhadra"/>
                <a:ea typeface="Ramabhadra"/>
                <a:cs typeface="Ramabhadra"/>
                <a:sym typeface="Ramabhadra"/>
              </a:defRPr>
            </a:lvl1pPr>
            <a:lvl2pPr lvl="1"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2pPr>
            <a:lvl3pPr lvl="2"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3pPr>
            <a:lvl4pPr lvl="3"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4pPr>
            <a:lvl5pPr lvl="4"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5pPr>
            <a:lvl6pPr lvl="5"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6pPr>
            <a:lvl7pPr lvl="6"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7pPr>
            <a:lvl8pPr lvl="7"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8pPr>
            <a:lvl9pPr lvl="8"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1pPr>
            <a:lvl2pPr marL="914400" lvl="1"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2pPr>
            <a:lvl3pPr marL="1371600" lvl="2"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3pPr>
            <a:lvl4pPr marL="1828800" lvl="3"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4pPr>
            <a:lvl5pPr marL="2286000" lvl="4"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5pPr>
            <a:lvl6pPr marL="2743200" lvl="5"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6pPr>
            <a:lvl7pPr marL="3200400" lvl="6"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7pPr>
            <a:lvl8pPr marL="3657600" lvl="7"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8pPr>
            <a:lvl9pPr marL="4114800" lvl="8"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4" r:id="rId3"/>
    <p:sldLayoutId id="2147483655" r:id="rId4"/>
    <p:sldLayoutId id="2147483656" r:id="rId5"/>
    <p:sldLayoutId id="2147483658" r:id="rId6"/>
    <p:sldLayoutId id="2147483669" r:id="rId7"/>
    <p:sldLayoutId id="2147483670"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mirates.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sp>
        <p:nvSpPr>
          <p:cNvPr id="312" name="Google Shape;312;p28"/>
          <p:cNvSpPr txBox="1">
            <a:spLocks noGrp="1"/>
          </p:cNvSpPr>
          <p:nvPr>
            <p:ph type="ctrTitle"/>
          </p:nvPr>
        </p:nvSpPr>
        <p:spPr>
          <a:xfrm>
            <a:off x="478630" y="642939"/>
            <a:ext cx="8165307" cy="308189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3200" dirty="0">
                <a:latin typeface="Times New Roman" panose="02020603050405020304" pitchFamily="18" charset="0"/>
                <a:cs typeface="Times New Roman" panose="02020603050405020304" pitchFamily="18" charset="0"/>
              </a:rPr>
              <a:t>BMSW5106 </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Knowledge and Information Management Skills for the Workplace</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Task 2</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Student name &amp; ID : Alexandra F Merauta 2121306</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Lecturer Name: Samuel Ofori</a:t>
            </a:r>
            <a:endParaRPr sz="3200" dirty="0">
              <a:latin typeface="Times New Roman" panose="02020603050405020304" pitchFamily="18" charset="0"/>
              <a:cs typeface="Times New Roman" panose="02020603050405020304" pitchFamily="18" charset="0"/>
            </a:endParaRPr>
          </a:p>
        </p:txBody>
      </p:sp>
      <p:cxnSp>
        <p:nvCxnSpPr>
          <p:cNvPr id="314" name="Google Shape;314;p28"/>
          <p:cNvCxnSpPr/>
          <p:nvPr/>
        </p:nvCxnSpPr>
        <p:spPr>
          <a:xfrm>
            <a:off x="1479900" y="3724837"/>
            <a:ext cx="6184200" cy="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sp>
        <p:nvSpPr>
          <p:cNvPr id="312" name="Google Shape;312;p28"/>
          <p:cNvSpPr txBox="1">
            <a:spLocks noGrp="1"/>
          </p:cNvSpPr>
          <p:nvPr>
            <p:ph type="ctrTitle"/>
          </p:nvPr>
        </p:nvSpPr>
        <p:spPr>
          <a:xfrm>
            <a:off x="478631" y="1325700"/>
            <a:ext cx="8093869" cy="1908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000" dirty="0">
                <a:latin typeface="Times New Roman" panose="02020603050405020304" pitchFamily="18" charset="0"/>
                <a:cs typeface="Times New Roman" panose="02020603050405020304" pitchFamily="18" charset="0"/>
              </a:rPr>
              <a:t>Knowledge Management Systems in Airbus and Emirates</a:t>
            </a:r>
            <a:endParaRPr sz="4000" dirty="0">
              <a:latin typeface="Times New Roman" panose="02020603050405020304" pitchFamily="18" charset="0"/>
              <a:cs typeface="Times New Roman" panose="02020603050405020304" pitchFamily="18" charset="0"/>
            </a:endParaRPr>
          </a:p>
        </p:txBody>
      </p:sp>
      <p:cxnSp>
        <p:nvCxnSpPr>
          <p:cNvPr id="314" name="Google Shape;314;p28"/>
          <p:cNvCxnSpPr/>
          <p:nvPr/>
        </p:nvCxnSpPr>
        <p:spPr>
          <a:xfrm>
            <a:off x="1479900" y="3310500"/>
            <a:ext cx="6184200" cy="0"/>
          </a:xfrm>
          <a:prstGeom prst="straightConnector1">
            <a:avLst/>
          </a:prstGeom>
          <a:noFill/>
          <a:ln w="9525"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3178003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0" dirty="0">
                <a:latin typeface="Times New Roman" panose="02020603050405020304" pitchFamily="18" charset="0"/>
                <a:cs typeface="Times New Roman" panose="02020603050405020304" pitchFamily="18" charset="0"/>
              </a:rPr>
              <a:t>Introduction</a:t>
            </a:r>
            <a:endParaRPr b="0" dirty="0">
              <a:latin typeface="Times New Roman" panose="02020603050405020304" pitchFamily="18" charset="0"/>
              <a:cs typeface="Times New Roman" panose="02020603050405020304" pitchFamily="18" charset="0"/>
            </a:endParaRPr>
          </a:p>
        </p:txBody>
      </p:sp>
      <p:sp>
        <p:nvSpPr>
          <p:cNvPr id="320" name="Google Shape;320;p29"/>
          <p:cNvSpPr txBox="1">
            <a:spLocks noGrp="1"/>
          </p:cNvSpPr>
          <p:nvPr>
            <p:ph type="subTitle" idx="1"/>
          </p:nvPr>
        </p:nvSpPr>
        <p:spPr>
          <a:xfrm>
            <a:off x="717751" y="1614487"/>
            <a:ext cx="7704000" cy="2836069"/>
          </a:xfrm>
          <a:prstGeom prst="rect">
            <a:avLst/>
          </a:prstGeom>
        </p:spPr>
        <p:txBody>
          <a:bodyPr spcFirstLastPara="1" wrap="square" lIns="91425" tIns="91425" rIns="91425" bIns="91425" anchor="t" anchorCtr="0">
            <a:noAutofit/>
          </a:bodyPr>
          <a:lstStyle/>
          <a:p>
            <a:pPr marL="342900" lvl="0" indent="-342900" algn="just" rtl="0">
              <a:lnSpc>
                <a:spcPct val="150000"/>
              </a:lnSpc>
              <a:spcBef>
                <a:spcPts val="0"/>
              </a:spcBef>
              <a:spcAft>
                <a:spcPts val="0"/>
              </a:spcAf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Knowledge management (KM) is the process of creating, sharing, using, and protecting an organization's knowledge assets (Dalkir, 2013).</a:t>
            </a:r>
          </a:p>
          <a:p>
            <a:pPr marL="342900" lvl="0" indent="-342900" algn="just" rtl="0">
              <a:lnSpc>
                <a:spcPct val="150000"/>
              </a:lnSpc>
              <a:spcBef>
                <a:spcPts val="0"/>
              </a:spcBef>
              <a:spcAft>
                <a:spcPts val="0"/>
              </a:spcAf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Knowledge is the most strategically significant resource of a firm.</a:t>
            </a:r>
          </a:p>
          <a:p>
            <a:pPr marL="342900" lvl="0" indent="-342900" algn="just" rtl="0">
              <a:lnSpc>
                <a:spcPct val="150000"/>
              </a:lnSpc>
              <a:spcBef>
                <a:spcPts val="0"/>
              </a:spcBef>
              <a:spcAft>
                <a:spcPts val="0"/>
              </a:spcAft>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Organizations need to effectively manage their knowledge resources to gain a competitive advantage and achieve success.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0" dirty="0">
                <a:latin typeface="Times New Roman" panose="02020603050405020304" pitchFamily="18" charset="0"/>
                <a:cs typeface="Times New Roman" panose="02020603050405020304" pitchFamily="18" charset="0"/>
              </a:rPr>
              <a:t>Airbus: Shaping the Aerospace Industry</a:t>
            </a:r>
            <a:endParaRPr b="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6E64C5C-3D22-D626-6325-1C8ABC6FF0C5}"/>
              </a:ext>
            </a:extLst>
          </p:cNvPr>
          <p:cNvPicPr>
            <a:picLocks noChangeAspect="1"/>
          </p:cNvPicPr>
          <p:nvPr/>
        </p:nvPicPr>
        <p:blipFill>
          <a:blip r:embed="rId3"/>
          <a:stretch>
            <a:fillRect/>
          </a:stretch>
        </p:blipFill>
        <p:spPr>
          <a:xfrm>
            <a:off x="3281363" y="1802606"/>
            <a:ext cx="2590800" cy="2590800"/>
          </a:xfrm>
          <a:prstGeom prst="rect">
            <a:avLst/>
          </a:prstGeom>
        </p:spPr>
      </p:pic>
      <p:sp>
        <p:nvSpPr>
          <p:cNvPr id="5" name="Google Shape;345;p31">
            <a:extLst>
              <a:ext uri="{FF2B5EF4-FFF2-40B4-BE49-F238E27FC236}">
                <a16:creationId xmlns:a16="http://schemas.microsoft.com/office/drawing/2014/main" id="{1065AA24-E8C0-AB51-6CAA-DE311806EE46}"/>
              </a:ext>
            </a:extLst>
          </p:cNvPr>
          <p:cNvSpPr txBox="1">
            <a:spLocks noGrp="1"/>
          </p:cNvSpPr>
          <p:nvPr>
            <p:ph type="subTitle" idx="1"/>
          </p:nvPr>
        </p:nvSpPr>
        <p:spPr>
          <a:xfrm>
            <a:off x="552449" y="1802606"/>
            <a:ext cx="2728914" cy="942975"/>
          </a:xfrm>
          <a:prstGeom prst="rect">
            <a:avLst/>
          </a:prstGeom>
        </p:spPr>
        <p:txBody>
          <a:bodyPr spcFirstLastPara="1" wrap="square" lIns="91425" tIns="91425" rIns="91425" bIns="91425" anchor="t" anchorCtr="0">
            <a:noAutofit/>
          </a:bodyPr>
          <a:lstStyle/>
          <a:p>
            <a:pPr marL="0" lvl="0" indent="0" algn="r"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Established in 1970</a:t>
            </a:r>
          </a:p>
        </p:txBody>
      </p:sp>
      <p:sp>
        <p:nvSpPr>
          <p:cNvPr id="7" name="TextBox 6">
            <a:extLst>
              <a:ext uri="{FF2B5EF4-FFF2-40B4-BE49-F238E27FC236}">
                <a16:creationId xmlns:a16="http://schemas.microsoft.com/office/drawing/2014/main" id="{94D17CA7-E9D7-CDC5-3889-6B5304AA24F4}"/>
              </a:ext>
            </a:extLst>
          </p:cNvPr>
          <p:cNvSpPr txBox="1"/>
          <p:nvPr/>
        </p:nvSpPr>
        <p:spPr>
          <a:xfrm>
            <a:off x="3582590" y="4436865"/>
            <a:ext cx="1978819" cy="261610"/>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Source: Airbus</a:t>
            </a:r>
          </a:p>
        </p:txBody>
      </p:sp>
      <p:sp>
        <p:nvSpPr>
          <p:cNvPr id="9" name="Google Shape;345;p31">
            <a:extLst>
              <a:ext uri="{FF2B5EF4-FFF2-40B4-BE49-F238E27FC236}">
                <a16:creationId xmlns:a16="http://schemas.microsoft.com/office/drawing/2014/main" id="{DBC05B53-7295-8BA4-2C74-CC5EAA53B3E9}"/>
              </a:ext>
            </a:extLst>
          </p:cNvPr>
          <p:cNvSpPr txBox="1">
            <a:spLocks/>
          </p:cNvSpPr>
          <p:nvPr/>
        </p:nvSpPr>
        <p:spPr>
          <a:xfrm>
            <a:off x="552449" y="3400426"/>
            <a:ext cx="2728914" cy="103644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r">
              <a:lnSpc>
                <a:spcPct val="150000"/>
              </a:lnSpc>
            </a:pPr>
            <a:r>
              <a:rPr lang="en-US" sz="1400" dirty="0">
                <a:latin typeface="Times New Roman" panose="02020603050405020304" pitchFamily="18" charset="0"/>
                <a:cs typeface="Times New Roman" panose="02020603050405020304" pitchFamily="18" charset="0"/>
              </a:rPr>
              <a:t>Dedicated to excellence and innovation</a:t>
            </a:r>
          </a:p>
        </p:txBody>
      </p:sp>
      <p:sp>
        <p:nvSpPr>
          <p:cNvPr id="10" name="Google Shape;345;p31">
            <a:extLst>
              <a:ext uri="{FF2B5EF4-FFF2-40B4-BE49-F238E27FC236}">
                <a16:creationId xmlns:a16="http://schemas.microsoft.com/office/drawing/2014/main" id="{06816E11-41C1-3F22-6CA8-BCCF9E579284}"/>
              </a:ext>
            </a:extLst>
          </p:cNvPr>
          <p:cNvSpPr txBox="1">
            <a:spLocks/>
          </p:cNvSpPr>
          <p:nvPr/>
        </p:nvSpPr>
        <p:spPr>
          <a:xfrm>
            <a:off x="6010277" y="1802605"/>
            <a:ext cx="3055142" cy="109061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l">
              <a:lnSpc>
                <a:spcPct val="150000"/>
              </a:lnSpc>
            </a:pPr>
            <a:r>
              <a:rPr lang="en-US" sz="1400" dirty="0">
                <a:latin typeface="Times New Roman" panose="02020603050405020304" pitchFamily="18" charset="0"/>
                <a:cs typeface="Times New Roman" panose="02020603050405020304" pitchFamily="18" charset="0"/>
              </a:rPr>
              <a:t>Broad range of products: commercial aircraft, military airlifters, and helicopters (Airbus, 2023)</a:t>
            </a:r>
          </a:p>
          <a:p>
            <a:pPr marL="285750" indent="-285750" algn="just">
              <a:lnSpc>
                <a:spcPct val="150000"/>
              </a:lnSpc>
              <a:buFont typeface="Courier New" panose="02070309020205020404" pitchFamily="49" charset="0"/>
              <a:buChar char="o"/>
            </a:pPr>
            <a:endParaRPr lang="en-US" sz="1400" dirty="0">
              <a:latin typeface="Times New Roman" panose="02020603050405020304" pitchFamily="18" charset="0"/>
              <a:cs typeface="Times New Roman" panose="02020603050405020304" pitchFamily="18" charset="0"/>
            </a:endParaRPr>
          </a:p>
        </p:txBody>
      </p:sp>
      <p:sp>
        <p:nvSpPr>
          <p:cNvPr id="11" name="Google Shape;345;p31">
            <a:extLst>
              <a:ext uri="{FF2B5EF4-FFF2-40B4-BE49-F238E27FC236}">
                <a16:creationId xmlns:a16="http://schemas.microsoft.com/office/drawing/2014/main" id="{DE24756D-F335-F61B-2C8E-5D350ED97E44}"/>
              </a:ext>
            </a:extLst>
          </p:cNvPr>
          <p:cNvSpPr txBox="1">
            <a:spLocks/>
          </p:cNvSpPr>
          <p:nvPr/>
        </p:nvSpPr>
        <p:spPr>
          <a:xfrm>
            <a:off x="6010277" y="3493889"/>
            <a:ext cx="3055142" cy="94297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l">
              <a:lnSpc>
                <a:spcPct val="150000"/>
              </a:lnSpc>
            </a:pPr>
            <a:r>
              <a:rPr lang="en-US" sz="1400" dirty="0">
                <a:latin typeface="Times New Roman" panose="02020603050405020304" pitchFamily="18" charset="0"/>
                <a:cs typeface="Times New Roman" panose="02020603050405020304" pitchFamily="18" charset="0"/>
              </a:rPr>
              <a:t>Unique knowledge management techniques</a:t>
            </a:r>
          </a:p>
        </p:txBody>
      </p:sp>
    </p:spTree>
    <p:extLst>
      <p:ext uri="{BB962C8B-B14F-4D97-AF65-F5344CB8AC3E}">
        <p14:creationId xmlns:p14="http://schemas.microsoft.com/office/powerpoint/2010/main" val="830412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0" dirty="0">
                <a:latin typeface="Times New Roman" panose="02020603050405020304" pitchFamily="18" charset="0"/>
                <a:cs typeface="Times New Roman" panose="02020603050405020304" pitchFamily="18" charset="0"/>
              </a:rPr>
              <a:t>Emirates: Connecting the World</a:t>
            </a:r>
            <a:endParaRPr b="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6E64C5C-3D22-D626-6325-1C8ABC6FF0C5}"/>
              </a:ext>
            </a:extLst>
          </p:cNvPr>
          <p:cNvPicPr>
            <a:picLocks noChangeAspect="1"/>
          </p:cNvPicPr>
          <p:nvPr/>
        </p:nvPicPr>
        <p:blipFill>
          <a:blip r:embed="rId3"/>
          <a:srcRect/>
          <a:stretch/>
        </p:blipFill>
        <p:spPr>
          <a:xfrm>
            <a:off x="2951733" y="1802605"/>
            <a:ext cx="3240531" cy="2222393"/>
          </a:xfrm>
          <a:prstGeom prst="rect">
            <a:avLst/>
          </a:prstGeom>
        </p:spPr>
      </p:pic>
      <p:sp>
        <p:nvSpPr>
          <p:cNvPr id="5" name="Google Shape;345;p31">
            <a:extLst>
              <a:ext uri="{FF2B5EF4-FFF2-40B4-BE49-F238E27FC236}">
                <a16:creationId xmlns:a16="http://schemas.microsoft.com/office/drawing/2014/main" id="{1065AA24-E8C0-AB51-6CAA-DE311806EE46}"/>
              </a:ext>
            </a:extLst>
          </p:cNvPr>
          <p:cNvSpPr txBox="1">
            <a:spLocks noGrp="1"/>
          </p:cNvSpPr>
          <p:nvPr>
            <p:ph type="subTitle" idx="1"/>
          </p:nvPr>
        </p:nvSpPr>
        <p:spPr>
          <a:xfrm>
            <a:off x="552449" y="1802606"/>
            <a:ext cx="2399284" cy="942975"/>
          </a:xfrm>
          <a:prstGeom prst="rect">
            <a:avLst/>
          </a:prstGeom>
        </p:spPr>
        <p:txBody>
          <a:bodyPr spcFirstLastPara="1" wrap="square" lIns="91425" tIns="91425" rIns="91425" bIns="91425" anchor="t" anchorCtr="0">
            <a:noAutofit/>
          </a:bodyPr>
          <a:lstStyle/>
          <a:p>
            <a:pPr marL="0" lvl="0" indent="0" algn="r"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Established in 1985</a:t>
            </a:r>
          </a:p>
        </p:txBody>
      </p:sp>
      <p:sp>
        <p:nvSpPr>
          <p:cNvPr id="7" name="TextBox 6">
            <a:extLst>
              <a:ext uri="{FF2B5EF4-FFF2-40B4-BE49-F238E27FC236}">
                <a16:creationId xmlns:a16="http://schemas.microsoft.com/office/drawing/2014/main" id="{94D17CA7-E9D7-CDC5-3889-6B5304AA24F4}"/>
              </a:ext>
            </a:extLst>
          </p:cNvPr>
          <p:cNvSpPr txBox="1"/>
          <p:nvPr/>
        </p:nvSpPr>
        <p:spPr>
          <a:xfrm>
            <a:off x="3582588" y="4115010"/>
            <a:ext cx="1978819" cy="261610"/>
          </a:xfrm>
          <a:prstGeom prst="rect">
            <a:avLst/>
          </a:prstGeom>
          <a:noFill/>
        </p:spPr>
        <p:txBody>
          <a:bodyPr wrap="square" rtlCol="0">
            <a:spAutoFit/>
          </a:bodyPr>
          <a:lstStyle/>
          <a:p>
            <a:pPr algn="ctr"/>
            <a:r>
              <a:rPr lang="en-US" sz="1050" dirty="0">
                <a:latin typeface="Times New Roman" panose="02020603050405020304" pitchFamily="18" charset="0"/>
                <a:cs typeface="Times New Roman" panose="02020603050405020304" pitchFamily="18" charset="0"/>
              </a:rPr>
              <a:t>Source: Wikipedia</a:t>
            </a:r>
          </a:p>
        </p:txBody>
      </p:sp>
      <p:sp>
        <p:nvSpPr>
          <p:cNvPr id="9" name="Google Shape;345;p31">
            <a:extLst>
              <a:ext uri="{FF2B5EF4-FFF2-40B4-BE49-F238E27FC236}">
                <a16:creationId xmlns:a16="http://schemas.microsoft.com/office/drawing/2014/main" id="{DBC05B53-7295-8BA4-2C74-CC5EAA53B3E9}"/>
              </a:ext>
            </a:extLst>
          </p:cNvPr>
          <p:cNvSpPr txBox="1">
            <a:spLocks/>
          </p:cNvSpPr>
          <p:nvPr/>
        </p:nvSpPr>
        <p:spPr>
          <a:xfrm>
            <a:off x="552449" y="3400426"/>
            <a:ext cx="2399284" cy="103644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r">
              <a:lnSpc>
                <a:spcPct val="150000"/>
              </a:lnSpc>
            </a:pPr>
            <a:r>
              <a:rPr lang="en-US" sz="1400" dirty="0">
                <a:latin typeface="Times New Roman" panose="02020603050405020304" pitchFamily="18" charset="0"/>
                <a:cs typeface="Times New Roman" panose="02020603050405020304" pitchFamily="18" charset="0"/>
              </a:rPr>
              <a:t>Dedicated to providing outstanding customer service</a:t>
            </a:r>
          </a:p>
        </p:txBody>
      </p:sp>
      <p:sp>
        <p:nvSpPr>
          <p:cNvPr id="10" name="Google Shape;345;p31">
            <a:extLst>
              <a:ext uri="{FF2B5EF4-FFF2-40B4-BE49-F238E27FC236}">
                <a16:creationId xmlns:a16="http://schemas.microsoft.com/office/drawing/2014/main" id="{06816E11-41C1-3F22-6CA8-BCCF9E579284}"/>
              </a:ext>
            </a:extLst>
          </p:cNvPr>
          <p:cNvSpPr txBox="1">
            <a:spLocks/>
          </p:cNvSpPr>
          <p:nvPr/>
        </p:nvSpPr>
        <p:spPr>
          <a:xfrm>
            <a:off x="6192263" y="1802605"/>
            <a:ext cx="2873156" cy="109061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l">
              <a:lnSpc>
                <a:spcPct val="150000"/>
              </a:lnSpc>
            </a:pPr>
            <a:r>
              <a:rPr lang="en-US" sz="1400" dirty="0">
                <a:latin typeface="Times New Roman" panose="02020603050405020304" pitchFamily="18" charset="0"/>
                <a:cs typeface="Times New Roman" panose="02020603050405020304" pitchFamily="18" charset="0"/>
              </a:rPr>
              <a:t>Workforce comprising individuals of 130 or more nationalities (Emirates, 2023)</a:t>
            </a:r>
          </a:p>
        </p:txBody>
      </p:sp>
      <p:sp>
        <p:nvSpPr>
          <p:cNvPr id="11" name="Google Shape;345;p31">
            <a:extLst>
              <a:ext uri="{FF2B5EF4-FFF2-40B4-BE49-F238E27FC236}">
                <a16:creationId xmlns:a16="http://schemas.microsoft.com/office/drawing/2014/main" id="{DE24756D-F335-F61B-2C8E-5D350ED97E44}"/>
              </a:ext>
            </a:extLst>
          </p:cNvPr>
          <p:cNvSpPr txBox="1">
            <a:spLocks/>
          </p:cNvSpPr>
          <p:nvPr/>
        </p:nvSpPr>
        <p:spPr>
          <a:xfrm>
            <a:off x="6192262" y="3271839"/>
            <a:ext cx="2951738" cy="116502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l">
              <a:lnSpc>
                <a:spcPct val="150000"/>
              </a:lnSpc>
            </a:pPr>
            <a:r>
              <a:rPr lang="en-US" sz="1400" dirty="0">
                <a:latin typeface="Times New Roman" panose="02020603050405020304" pitchFamily="18" charset="0"/>
                <a:cs typeface="Times New Roman" panose="02020603050405020304" pitchFamily="18" charset="0"/>
              </a:rPr>
              <a:t>Personalized services and customer-centric practices emphasized knowledge management system</a:t>
            </a:r>
          </a:p>
        </p:txBody>
      </p:sp>
    </p:spTree>
    <p:extLst>
      <p:ext uri="{BB962C8B-B14F-4D97-AF65-F5344CB8AC3E}">
        <p14:creationId xmlns:p14="http://schemas.microsoft.com/office/powerpoint/2010/main" val="2269991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Times New Roman" panose="02020603050405020304" pitchFamily="18" charset="0"/>
                <a:cs typeface="Times New Roman" panose="02020603050405020304" pitchFamily="18" charset="0"/>
              </a:rPr>
              <a:t>Airbus: SWOT Analysis of Knowledge Management</a:t>
            </a:r>
            <a:endParaRPr sz="2400" b="0" dirty="0">
              <a:latin typeface="Times New Roman" panose="02020603050405020304" pitchFamily="18" charset="0"/>
              <a:cs typeface="Times New Roman" panose="02020603050405020304" pitchFamily="18" charset="0"/>
            </a:endParaRPr>
          </a:p>
        </p:txBody>
      </p:sp>
      <p:sp>
        <p:nvSpPr>
          <p:cNvPr id="5" name="Google Shape;345;p31">
            <a:extLst>
              <a:ext uri="{FF2B5EF4-FFF2-40B4-BE49-F238E27FC236}">
                <a16:creationId xmlns:a16="http://schemas.microsoft.com/office/drawing/2014/main" id="{1065AA24-E8C0-AB51-6CAA-DE311806EE46}"/>
              </a:ext>
            </a:extLst>
          </p:cNvPr>
          <p:cNvSpPr txBox="1">
            <a:spLocks noGrp="1"/>
          </p:cNvSpPr>
          <p:nvPr>
            <p:ph type="subTitle" idx="1"/>
          </p:nvPr>
        </p:nvSpPr>
        <p:spPr>
          <a:xfrm>
            <a:off x="542925" y="1128712"/>
            <a:ext cx="3800475" cy="1800225"/>
          </a:xfrm>
          <a:prstGeom prst="rect">
            <a:avLst/>
          </a:prstGeom>
        </p:spPr>
        <p:txBody>
          <a:bodyPr spcFirstLastPara="1" wrap="square" lIns="91425" tIns="91425" rIns="91425" bIns="91425" anchor="t" anchorCtr="0">
            <a:noAutofit/>
          </a:bodyPr>
          <a:lstStyle/>
          <a:p>
            <a:pPr marL="0" lvl="0" indent="0" rtl="0">
              <a:lnSpc>
                <a:spcPct val="150000"/>
              </a:lnSpc>
              <a:spcBef>
                <a:spcPts val="0"/>
              </a:spcBef>
              <a:spcAft>
                <a:spcPts val="0"/>
              </a:spcAft>
            </a:pPr>
            <a:r>
              <a:rPr lang="en-US" sz="1800" b="1" dirty="0">
                <a:latin typeface="Times New Roman" panose="02020603050405020304" pitchFamily="18" charset="0"/>
                <a:cs typeface="Times New Roman" panose="02020603050405020304" pitchFamily="18" charset="0"/>
              </a:rPr>
              <a:t>Strengths</a:t>
            </a:r>
          </a:p>
          <a:p>
            <a:pPr marL="285750" lvl="0" indent="-285750" algn="just" rtl="0">
              <a:lnSpc>
                <a:spcPct val="150000"/>
              </a:lnSpc>
              <a:spcBef>
                <a:spcPts val="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Highly skilled workforce with profound technical expertise (Airbus, 2023)</a:t>
            </a:r>
          </a:p>
          <a:p>
            <a:pPr marL="285750" lvl="0" indent="-285750" algn="just" rtl="0">
              <a:lnSpc>
                <a:spcPct val="150000"/>
              </a:lnSpc>
              <a:spcBef>
                <a:spcPts val="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Strong culture of innovation and knowledge sharing</a:t>
            </a:r>
          </a:p>
        </p:txBody>
      </p:sp>
      <p:sp>
        <p:nvSpPr>
          <p:cNvPr id="2" name="Google Shape;345;p31">
            <a:extLst>
              <a:ext uri="{FF2B5EF4-FFF2-40B4-BE49-F238E27FC236}">
                <a16:creationId xmlns:a16="http://schemas.microsoft.com/office/drawing/2014/main" id="{726C41F6-ADAD-92B2-B1A5-C31101ED1344}"/>
              </a:ext>
            </a:extLst>
          </p:cNvPr>
          <p:cNvSpPr txBox="1">
            <a:spLocks/>
          </p:cNvSpPr>
          <p:nvPr/>
        </p:nvSpPr>
        <p:spPr>
          <a:xfrm>
            <a:off x="4571997" y="1128712"/>
            <a:ext cx="3571876" cy="180022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150000"/>
              </a:lnSpc>
            </a:pPr>
            <a:r>
              <a:rPr lang="en-US" sz="1800" b="1" dirty="0">
                <a:latin typeface="Times New Roman" panose="02020603050405020304" pitchFamily="18" charset="0"/>
                <a:cs typeface="Times New Roman" panose="02020603050405020304" pitchFamily="18" charset="0"/>
              </a:rPr>
              <a:t>Opportunities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Leverage new technologies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Leverage partnerships and collaborations</a:t>
            </a: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542924" y="2928937"/>
            <a:ext cx="3800475" cy="180022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150000"/>
              </a:lnSpc>
            </a:pPr>
            <a:r>
              <a:rPr lang="en-US" sz="1800" b="1" dirty="0">
                <a:latin typeface="Times New Roman" panose="02020603050405020304" pitchFamily="18" charset="0"/>
                <a:cs typeface="Times New Roman" panose="02020603050405020304" pitchFamily="18" charset="0"/>
              </a:rPr>
              <a:t>Weaknesses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Challenges in managing and leveraging knowledge resources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Possible absence of formalized knowledge management (KM) systems and processes</a:t>
            </a:r>
          </a:p>
        </p:txBody>
      </p:sp>
      <p:sp>
        <p:nvSpPr>
          <p:cNvPr id="6" name="Google Shape;345;p31">
            <a:extLst>
              <a:ext uri="{FF2B5EF4-FFF2-40B4-BE49-F238E27FC236}">
                <a16:creationId xmlns:a16="http://schemas.microsoft.com/office/drawing/2014/main" id="{68A3A866-695F-2742-66A2-87A7B2F52803}"/>
              </a:ext>
            </a:extLst>
          </p:cNvPr>
          <p:cNvSpPr txBox="1">
            <a:spLocks/>
          </p:cNvSpPr>
          <p:nvPr/>
        </p:nvSpPr>
        <p:spPr>
          <a:xfrm>
            <a:off x="4571998" y="2928937"/>
            <a:ext cx="3800477" cy="180022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150000"/>
              </a:lnSpc>
            </a:pPr>
            <a:r>
              <a:rPr lang="en-US" sz="1800" b="1" dirty="0">
                <a:latin typeface="Times New Roman" panose="02020603050405020304" pitchFamily="18" charset="0"/>
                <a:cs typeface="Times New Roman" panose="02020603050405020304" pitchFamily="18" charset="0"/>
              </a:rPr>
              <a:t>Threats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Rapidly changing aviation industry</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Risk of knowledge leakage</a:t>
            </a:r>
          </a:p>
        </p:txBody>
      </p:sp>
    </p:spTree>
    <p:extLst>
      <p:ext uri="{BB962C8B-B14F-4D97-AF65-F5344CB8AC3E}">
        <p14:creationId xmlns:p14="http://schemas.microsoft.com/office/powerpoint/2010/main" val="1464422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Times New Roman" panose="02020603050405020304" pitchFamily="18" charset="0"/>
                <a:cs typeface="Times New Roman" panose="02020603050405020304" pitchFamily="18" charset="0"/>
              </a:rPr>
              <a:t>Emirates: SWOT Analysis of Knowledge Management</a:t>
            </a:r>
            <a:endParaRPr sz="2400" b="0" dirty="0">
              <a:latin typeface="Times New Roman" panose="02020603050405020304" pitchFamily="18" charset="0"/>
              <a:cs typeface="Times New Roman" panose="02020603050405020304" pitchFamily="18" charset="0"/>
            </a:endParaRPr>
          </a:p>
        </p:txBody>
      </p:sp>
      <p:sp>
        <p:nvSpPr>
          <p:cNvPr id="5" name="Google Shape;345;p31">
            <a:extLst>
              <a:ext uri="{FF2B5EF4-FFF2-40B4-BE49-F238E27FC236}">
                <a16:creationId xmlns:a16="http://schemas.microsoft.com/office/drawing/2014/main" id="{1065AA24-E8C0-AB51-6CAA-DE311806EE46}"/>
              </a:ext>
            </a:extLst>
          </p:cNvPr>
          <p:cNvSpPr txBox="1">
            <a:spLocks noGrp="1"/>
          </p:cNvSpPr>
          <p:nvPr>
            <p:ph type="subTitle" idx="1"/>
          </p:nvPr>
        </p:nvSpPr>
        <p:spPr>
          <a:xfrm>
            <a:off x="542925" y="1128712"/>
            <a:ext cx="3800475" cy="1800225"/>
          </a:xfrm>
          <a:prstGeom prst="rect">
            <a:avLst/>
          </a:prstGeom>
        </p:spPr>
        <p:txBody>
          <a:bodyPr spcFirstLastPara="1" wrap="square" lIns="91425" tIns="91425" rIns="91425" bIns="91425" anchor="t" anchorCtr="0">
            <a:noAutofit/>
          </a:bodyPr>
          <a:lstStyle/>
          <a:p>
            <a:pPr marL="0" lvl="0" indent="0" rtl="0">
              <a:lnSpc>
                <a:spcPct val="150000"/>
              </a:lnSpc>
              <a:spcBef>
                <a:spcPts val="0"/>
              </a:spcBef>
              <a:spcAft>
                <a:spcPts val="0"/>
              </a:spcAft>
            </a:pPr>
            <a:r>
              <a:rPr lang="en-US" sz="1800" b="1" dirty="0">
                <a:latin typeface="Times New Roman" panose="02020603050405020304" pitchFamily="18" charset="0"/>
                <a:cs typeface="Times New Roman" panose="02020603050405020304" pitchFamily="18" charset="0"/>
              </a:rPr>
              <a:t>Strengths</a:t>
            </a:r>
          </a:p>
          <a:p>
            <a:pPr marL="285750" lvl="0" indent="-285750" algn="just" rtl="0">
              <a:lnSpc>
                <a:spcPct val="150000"/>
              </a:lnSpc>
              <a:spcBef>
                <a:spcPts val="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Strong customer-centric culture</a:t>
            </a:r>
          </a:p>
          <a:p>
            <a:pPr marL="285750" lvl="0" indent="-285750" algn="just" rtl="0">
              <a:lnSpc>
                <a:spcPct val="150000"/>
              </a:lnSpc>
              <a:spcBef>
                <a:spcPts val="0"/>
              </a:spcBef>
              <a:spcAft>
                <a:spcPts val="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Robust training and development program</a:t>
            </a:r>
          </a:p>
        </p:txBody>
      </p:sp>
      <p:sp>
        <p:nvSpPr>
          <p:cNvPr id="2" name="Google Shape;345;p31">
            <a:extLst>
              <a:ext uri="{FF2B5EF4-FFF2-40B4-BE49-F238E27FC236}">
                <a16:creationId xmlns:a16="http://schemas.microsoft.com/office/drawing/2014/main" id="{726C41F6-ADAD-92B2-B1A5-C31101ED1344}"/>
              </a:ext>
            </a:extLst>
          </p:cNvPr>
          <p:cNvSpPr txBox="1">
            <a:spLocks/>
          </p:cNvSpPr>
          <p:nvPr/>
        </p:nvSpPr>
        <p:spPr>
          <a:xfrm>
            <a:off x="4571997" y="1128712"/>
            <a:ext cx="3571876" cy="180022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150000"/>
              </a:lnSpc>
            </a:pPr>
            <a:r>
              <a:rPr lang="en-US" sz="1800" b="1" dirty="0">
                <a:latin typeface="Times New Roman" panose="02020603050405020304" pitchFamily="18" charset="0"/>
                <a:cs typeface="Times New Roman" panose="02020603050405020304" pitchFamily="18" charset="0"/>
              </a:rPr>
              <a:t>Opportunities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Leverage digital platforms and social media</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Partnerships with technology firms</a:t>
            </a: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542924" y="2928937"/>
            <a:ext cx="3800475" cy="180022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150000"/>
              </a:lnSpc>
            </a:pPr>
            <a:r>
              <a:rPr lang="en-US" sz="1800" b="1" dirty="0">
                <a:latin typeface="Times New Roman" panose="02020603050405020304" pitchFamily="18" charset="0"/>
                <a:cs typeface="Times New Roman" panose="02020603050405020304" pitchFamily="18" charset="0"/>
              </a:rPr>
              <a:t>Weaknesses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Challenges in effectively capturing and organizing tacit knowledge (Emirates, 2023)</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Lack of integration</a:t>
            </a:r>
          </a:p>
        </p:txBody>
      </p:sp>
      <p:sp>
        <p:nvSpPr>
          <p:cNvPr id="6" name="Google Shape;345;p31">
            <a:extLst>
              <a:ext uri="{FF2B5EF4-FFF2-40B4-BE49-F238E27FC236}">
                <a16:creationId xmlns:a16="http://schemas.microsoft.com/office/drawing/2014/main" id="{68A3A866-695F-2742-66A2-87A7B2F52803}"/>
              </a:ext>
            </a:extLst>
          </p:cNvPr>
          <p:cNvSpPr txBox="1">
            <a:spLocks/>
          </p:cNvSpPr>
          <p:nvPr/>
        </p:nvSpPr>
        <p:spPr>
          <a:xfrm>
            <a:off x="4571998" y="2928937"/>
            <a:ext cx="3800477" cy="180022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150000"/>
              </a:lnSpc>
            </a:pPr>
            <a:r>
              <a:rPr lang="en-US" sz="1800" b="1" dirty="0">
                <a:latin typeface="Times New Roman" panose="02020603050405020304" pitchFamily="18" charset="0"/>
                <a:cs typeface="Times New Roman" panose="02020603050405020304" pitchFamily="18" charset="0"/>
              </a:rPr>
              <a:t>Threats</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Dynamic nature of the airline industry</a:t>
            </a:r>
          </a:p>
          <a:p>
            <a:pPr marL="285750" indent="-285750" algn="just">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Risk of losing valuable knowledge</a:t>
            </a:r>
          </a:p>
        </p:txBody>
      </p:sp>
    </p:spTree>
    <p:extLst>
      <p:ext uri="{BB962C8B-B14F-4D97-AF65-F5344CB8AC3E}">
        <p14:creationId xmlns:p14="http://schemas.microsoft.com/office/powerpoint/2010/main" val="4224974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314324"/>
            <a:ext cx="7704000" cy="83581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Times New Roman" panose="02020603050405020304" pitchFamily="18" charset="0"/>
                <a:cs typeface="Times New Roman" panose="02020603050405020304" pitchFamily="18" charset="0"/>
              </a:rPr>
              <a:t>Similarities and Differences in Knowledge Management at Airbus and Emirates</a:t>
            </a:r>
            <a:endParaRPr sz="2400" b="0" dirty="0">
              <a:latin typeface="Times New Roman" panose="02020603050405020304" pitchFamily="18" charset="0"/>
              <a:cs typeface="Times New Roman" panose="02020603050405020304" pitchFamily="18" charset="0"/>
            </a:endParaRP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542924" y="2158409"/>
            <a:ext cx="3800475" cy="257075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200000"/>
              </a:lnSpc>
            </a:pPr>
            <a:r>
              <a:rPr lang="en-US" sz="2000" b="1" dirty="0">
                <a:latin typeface="Times New Roman" panose="02020603050405020304" pitchFamily="18" charset="0"/>
                <a:cs typeface="Times New Roman" panose="02020603050405020304" pitchFamily="18" charset="0"/>
              </a:rPr>
              <a:t>Similarities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Knowledge sharing and collaboration</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Training and development programs</a:t>
            </a:r>
          </a:p>
        </p:txBody>
      </p:sp>
      <p:sp>
        <p:nvSpPr>
          <p:cNvPr id="6" name="Google Shape;345;p31">
            <a:extLst>
              <a:ext uri="{FF2B5EF4-FFF2-40B4-BE49-F238E27FC236}">
                <a16:creationId xmlns:a16="http://schemas.microsoft.com/office/drawing/2014/main" id="{68A3A866-695F-2742-66A2-87A7B2F52803}"/>
              </a:ext>
            </a:extLst>
          </p:cNvPr>
          <p:cNvSpPr txBox="1">
            <a:spLocks/>
          </p:cNvSpPr>
          <p:nvPr/>
        </p:nvSpPr>
        <p:spPr>
          <a:xfrm>
            <a:off x="4571998" y="2158408"/>
            <a:ext cx="4029078" cy="257075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200000"/>
              </a:lnSpc>
            </a:pPr>
            <a:r>
              <a:rPr lang="en-US" sz="2000" b="1" dirty="0">
                <a:latin typeface="Times New Roman" panose="02020603050405020304" pitchFamily="18" charset="0"/>
                <a:cs typeface="Times New Roman" panose="02020603050405020304" pitchFamily="18" charset="0"/>
              </a:rPr>
              <a:t>Differences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Organizational size and Core Business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Knowledge Organization and Protection</a:t>
            </a:r>
          </a:p>
        </p:txBody>
      </p:sp>
      <p:sp>
        <p:nvSpPr>
          <p:cNvPr id="4" name="Google Shape;345;p31">
            <a:extLst>
              <a:ext uri="{FF2B5EF4-FFF2-40B4-BE49-F238E27FC236}">
                <a16:creationId xmlns:a16="http://schemas.microsoft.com/office/drawing/2014/main" id="{F6A4557E-229D-264B-6783-07E52A2C93E7}"/>
              </a:ext>
            </a:extLst>
          </p:cNvPr>
          <p:cNvSpPr txBox="1">
            <a:spLocks/>
          </p:cNvSpPr>
          <p:nvPr/>
        </p:nvSpPr>
        <p:spPr>
          <a:xfrm>
            <a:off x="637953" y="1302543"/>
            <a:ext cx="7963123" cy="111104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just">
              <a:lnSpc>
                <a:spcPct val="200000"/>
              </a:lnSpc>
            </a:pPr>
            <a:r>
              <a:rPr lang="en-US" sz="1600" dirty="0">
                <a:latin typeface="Times New Roman" panose="02020603050405020304" pitchFamily="18" charset="0"/>
                <a:cs typeface="Times New Roman" panose="02020603050405020304" pitchFamily="18" charset="0"/>
              </a:rPr>
              <a:t>Similarities and differences determine each organization's distinct approach to managing its knowledge resources (Hislop et al., 2018).</a:t>
            </a:r>
          </a:p>
        </p:txBody>
      </p:sp>
    </p:spTree>
    <p:extLst>
      <p:ext uri="{BB962C8B-B14F-4D97-AF65-F5344CB8AC3E}">
        <p14:creationId xmlns:p14="http://schemas.microsoft.com/office/powerpoint/2010/main" val="144640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314324"/>
            <a:ext cx="7704000" cy="83581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Times New Roman" panose="02020603050405020304" pitchFamily="18" charset="0"/>
                <a:cs typeface="Times New Roman" panose="02020603050405020304" pitchFamily="18" charset="0"/>
              </a:rPr>
              <a:t>Knowledge Management Value Chain</a:t>
            </a:r>
            <a:endParaRPr sz="2400" b="0" dirty="0">
              <a:latin typeface="Times New Roman" panose="02020603050405020304" pitchFamily="18"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A1A17C63-0428-2523-0E1A-A58CA3150084}"/>
              </a:ext>
            </a:extLst>
          </p:cNvPr>
          <p:cNvGraphicFramePr>
            <a:graphicFrameLocks noGrp="1"/>
          </p:cNvGraphicFramePr>
          <p:nvPr>
            <p:extLst>
              <p:ext uri="{D42A27DB-BD31-4B8C-83A1-F6EECF244321}">
                <p14:modId xmlns:p14="http://schemas.microsoft.com/office/powerpoint/2010/main" val="765997034"/>
              </p:ext>
            </p:extLst>
          </p:nvPr>
        </p:nvGraphicFramePr>
        <p:xfrm>
          <a:off x="719998" y="1071564"/>
          <a:ext cx="7916795" cy="3936205"/>
        </p:xfrm>
        <a:graphic>
          <a:graphicData uri="http://schemas.openxmlformats.org/drawingml/2006/table">
            <a:tbl>
              <a:tblPr firstRow="1" bandRow="1">
                <a:tableStyleId>{74F990FB-6DCA-4395-B24F-02B67AA3FD62}</a:tableStyleId>
              </a:tblPr>
              <a:tblGrid>
                <a:gridCol w="2102227">
                  <a:extLst>
                    <a:ext uri="{9D8B030D-6E8A-4147-A177-3AD203B41FA5}">
                      <a16:colId xmlns:a16="http://schemas.microsoft.com/office/drawing/2014/main" val="1082376484"/>
                    </a:ext>
                  </a:extLst>
                </a:gridCol>
                <a:gridCol w="2896531">
                  <a:extLst>
                    <a:ext uri="{9D8B030D-6E8A-4147-A177-3AD203B41FA5}">
                      <a16:colId xmlns:a16="http://schemas.microsoft.com/office/drawing/2014/main" val="723237522"/>
                    </a:ext>
                  </a:extLst>
                </a:gridCol>
                <a:gridCol w="2918037">
                  <a:extLst>
                    <a:ext uri="{9D8B030D-6E8A-4147-A177-3AD203B41FA5}">
                      <a16:colId xmlns:a16="http://schemas.microsoft.com/office/drawing/2014/main" val="766988960"/>
                    </a:ext>
                  </a:extLst>
                </a:gridCol>
              </a:tblGrid>
              <a:tr h="448975">
                <a:tc>
                  <a:txBody>
                    <a:bodyPr/>
                    <a:lstStyle/>
                    <a:p>
                      <a:pPr algn="ctr"/>
                      <a:r>
                        <a:rPr lang="en-US" sz="1200" b="1" dirty="0">
                          <a:latin typeface="Times New Roman" panose="02020603050405020304" pitchFamily="18" charset="0"/>
                          <a:cs typeface="Times New Roman" panose="02020603050405020304" pitchFamily="18" charset="0"/>
                        </a:rPr>
                        <a:t>Stage</a:t>
                      </a:r>
                    </a:p>
                  </a:txBody>
                  <a:tcPr/>
                </a:tc>
                <a:tc>
                  <a:txBody>
                    <a:bodyPr/>
                    <a:lstStyle/>
                    <a:p>
                      <a:pPr algn="ctr"/>
                      <a:r>
                        <a:rPr lang="en-US" sz="1200" b="1" dirty="0">
                          <a:latin typeface="Times New Roman" panose="02020603050405020304" pitchFamily="18" charset="0"/>
                          <a:cs typeface="Times New Roman" panose="02020603050405020304" pitchFamily="18" charset="0"/>
                        </a:rPr>
                        <a:t>Airbus</a:t>
                      </a:r>
                    </a:p>
                  </a:txBody>
                  <a:tcPr/>
                </a:tc>
                <a:tc>
                  <a:txBody>
                    <a:bodyPr/>
                    <a:lstStyle/>
                    <a:p>
                      <a:pPr algn="ctr"/>
                      <a:r>
                        <a:rPr lang="en-US" sz="1200" b="1" dirty="0">
                          <a:latin typeface="Times New Roman" panose="02020603050405020304" pitchFamily="18" charset="0"/>
                          <a:cs typeface="Times New Roman" panose="02020603050405020304" pitchFamily="18" charset="0"/>
                        </a:rPr>
                        <a:t>Emirates</a:t>
                      </a:r>
                    </a:p>
                  </a:txBody>
                  <a:tcPr/>
                </a:tc>
                <a:extLst>
                  <a:ext uri="{0D108BD9-81ED-4DB2-BD59-A6C34878D82A}">
                    <a16:rowId xmlns:a16="http://schemas.microsoft.com/office/drawing/2014/main" val="1925851933"/>
                  </a:ext>
                </a:extLst>
              </a:tr>
              <a:tr h="625913">
                <a:tc>
                  <a:txBody>
                    <a:bodyPr/>
                    <a:lstStyle/>
                    <a:p>
                      <a:r>
                        <a:rPr lang="en-US" sz="1200" dirty="0">
                          <a:latin typeface="Times New Roman" panose="02020603050405020304" pitchFamily="18" charset="0"/>
                          <a:cs typeface="Times New Roman" panose="02020603050405020304" pitchFamily="18" charset="0"/>
                        </a:rPr>
                        <a:t>Knowledge Acquisition</a:t>
                      </a:r>
                    </a:p>
                  </a:txBody>
                  <a:tcPr/>
                </a:tc>
                <a:tc>
                  <a:txBody>
                    <a:bodyPr/>
                    <a:lstStyle/>
                    <a:p>
                      <a:r>
                        <a:rPr lang="en-US" sz="1100" dirty="0">
                          <a:latin typeface="Times New Roman" panose="02020603050405020304" pitchFamily="18" charset="0"/>
                          <a:cs typeface="Times New Roman" panose="02020603050405020304" pitchFamily="18" charset="0"/>
                        </a:rPr>
                        <a:t>Invests in R&amp;D to obtain information from diverse sources.</a:t>
                      </a:r>
                    </a:p>
                  </a:txBody>
                  <a:tcPr/>
                </a:tc>
                <a:tc>
                  <a:txBody>
                    <a:bodyPr/>
                    <a:lstStyle/>
                    <a:p>
                      <a:r>
                        <a:rPr lang="en-US" sz="1100" dirty="0">
                          <a:latin typeface="Times New Roman" panose="02020603050405020304" pitchFamily="18" charset="0"/>
                          <a:cs typeface="Times New Roman" panose="02020603050405020304" pitchFamily="18" charset="0"/>
                        </a:rPr>
                        <a:t>Obtains information from customer feedback, industry research, and market comparisons.</a:t>
                      </a:r>
                    </a:p>
                  </a:txBody>
                  <a:tcPr/>
                </a:tc>
                <a:extLst>
                  <a:ext uri="{0D108BD9-81ED-4DB2-BD59-A6C34878D82A}">
                    <a16:rowId xmlns:a16="http://schemas.microsoft.com/office/drawing/2014/main" val="414506551"/>
                  </a:ext>
                </a:extLst>
              </a:tr>
              <a:tr h="625913">
                <a:tc>
                  <a:txBody>
                    <a:bodyPr/>
                    <a:lstStyle/>
                    <a:p>
                      <a:r>
                        <a:rPr lang="en-US" sz="1200" dirty="0">
                          <a:latin typeface="Times New Roman" panose="02020603050405020304" pitchFamily="18" charset="0"/>
                          <a:cs typeface="Times New Roman" panose="02020603050405020304" pitchFamily="18" charset="0"/>
                        </a:rPr>
                        <a:t>Knowledge Storage</a:t>
                      </a:r>
                    </a:p>
                  </a:txBody>
                  <a:tcPr/>
                </a:tc>
                <a:tc>
                  <a:txBody>
                    <a:bodyPr/>
                    <a:lstStyle/>
                    <a:p>
                      <a:r>
                        <a:rPr lang="en-US" sz="1100" dirty="0">
                          <a:latin typeface="Times New Roman" panose="02020603050405020304" pitchFamily="18" charset="0"/>
                          <a:cs typeface="Times New Roman" panose="02020603050405020304" pitchFamily="18" charset="0"/>
                        </a:rPr>
                        <a:t>Accumulates and organizes knowledge using modern information systems.</a:t>
                      </a:r>
                    </a:p>
                  </a:txBody>
                  <a:tcPr/>
                </a:tc>
                <a:tc>
                  <a:txBody>
                    <a:bodyPr/>
                    <a:lstStyle/>
                    <a:p>
                      <a:r>
                        <a:rPr lang="en-US" sz="1100" dirty="0">
                          <a:latin typeface="Times New Roman" panose="02020603050405020304" pitchFamily="18" charset="0"/>
                          <a:cs typeface="Times New Roman" panose="02020603050405020304" pitchFamily="18" charset="0"/>
                        </a:rPr>
                        <a:t>Utilizes a digital platform for a single knowledge repository accessible to all employees.</a:t>
                      </a:r>
                    </a:p>
                  </a:txBody>
                  <a:tcPr/>
                </a:tc>
                <a:extLst>
                  <a:ext uri="{0D108BD9-81ED-4DB2-BD59-A6C34878D82A}">
                    <a16:rowId xmlns:a16="http://schemas.microsoft.com/office/drawing/2014/main" val="3152060793"/>
                  </a:ext>
                </a:extLst>
              </a:tr>
              <a:tr h="625913">
                <a:tc>
                  <a:txBody>
                    <a:bodyPr/>
                    <a:lstStyle/>
                    <a:p>
                      <a:r>
                        <a:rPr lang="en-US" sz="1200" dirty="0">
                          <a:latin typeface="Times New Roman" panose="02020603050405020304" pitchFamily="18" charset="0"/>
                          <a:cs typeface="Times New Roman" panose="02020603050405020304" pitchFamily="18" charset="0"/>
                        </a:rPr>
                        <a:t>Knowledge Distribution</a:t>
                      </a:r>
                    </a:p>
                  </a:txBody>
                  <a:tcPr/>
                </a:tc>
                <a:tc>
                  <a:txBody>
                    <a:bodyPr/>
                    <a:lstStyle/>
                    <a:p>
                      <a:r>
                        <a:rPr lang="en-US" sz="1100" dirty="0">
                          <a:latin typeface="Times New Roman" panose="02020603050405020304" pitchFamily="18" charset="0"/>
                          <a:cs typeface="Times New Roman" panose="02020603050405020304" pitchFamily="18" charset="0"/>
                        </a:rPr>
                        <a:t>Fosters knowledge distribution through internal communication channels and collaboration tools (Petrescu et al., 2017).</a:t>
                      </a:r>
                    </a:p>
                  </a:txBody>
                  <a:tcPr/>
                </a:tc>
                <a:tc>
                  <a:txBody>
                    <a:bodyPr/>
                    <a:lstStyle/>
                    <a:p>
                      <a:r>
                        <a:rPr lang="en-US" sz="1100" dirty="0">
                          <a:latin typeface="Times New Roman" panose="02020603050405020304" pitchFamily="18" charset="0"/>
                          <a:cs typeface="Times New Roman" panose="02020603050405020304" pitchFamily="18" charset="0"/>
                        </a:rPr>
                        <a:t>Encourages employees to improve knowledge through training, newsletters, and team meetings.</a:t>
                      </a:r>
                    </a:p>
                  </a:txBody>
                  <a:tcPr/>
                </a:tc>
                <a:extLst>
                  <a:ext uri="{0D108BD9-81ED-4DB2-BD59-A6C34878D82A}">
                    <a16:rowId xmlns:a16="http://schemas.microsoft.com/office/drawing/2014/main" val="742731448"/>
                  </a:ext>
                </a:extLst>
              </a:tr>
              <a:tr h="625913">
                <a:tc>
                  <a:txBody>
                    <a:bodyPr/>
                    <a:lstStyle/>
                    <a:p>
                      <a:r>
                        <a:rPr lang="en-US" sz="1200" dirty="0">
                          <a:latin typeface="Times New Roman" panose="02020603050405020304" pitchFamily="18" charset="0"/>
                          <a:cs typeface="Times New Roman" panose="02020603050405020304" pitchFamily="18" charset="0"/>
                        </a:rPr>
                        <a:t>Knowledge Application</a:t>
                      </a:r>
                    </a:p>
                  </a:txBody>
                  <a:tcPr/>
                </a:tc>
                <a:tc>
                  <a:txBody>
                    <a:bodyPr/>
                    <a:lstStyle/>
                    <a:p>
                      <a:r>
                        <a:rPr lang="en-US" sz="1100" dirty="0">
                          <a:latin typeface="Times New Roman" panose="02020603050405020304" pitchFamily="18" charset="0"/>
                          <a:cs typeface="Times New Roman" panose="02020603050405020304" pitchFamily="18" charset="0"/>
                        </a:rPr>
                        <a:t>Promotes knowledge application through innovative design processes and collaboration.</a:t>
                      </a:r>
                    </a:p>
                  </a:txBody>
                  <a:tcPr/>
                </a:tc>
                <a:tc>
                  <a:txBody>
                    <a:bodyPr/>
                    <a:lstStyle/>
                    <a:p>
                      <a:r>
                        <a:rPr lang="en-US" sz="1100" dirty="0">
                          <a:latin typeface="Times New Roman" panose="02020603050405020304" pitchFamily="18" charset="0"/>
                          <a:cs typeface="Times New Roman" panose="02020603050405020304" pitchFamily="18" charset="0"/>
                        </a:rPr>
                        <a:t>Encourages employees to apply knowledge for superior service and creative problem-solving.</a:t>
                      </a:r>
                    </a:p>
                  </a:txBody>
                  <a:tcPr/>
                </a:tc>
                <a:extLst>
                  <a:ext uri="{0D108BD9-81ED-4DB2-BD59-A6C34878D82A}">
                    <a16:rowId xmlns:a16="http://schemas.microsoft.com/office/drawing/2014/main" val="3881169459"/>
                  </a:ext>
                </a:extLst>
              </a:tr>
              <a:tr h="983578">
                <a:tc>
                  <a:txBody>
                    <a:bodyPr/>
                    <a:lstStyle/>
                    <a:p>
                      <a:r>
                        <a:rPr lang="en-US" sz="1200" dirty="0">
                          <a:latin typeface="Times New Roman" panose="02020603050405020304" pitchFamily="18" charset="0"/>
                          <a:cs typeface="Times New Roman" panose="02020603050405020304" pitchFamily="18" charset="0"/>
                        </a:rPr>
                        <a:t>Knowledge Utilization</a:t>
                      </a:r>
                    </a:p>
                  </a:txBody>
                  <a:tcPr/>
                </a:tc>
                <a:tc>
                  <a:txBody>
                    <a:bodyPr/>
                    <a:lstStyle/>
                    <a:p>
                      <a:r>
                        <a:rPr lang="en-US" sz="1100" dirty="0">
                          <a:latin typeface="Times New Roman" panose="02020603050405020304" pitchFamily="18" charset="0"/>
                          <a:cs typeface="Times New Roman" panose="02020603050405020304" pitchFamily="18" charset="0"/>
                        </a:rPr>
                        <a:t>Uses knowledge to gain a market advantage, boost product quality, and please customers.</a:t>
                      </a:r>
                    </a:p>
                  </a:txBody>
                  <a:tcPr/>
                </a:tc>
                <a:tc>
                  <a:txBody>
                    <a:bodyPr/>
                    <a:lstStyle/>
                    <a:p>
                      <a:r>
                        <a:rPr lang="en-US" sz="1100" dirty="0">
                          <a:latin typeface="Times New Roman" panose="02020603050405020304" pitchFamily="18" charset="0"/>
                          <a:cs typeface="Times New Roman" panose="02020603050405020304" pitchFamily="18" charset="0"/>
                        </a:rPr>
                        <a:t>Utilizes knowledge for customized service, improved efficiency, and a leading position in the airline sector (Nataraja et al., 2011).</a:t>
                      </a:r>
                    </a:p>
                    <a:p>
                      <a:endParaRPr lang="en-US" sz="1100" dirty="0">
                        <a:latin typeface="Times New Roman" panose="02020603050405020304" pitchFamily="18" charset="0"/>
                        <a:cs typeface="Times New Roman" panose="02020603050405020304" pitchFamily="18" charset="0"/>
                      </a:endParaRPr>
                    </a:p>
                    <a:p>
                      <a:endParaRPr lang="en-US" sz="11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12267384"/>
                  </a:ext>
                </a:extLst>
              </a:tr>
            </a:tbl>
          </a:graphicData>
        </a:graphic>
      </p:graphicFrame>
    </p:spTree>
    <p:extLst>
      <p:ext uri="{BB962C8B-B14F-4D97-AF65-F5344CB8AC3E}">
        <p14:creationId xmlns:p14="http://schemas.microsoft.com/office/powerpoint/2010/main" val="674563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528638"/>
            <a:ext cx="7704000" cy="68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Times New Roman" panose="02020603050405020304" pitchFamily="18" charset="0"/>
                <a:cs typeface="Times New Roman" panose="02020603050405020304" pitchFamily="18" charset="0"/>
              </a:rPr>
              <a:t>Knowledge Management Supporting Systems</a:t>
            </a:r>
            <a:endParaRPr sz="2400" b="0" dirty="0">
              <a:latin typeface="Times New Roman" panose="02020603050405020304" pitchFamily="18" charset="0"/>
              <a:cs typeface="Times New Roman" panose="02020603050405020304" pitchFamily="18" charset="0"/>
            </a:endParaRP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542924" y="1435894"/>
            <a:ext cx="3800475" cy="329326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200000"/>
              </a:lnSpc>
            </a:pPr>
            <a:r>
              <a:rPr lang="en-US" sz="2000" b="1" dirty="0">
                <a:latin typeface="Times New Roman" panose="02020603050405020304" pitchFamily="18" charset="0"/>
                <a:cs typeface="Times New Roman" panose="02020603050405020304" pitchFamily="18" charset="0"/>
              </a:rPr>
              <a:t>Airbus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Collaboration Tools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Learning Management Systems (Airbus, 2023)</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Data Analytics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Document Management Systems</a:t>
            </a:r>
          </a:p>
        </p:txBody>
      </p:sp>
      <p:sp>
        <p:nvSpPr>
          <p:cNvPr id="6" name="Google Shape;345;p31">
            <a:extLst>
              <a:ext uri="{FF2B5EF4-FFF2-40B4-BE49-F238E27FC236}">
                <a16:creationId xmlns:a16="http://schemas.microsoft.com/office/drawing/2014/main" id="{68A3A866-695F-2742-66A2-87A7B2F52803}"/>
              </a:ext>
            </a:extLst>
          </p:cNvPr>
          <p:cNvSpPr txBox="1">
            <a:spLocks/>
          </p:cNvSpPr>
          <p:nvPr/>
        </p:nvSpPr>
        <p:spPr>
          <a:xfrm>
            <a:off x="4571998" y="1435895"/>
            <a:ext cx="4357690" cy="329326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nSpc>
                <a:spcPct val="200000"/>
              </a:lnSpc>
            </a:pPr>
            <a:r>
              <a:rPr lang="en-US" sz="2000" b="1" dirty="0">
                <a:latin typeface="Times New Roman" panose="02020603050405020304" pitchFamily="18" charset="0"/>
                <a:cs typeface="Times New Roman" panose="02020603050405020304" pitchFamily="18" charset="0"/>
              </a:rPr>
              <a:t>Emirates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Customer Relationship Management Systems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Business Intelligence Tools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Enterprise Resource Planning Systems</a:t>
            </a:r>
          </a:p>
          <a:p>
            <a:pPr marL="285750" indent="-285750" algn="just">
              <a:lnSpc>
                <a:spcPct val="200000"/>
              </a:lnSpc>
              <a:buFont typeface="Wingdings" panose="05000000000000000000" pitchFamily="2" charset="2"/>
              <a:buChar char="q"/>
            </a:pPr>
            <a:r>
              <a:rPr lang="en-US" sz="1600" dirty="0">
                <a:latin typeface="Times New Roman" panose="02020603050405020304" pitchFamily="18" charset="0"/>
                <a:cs typeface="Times New Roman" panose="02020603050405020304" pitchFamily="18" charset="0"/>
              </a:rPr>
              <a:t>E-learning Platforms</a:t>
            </a:r>
          </a:p>
        </p:txBody>
      </p:sp>
    </p:spTree>
    <p:extLst>
      <p:ext uri="{BB962C8B-B14F-4D97-AF65-F5344CB8AC3E}">
        <p14:creationId xmlns:p14="http://schemas.microsoft.com/office/powerpoint/2010/main" val="3829643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19999" y="692944"/>
            <a:ext cx="7816781" cy="66436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000" b="1" dirty="0">
                <a:latin typeface="Times New Roman" panose="02020603050405020304" pitchFamily="18" charset="0"/>
                <a:cs typeface="Times New Roman" panose="02020603050405020304" pitchFamily="18" charset="0"/>
              </a:rPr>
              <a:t>Airbus: Recommendations for Knowledge Management Enhancement</a:t>
            </a:r>
            <a:endParaRPr sz="2000" b="1" dirty="0">
              <a:latin typeface="Times New Roman" panose="02020603050405020304" pitchFamily="18" charset="0"/>
              <a:cs typeface="Times New Roman" panose="02020603050405020304" pitchFamily="18" charset="0"/>
            </a:endParaRP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792956" y="1435894"/>
            <a:ext cx="7743825" cy="329326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Implement a centralized knowledge management platform</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Encourage cross-functional collaboration (Dalkir, 2013)</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Capture tacit knowledge</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Establish communities of practice</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Promote continuous learning</a:t>
            </a:r>
          </a:p>
        </p:txBody>
      </p:sp>
    </p:spTree>
    <p:extLst>
      <p:ext uri="{BB962C8B-B14F-4D97-AF65-F5344CB8AC3E}">
        <p14:creationId xmlns:p14="http://schemas.microsoft.com/office/powerpoint/2010/main" val="685772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500063" y="692944"/>
            <a:ext cx="8036717" cy="66436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000" b="1" dirty="0">
                <a:latin typeface="Times New Roman" panose="02020603050405020304" pitchFamily="18" charset="0"/>
                <a:cs typeface="Times New Roman" panose="02020603050405020304" pitchFamily="18" charset="0"/>
              </a:rPr>
              <a:t>Emirates: Recommendations for Knowledge Management Enhancement</a:t>
            </a:r>
            <a:endParaRPr sz="2000" b="1" dirty="0">
              <a:latin typeface="Times New Roman" panose="02020603050405020304" pitchFamily="18" charset="0"/>
              <a:cs typeface="Times New Roman" panose="02020603050405020304" pitchFamily="18" charset="0"/>
            </a:endParaRP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792956" y="1435894"/>
            <a:ext cx="7743825" cy="329326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Implement a knowledge sharing platform</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Establish a knowledge management team</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Encourage peer-to-peer learning</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Implement a lesson learned process (McElroy, 2010)</a:t>
            </a:r>
          </a:p>
          <a:p>
            <a:pPr marL="285750" indent="-285750" algn="just">
              <a:lnSpc>
                <a:spcPct val="200000"/>
              </a:lnSpc>
              <a:buFont typeface="Wingdings" panose="05000000000000000000" pitchFamily="2" charset="2"/>
              <a:buChar char="ü"/>
            </a:pPr>
            <a:r>
              <a:rPr lang="en-US" sz="1800" dirty="0">
                <a:latin typeface="Times New Roman" panose="02020603050405020304" pitchFamily="18" charset="0"/>
                <a:cs typeface="Times New Roman" panose="02020603050405020304" pitchFamily="18" charset="0"/>
              </a:rPr>
              <a:t>Provide training and development opportunities</a:t>
            </a:r>
          </a:p>
        </p:txBody>
      </p:sp>
    </p:spTree>
    <p:extLst>
      <p:ext uri="{BB962C8B-B14F-4D97-AF65-F5344CB8AC3E}">
        <p14:creationId xmlns:p14="http://schemas.microsoft.com/office/powerpoint/2010/main" val="3244885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450055" y="528638"/>
            <a:ext cx="8208169" cy="68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latin typeface="Times New Roman" panose="02020603050405020304" pitchFamily="18" charset="0"/>
                <a:cs typeface="Times New Roman" panose="02020603050405020304" pitchFamily="18" charset="0"/>
              </a:rPr>
              <a:t>Challenges and Limitations in Implementing Recommendations</a:t>
            </a:r>
            <a:endParaRPr sz="2400" b="0" dirty="0">
              <a:latin typeface="Times New Roman" panose="02020603050405020304" pitchFamily="18" charset="0"/>
              <a:cs typeface="Times New Roman" panose="02020603050405020304" pitchFamily="18" charset="0"/>
            </a:endParaRPr>
          </a:p>
        </p:txBody>
      </p:sp>
      <p:sp>
        <p:nvSpPr>
          <p:cNvPr id="3" name="Google Shape;345;p31">
            <a:extLst>
              <a:ext uri="{FF2B5EF4-FFF2-40B4-BE49-F238E27FC236}">
                <a16:creationId xmlns:a16="http://schemas.microsoft.com/office/drawing/2014/main" id="{D5714EBE-3324-FD18-F8FD-08FC136F3492}"/>
              </a:ext>
            </a:extLst>
          </p:cNvPr>
          <p:cNvSpPr txBox="1">
            <a:spLocks/>
          </p:cNvSpPr>
          <p:nvPr/>
        </p:nvSpPr>
        <p:spPr>
          <a:xfrm>
            <a:off x="542924" y="1435894"/>
            <a:ext cx="3907632" cy="3293269"/>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l">
              <a:lnSpc>
                <a:spcPct val="200000"/>
              </a:lnSpc>
            </a:pPr>
            <a:r>
              <a:rPr lang="en-US" sz="2000" b="1" dirty="0">
                <a:latin typeface="Times New Roman" panose="02020603050405020304" pitchFamily="18" charset="0"/>
                <a:cs typeface="Times New Roman" panose="02020603050405020304" pitchFamily="18" charset="0"/>
              </a:rPr>
              <a:t>Airbus</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Resistance to Change</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Cross-Functional Collaboration Barriers</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Tacit Knowledge Capture</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Community Building</a:t>
            </a:r>
          </a:p>
        </p:txBody>
      </p:sp>
      <p:sp>
        <p:nvSpPr>
          <p:cNvPr id="6" name="Google Shape;345;p31">
            <a:extLst>
              <a:ext uri="{FF2B5EF4-FFF2-40B4-BE49-F238E27FC236}">
                <a16:creationId xmlns:a16="http://schemas.microsoft.com/office/drawing/2014/main" id="{68A3A866-695F-2742-66A2-87A7B2F52803}"/>
              </a:ext>
            </a:extLst>
          </p:cNvPr>
          <p:cNvSpPr txBox="1">
            <a:spLocks/>
          </p:cNvSpPr>
          <p:nvPr/>
        </p:nvSpPr>
        <p:spPr>
          <a:xfrm>
            <a:off x="4836318" y="1435895"/>
            <a:ext cx="4093369" cy="329326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0" indent="0" algn="l">
              <a:lnSpc>
                <a:spcPct val="200000"/>
              </a:lnSpc>
            </a:pPr>
            <a:r>
              <a:rPr lang="en-US" sz="2000" b="1" dirty="0">
                <a:latin typeface="Times New Roman" panose="02020603050405020304" pitchFamily="18" charset="0"/>
                <a:cs typeface="Times New Roman" panose="02020603050405020304" pitchFamily="18" charset="0"/>
              </a:rPr>
              <a:t>Emirates</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Technology Adoption (Emirates, 2023)</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Knowledge Management Team</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Lesson Learned Process</a:t>
            </a:r>
          </a:p>
          <a:p>
            <a:pPr marL="285750" indent="-285750" algn="just">
              <a:lnSpc>
                <a:spcPct val="20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Resource Constraints</a:t>
            </a:r>
          </a:p>
        </p:txBody>
      </p:sp>
    </p:spTree>
    <p:extLst>
      <p:ext uri="{BB962C8B-B14F-4D97-AF65-F5344CB8AC3E}">
        <p14:creationId xmlns:p14="http://schemas.microsoft.com/office/powerpoint/2010/main" val="4046053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0" dirty="0">
                <a:latin typeface="Times New Roman" panose="02020603050405020304" pitchFamily="18" charset="0"/>
                <a:cs typeface="Times New Roman" panose="02020603050405020304" pitchFamily="18" charset="0"/>
              </a:rPr>
              <a:t>Conclusion</a:t>
            </a:r>
            <a:endParaRPr b="0" dirty="0">
              <a:latin typeface="Times New Roman" panose="02020603050405020304" pitchFamily="18" charset="0"/>
              <a:cs typeface="Times New Roman" panose="02020603050405020304" pitchFamily="18" charset="0"/>
            </a:endParaRPr>
          </a:p>
        </p:txBody>
      </p:sp>
      <p:sp>
        <p:nvSpPr>
          <p:cNvPr id="320" name="Google Shape;320;p29"/>
          <p:cNvSpPr txBox="1">
            <a:spLocks noGrp="1"/>
          </p:cNvSpPr>
          <p:nvPr>
            <p:ph type="subTitle" idx="1"/>
          </p:nvPr>
        </p:nvSpPr>
        <p:spPr>
          <a:xfrm>
            <a:off x="717751" y="1614487"/>
            <a:ext cx="7708500" cy="2693193"/>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pPr>
            <a:r>
              <a:rPr lang="en-US" sz="1600" dirty="0">
                <a:latin typeface="Times New Roman" panose="02020603050405020304" pitchFamily="18" charset="0"/>
                <a:cs typeface="Times New Roman" panose="02020603050405020304" pitchFamily="18" charset="0"/>
              </a:rPr>
              <a:t>Knowledge management serves as an essential strategic foundation for both Emirates and Airbus. Although the recommendations provide specific strategies for improving their current systems, it is crucial to recognize the obstacles that must be overcome, including resistance to change, limited resources, and adoption of new technologies. Despite these challenges, the dedication to utilizing knowledge as a source of competitive advantage will surely ensure the long-term success of these organizations.</a:t>
            </a:r>
          </a:p>
        </p:txBody>
      </p:sp>
    </p:spTree>
    <p:extLst>
      <p:ext uri="{BB962C8B-B14F-4D97-AF65-F5344CB8AC3E}">
        <p14:creationId xmlns:p14="http://schemas.microsoft.com/office/powerpoint/2010/main" val="1419595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0" dirty="0">
                <a:latin typeface="Times New Roman" panose="02020603050405020304" pitchFamily="18" charset="0"/>
                <a:cs typeface="Times New Roman" panose="02020603050405020304" pitchFamily="18" charset="0"/>
              </a:rPr>
              <a:t>References</a:t>
            </a:r>
            <a:endParaRPr b="0" dirty="0">
              <a:latin typeface="Times New Roman" panose="02020603050405020304" pitchFamily="18" charset="0"/>
              <a:cs typeface="Times New Roman" panose="02020603050405020304" pitchFamily="18" charset="0"/>
            </a:endParaRPr>
          </a:p>
        </p:txBody>
      </p:sp>
      <p:sp>
        <p:nvSpPr>
          <p:cNvPr id="320" name="Google Shape;320;p29"/>
          <p:cNvSpPr txBox="1">
            <a:spLocks noGrp="1"/>
          </p:cNvSpPr>
          <p:nvPr>
            <p:ph type="subTitle" idx="1"/>
          </p:nvPr>
        </p:nvSpPr>
        <p:spPr>
          <a:xfrm>
            <a:off x="717751" y="1127051"/>
            <a:ext cx="7708500" cy="3381154"/>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Airbus. (2023). Airbus. [Website]. Retrieved from https://www.airbus.com</a:t>
            </a:r>
          </a:p>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Dalkir, K., 2013. Knowledge management in theory and practice. </a:t>
            </a:r>
            <a:r>
              <a:rPr lang="en-US" sz="1400" dirty="0" err="1">
                <a:latin typeface="Times New Roman" panose="02020603050405020304" pitchFamily="18" charset="0"/>
                <a:cs typeface="Times New Roman" panose="02020603050405020304" pitchFamily="18" charset="0"/>
              </a:rPr>
              <a:t>routledge</a:t>
            </a:r>
            <a:r>
              <a:rPr lang="en-US" sz="1400" dirty="0">
                <a:latin typeface="Times New Roman" panose="02020603050405020304" pitchFamily="18" charset="0"/>
                <a:cs typeface="Times New Roman" panose="02020603050405020304" pitchFamily="18" charset="0"/>
              </a:rPr>
              <a:t>.</a:t>
            </a:r>
          </a:p>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Emirates. (2023). Emirates. [Website]. Retrieved from </a:t>
            </a:r>
            <a:r>
              <a:rPr lang="en-US" sz="1400" dirty="0">
                <a:latin typeface="Times New Roman" panose="02020603050405020304" pitchFamily="18" charset="0"/>
                <a:cs typeface="Times New Roman" panose="02020603050405020304" pitchFamily="18" charset="0"/>
                <a:hlinkClick r:id="rId3"/>
              </a:rPr>
              <a:t>https://www.emirates.com</a:t>
            </a:r>
            <a:endParaRPr lang="en-US" sz="1400" dirty="0">
              <a:latin typeface="Times New Roman" panose="02020603050405020304" pitchFamily="18" charset="0"/>
              <a:cs typeface="Times New Roman" panose="02020603050405020304" pitchFamily="18" charset="0"/>
            </a:endParaRPr>
          </a:p>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Hislop, D., </a:t>
            </a:r>
            <a:r>
              <a:rPr lang="en-US" sz="1400" dirty="0" err="1">
                <a:latin typeface="Times New Roman" panose="02020603050405020304" pitchFamily="18" charset="0"/>
                <a:cs typeface="Times New Roman" panose="02020603050405020304" pitchFamily="18" charset="0"/>
              </a:rPr>
              <a:t>Bosua</a:t>
            </a:r>
            <a:r>
              <a:rPr lang="en-US" sz="1400" dirty="0">
                <a:latin typeface="Times New Roman" panose="02020603050405020304" pitchFamily="18" charset="0"/>
                <a:cs typeface="Times New Roman" panose="02020603050405020304" pitchFamily="18" charset="0"/>
              </a:rPr>
              <a:t>, R. and Helms, R., 2018. Knowledge management in organizations: A critical introduction. Oxford university press.</a:t>
            </a:r>
          </a:p>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McElroy, M.W., 2010. The new knowledge management. Routledge.</a:t>
            </a:r>
          </a:p>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Nataraja, S. and Al‐</a:t>
            </a:r>
            <a:r>
              <a:rPr lang="en-US" sz="1400" dirty="0" err="1">
                <a:latin typeface="Times New Roman" panose="02020603050405020304" pitchFamily="18" charset="0"/>
                <a:cs typeface="Times New Roman" panose="02020603050405020304" pitchFamily="18" charset="0"/>
              </a:rPr>
              <a:t>Aali</a:t>
            </a:r>
            <a:r>
              <a:rPr lang="en-US" sz="1400" dirty="0">
                <a:latin typeface="Times New Roman" panose="02020603050405020304" pitchFamily="18" charset="0"/>
                <a:cs typeface="Times New Roman" panose="02020603050405020304" pitchFamily="18" charset="0"/>
              </a:rPr>
              <a:t>, A., 2011. The exceptional performance strategies of Emirate Airlines. Competitiveness Review: An International Business Journal, 21(5), pp.471-486.</a:t>
            </a:r>
          </a:p>
          <a:p>
            <a:pPr marL="0" lvl="0" indent="0" algn="just" rtl="0">
              <a:lnSpc>
                <a:spcPct val="150000"/>
              </a:lnSpc>
              <a:spcBef>
                <a:spcPts val="0"/>
              </a:spcBef>
              <a:spcAft>
                <a:spcPts val="0"/>
              </a:spcAft>
            </a:pPr>
            <a:r>
              <a:rPr lang="en-US" sz="1400" dirty="0">
                <a:latin typeface="Times New Roman" panose="02020603050405020304" pitchFamily="18" charset="0"/>
                <a:cs typeface="Times New Roman" panose="02020603050405020304" pitchFamily="18" charset="0"/>
              </a:rPr>
              <a:t>Petrescu, R.V., Aversa, R., Akash, B., </a:t>
            </a:r>
            <a:r>
              <a:rPr lang="en-US" sz="1400" dirty="0" err="1">
                <a:latin typeface="Times New Roman" panose="02020603050405020304" pitchFamily="18" charset="0"/>
                <a:cs typeface="Times New Roman" panose="02020603050405020304" pitchFamily="18" charset="0"/>
              </a:rPr>
              <a:t>Corchado</a:t>
            </a:r>
            <a:r>
              <a:rPr lang="en-US" sz="1400" dirty="0">
                <a:latin typeface="Times New Roman" panose="02020603050405020304" pitchFamily="18" charset="0"/>
                <a:cs typeface="Times New Roman" panose="02020603050405020304" pitchFamily="18" charset="0"/>
              </a:rPr>
              <a:t>, J., </a:t>
            </a:r>
            <a:r>
              <a:rPr lang="en-US" sz="1400" dirty="0" err="1">
                <a:latin typeface="Times New Roman" panose="02020603050405020304" pitchFamily="18" charset="0"/>
                <a:cs typeface="Times New Roman" panose="02020603050405020304" pitchFamily="18" charset="0"/>
              </a:rPr>
              <a:t>Apicella</a:t>
            </a:r>
            <a:r>
              <a:rPr lang="en-US" sz="1400" dirty="0">
                <a:latin typeface="Times New Roman" panose="02020603050405020304" pitchFamily="18" charset="0"/>
                <a:cs typeface="Times New Roman" panose="02020603050405020304" pitchFamily="18" charset="0"/>
              </a:rPr>
              <a:t>, A. and Petrescu, F.I., 2017. Home at airbus. Journal of Aircraft and Spacecraft Technology, 1(2).</a:t>
            </a:r>
          </a:p>
        </p:txBody>
      </p:sp>
    </p:spTree>
    <p:extLst>
      <p:ext uri="{BB962C8B-B14F-4D97-AF65-F5344CB8AC3E}">
        <p14:creationId xmlns:p14="http://schemas.microsoft.com/office/powerpoint/2010/main" val="546816062"/>
      </p:ext>
    </p:extLst>
  </p:cSld>
  <p:clrMapOvr>
    <a:masterClrMapping/>
  </p:clrMapOvr>
</p:sld>
</file>

<file path=ppt/theme/theme1.xml><?xml version="1.0" encoding="utf-8"?>
<a:theme xmlns:a="http://schemas.openxmlformats.org/drawingml/2006/main" name="Business Action Plan by Slidesgo">
  <a:themeElements>
    <a:clrScheme name="Simple Light">
      <a:dk1>
        <a:srgbClr val="00304E"/>
      </a:dk1>
      <a:lt1>
        <a:srgbClr val="FFFFFF"/>
      </a:lt1>
      <a:dk2>
        <a:srgbClr val="7FAFD7"/>
      </a:dk2>
      <a:lt2>
        <a:srgbClr val="6085A3"/>
      </a:lt2>
      <a:accent1>
        <a:srgbClr val="C5D2DD"/>
      </a:accent1>
      <a:accent2>
        <a:srgbClr val="FFFFFF"/>
      </a:accent2>
      <a:accent3>
        <a:srgbClr val="FFFFFF"/>
      </a:accent3>
      <a:accent4>
        <a:srgbClr val="FFFFFF"/>
      </a:accent4>
      <a:accent5>
        <a:srgbClr val="FFFFFF"/>
      </a:accent5>
      <a:accent6>
        <a:srgbClr val="FFFFFF"/>
      </a:accent6>
      <a:hlink>
        <a:srgbClr val="00304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2539</Words>
  <Application>Microsoft Office PowerPoint</Application>
  <PresentationFormat>On-screen Show (16:9)</PresentationFormat>
  <Paragraphs>176</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Wingdings</vt:lpstr>
      <vt:lpstr>Times New Roman</vt:lpstr>
      <vt:lpstr>Courier New</vt:lpstr>
      <vt:lpstr>Ramabhadra</vt:lpstr>
      <vt:lpstr>Source Sans 3</vt:lpstr>
      <vt:lpstr>Arial</vt:lpstr>
      <vt:lpstr>Calibri</vt:lpstr>
      <vt:lpstr>Business Action Plan by Slidesgo</vt:lpstr>
      <vt:lpstr>BMSW5106  Knowledge and Information Management Skills for the Workplace Task 2 Student name &amp; ID : Alexandra F Merauta 2121306 Lecturer Name: Samuel Ofori</vt:lpstr>
      <vt:lpstr>Knowledge Management Systems in Airbus and Emirates</vt:lpstr>
      <vt:lpstr>Introduction</vt:lpstr>
      <vt:lpstr>Airbus: Shaping the Aerospace Industry</vt:lpstr>
      <vt:lpstr>Emirates: Connecting the World</vt:lpstr>
      <vt:lpstr>Airbus: SWOT Analysis of Knowledge Management</vt:lpstr>
      <vt:lpstr>Emirates: SWOT Analysis of Knowledge Management</vt:lpstr>
      <vt:lpstr>Similarities and Differences in Knowledge Management at Airbus and Emirates</vt:lpstr>
      <vt:lpstr>Knowledge Management Value Chain</vt:lpstr>
      <vt:lpstr>Knowledge Management Supporting Systems</vt:lpstr>
      <vt:lpstr>Airbus: Recommendations for Knowledge Management Enhancement</vt:lpstr>
      <vt:lpstr>Emirates: Recommendations for Knowledge Management Enhancement</vt:lpstr>
      <vt:lpstr>Challenges and Limitations in Implementing 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2023-11-11T14:00:22Z</dcterms:modified>
</cp:coreProperties>
</file>