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3" d="100"/>
          <a:sy n="83" d="100"/>
        </p:scale>
        <p:origin x="120"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DC54DD-9E88-40ED-859A-A932E5BFD9CB}" type="doc">
      <dgm:prSet loTypeId="urn:microsoft.com/office/officeart/2005/8/layout/vProcess5" loCatId="process" qsTypeId="urn:microsoft.com/office/officeart/2005/8/quickstyle/simple5" qsCatId="simple" csTypeId="urn:microsoft.com/office/officeart/2005/8/colors/colorful1" csCatId="colorful"/>
      <dgm:spPr/>
      <dgm:t>
        <a:bodyPr/>
        <a:lstStyle/>
        <a:p>
          <a:endParaRPr lang="en-US"/>
        </a:p>
      </dgm:t>
    </dgm:pt>
    <dgm:pt modelId="{C2E785DE-B0E5-4794-9730-E222C31E3E5A}">
      <dgm:prSet/>
      <dgm:spPr/>
      <dgm:t>
        <a:bodyPr/>
        <a:lstStyle/>
        <a:p>
          <a:r>
            <a:rPr lang="en-GB" baseline="0"/>
            <a:t>Genting hotels now are considered are being high rated hotels and this because of the fact that they do offer great services the members of staff are continuously cooperating one with another to do everything right. </a:t>
          </a:r>
          <a:endParaRPr lang="en-US"/>
        </a:p>
      </dgm:t>
    </dgm:pt>
    <dgm:pt modelId="{C4A1D76D-8A86-4222-ADA8-6AE1EB430FC8}" type="parTrans" cxnId="{CDE5E59B-4935-4D96-A232-4554728FC47C}">
      <dgm:prSet/>
      <dgm:spPr/>
      <dgm:t>
        <a:bodyPr/>
        <a:lstStyle/>
        <a:p>
          <a:endParaRPr lang="en-US"/>
        </a:p>
      </dgm:t>
    </dgm:pt>
    <dgm:pt modelId="{09B11535-2C0D-44B8-A5F9-4596697501F9}" type="sibTrans" cxnId="{CDE5E59B-4935-4D96-A232-4554728FC47C}">
      <dgm:prSet/>
      <dgm:spPr/>
      <dgm:t>
        <a:bodyPr/>
        <a:lstStyle/>
        <a:p>
          <a:endParaRPr lang="en-US"/>
        </a:p>
      </dgm:t>
    </dgm:pt>
    <dgm:pt modelId="{4ECAC003-A87E-4A9C-BCDB-3F7CFE7D0505}">
      <dgm:prSet/>
      <dgm:spPr/>
      <dgm:t>
        <a:bodyPr/>
        <a:lstStyle/>
        <a:p>
          <a:r>
            <a:rPr lang="en-GB" baseline="0"/>
            <a:t>The statistics are showing that Genting hotel from the world’s resort in Birmingham is one of the most visited hotels in the Genting Highlands, this proves that is the most effective working one in terms of services, cleanliness, food, staff</a:t>
          </a:r>
          <a:endParaRPr lang="en-US"/>
        </a:p>
      </dgm:t>
    </dgm:pt>
    <dgm:pt modelId="{A310A1DC-8DBE-4A7F-AD3C-1FE62942844B}" type="parTrans" cxnId="{3EAC1B17-D601-4D96-AFD1-F4C25E9BEBBD}">
      <dgm:prSet/>
      <dgm:spPr/>
      <dgm:t>
        <a:bodyPr/>
        <a:lstStyle/>
        <a:p>
          <a:endParaRPr lang="en-US"/>
        </a:p>
      </dgm:t>
    </dgm:pt>
    <dgm:pt modelId="{1095CC75-5885-425B-AE08-016B5F3D4135}" type="sibTrans" cxnId="{3EAC1B17-D601-4D96-AFD1-F4C25E9BEBBD}">
      <dgm:prSet/>
      <dgm:spPr/>
      <dgm:t>
        <a:bodyPr/>
        <a:lstStyle/>
        <a:p>
          <a:endParaRPr lang="en-US"/>
        </a:p>
      </dgm:t>
    </dgm:pt>
    <dgm:pt modelId="{00A750D9-D299-4823-B676-C884D517462C}" type="pres">
      <dgm:prSet presAssocID="{D8DC54DD-9E88-40ED-859A-A932E5BFD9CB}" presName="outerComposite" presStyleCnt="0">
        <dgm:presLayoutVars>
          <dgm:chMax val="5"/>
          <dgm:dir/>
          <dgm:resizeHandles val="exact"/>
        </dgm:presLayoutVars>
      </dgm:prSet>
      <dgm:spPr/>
    </dgm:pt>
    <dgm:pt modelId="{9CD416E5-253F-42CC-A7B5-12579803B090}" type="pres">
      <dgm:prSet presAssocID="{D8DC54DD-9E88-40ED-859A-A932E5BFD9CB}" presName="dummyMaxCanvas" presStyleCnt="0">
        <dgm:presLayoutVars/>
      </dgm:prSet>
      <dgm:spPr/>
    </dgm:pt>
    <dgm:pt modelId="{67AF9C1C-537A-4E6D-A4D7-01A4097FAC71}" type="pres">
      <dgm:prSet presAssocID="{D8DC54DD-9E88-40ED-859A-A932E5BFD9CB}" presName="TwoNodes_1" presStyleLbl="node1" presStyleIdx="0" presStyleCnt="2">
        <dgm:presLayoutVars>
          <dgm:bulletEnabled val="1"/>
        </dgm:presLayoutVars>
      </dgm:prSet>
      <dgm:spPr/>
    </dgm:pt>
    <dgm:pt modelId="{B6937EAF-A689-420A-BFFE-A6B966B0C8C3}" type="pres">
      <dgm:prSet presAssocID="{D8DC54DD-9E88-40ED-859A-A932E5BFD9CB}" presName="TwoNodes_2" presStyleLbl="node1" presStyleIdx="1" presStyleCnt="2">
        <dgm:presLayoutVars>
          <dgm:bulletEnabled val="1"/>
        </dgm:presLayoutVars>
      </dgm:prSet>
      <dgm:spPr/>
    </dgm:pt>
    <dgm:pt modelId="{C71C3C53-4D95-4743-AEFC-AA6E42FC4ECF}" type="pres">
      <dgm:prSet presAssocID="{D8DC54DD-9E88-40ED-859A-A932E5BFD9CB}" presName="TwoConn_1-2" presStyleLbl="fgAccFollowNode1" presStyleIdx="0" presStyleCnt="1">
        <dgm:presLayoutVars>
          <dgm:bulletEnabled val="1"/>
        </dgm:presLayoutVars>
      </dgm:prSet>
      <dgm:spPr/>
    </dgm:pt>
    <dgm:pt modelId="{EB106BD0-7539-4A0A-8B5A-7A6BFFFB69D0}" type="pres">
      <dgm:prSet presAssocID="{D8DC54DD-9E88-40ED-859A-A932E5BFD9CB}" presName="TwoNodes_1_text" presStyleLbl="node1" presStyleIdx="1" presStyleCnt="2">
        <dgm:presLayoutVars>
          <dgm:bulletEnabled val="1"/>
        </dgm:presLayoutVars>
      </dgm:prSet>
      <dgm:spPr/>
    </dgm:pt>
    <dgm:pt modelId="{245EA8B4-6F34-48C8-A969-DF3E67ADB0FA}" type="pres">
      <dgm:prSet presAssocID="{D8DC54DD-9E88-40ED-859A-A932E5BFD9CB}" presName="TwoNodes_2_text" presStyleLbl="node1" presStyleIdx="1" presStyleCnt="2">
        <dgm:presLayoutVars>
          <dgm:bulletEnabled val="1"/>
        </dgm:presLayoutVars>
      </dgm:prSet>
      <dgm:spPr/>
    </dgm:pt>
  </dgm:ptLst>
  <dgm:cxnLst>
    <dgm:cxn modelId="{3EAC1B17-D601-4D96-AFD1-F4C25E9BEBBD}" srcId="{D8DC54DD-9E88-40ED-859A-A932E5BFD9CB}" destId="{4ECAC003-A87E-4A9C-BCDB-3F7CFE7D0505}" srcOrd="1" destOrd="0" parTransId="{A310A1DC-8DBE-4A7F-AD3C-1FE62942844B}" sibTransId="{1095CC75-5885-425B-AE08-016B5F3D4135}"/>
    <dgm:cxn modelId="{1EA92433-CACE-415A-94E6-1A27B79D534B}" type="presOf" srcId="{4ECAC003-A87E-4A9C-BCDB-3F7CFE7D0505}" destId="{B6937EAF-A689-420A-BFFE-A6B966B0C8C3}" srcOrd="0" destOrd="0" presId="urn:microsoft.com/office/officeart/2005/8/layout/vProcess5"/>
    <dgm:cxn modelId="{FEB20B42-83FB-4CCB-9B45-7E78811E79C6}" type="presOf" srcId="{4ECAC003-A87E-4A9C-BCDB-3F7CFE7D0505}" destId="{245EA8B4-6F34-48C8-A969-DF3E67ADB0FA}" srcOrd="1" destOrd="0" presId="urn:microsoft.com/office/officeart/2005/8/layout/vProcess5"/>
    <dgm:cxn modelId="{D8E6B862-FC2F-4532-A8F6-C55A36267470}" type="presOf" srcId="{C2E785DE-B0E5-4794-9730-E222C31E3E5A}" destId="{67AF9C1C-537A-4E6D-A4D7-01A4097FAC71}" srcOrd="0" destOrd="0" presId="urn:microsoft.com/office/officeart/2005/8/layout/vProcess5"/>
    <dgm:cxn modelId="{1645F863-BD3D-411C-B339-C7ACB40C53AE}" type="presOf" srcId="{C2E785DE-B0E5-4794-9730-E222C31E3E5A}" destId="{EB106BD0-7539-4A0A-8B5A-7A6BFFFB69D0}" srcOrd="1" destOrd="0" presId="urn:microsoft.com/office/officeart/2005/8/layout/vProcess5"/>
    <dgm:cxn modelId="{96809E6A-1058-4884-913D-4C0A30AB1C11}" type="presOf" srcId="{09B11535-2C0D-44B8-A5F9-4596697501F9}" destId="{C71C3C53-4D95-4743-AEFC-AA6E42FC4ECF}" srcOrd="0" destOrd="0" presId="urn:microsoft.com/office/officeart/2005/8/layout/vProcess5"/>
    <dgm:cxn modelId="{E494EA77-916C-4BE8-A2B7-860B57283F5F}" type="presOf" srcId="{D8DC54DD-9E88-40ED-859A-A932E5BFD9CB}" destId="{00A750D9-D299-4823-B676-C884D517462C}" srcOrd="0" destOrd="0" presId="urn:microsoft.com/office/officeart/2005/8/layout/vProcess5"/>
    <dgm:cxn modelId="{CDE5E59B-4935-4D96-A232-4554728FC47C}" srcId="{D8DC54DD-9E88-40ED-859A-A932E5BFD9CB}" destId="{C2E785DE-B0E5-4794-9730-E222C31E3E5A}" srcOrd="0" destOrd="0" parTransId="{C4A1D76D-8A86-4222-ADA8-6AE1EB430FC8}" sibTransId="{09B11535-2C0D-44B8-A5F9-4596697501F9}"/>
    <dgm:cxn modelId="{05F6D995-FC90-4611-BDA1-FACEAFADBC34}" type="presParOf" srcId="{00A750D9-D299-4823-B676-C884D517462C}" destId="{9CD416E5-253F-42CC-A7B5-12579803B090}" srcOrd="0" destOrd="0" presId="urn:microsoft.com/office/officeart/2005/8/layout/vProcess5"/>
    <dgm:cxn modelId="{A2AA7FB7-45BD-44C0-8015-A35D4DDCCF3F}" type="presParOf" srcId="{00A750D9-D299-4823-B676-C884D517462C}" destId="{67AF9C1C-537A-4E6D-A4D7-01A4097FAC71}" srcOrd="1" destOrd="0" presId="urn:microsoft.com/office/officeart/2005/8/layout/vProcess5"/>
    <dgm:cxn modelId="{D249BEE8-7571-4BE1-98BC-2D39141B63F8}" type="presParOf" srcId="{00A750D9-D299-4823-B676-C884D517462C}" destId="{B6937EAF-A689-420A-BFFE-A6B966B0C8C3}" srcOrd="2" destOrd="0" presId="urn:microsoft.com/office/officeart/2005/8/layout/vProcess5"/>
    <dgm:cxn modelId="{11B59809-B4B3-4497-91DC-1DF83765C94E}" type="presParOf" srcId="{00A750D9-D299-4823-B676-C884D517462C}" destId="{C71C3C53-4D95-4743-AEFC-AA6E42FC4ECF}" srcOrd="3" destOrd="0" presId="urn:microsoft.com/office/officeart/2005/8/layout/vProcess5"/>
    <dgm:cxn modelId="{2B32E26C-BA29-4FEB-A2AC-960DBDFD5B5A}" type="presParOf" srcId="{00A750D9-D299-4823-B676-C884D517462C}" destId="{EB106BD0-7539-4A0A-8B5A-7A6BFFFB69D0}" srcOrd="4" destOrd="0" presId="urn:microsoft.com/office/officeart/2005/8/layout/vProcess5"/>
    <dgm:cxn modelId="{56C12FBB-56F7-4A6C-9257-0CAB5B71885A}" type="presParOf" srcId="{00A750D9-D299-4823-B676-C884D517462C}" destId="{245EA8B4-6F34-48C8-A969-DF3E67ADB0FA}"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AF9C1C-537A-4E6D-A4D7-01A4097FAC71}">
      <dsp:nvSpPr>
        <dsp:cNvPr id="0" name=""/>
        <dsp:cNvSpPr/>
      </dsp:nvSpPr>
      <dsp:spPr>
        <a:xfrm>
          <a:off x="0" y="0"/>
          <a:ext cx="8161020" cy="1611630"/>
        </a:xfrm>
        <a:prstGeom prst="roundRect">
          <a:avLst>
            <a:gd name="adj" fmla="val 10000"/>
          </a:avLst>
        </a:prstGeom>
        <a:gradFill rotWithShape="0">
          <a:gsLst>
            <a:gs pos="0">
              <a:schemeClr val="accent2">
                <a:hueOff val="0"/>
                <a:satOff val="0"/>
                <a:lumOff val="0"/>
                <a:alphaOff val="0"/>
                <a:tint val="94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baseline="0"/>
            <a:t>Genting hotels now are considered are being high rated hotels and this because of the fact that they do offer great services the members of staff are continuously cooperating one with another to do everything right. </a:t>
          </a:r>
          <a:endParaRPr lang="en-US" sz="2000" kern="1200"/>
        </a:p>
      </dsp:txBody>
      <dsp:txXfrm>
        <a:off x="47203" y="47203"/>
        <a:ext cx="6495274" cy="1517224"/>
      </dsp:txXfrm>
    </dsp:sp>
    <dsp:sp modelId="{B6937EAF-A689-420A-BFFE-A6B966B0C8C3}">
      <dsp:nvSpPr>
        <dsp:cNvPr id="0" name=""/>
        <dsp:cNvSpPr/>
      </dsp:nvSpPr>
      <dsp:spPr>
        <a:xfrm>
          <a:off x="1440179" y="1969770"/>
          <a:ext cx="8161020" cy="1611630"/>
        </a:xfrm>
        <a:prstGeom prst="roundRect">
          <a:avLst>
            <a:gd name="adj" fmla="val 10000"/>
          </a:avLst>
        </a:prstGeom>
        <a:gradFill rotWithShape="0">
          <a:gsLst>
            <a:gs pos="0">
              <a:schemeClr val="accent3">
                <a:hueOff val="0"/>
                <a:satOff val="0"/>
                <a:lumOff val="0"/>
                <a:alphaOff val="0"/>
                <a:tint val="94000"/>
                <a:satMod val="103000"/>
                <a:lumMod val="102000"/>
              </a:schemeClr>
            </a:gs>
            <a:gs pos="50000">
              <a:schemeClr val="accent3">
                <a:hueOff val="0"/>
                <a:satOff val="0"/>
                <a:lumOff val="0"/>
                <a:alphaOff val="0"/>
                <a:shade val="100000"/>
                <a:satMod val="110000"/>
                <a:lumMod val="100000"/>
              </a:schemeClr>
            </a:gs>
            <a:gs pos="100000">
              <a:schemeClr val="accent3">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baseline="0"/>
            <a:t>The statistics are showing that Genting hotel from the world’s resort in Birmingham is one of the most visited hotels in the Genting Highlands, this proves that is the most effective working one in terms of services, cleanliness, food, staff</a:t>
          </a:r>
          <a:endParaRPr lang="en-US" sz="2000" kern="1200"/>
        </a:p>
      </dsp:txBody>
      <dsp:txXfrm>
        <a:off x="1487382" y="2016973"/>
        <a:ext cx="5578874" cy="1517224"/>
      </dsp:txXfrm>
    </dsp:sp>
    <dsp:sp modelId="{C71C3C53-4D95-4743-AEFC-AA6E42FC4ECF}">
      <dsp:nvSpPr>
        <dsp:cNvPr id="0" name=""/>
        <dsp:cNvSpPr/>
      </dsp:nvSpPr>
      <dsp:spPr>
        <a:xfrm>
          <a:off x="7113460" y="1266920"/>
          <a:ext cx="1047559" cy="1047559"/>
        </a:xfrm>
        <a:prstGeom prst="downArrow">
          <a:avLst>
            <a:gd name="adj1" fmla="val 55000"/>
            <a:gd name="adj2" fmla="val 45000"/>
          </a:avLst>
        </a:prstGeom>
        <a:solidFill>
          <a:schemeClr val="accent2">
            <a:tint val="40000"/>
            <a:alpha val="90000"/>
            <a:hueOff val="0"/>
            <a:satOff val="0"/>
            <a:lumOff val="0"/>
            <a:alphaOff val="0"/>
          </a:schemeClr>
        </a:solidFill>
        <a:ln w="6350" cap="flat" cmpd="sng" algn="in">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349161" y="1266920"/>
        <a:ext cx="576157" cy="788288"/>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6/19/2020</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9" name="Group 8"/>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6/19/2020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6/19/2020</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6/19/2020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6/19/2020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6/19/2020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6/19/2020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6/19/2020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6/19/2020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6/19/2020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6/19/2020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6/19/2020</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genting.com/history2/" TargetMode="External"/><Relationship Id="rId2" Type="http://schemas.openxmlformats.org/officeDocument/2006/relationships/hyperlink" Target="https://due.com/blog/7-characteristics-of-successful-entrepreneurs/last" TargetMode="External"/><Relationship Id="rId1" Type="http://schemas.openxmlformats.org/officeDocument/2006/relationships/slideLayout" Target="../slideLayouts/slideLayout2.xml"/><Relationship Id="rId4" Type="http://schemas.openxmlformats.org/officeDocument/2006/relationships/hyperlink" Target="https://en.wikipedia.org/wiki/Lim_Goh_Tonglas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C1CB7-0ECF-4458-B9A3-69BCC0BAABA8}"/>
              </a:ext>
            </a:extLst>
          </p:cNvPr>
          <p:cNvSpPr>
            <a:spLocks noGrp="1"/>
          </p:cNvSpPr>
          <p:nvPr>
            <p:ph type="ctrTitle"/>
          </p:nvPr>
        </p:nvSpPr>
        <p:spPr>
          <a:xfrm>
            <a:off x="1520456" y="1788454"/>
            <a:ext cx="8755901" cy="2098226"/>
          </a:xfrm>
        </p:spPr>
        <p:txBody>
          <a:bodyPr/>
          <a:lstStyle/>
          <a:p>
            <a:r>
              <a:rPr lang="en-GB" dirty="0"/>
              <a:t>Entrepreneurship</a:t>
            </a:r>
            <a:br>
              <a:rPr lang="en-GB" dirty="0"/>
            </a:br>
            <a:r>
              <a:rPr lang="en-GB" dirty="0"/>
              <a:t>findings </a:t>
            </a:r>
          </a:p>
        </p:txBody>
      </p:sp>
      <p:sp>
        <p:nvSpPr>
          <p:cNvPr id="3" name="Subtitle 2">
            <a:extLst>
              <a:ext uri="{FF2B5EF4-FFF2-40B4-BE49-F238E27FC236}">
                <a16:creationId xmlns:a16="http://schemas.microsoft.com/office/drawing/2014/main" id="{95C51060-D44A-4C8C-B887-B63B184365C1}"/>
              </a:ext>
            </a:extLst>
          </p:cNvPr>
          <p:cNvSpPr>
            <a:spLocks noGrp="1"/>
          </p:cNvSpPr>
          <p:nvPr>
            <p:ph type="subTitle" idx="1"/>
          </p:nvPr>
        </p:nvSpPr>
        <p:spPr/>
        <p:txBody>
          <a:bodyPr/>
          <a:lstStyle/>
          <a:p>
            <a:r>
              <a:rPr lang="en-GB" dirty="0"/>
              <a:t>Steluta-Ionela Pascuta- 1816339 </a:t>
            </a:r>
          </a:p>
          <a:p>
            <a:r>
              <a:rPr lang="en-GB" dirty="0"/>
              <a:t>Lecturer: David Jenkins </a:t>
            </a:r>
          </a:p>
        </p:txBody>
      </p:sp>
    </p:spTree>
    <p:extLst>
      <p:ext uri="{BB962C8B-B14F-4D97-AF65-F5344CB8AC3E}">
        <p14:creationId xmlns:p14="http://schemas.microsoft.com/office/powerpoint/2010/main" val="4159789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137A68B-1C01-4B21-8F62-9F127D1709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4026C60-0A15-4DD2-B797-80C1D9CA2D1D}"/>
              </a:ext>
            </a:extLst>
          </p:cNvPr>
          <p:cNvSpPr>
            <a:spLocks noGrp="1"/>
          </p:cNvSpPr>
          <p:nvPr>
            <p:ph type="title"/>
          </p:nvPr>
        </p:nvSpPr>
        <p:spPr>
          <a:xfrm>
            <a:off x="327564" y="202557"/>
            <a:ext cx="4018839" cy="2035628"/>
          </a:xfrm>
        </p:spPr>
        <p:txBody>
          <a:bodyPr>
            <a:normAutofit/>
          </a:bodyPr>
          <a:lstStyle/>
          <a:p>
            <a:r>
              <a:rPr lang="en-GB" u="sng" dirty="0"/>
              <a:t>Genting resort  </a:t>
            </a:r>
          </a:p>
        </p:txBody>
      </p:sp>
      <p:sp>
        <p:nvSpPr>
          <p:cNvPr id="3" name="Content Placeholder 2">
            <a:extLst>
              <a:ext uri="{FF2B5EF4-FFF2-40B4-BE49-F238E27FC236}">
                <a16:creationId xmlns:a16="http://schemas.microsoft.com/office/drawing/2014/main" id="{A03E823A-DD67-4FA0-A853-70448831FCFD}"/>
              </a:ext>
            </a:extLst>
          </p:cNvPr>
          <p:cNvSpPr>
            <a:spLocks noGrp="1"/>
          </p:cNvSpPr>
          <p:nvPr>
            <p:ph idx="1"/>
          </p:nvPr>
        </p:nvSpPr>
        <p:spPr>
          <a:xfrm>
            <a:off x="411481" y="2020015"/>
            <a:ext cx="4542484" cy="4635428"/>
          </a:xfrm>
        </p:spPr>
        <p:txBody>
          <a:bodyPr>
            <a:normAutofit fontScale="92500"/>
          </a:bodyPr>
          <a:lstStyle/>
          <a:p>
            <a:r>
              <a:rPr lang="en-GB" sz="2400" dirty="0"/>
              <a:t>This is how Genting hotel looked when Lim Gon Tong first opened the resort. He did do it in the way he wanted and he did invest a lot of money to ensure that the resort has got advanced services and modern elements to attract the customers as much as possible. </a:t>
            </a:r>
          </a:p>
          <a:p>
            <a:r>
              <a:rPr lang="en-GB" sz="2400" dirty="0"/>
              <a:t>He did also invest for the products and for the branding as he did not want to provide the cheapest products to the guests </a:t>
            </a:r>
          </a:p>
        </p:txBody>
      </p:sp>
      <p:sp>
        <p:nvSpPr>
          <p:cNvPr id="11" name="Rectangle 10">
            <a:extLst>
              <a:ext uri="{FF2B5EF4-FFF2-40B4-BE49-F238E27FC236}">
                <a16:creationId xmlns:a16="http://schemas.microsoft.com/office/drawing/2014/main" id="{87BCBE98-69EA-40E7-B937-FCA553A58D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3">
            <a:extLst>
              <a:ext uri="{FF2B5EF4-FFF2-40B4-BE49-F238E27FC236}">
                <a16:creationId xmlns:a16="http://schemas.microsoft.com/office/drawing/2014/main" id="{49431F57-6EA0-4661-91BF-7CFAEF083CC1}"/>
              </a:ext>
            </a:extLst>
          </p:cNvPr>
          <p:cNvPicPr>
            <a:picLocks noChangeAspect="1"/>
          </p:cNvPicPr>
          <p:nvPr/>
        </p:nvPicPr>
        <p:blipFill>
          <a:blip r:embed="rId2"/>
          <a:stretch>
            <a:fillRect/>
          </a:stretch>
        </p:blipFill>
        <p:spPr>
          <a:xfrm>
            <a:off x="6167683" y="2020014"/>
            <a:ext cx="5384074" cy="2826638"/>
          </a:xfrm>
          <a:prstGeom prst="rect">
            <a:avLst/>
          </a:prstGeom>
        </p:spPr>
      </p:pic>
    </p:spTree>
    <p:extLst>
      <p:ext uri="{BB962C8B-B14F-4D97-AF65-F5344CB8AC3E}">
        <p14:creationId xmlns:p14="http://schemas.microsoft.com/office/powerpoint/2010/main" val="37679813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CC6FB-1014-49D4-8371-ED82ECFFC52C}"/>
              </a:ext>
            </a:extLst>
          </p:cNvPr>
          <p:cNvSpPr>
            <a:spLocks noGrp="1"/>
          </p:cNvSpPr>
          <p:nvPr>
            <p:ph type="title"/>
          </p:nvPr>
        </p:nvSpPr>
        <p:spPr>
          <a:xfrm>
            <a:off x="1371600" y="685800"/>
            <a:ext cx="9601200" cy="1485900"/>
          </a:xfrm>
        </p:spPr>
        <p:txBody>
          <a:bodyPr>
            <a:normAutofit/>
          </a:bodyPr>
          <a:lstStyle/>
          <a:p>
            <a:r>
              <a:rPr lang="en-GB" b="1" u="sng" dirty="0"/>
              <a:t>Genting hotels now </a:t>
            </a:r>
          </a:p>
        </p:txBody>
      </p:sp>
      <p:graphicFrame>
        <p:nvGraphicFramePr>
          <p:cNvPr id="5" name="Content Placeholder 2">
            <a:extLst>
              <a:ext uri="{FF2B5EF4-FFF2-40B4-BE49-F238E27FC236}">
                <a16:creationId xmlns:a16="http://schemas.microsoft.com/office/drawing/2014/main" id="{9FE0C2E2-EB3E-4BAD-B116-6BB5EB7FED27}"/>
              </a:ext>
            </a:extLst>
          </p:cNvPr>
          <p:cNvGraphicFramePr>
            <a:graphicFrameLocks noGrp="1"/>
          </p:cNvGraphicFramePr>
          <p:nvPr>
            <p:ph idx="1"/>
            <p:extLst>
              <p:ext uri="{D42A27DB-BD31-4B8C-83A1-F6EECF244321}">
                <p14:modId xmlns:p14="http://schemas.microsoft.com/office/powerpoint/2010/main" val="1561591620"/>
              </p:ext>
            </p:extLst>
          </p:nvPr>
        </p:nvGraphicFramePr>
        <p:xfrm>
          <a:off x="1371600" y="2286000"/>
          <a:ext cx="9601200"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2D014882-BF5E-4A86-8536-EE2F46798688}"/>
              </a:ext>
            </a:extLst>
          </p:cNvPr>
          <p:cNvPicPr>
            <a:picLocks noChangeAspect="1"/>
          </p:cNvPicPr>
          <p:nvPr/>
        </p:nvPicPr>
        <p:blipFill rotWithShape="1">
          <a:blip r:embed="rId7"/>
          <a:srcRect l="12973" t="19096" r="50000" b="56835"/>
          <a:stretch/>
        </p:blipFill>
        <p:spPr>
          <a:xfrm>
            <a:off x="7326775" y="417652"/>
            <a:ext cx="3646025" cy="1580116"/>
          </a:xfrm>
          <a:prstGeom prst="rect">
            <a:avLst/>
          </a:prstGeom>
        </p:spPr>
      </p:pic>
    </p:spTree>
    <p:extLst>
      <p:ext uri="{BB962C8B-B14F-4D97-AF65-F5344CB8AC3E}">
        <p14:creationId xmlns:p14="http://schemas.microsoft.com/office/powerpoint/2010/main" val="891599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C137E-A6D5-4EBA-B03B-E370A22C8F4D}"/>
              </a:ext>
            </a:extLst>
          </p:cNvPr>
          <p:cNvSpPr>
            <a:spLocks noGrp="1"/>
          </p:cNvSpPr>
          <p:nvPr>
            <p:ph type="title"/>
          </p:nvPr>
        </p:nvSpPr>
        <p:spPr>
          <a:xfrm>
            <a:off x="827590" y="153365"/>
            <a:ext cx="9601200" cy="1485900"/>
          </a:xfrm>
        </p:spPr>
        <p:txBody>
          <a:bodyPr/>
          <a:lstStyle/>
          <a:p>
            <a:r>
              <a:rPr lang="en-GB" b="1" u="sng"/>
              <a:t>The entrepreneur’s implications </a:t>
            </a:r>
            <a:endParaRPr lang="en-GB" b="1" u="sng" dirty="0"/>
          </a:p>
        </p:txBody>
      </p:sp>
      <p:sp>
        <p:nvSpPr>
          <p:cNvPr id="3" name="Content Placeholder 2">
            <a:extLst>
              <a:ext uri="{FF2B5EF4-FFF2-40B4-BE49-F238E27FC236}">
                <a16:creationId xmlns:a16="http://schemas.microsoft.com/office/drawing/2014/main" id="{BE6FA1A3-5530-4572-8662-EE2AE5BCF808}"/>
              </a:ext>
            </a:extLst>
          </p:cNvPr>
          <p:cNvSpPr>
            <a:spLocks noGrp="1"/>
          </p:cNvSpPr>
          <p:nvPr>
            <p:ph idx="1"/>
          </p:nvPr>
        </p:nvSpPr>
        <p:spPr>
          <a:xfrm>
            <a:off x="711200" y="1522413"/>
            <a:ext cx="7082465" cy="4740164"/>
          </a:xfrm>
        </p:spPr>
        <p:txBody>
          <a:bodyPr>
            <a:normAutofit/>
          </a:bodyPr>
          <a:lstStyle/>
          <a:p>
            <a:r>
              <a:rPr lang="en-GB" sz="2800" dirty="0"/>
              <a:t>The entrepreneur of Genting highlands has been so implicated even from the start and this because he wanted to become successful by doing what he likes and satisfying other people as well during the holidays they will undertake internationally.</a:t>
            </a:r>
          </a:p>
          <a:p>
            <a:r>
              <a:rPr lang="en-GB" sz="2800" dirty="0"/>
              <a:t>Therefore, the entrepreneur has opened 6 resorts that are part of Genting highlands and all of them are being so successful and appreciated. </a:t>
            </a:r>
          </a:p>
        </p:txBody>
      </p:sp>
      <p:pic>
        <p:nvPicPr>
          <p:cNvPr id="2050" name="Picture 2" descr="First World Hotel Genting Highlands, Pahang, Malaysia [Exp… | Flickr">
            <a:extLst>
              <a:ext uri="{FF2B5EF4-FFF2-40B4-BE49-F238E27FC236}">
                <a16:creationId xmlns:a16="http://schemas.microsoft.com/office/drawing/2014/main" id="{AA5A6F70-5C7D-4657-8655-F74BBE787F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26005">
            <a:off x="8000618" y="3725742"/>
            <a:ext cx="4010627" cy="267505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ontact The Genting Hotel | Luxury Hotel In Birmingham - Genting Hotel">
            <a:extLst>
              <a:ext uri="{FF2B5EF4-FFF2-40B4-BE49-F238E27FC236}">
                <a16:creationId xmlns:a16="http://schemas.microsoft.com/office/drawing/2014/main" id="{A1139C96-94E1-48CA-9C73-E220C8056C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117986">
            <a:off x="8000618" y="1057193"/>
            <a:ext cx="3785586" cy="2527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5531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2EA4F6-564D-47A5-A069-C56EB81E0A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83C04A-F506-400E-9962-A2C8F47F428C}"/>
              </a:ext>
            </a:extLst>
          </p:cNvPr>
          <p:cNvSpPr>
            <a:spLocks noGrp="1"/>
          </p:cNvSpPr>
          <p:nvPr>
            <p:ph type="title"/>
          </p:nvPr>
        </p:nvSpPr>
        <p:spPr>
          <a:xfrm>
            <a:off x="7326367" y="685800"/>
            <a:ext cx="3742662" cy="5181601"/>
          </a:xfrm>
        </p:spPr>
        <p:txBody>
          <a:bodyPr>
            <a:normAutofit/>
          </a:bodyPr>
          <a:lstStyle/>
          <a:p>
            <a:r>
              <a:rPr lang="en-GB" b="1" u="sng" dirty="0"/>
              <a:t>Entrepreneurs character </a:t>
            </a:r>
          </a:p>
        </p:txBody>
      </p:sp>
      <p:sp>
        <p:nvSpPr>
          <p:cNvPr id="10" name="Freeform 6">
            <a:extLst>
              <a:ext uri="{FF2B5EF4-FFF2-40B4-BE49-F238E27FC236}">
                <a16:creationId xmlns:a16="http://schemas.microsoft.com/office/drawing/2014/main" id="{11A8EAE1-305E-4C3A-BEFC-FA6E5DFF04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5201754" y="392335"/>
            <a:ext cx="1802878" cy="2426365"/>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
        <p:nvSpPr>
          <p:cNvPr id="3" name="Content Placeholder 2">
            <a:extLst>
              <a:ext uri="{FF2B5EF4-FFF2-40B4-BE49-F238E27FC236}">
                <a16:creationId xmlns:a16="http://schemas.microsoft.com/office/drawing/2014/main" id="{6CE0ADC6-1565-4712-9D46-3B248FC608AD}"/>
              </a:ext>
            </a:extLst>
          </p:cNvPr>
          <p:cNvSpPr>
            <a:spLocks noGrp="1"/>
          </p:cNvSpPr>
          <p:nvPr>
            <p:ph idx="1"/>
          </p:nvPr>
        </p:nvSpPr>
        <p:spPr>
          <a:xfrm>
            <a:off x="184120" y="685800"/>
            <a:ext cx="5510623" cy="5900195"/>
          </a:xfrm>
        </p:spPr>
        <p:txBody>
          <a:bodyPr anchor="b">
            <a:normAutofit lnSpcReduction="10000"/>
          </a:bodyPr>
          <a:lstStyle/>
          <a:p>
            <a:r>
              <a:rPr lang="en-GB" sz="2400" dirty="0"/>
              <a:t>Lim Gon Tong has been that kind of entrepreneur that has know from the begging what it wants, it was the entrepreneur that has everything planned before starting the project and it did know from the start how the resorts are about to make progressions and because he was sure about it and because he was financially stable to maintain this project, he put his entrepreneurship characteristics in practice and started.</a:t>
            </a:r>
          </a:p>
          <a:p>
            <a:r>
              <a:rPr lang="en-GB" sz="2400" dirty="0"/>
              <a:t>He focused on guests even from the start and this was in his advantage for the design of the hotel and the services that were implemented to satisfy the guests. </a:t>
            </a:r>
          </a:p>
        </p:txBody>
      </p:sp>
      <p:pic>
        <p:nvPicPr>
          <p:cNvPr id="3074" name="Picture 2" descr="Small Business &amp; Entrepreneurship Council">
            <a:extLst>
              <a:ext uri="{FF2B5EF4-FFF2-40B4-BE49-F238E27FC236}">
                <a16:creationId xmlns:a16="http://schemas.microsoft.com/office/drawing/2014/main" id="{AAF58824-2187-4F91-B619-B3802CD99C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6097" y="3260060"/>
            <a:ext cx="4950780" cy="2475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7457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098" name="Picture 2" descr="The UK Hotel Industry">
            <a:extLst>
              <a:ext uri="{FF2B5EF4-FFF2-40B4-BE49-F238E27FC236}">
                <a16:creationId xmlns:a16="http://schemas.microsoft.com/office/drawing/2014/main" id="{27B3FC78-0EAB-401E-A82A-D0062BCE437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20" r="1" b="1"/>
          <a:stretch/>
        </p:blipFill>
        <p:spPr bwMode="auto">
          <a:xfrm>
            <a:off x="-1" y="10"/>
            <a:ext cx="12188652"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Rectangle 70">
            <a:extLst>
              <a:ext uri="{FF2B5EF4-FFF2-40B4-BE49-F238E27FC236}">
                <a16:creationId xmlns:a16="http://schemas.microsoft.com/office/drawing/2014/main" id="{21B0DF80-22CF-4D07-BEFF-4119D53F75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8" y="0"/>
            <a:ext cx="12192000" cy="6858000"/>
          </a:xfrm>
          <a:prstGeom prst="rect">
            <a:avLst/>
          </a:prstGeom>
          <a:gradFill flip="none" rotWithShape="1">
            <a:gsLst>
              <a:gs pos="20000">
                <a:schemeClr val="tx2">
                  <a:alpha val="70000"/>
                </a:schemeClr>
              </a:gs>
              <a:gs pos="100000">
                <a:schemeClr val="tx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B43C27-85A8-4E76-A711-368AF9757528}"/>
              </a:ext>
            </a:extLst>
          </p:cNvPr>
          <p:cNvSpPr>
            <a:spLocks noGrp="1"/>
          </p:cNvSpPr>
          <p:nvPr>
            <p:ph type="title"/>
          </p:nvPr>
        </p:nvSpPr>
        <p:spPr>
          <a:xfrm>
            <a:off x="1371600" y="685800"/>
            <a:ext cx="9601200" cy="1485900"/>
          </a:xfrm>
        </p:spPr>
        <p:txBody>
          <a:bodyPr>
            <a:normAutofit/>
          </a:bodyPr>
          <a:lstStyle/>
          <a:p>
            <a:r>
              <a:rPr lang="en-GB" b="1" u="sng">
                <a:solidFill>
                  <a:schemeClr val="bg2"/>
                </a:solidFill>
              </a:rPr>
              <a:t>CONCLUSION</a:t>
            </a:r>
          </a:p>
        </p:txBody>
      </p:sp>
      <p:sp>
        <p:nvSpPr>
          <p:cNvPr id="73" name="Rectangle 72">
            <a:extLst>
              <a:ext uri="{FF2B5EF4-FFF2-40B4-BE49-F238E27FC236}">
                <a16:creationId xmlns:a16="http://schemas.microsoft.com/office/drawing/2014/main" id="{5CDDA647-412B-4CF7-812B-2F036F8C6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095" y="376"/>
            <a:ext cx="2286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6431D1FC-2A9D-4309-859A-C3F2B8EC7972}"/>
              </a:ext>
            </a:extLst>
          </p:cNvPr>
          <p:cNvSpPr>
            <a:spLocks noGrp="1"/>
          </p:cNvSpPr>
          <p:nvPr>
            <p:ph idx="1"/>
          </p:nvPr>
        </p:nvSpPr>
        <p:spPr>
          <a:xfrm>
            <a:off x="1371600" y="2286000"/>
            <a:ext cx="9601200" cy="3581400"/>
          </a:xfrm>
        </p:spPr>
        <p:txBody>
          <a:bodyPr>
            <a:normAutofit/>
          </a:bodyPr>
          <a:lstStyle/>
          <a:p>
            <a:r>
              <a:rPr lang="en-GB">
                <a:solidFill>
                  <a:schemeClr val="bg2"/>
                </a:solidFill>
              </a:rPr>
              <a:t>As a conclusion, the entrepreneur showed effective knowledge and effective planning as well as suitable characteristics when starting the project and this was in his advantage even from the start as he was financially more than stable and all the infestations he needed to make were made with no doubt and at some point it did make the process of development of the company more rapid. </a:t>
            </a:r>
          </a:p>
          <a:p>
            <a:r>
              <a:rPr lang="en-GB">
                <a:solidFill>
                  <a:schemeClr val="bg2"/>
                </a:solidFill>
              </a:rPr>
              <a:t>Currently Genting hotel’s reputation has been maintained and it keeps progressing. </a:t>
            </a:r>
          </a:p>
        </p:txBody>
      </p:sp>
    </p:spTree>
    <p:extLst>
      <p:ext uri="{BB962C8B-B14F-4D97-AF65-F5344CB8AC3E}">
        <p14:creationId xmlns:p14="http://schemas.microsoft.com/office/powerpoint/2010/main" val="4269468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812C54-7AEF-4ABB-826E-221F51CB0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868701-8FAE-462C-8EB9-83CB02956287}"/>
              </a:ext>
            </a:extLst>
          </p:cNvPr>
          <p:cNvSpPr>
            <a:spLocks noGrp="1"/>
          </p:cNvSpPr>
          <p:nvPr>
            <p:ph type="title"/>
          </p:nvPr>
        </p:nvSpPr>
        <p:spPr>
          <a:xfrm>
            <a:off x="3363864" y="685800"/>
            <a:ext cx="7705164" cy="1485900"/>
          </a:xfrm>
        </p:spPr>
        <p:txBody>
          <a:bodyPr>
            <a:normAutofit/>
          </a:bodyPr>
          <a:lstStyle/>
          <a:p>
            <a:r>
              <a:rPr lang="en-GB" b="1" u="sng" dirty="0"/>
              <a:t>REFERENCES</a:t>
            </a:r>
            <a:r>
              <a:rPr lang="en-GB" dirty="0"/>
              <a:t> </a:t>
            </a:r>
          </a:p>
        </p:txBody>
      </p:sp>
      <p:sp>
        <p:nvSpPr>
          <p:cNvPr id="10" name="Rectangle 9">
            <a:extLst>
              <a:ext uri="{FF2B5EF4-FFF2-40B4-BE49-F238E27FC236}">
                <a16:creationId xmlns:a16="http://schemas.microsoft.com/office/drawing/2014/main" id="{891F40E4-8A76-44CF-91EC-9073673526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6"/>
            <a:ext cx="304441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2171013-D973-4187-9CF2-EE098EEF81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81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9327F985-BD89-456D-BBD0-BD97CE921805}"/>
              </a:ext>
            </a:extLst>
          </p:cNvPr>
          <p:cNvSpPr>
            <a:spLocks noGrp="1"/>
          </p:cNvSpPr>
          <p:nvPr>
            <p:ph idx="1"/>
          </p:nvPr>
        </p:nvSpPr>
        <p:spPr>
          <a:xfrm>
            <a:off x="3363864" y="2286000"/>
            <a:ext cx="7705164" cy="3581400"/>
          </a:xfrm>
        </p:spPr>
        <p:txBody>
          <a:bodyPr>
            <a:normAutofit/>
          </a:bodyPr>
          <a:lstStyle/>
          <a:p>
            <a:r>
              <a:rPr lang="en-GB" dirty="0"/>
              <a:t>Daisyme, P. (2015), “Five characteristics of successful entrepreneurs”, [online] available on: </a:t>
            </a:r>
            <a:r>
              <a:rPr lang="en-GB" dirty="0">
                <a:hlinkClick r:id="rId2"/>
              </a:rPr>
              <a:t>https://due.com/blog/7-characteristics-of-successful-entrepreneurs/last</a:t>
            </a:r>
            <a:r>
              <a:rPr lang="en-GB" dirty="0"/>
              <a:t> accessed on: 19/ 06/2020</a:t>
            </a:r>
          </a:p>
          <a:p>
            <a:r>
              <a:rPr lang="en-GB" dirty="0"/>
              <a:t>Genting Group, (2019), “Our history”, [online] found on: </a:t>
            </a:r>
            <a:r>
              <a:rPr lang="en-GB" dirty="0">
                <a:hlinkClick r:id="rId3"/>
              </a:rPr>
              <a:t>https://www.genting.com/history2/</a:t>
            </a:r>
            <a:r>
              <a:rPr lang="en-GB" dirty="0"/>
              <a:t>  last accessed on: 19/06/2020</a:t>
            </a:r>
          </a:p>
          <a:p>
            <a:r>
              <a:rPr lang="en-GB" dirty="0"/>
              <a:t>Wikipedia, (2020), “Lim Goh Tong”, [online] found on: </a:t>
            </a:r>
            <a:r>
              <a:rPr lang="en-GB" dirty="0">
                <a:hlinkClick r:id="rId4"/>
              </a:rPr>
              <a:t>https://en.wikipedia.org/wiki/Lim_Goh_Tonglast</a:t>
            </a:r>
            <a:r>
              <a:rPr lang="en-GB" dirty="0"/>
              <a:t>  accessed on: 19/06/2020</a:t>
            </a:r>
          </a:p>
        </p:txBody>
      </p:sp>
    </p:spTree>
    <p:extLst>
      <p:ext uri="{BB962C8B-B14F-4D97-AF65-F5344CB8AC3E}">
        <p14:creationId xmlns:p14="http://schemas.microsoft.com/office/powerpoint/2010/main" val="1235230701"/>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A2E40"/>
      </a:dk2>
      <a:lt2>
        <a:srgbClr val="EBE7DD"/>
      </a:lt2>
      <a:accent1>
        <a:srgbClr val="69A1AB"/>
      </a:accent1>
      <a:accent2>
        <a:srgbClr val="F2C418"/>
      </a:accent2>
      <a:accent3>
        <a:srgbClr val="87492C"/>
      </a:accent3>
      <a:accent4>
        <a:srgbClr val="4A845E"/>
      </a:accent4>
      <a:accent5>
        <a:srgbClr val="DC9528"/>
      </a:accent5>
      <a:accent6>
        <a:srgbClr val="9A5D78"/>
      </a:accent6>
      <a:hlink>
        <a:srgbClr val="66C8E3"/>
      </a:hlink>
      <a:folHlink>
        <a:srgbClr val="B162A1"/>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17F9D331-421E-442F-B033-AF5B21A44854}"/>
    </a:ext>
  </a:extLst>
</a:theme>
</file>

<file path=docProps/app.xml><?xml version="1.0" encoding="utf-8"?>
<Properties xmlns="http://schemas.openxmlformats.org/officeDocument/2006/extended-properties" xmlns:vt="http://schemas.openxmlformats.org/officeDocument/2006/docPropsVTypes">
  <TotalTime>19</TotalTime>
  <Words>533</Words>
  <Application>Microsoft Office PowerPoint</Application>
  <PresentationFormat>Widescreen</PresentationFormat>
  <Paragraphs>22</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Franklin Gothic Book</vt:lpstr>
      <vt:lpstr>Crop</vt:lpstr>
      <vt:lpstr>Entrepreneurship findings </vt:lpstr>
      <vt:lpstr>Genting resort  </vt:lpstr>
      <vt:lpstr>Genting hotels now </vt:lpstr>
      <vt:lpstr>The entrepreneur’s implications </vt:lpstr>
      <vt:lpstr>Entrepreneurs character </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Entrepreneurship findings </dc:title>
  <dc:creator>Policica Dansatoarea</dc:creator>
  <cp:lastModifiedBy>Policica Dansatoarea</cp:lastModifiedBy>
  <cp:revision>3</cp:revision>
  <dcterms:created xsi:type="dcterms:W3CDTF">2020-06-19T13:19:15Z</dcterms:created>
  <dcterms:modified xsi:type="dcterms:W3CDTF">2020-06-19T13:38:41Z</dcterms:modified>
</cp:coreProperties>
</file>