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16F12A9-7407-417A-825D-CDC28107C1BB}" type="datetimeFigureOut">
              <a:rPr lang="en-GB"/>
              <a:pPr>
                <a:defRPr/>
              </a:pPr>
              <a:t>18/09/2017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4D5A99F-7D60-44F6-8181-AFAFD172D2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1921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60A7E0F-D6ED-41DF-A068-813510BB597B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450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2147483646 w 5760"/>
                <a:gd name="T3" fmla="*/ 0 h 528"/>
                <a:gd name="T4" fmla="*/ 2147483646 w 5760"/>
                <a:gd name="T5" fmla="*/ 2147483646 h 528"/>
                <a:gd name="T6" fmla="*/ 2147483646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eaLnBrk="1" hangingPunct="1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0F1ED5D-E96B-4FBD-B80B-5A6CDE65138F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C59D9F0-BEE3-4E17-A006-C9B97D7D93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146754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29A1C-2000-46D5-8EF6-8BE825C3A782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C541D-D452-4190-98CA-A843101D58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2480485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F4AE94-2CB9-41B2-868E-E980E57E0D8B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E5B9-2BC5-4D7D-88E2-9F65C4EF07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42946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6679A7-770C-4F2C-9197-F56694C16158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CFBD5-D954-4476-944E-4ECF2BD611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1333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6A73EE-D3BD-4748-951B-BEACCC51D241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D6092-0511-4834-A029-965111FBC69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1657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AF73D1-1690-43C2-BB66-50A66316C0ED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E41DF-5D58-49FA-A1E4-B38F5EDF2E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94558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D757E-F1B3-4C4E-B9A5-E28067D74D70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3329A-9B8B-446A-B9FE-9CB97AC878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0065501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0E1D613-96C2-4069-82EE-391DA3279B1B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EB5CD-DD0E-40FB-8629-74ADBE43C3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556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6 w 5591"/>
              <a:gd name="T3" fmla="*/ 0 h 588"/>
              <a:gd name="T4" fmla="*/ 2147483646 w 5591"/>
              <a:gd name="T5" fmla="*/ 2147483646 h 588"/>
              <a:gd name="T6" fmla="*/ 2147483646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1E7B5DE-6F12-44F0-B30D-7E5A7258B751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AF9AD-4389-4009-B7A0-1ACBEAE011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8763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CFB74-610F-47A9-A6D5-C6E667A259AD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0B3BD-150D-4606-B712-2041AD8482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011569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C9428-59EC-473E-B186-E1C9D817A5D9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70980-F25B-4263-AFE7-C5AAA50292F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7072133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eaLnBrk="1" hangingPunct="1">
              <a:defRPr/>
            </a:pPr>
            <a:endParaRPr lang="en-US">
              <a:latin typeface="Arial" charset="0"/>
            </a:endParaRPr>
          </a:p>
        </p:txBody>
      </p:sp>
      <p:sp>
        <p:nvSpPr>
          <p:cNvPr id="1027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6 w 5591"/>
              <a:gd name="T3" fmla="*/ 0 h 588"/>
              <a:gd name="T4" fmla="*/ 2147483646 w 5591"/>
              <a:gd name="T5" fmla="*/ 2147483646 h 588"/>
              <a:gd name="T6" fmla="*/ 2147483646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fld id="{BC959DF6-A012-4D2C-9240-5F72DF3FD8F8}" type="datetimeFigureOut">
              <a:rPr lang="en-US"/>
              <a:pPr>
                <a:defRPr/>
              </a:pPr>
              <a:t>9/18/2017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274D4D0F-E649-4FA6-BE7D-72EACDC9A5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59" r:id="rId2"/>
    <p:sldLayoutId id="2147483864" r:id="rId3"/>
    <p:sldLayoutId id="2147483865" r:id="rId4"/>
    <p:sldLayoutId id="2147483866" r:id="rId5"/>
    <p:sldLayoutId id="2147483867" r:id="rId6"/>
    <p:sldLayoutId id="2147483860" r:id="rId7"/>
    <p:sldLayoutId id="2147483868" r:id="rId8"/>
    <p:sldLayoutId id="2147483869" r:id="rId9"/>
    <p:sldLayoutId id="2147483861" r:id="rId10"/>
    <p:sldLayoutId id="2147483862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0" y="332656"/>
            <a:ext cx="9144000" cy="96566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5400" dirty="0" smtClean="0">
                <a:solidFill>
                  <a:schemeClr val="tx1"/>
                </a:solidFill>
                <a:effectLst/>
              </a:rPr>
              <a:t>Experimental Psychology</a:t>
            </a:r>
            <a:endParaRPr lang="en-US" sz="54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10243" name="Subtitle 2"/>
          <p:cNvSpPr>
            <a:spLocks noGrp="1"/>
          </p:cNvSpPr>
          <p:nvPr>
            <p:ph type="subTitle" idx="1"/>
          </p:nvPr>
        </p:nvSpPr>
        <p:spPr>
          <a:xfrm>
            <a:off x="0" y="2060848"/>
            <a:ext cx="9036050" cy="2736577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en-US" sz="4000" dirty="0" smtClean="0">
                <a:solidFill>
                  <a:schemeClr val="tx1"/>
                </a:solidFill>
              </a:rPr>
              <a:t>Lecture 8: Issues </a:t>
            </a:r>
            <a:r>
              <a:rPr lang="en-US" altLang="en-US" sz="4000" dirty="0" smtClean="0">
                <a:solidFill>
                  <a:schemeClr val="tx1"/>
                </a:solidFill>
              </a:rPr>
              <a:t>Within Experimental Psychology</a:t>
            </a:r>
          </a:p>
          <a:p>
            <a:pPr marR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endParaRPr lang="en-US" altLang="en-US" sz="3200" dirty="0" smtClean="0">
              <a:solidFill>
                <a:schemeClr val="tx1"/>
              </a:solidFill>
            </a:endParaRPr>
          </a:p>
          <a:p>
            <a:pPr marR="0" algn="ctr" eaLnBrk="1" hangingPunct="1">
              <a:lnSpc>
                <a:spcPct val="80000"/>
              </a:lnSpc>
            </a:pPr>
            <a:r>
              <a:rPr lang="en-GB" altLang="en-US" sz="3600" dirty="0" err="1" smtClean="0">
                <a:solidFill>
                  <a:schemeClr val="tx1"/>
                </a:solidFill>
              </a:rPr>
              <a:t>Dr.</a:t>
            </a:r>
            <a:r>
              <a:rPr lang="en-GB" altLang="en-US" sz="3600" dirty="0" smtClean="0">
                <a:solidFill>
                  <a:schemeClr val="tx1"/>
                </a:solidFill>
              </a:rPr>
              <a:t> Kate Williams</a:t>
            </a:r>
          </a:p>
          <a:p>
            <a:pPr marR="0" algn="ctr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endParaRPr lang="en-US" altLang="en-US" sz="3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0" y="908050"/>
            <a:ext cx="8856663" cy="4525963"/>
          </a:xfrm>
        </p:spPr>
        <p:txBody>
          <a:bodyPr/>
          <a:lstStyle/>
          <a:p>
            <a:r>
              <a:rPr lang="en-GB" alt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Last lecture looked at cognitive neuroscience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New methodologies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New findings</a:t>
            </a:r>
          </a:p>
          <a:p>
            <a:pPr lvl="1"/>
            <a:endParaRPr lang="en-GB" altLang="en-US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A new paradigm?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Kuhn’s argument of paradigm shifts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>
          <a:xfrm>
            <a:off x="0" y="1481138"/>
            <a:ext cx="9036050" cy="4525962"/>
          </a:xfrm>
        </p:spPr>
        <p:txBody>
          <a:bodyPr/>
          <a:lstStyle/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The ‘new’ psychology?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‘Traditional’ research (social, cognitive, developmental, etc.)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Neuroscience (Cognitive, Social, etc.)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Biological/Medical neuroscience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Behavioural genetics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Applied research</a:t>
            </a:r>
          </a:p>
          <a:p>
            <a:pPr lvl="1"/>
            <a:endParaRPr lang="en-GB" alt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Not a paradigm shift</a:t>
            </a:r>
          </a:p>
          <a:p>
            <a:pPr lvl="1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An amalgamation of existing paradigms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Similar to the crisis in the 1970s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Methodology issues</a:t>
            </a:r>
          </a:p>
          <a:p>
            <a:pPr lvl="1"/>
            <a:endParaRPr lang="en-GB" altLang="en-US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Plus fraud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But see reports on Cyril Burt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Not necessarily a new phenomena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sz="3600" dirty="0" smtClean="0"/>
              <a:t>Problems in Psychology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>
          <a:xfrm>
            <a:off x="0" y="836613"/>
            <a:ext cx="9036050" cy="5688012"/>
          </a:xfrm>
        </p:spPr>
        <p:txBody>
          <a:bodyPr/>
          <a:lstStyle/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Bennett et al.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fMRI scan of a dead salmon showed brain activity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Voxel/Statistics issue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Raises questions for the role of fMRI in studying brain processes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Not the be-all and end-all some thought</a:t>
            </a:r>
          </a:p>
          <a:p>
            <a:pPr lvl="2"/>
            <a:endParaRPr lang="en-GB" alt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Statistics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Use of </a:t>
            </a:r>
            <a:r>
              <a:rPr lang="en-GB" altLang="en-US" sz="2800" i="1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-values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Is .05 a useful cut-off?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What is the difference between .05 and .06?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Better ways to calculate statistics?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3448" y="0"/>
            <a:ext cx="8229600" cy="83671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sz="3600" dirty="0" smtClean="0"/>
              <a:t>Problems in Psychology: Methodology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53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53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>
            <a:spLocks noGrp="1"/>
          </p:cNvSpPr>
          <p:nvPr>
            <p:ph idx="1"/>
          </p:nvPr>
        </p:nvSpPr>
        <p:spPr>
          <a:xfrm>
            <a:off x="0" y="1038225"/>
            <a:ext cx="9144000" cy="4968875"/>
          </a:xfrm>
        </p:spPr>
        <p:txBody>
          <a:bodyPr/>
          <a:lstStyle/>
          <a:p>
            <a:r>
              <a:rPr lang="en-GB" alt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Diederik Stapel (University of Tilburg)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Falsified data in a number of high-profile studies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Priming studies</a:t>
            </a:r>
          </a:p>
          <a:p>
            <a:pPr lvl="2"/>
            <a:endParaRPr lang="en-GB" altLang="en-US" sz="2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Numerous others have resigned/retracted papers since this. </a:t>
            </a:r>
          </a:p>
          <a:p>
            <a:pPr lvl="1"/>
            <a:endParaRPr lang="en-GB" altLang="en-US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Integrity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Trust in us as scientists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Badly damages the integrity of the whole field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/>
          <a:lstStyle/>
          <a:p>
            <a:pPr algn="ctr">
              <a:defRPr/>
            </a:pPr>
            <a:r>
              <a:rPr lang="en-GB" sz="3600" dirty="0" smtClean="0"/>
              <a:t>Problems in Psychology: Fraud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63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1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026025"/>
          </a:xfrm>
        </p:spPr>
        <p:txBody>
          <a:bodyPr/>
          <a:lstStyle/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File-drawer problem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Only reporting significant results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Non-significant results go into the file-drawer (stay in office)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Never reported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Run a study four times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Three non-significant results</a:t>
            </a:r>
          </a:p>
          <a:p>
            <a:pPr lvl="2"/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One significant result</a:t>
            </a:r>
          </a:p>
          <a:p>
            <a:pPr lvl="3"/>
            <a:r>
              <a:rPr lang="en-GB" alt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Report the significant result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Journals do not tend to report non-significant findings</a:t>
            </a: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Replication/Data-sharing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8945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en-GB" sz="3600" dirty="0" smtClean="0"/>
              <a:t>Problems in Psychology: Selectivity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1"/>
          <p:cNvSpPr>
            <a:spLocks noGrp="1"/>
          </p:cNvSpPr>
          <p:nvPr>
            <p:ph idx="1"/>
          </p:nvPr>
        </p:nvSpPr>
        <p:spPr>
          <a:xfrm>
            <a:off x="179388" y="1481138"/>
            <a:ext cx="8507412" cy="4525962"/>
          </a:xfrm>
        </p:spPr>
        <p:txBody>
          <a:bodyPr/>
          <a:lstStyle/>
          <a:p>
            <a:r>
              <a:rPr lang="en-GB" alt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These are not problems for only psychology</a:t>
            </a:r>
          </a:p>
          <a:p>
            <a:endParaRPr lang="en-GB" altLang="en-US" sz="32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Scientific methodology is questioned</a:t>
            </a:r>
          </a:p>
          <a:p>
            <a:endParaRPr lang="en-GB" altLang="en-US" sz="32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Fraud exists in all sciences</a:t>
            </a:r>
          </a:p>
          <a:p>
            <a:endParaRPr lang="en-GB" altLang="en-US" sz="32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Selectivity exists in all sciences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sz="3600" dirty="0" smtClean="0"/>
              <a:t>Problems in Science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306887"/>
          </a:xfrm>
        </p:spPr>
        <p:txBody>
          <a:bodyPr/>
          <a:lstStyle/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Exploring worthwhile topics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Using validated measures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Researching topics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Examining/Reporting accurately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Examining/Reporting with integrity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Embracing new methodologies</a:t>
            </a:r>
          </a:p>
          <a:p>
            <a:r>
              <a:rPr lang="en-GB" alt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Embracing correct methodologies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 smtClean="0"/>
              <a:t>The Reason We Ask You To Do Things In A Specific Way</a:t>
            </a:r>
            <a:endParaRPr lang="en-GB" sz="3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225" y="835496"/>
            <a:ext cx="9121775" cy="5257800"/>
          </a:xfrm>
        </p:spPr>
        <p:txBody>
          <a:bodyPr/>
          <a:lstStyle/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Your first assignment for this module is due in 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Tuesday 12</a:t>
            </a:r>
            <a:r>
              <a:rPr lang="en-GB" altLang="en-US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December by 12pm (Midday).</a:t>
            </a:r>
          </a:p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DRAFT 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FINAL </a:t>
            </a:r>
            <a:r>
              <a:rPr lang="en-GB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Turnitin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submission portals are on Moodle.</a:t>
            </a:r>
          </a:p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submit only ONE draft of your work. </a:t>
            </a:r>
          </a:p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will </a:t>
            </a:r>
            <a:r>
              <a:rPr lang="en-GB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receive feedback on your draft submission.</a:t>
            </a:r>
          </a:p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draft submission is to allow </a:t>
            </a:r>
            <a:r>
              <a:rPr lang="en-GB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view the level of text-matching in your report in order to rectify any glaring errors before you submit your final piece of work. </a:t>
            </a:r>
          </a:p>
          <a:p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to also check the breakdown of the originality report generated by </a:t>
            </a:r>
            <a:r>
              <a:rPr lang="en-GB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Turnitin</a:t>
            </a:r>
            <a:r>
              <a:rPr lang="en-GB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not just the overall percentage. </a:t>
            </a:r>
          </a:p>
          <a:p>
            <a:r>
              <a:rPr lang="en-GB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you then submit the correct version of your work to the final </a:t>
            </a:r>
            <a:r>
              <a:rPr lang="en-GB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Turnitin</a:t>
            </a:r>
            <a:r>
              <a:rPr lang="en-GB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submission portal. </a:t>
            </a:r>
            <a:endParaRPr lang="en-GB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566" y="7260"/>
            <a:ext cx="9122433" cy="11430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Assignment Submission Reminder </a:t>
            </a:r>
            <a:endParaRPr lang="en-GB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950" y="765175"/>
            <a:ext cx="8928100" cy="5543550"/>
          </a:xfrm>
        </p:spPr>
        <p:txBody>
          <a:bodyPr/>
          <a:lstStyle/>
          <a:p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Lecture: Case 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 - Experimental 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 of 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  <a:endParaRPr lang="en-GB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will examine the different types of memory, theories proposed to explain how we forget, real-life implications of memory failure, &amp; impaired memory resulting from brain injury. We will also ask ourselves whether having perfect memory is to be desired or not.</a:t>
            </a:r>
          </a:p>
          <a:p>
            <a:pPr marL="392113" lvl="1" indent="0">
              <a:buNone/>
            </a:pPr>
            <a:endParaRPr lang="en-GB" alt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Seminar: Is Psychology a Science? Issues in Experimental Psychology.</a:t>
            </a:r>
          </a:p>
          <a:p>
            <a:pPr lvl="1"/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 discuss the case of </a:t>
            </a:r>
            <a:r>
              <a:rPr lang="en-GB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Deiderik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Stapel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what the implications are for research in light of this case, and start to critically consider the role of experimental psychology in science and as a tool to explore issues in the world.</a:t>
            </a:r>
          </a:p>
          <a:p>
            <a:pPr lvl="1"/>
            <a:r>
              <a:rPr lang="en-GB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Compulsory reading MUST be done in preparation for this seminar - the three papers are available on Moodle. </a:t>
            </a:r>
          </a:p>
          <a:p>
            <a:pPr lvl="1"/>
            <a:endParaRPr lang="en-GB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GB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68272"/>
            <a:ext cx="8229600" cy="72008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4400" dirty="0" smtClean="0">
                <a:effectLst/>
              </a:rPr>
              <a:t>Next Week…</a:t>
            </a:r>
            <a:endParaRPr lang="en-GB" sz="4400" dirty="0">
              <a:effectLst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555</TotalTime>
  <Words>501</Words>
  <Application>Microsoft Office PowerPoint</Application>
  <PresentationFormat>On-screen Show (4:3)</PresentationFormat>
  <Paragraphs>91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Lucida Sans Unicode</vt:lpstr>
      <vt:lpstr>Wingdings 3</vt:lpstr>
      <vt:lpstr>Verdana</vt:lpstr>
      <vt:lpstr>Wingdings 2</vt:lpstr>
      <vt:lpstr>Calibri</vt:lpstr>
      <vt:lpstr>Times New Roman</vt:lpstr>
      <vt:lpstr>Concourse</vt:lpstr>
      <vt:lpstr>Experimental Psychology</vt:lpstr>
      <vt:lpstr>PowerPoint Presentation</vt:lpstr>
      <vt:lpstr>PowerPoint Presentation</vt:lpstr>
      <vt:lpstr>Problems in Psychology</vt:lpstr>
      <vt:lpstr>Problems in Psychology: Methodology</vt:lpstr>
      <vt:lpstr>Problems in Psychology: Fraud</vt:lpstr>
      <vt:lpstr>Problems in Psychology: Selectivity</vt:lpstr>
      <vt:lpstr>Problems in Science</vt:lpstr>
      <vt:lpstr>The Reason We Ask You To Do Things In A Specific Way</vt:lpstr>
      <vt:lpstr>Assignment Submission Reminder </vt:lpstr>
      <vt:lpstr>Next Week…</vt:lpstr>
    </vt:vector>
  </TitlesOfParts>
  <Company>SIHE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Skills and Research Methodology</dc:title>
  <dc:creator>Hutchings, Paul</dc:creator>
  <cp:lastModifiedBy>Kate Williams</cp:lastModifiedBy>
  <cp:revision>39</cp:revision>
  <dcterms:created xsi:type="dcterms:W3CDTF">2010-11-04T07:53:32Z</dcterms:created>
  <dcterms:modified xsi:type="dcterms:W3CDTF">2017-09-18T11:51:27Z</dcterms:modified>
</cp:coreProperties>
</file>