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57" r:id="rId2"/>
    <p:sldId id="310" r:id="rId3"/>
    <p:sldId id="311" r:id="rId4"/>
    <p:sldId id="306" r:id="rId5"/>
    <p:sldId id="314" r:id="rId6"/>
    <p:sldId id="294" r:id="rId7"/>
    <p:sldId id="312" r:id="rId8"/>
    <p:sldId id="302" r:id="rId9"/>
    <p:sldId id="280" r:id="rId10"/>
    <p:sldId id="281" r:id="rId11"/>
    <p:sldId id="316" r:id="rId12"/>
    <p:sldId id="315" r:id="rId13"/>
    <p:sldId id="282" r:id="rId14"/>
    <p:sldId id="277" r:id="rId15"/>
    <p:sldId id="278" r:id="rId16"/>
    <p:sldId id="283" r:id="rId17"/>
    <p:sldId id="284" r:id="rId18"/>
    <p:sldId id="285" r:id="rId19"/>
    <p:sldId id="286" r:id="rId20"/>
    <p:sldId id="292" r:id="rId21"/>
    <p:sldId id="293" r:id="rId22"/>
    <p:sldId id="287" r:id="rId23"/>
    <p:sldId id="317" r:id="rId24"/>
    <p:sldId id="297" r:id="rId25"/>
    <p:sldId id="305" r:id="rId26"/>
    <p:sldId id="288" r:id="rId27"/>
    <p:sldId id="313" r:id="rId28"/>
    <p:sldId id="289" r:id="rId29"/>
    <p:sldId id="318" r:id="rId30"/>
    <p:sldId id="308" r:id="rId31"/>
    <p:sldId id="307" r:id="rId32"/>
    <p:sldId id="290" r:id="rId33"/>
    <p:sldId id="319" r:id="rId34"/>
    <p:sldId id="301" r:id="rId35"/>
    <p:sldId id="291" r:id="rId36"/>
    <p:sldId id="300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A38DF9-C470-43FE-B3F2-2169A8498F30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74562-9E6D-49C9-A5C4-64DA62C26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895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158C7DD3-CA01-42EF-90B0-0A7D1BBC2A7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9FABC71-F492-4C8A-A96D-50AD14014317}" type="slidenum">
              <a:rPr lang="en-GB" altLang="en-US"/>
              <a:pPr>
                <a:spcBef>
                  <a:spcPct val="0"/>
                </a:spcBef>
              </a:pPr>
              <a:t>4</a:t>
            </a:fld>
            <a:endParaRPr lang="en-GB" altLang="en-US"/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79A21844-DECF-4A78-8824-8E632FC8DA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383775A2-2F04-48F7-9144-8A9243FD07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158C7DD3-CA01-42EF-90B0-0A7D1BBC2A7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9FABC71-F492-4C8A-A96D-50AD14014317}" type="slidenum">
              <a:rPr lang="en-GB" altLang="en-US"/>
              <a:pPr>
                <a:spcBef>
                  <a:spcPct val="0"/>
                </a:spcBef>
              </a:pPr>
              <a:t>5</a:t>
            </a:fld>
            <a:endParaRPr lang="en-GB" altLang="en-US"/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79A21844-DECF-4A78-8824-8E632FC8DA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383775A2-2F04-48F7-9144-8A9243FD07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05907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0538A908-CF56-47B6-8FD7-5657F0E0FF1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37F4AA6-34CD-4D38-B02F-B806DFC14DA2}" type="slidenum">
              <a:rPr lang="en-GB" altLang="en-US"/>
              <a:pPr>
                <a:spcBef>
                  <a:spcPct val="0"/>
                </a:spcBef>
              </a:pPr>
              <a:t>8</a:t>
            </a:fld>
            <a:endParaRPr lang="en-GB" altLang="en-US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977AD332-D0E9-40E7-9450-C4B2E11DAD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38125" y="862013"/>
            <a:ext cx="6167438" cy="3470275"/>
          </a:xfrm>
          <a:ln w="12700" cap="flat">
            <a:solidFill>
              <a:schemeClr val="tx1"/>
            </a:solidFill>
          </a:ln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2A9DC027-BFEC-41B7-94F1-1CEBC59928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5825" y="4719638"/>
            <a:ext cx="4868863" cy="44767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710" tIns="45050" rIns="91710" bIns="450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CAECCA64-2463-4F66-86A2-FE43FA7FA26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09933E25-B615-4729-8A2C-2D4999D0F1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54AD1669-18C8-4EA8-9095-D018F9F5C7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8B65251-40FA-4E9C-AE07-8AFCB2F6E3E2}" type="slidenum">
              <a:rPr lang="en-GB" altLang="en-US" sz="1200">
                <a:latin typeface="Times New Roman" panose="02020603050405020304" pitchFamily="18" charset="0"/>
              </a:rPr>
              <a:pPr/>
              <a:t>36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903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57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83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030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884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58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01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797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748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131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9877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600" y="762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24000"/>
            <a:ext cx="508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524000"/>
            <a:ext cx="508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0527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600" y="762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400" y="1524000"/>
            <a:ext cx="10363200" cy="4724400"/>
          </a:xfrm>
        </p:spPr>
        <p:txBody>
          <a:bodyPr/>
          <a:lstStyle/>
          <a:p>
            <a:pPr lv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40635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600" y="762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914400" y="1524000"/>
            <a:ext cx="10363200" cy="4724400"/>
          </a:xfrm>
        </p:spPr>
        <p:txBody>
          <a:bodyPr/>
          <a:lstStyle/>
          <a:p>
            <a:pPr lv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87139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5299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bbc.co.uk/news/business-19809717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bbc.co.uk/news/uk-24833555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027" y="661481"/>
            <a:ext cx="11099258" cy="5111693"/>
          </a:xfrm>
        </p:spPr>
        <p:txBody>
          <a:bodyPr>
            <a:normAutofit fontScale="90000"/>
          </a:bodyPr>
          <a:lstStyle/>
          <a:p>
            <a:br>
              <a:rPr lang="en-GB" altLang="en-US" sz="2400" dirty="0"/>
            </a:br>
            <a:br>
              <a:rPr lang="en-GB" altLang="en-US" b="1" dirty="0"/>
            </a:br>
            <a:r>
              <a:rPr lang="en-GB" sz="4900" b="1" dirty="0"/>
              <a:t>Project Management LCBB5005 </a:t>
            </a:r>
            <a:br>
              <a:rPr lang="en-GB" sz="49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4900" b="1" dirty="0"/>
            </a:br>
            <a:r>
              <a:rPr lang="en-GB" sz="4900" b="1" dirty="0"/>
              <a:t>WEEK 6</a:t>
            </a:r>
            <a:br>
              <a:rPr lang="en-GB" sz="4900" b="1" dirty="0"/>
            </a:br>
            <a:br>
              <a:rPr lang="en-GB" sz="4900" b="1" dirty="0"/>
            </a:br>
            <a:r>
              <a:rPr lang="en-GB" sz="4900" b="1" dirty="0"/>
              <a:t>CONTRACTING in </a:t>
            </a:r>
            <a:br>
              <a:rPr lang="en-GB" sz="4900" b="1" dirty="0"/>
            </a:br>
            <a:r>
              <a:rPr lang="en-GB" sz="4900" b="1" dirty="0"/>
              <a:t>PROJECT MANAGEMENT</a:t>
            </a:r>
            <a:br>
              <a:rPr lang="en-GB" sz="4900" b="1" dirty="0"/>
            </a:br>
            <a:r>
              <a:rPr lang="en-GB" sz="4900" b="1" dirty="0"/>
              <a:t> </a:t>
            </a:r>
            <a:br>
              <a:rPr lang="en-GB" sz="49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sz="49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22895-4D5C-C8FE-10BF-2D44FDA9D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422" y="80085"/>
            <a:ext cx="10972800" cy="591124"/>
          </a:xfrm>
        </p:spPr>
        <p:txBody>
          <a:bodyPr>
            <a:normAutofit fontScale="90000"/>
          </a:bodyPr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D8D97-6DAA-DF5C-44DC-A213C0673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854" y="671209"/>
            <a:ext cx="11919627" cy="5009744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Defined PM (set of agreed activities with start and end time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Projects serve a specific purpose (compliance or emergency; operational purposes or strategic purposes)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also look at importance of considering all stakeholders and identify their stake and how to manage them to make a project a success, and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Project Planning (WBS, RM, Cost Account and D. chart).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Sometimes, projects initiators may face resource problems (cost and expertise and time constraints).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Contracting is a way of addressing resource problems in PM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429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22895-4D5C-C8FE-10BF-2D44FDA9D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422" y="80085"/>
            <a:ext cx="10972800" cy="591124"/>
          </a:xfrm>
        </p:spPr>
        <p:txBody>
          <a:bodyPr>
            <a:normAutofit fontScale="90000"/>
          </a:bodyPr>
          <a:lstStyle/>
          <a:p>
            <a:r>
              <a:rPr lang="en-GB" dirty="0"/>
              <a:t>Outline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D8D97-6DAA-DF5C-44DC-A213C0673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854" y="671209"/>
            <a:ext cx="11919627" cy="5009744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 the idea of a contract or outsourcing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Appreciate that contracting or outsourcing is a way of solving resource issues or limitations (mainly cost, time issues and expertise/skill issues)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Discuss issue around objectives of contracting (what to contract out and not contract out, when to contract etc)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Look at various contract strategies and their associated merits and demerits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Considerations in contract pricing systems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510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33658E1B-4975-42EB-A851-36BAA2650A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1"/>
            <a:ext cx="8121650" cy="779834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What is a Contract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043F4D4C-94CC-4FF9-8113-26418DCE31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93389" y="856035"/>
            <a:ext cx="10642058" cy="4824918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contract is legally binding agreement signed between two or more parties to fulfil or implement an obligation or conduct an activity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will define the term of reference (TOR) parties must follow</a:t>
            </a:r>
          </a:p>
          <a:p>
            <a:pPr marL="534988">
              <a:buFont typeface="Wingdings" panose="05000000000000000000" pitchFamily="2" charset="2"/>
              <a:buChar char="Ø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Responsibility sharing (buying materials or can contractor sub-contract)</a:t>
            </a:r>
          </a:p>
          <a:p>
            <a:pPr marL="534988">
              <a:buFont typeface="Wingdings" panose="05000000000000000000" pitchFamily="2" charset="2"/>
              <a:buChar char="Ø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Expected quality, </a:t>
            </a:r>
          </a:p>
          <a:p>
            <a:pPr marL="534988">
              <a:buFont typeface="Wingdings" panose="05000000000000000000" pitchFamily="2" charset="2"/>
              <a:buChar char="Ø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Completion time, </a:t>
            </a:r>
          </a:p>
          <a:p>
            <a:pPr marL="534988">
              <a:buFont typeface="Wingdings" panose="05000000000000000000" pitchFamily="2" charset="2"/>
              <a:buChar char="Ø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Cost (how much project cost)</a:t>
            </a:r>
          </a:p>
          <a:p>
            <a:pPr marL="534988">
              <a:buFont typeface="Wingdings" panose="05000000000000000000" pitchFamily="2" charset="2"/>
              <a:buChar char="Ø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Payments (how payment going to be made and when)</a:t>
            </a:r>
          </a:p>
          <a:p>
            <a:pPr marL="534988">
              <a:buFont typeface="Wingdings" panose="05000000000000000000" pitchFamily="2" charset="2"/>
              <a:buChar char="Ø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Reporting and </a:t>
            </a:r>
          </a:p>
          <a:p>
            <a:pPr marL="534988">
              <a:buFont typeface="Wingdings" panose="05000000000000000000" pitchFamily="2" charset="2"/>
              <a:buChar char="Ø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Legal issues if one renege from the agreement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33658E1B-4975-42EB-A851-36BAA2650A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1"/>
            <a:ext cx="8121650" cy="565826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What is a Contract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043F4D4C-94CC-4FF9-8113-26418DCE31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0742" y="958174"/>
            <a:ext cx="11264628" cy="4941652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contract could also be defined as a formal agreement between a buyer and a seller/supplier to procure goods and services  required for an agreed project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Which is why Procurement or Purchasing also contain contract element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47675" lvl="1" indent="-273050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 you Make or Buy</a:t>
            </a:r>
          </a:p>
          <a:p>
            <a:pPr marL="447675" lvl="1" indent="-273050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 you procure or purchase from a Single Supplier or multiple Suppliers</a:t>
            </a:r>
          </a:p>
          <a:p>
            <a:pPr marL="447675" lvl="1" indent="-273050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long is the contract going to last</a:t>
            </a:r>
          </a:p>
          <a:p>
            <a:pPr marL="447675" lvl="1" indent="-273050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Nature of collaboration between supplier and client</a:t>
            </a:r>
          </a:p>
          <a:p>
            <a:pPr marL="447675" lvl="1" indent="-273050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process is used to engage in Supplier Selection and Contract choice</a:t>
            </a:r>
          </a:p>
        </p:txBody>
      </p:sp>
    </p:spTree>
    <p:extLst>
      <p:ext uri="{BB962C8B-B14F-4D97-AF65-F5344CB8AC3E}">
        <p14:creationId xmlns:p14="http://schemas.microsoft.com/office/powerpoint/2010/main" val="164685221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4">
            <a:extLst>
              <a:ext uri="{FF2B5EF4-FFF2-40B4-BE49-F238E27FC236}">
                <a16:creationId xmlns:a16="http://schemas.microsoft.com/office/drawing/2014/main" id="{7B91DE5A-6680-484C-9888-333C99D7A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779" y="109268"/>
            <a:ext cx="11582400" cy="737038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Objectives of Contracts/Procurement/Purchasing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A62BE898-084C-49DE-9EF8-9FE978CD0AF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9677" y="863163"/>
            <a:ext cx="11063591" cy="4642692"/>
          </a:xfrm>
        </p:spPr>
        <p:txBody>
          <a:bodyPr>
            <a:normAutofit/>
          </a:bodyPr>
          <a:lstStyle/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Contracting is a solution to resourcing shortages or issues </a:t>
            </a:r>
          </a:p>
          <a:p>
            <a:pPr marL="0" indent="0"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Imagine intending to implement a project, but internal resources (knowledge and expertise) is not available? (design a new operating system using latest technology)</a:t>
            </a:r>
          </a:p>
          <a:p>
            <a:pPr marL="0" indent="0"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Imagine having a brilliant idea but you do not have the finance at a particular time but expect to have it in the future. However, you do not want a loan, or invite shares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4">
            <a:extLst>
              <a:ext uri="{FF2B5EF4-FFF2-40B4-BE49-F238E27FC236}">
                <a16:creationId xmlns:a16="http://schemas.microsoft.com/office/drawing/2014/main" id="{7B91DE5A-6680-484C-9888-333C99D7A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779" y="109268"/>
            <a:ext cx="11582400" cy="737038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Objectives of Procurement/Purchasing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A62BE898-084C-49DE-9EF8-9FE978CD0AF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9677" y="863163"/>
            <a:ext cx="11582400" cy="4642692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On the other hand, imagine some elements in your production process requires </a:t>
            </a:r>
          </a:p>
          <a:p>
            <a:pPr marL="0" indent="0"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47675" indent="-273050">
              <a:buFont typeface="Wingdings" panose="05000000000000000000" pitchFamily="2" charset="2"/>
              <a:buChar char="Ø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Some secure source of supplies or </a:t>
            </a:r>
          </a:p>
          <a:p>
            <a:pPr marL="447675" indent="-273050">
              <a:buFont typeface="Wingdings" panose="05000000000000000000" pitchFamily="2" charset="2"/>
              <a:buChar char="Ø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It might be too expensive or inefficient to set it up yourself because it need  one time setting up (build a new stadium) or</a:t>
            </a:r>
          </a:p>
          <a:p>
            <a:pPr marL="447675" indent="-273050">
              <a:buFont typeface="Wingdings" panose="05000000000000000000" pitchFamily="2" charset="2"/>
              <a:buChar char="Ø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You may not have time to do it</a:t>
            </a:r>
          </a:p>
          <a:p>
            <a:pPr marL="447675" indent="-273050">
              <a:buFont typeface="Wingdings" panose="05000000000000000000" pitchFamily="2" charset="2"/>
              <a:buChar char="Ø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Insurance issues warrant some elements to be contracted</a:t>
            </a:r>
          </a:p>
          <a:p>
            <a:pPr marL="447675" indent="-273050">
              <a:buFont typeface="Wingdings" panose="05000000000000000000" pitchFamily="2" charset="2"/>
              <a:buChar char="Ø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Sometimes it is done to transfer risk although it does not remove the risk</a:t>
            </a:r>
          </a:p>
          <a:p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There are 4 options on dealing with resource shortages</a:t>
            </a:r>
          </a:p>
        </p:txBody>
      </p:sp>
    </p:spTree>
    <p:extLst>
      <p:ext uri="{BB962C8B-B14F-4D97-AF65-F5344CB8AC3E}">
        <p14:creationId xmlns:p14="http://schemas.microsoft.com/office/powerpoint/2010/main" val="7875958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FC29AD05-9A20-4AF2-97CF-DD0EF84A33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62647" y="1282751"/>
            <a:ext cx="11770467" cy="4292498"/>
          </a:xfrm>
          <a:noFill/>
        </p:spPr>
        <p:txBody>
          <a:bodyPr>
            <a:normAutofit fontScale="92500"/>
          </a:bodyPr>
          <a:lstStyle/>
          <a:p>
            <a:pPr>
              <a:buFontTx/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There are 4 possible approaches:</a:t>
            </a:r>
          </a:p>
          <a:p>
            <a:pPr lvl="2">
              <a:buFontTx/>
              <a:buNone/>
            </a:pPr>
            <a:endParaRPr lang="en-US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Change Specification  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(Objectives)</a:t>
            </a:r>
          </a:p>
          <a:p>
            <a:pPr marL="0" indent="0">
              <a:buNone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Change Logic/Plan	  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(Dependencies, Lead/Lag, Durations and Timing – use float)</a:t>
            </a:r>
          </a:p>
          <a:p>
            <a:pPr marL="0" indent="0">
              <a:buNone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Change Methodology  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(WBS) (reduce layers or managers)</a:t>
            </a:r>
          </a:p>
          <a:p>
            <a:pPr marL="0" indent="0">
              <a:buNone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Change Resources	  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(Responsibility Matrix)</a:t>
            </a:r>
          </a:p>
          <a:p>
            <a:pPr marL="0" indent="0">
              <a:buNone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710A5AFD-47AD-43A9-AF2E-1B05E6EA8D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60314" y="80085"/>
            <a:ext cx="10972800" cy="1143000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altLang="en-US" dirty="0">
                <a:latin typeface="Verdana" panose="020B0604030504040204" pitchFamily="34" charset="0"/>
              </a:rPr>
              <a:t> Dealing With Resource Problems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build="p"/>
      <p:bldP spid="614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4">
            <a:extLst>
              <a:ext uri="{FF2B5EF4-FFF2-40B4-BE49-F238E27FC236}">
                <a16:creationId xmlns:a16="http://schemas.microsoft.com/office/drawing/2014/main" id="{D7FD6945-9AA0-431E-8A92-790B21342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1582400" cy="639762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Important Questions to ask before Contracting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C253BD42-F2DE-468A-B850-BA3BC2F001F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9676" y="639760"/>
            <a:ext cx="11870988" cy="557621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1. Could you internally develop a project team to run the entire project?</a:t>
            </a:r>
          </a:p>
          <a:p>
            <a:pPr marL="0" indent="0"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In that case, will you only contract the procurement of input needed in the project?</a:t>
            </a:r>
          </a:p>
          <a:p>
            <a:pPr marL="0" indent="0"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2. Deciding whether to contract out the entire project to an outside party or </a:t>
            </a:r>
          </a:p>
          <a:p>
            <a:pPr marL="0" indent="0"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3. Whether only part of the project activities are contracted or sub-contracted (you must decide what activity/task to contract out and why)</a:t>
            </a:r>
          </a:p>
          <a:p>
            <a:pPr marL="0" indent="0"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Each one of these has their own advantages and disadvantages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It may also depend on the type of project and the nature and degree of risk the owner is willing to accept</a:t>
            </a:r>
            <a:endParaRPr lang="en-US" sz="3300" dirty="0"/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307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6D682720-0CA2-40A5-A6F2-303858CE0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873226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Advantages not to Contract out a Project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D340AE5D-DABB-41AF-B858-A67B9B3DBF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2089" y="873226"/>
            <a:ext cx="11622931" cy="4801242"/>
          </a:xfrm>
        </p:spPr>
        <p:txBody>
          <a:bodyPr>
            <a:normAutofit fontScale="85000" lnSpcReduction="20000"/>
          </a:bodyPr>
          <a:lstStyle/>
          <a:p>
            <a:pPr marL="360363" lvl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Can reduce risk of failure because the owner may know the value and importance of the project more than a contractor</a:t>
            </a:r>
          </a:p>
          <a:p>
            <a:pPr marL="74613" lvl="1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363" lvl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It can overtime increase the expertise and skills of internal staff</a:t>
            </a:r>
          </a:p>
          <a:p>
            <a:pPr marL="74613" lvl="1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363" lvl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It may be easier to control given that the project team is internal</a:t>
            </a:r>
          </a:p>
          <a:p>
            <a:pPr marL="74613" lvl="1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363" lvl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Commercial confidentiality is protected</a:t>
            </a:r>
          </a:p>
          <a:p>
            <a:pPr marL="74613" lvl="1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363" lvl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Could decrease internal skills of employees (e.g. may not have knowledge transfer from external contractor)</a:t>
            </a:r>
          </a:p>
          <a:p>
            <a:pPr marL="74613" lvl="1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363" lvl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You may not dependent on contractors which could reduce cost of the project.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409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6D682720-0CA2-40A5-A6F2-303858CE0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873226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Deciding to Contract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D340AE5D-DABB-41AF-B858-A67B9B3DBF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2089" y="873226"/>
            <a:ext cx="11622931" cy="4801242"/>
          </a:xfrm>
        </p:spPr>
        <p:txBody>
          <a:bodyPr>
            <a:normAutofit lnSpcReduction="10000"/>
          </a:bodyPr>
          <a:lstStyle/>
          <a:p>
            <a:pPr marL="360363" lvl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As we said earlier,</a:t>
            </a:r>
          </a:p>
          <a:p>
            <a:pPr marL="360363" lvl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need for Contracting is a way of solving resource problems or limitations that a project initiator has including;</a:t>
            </a:r>
          </a:p>
          <a:p>
            <a:pPr marL="360363" lvl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Lack of or limited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knowledge, skills and expertise </a:t>
            </a:r>
          </a:p>
          <a:p>
            <a:pPr marL="74613" lvl="1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363" lvl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May not have adequate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financial resources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so contractors can incur part of the cost at the initial stages</a:t>
            </a:r>
          </a:p>
          <a:p>
            <a:pPr marL="74613" lvl="1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363" lvl="1"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May only have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limited time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to do a project so may have to contract or sub-contract to reduce time to complete a project</a:t>
            </a:r>
          </a:p>
        </p:txBody>
      </p:sp>
    </p:spTree>
    <p:extLst>
      <p:ext uri="{BB962C8B-B14F-4D97-AF65-F5344CB8AC3E}">
        <p14:creationId xmlns:p14="http://schemas.microsoft.com/office/powerpoint/2010/main" val="2047672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409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4">
            <a:extLst>
              <a:ext uri="{FF2B5EF4-FFF2-40B4-BE49-F238E27FC236}">
                <a16:creationId xmlns:a16="http://schemas.microsoft.com/office/drawing/2014/main" id="{D7FD6945-9AA0-431E-8A92-790B21342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8996"/>
            <a:ext cx="10972800" cy="844043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Advantages of Sub-Contracting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C253BD42-F2DE-468A-B850-BA3BC2F001F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33464" y="963039"/>
            <a:ext cx="11348936" cy="4554194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Why sub-contract? </a:t>
            </a:r>
            <a:r>
              <a:rPr lang="en-US" dirty="0"/>
              <a:t>Subcontracting refers to the practice of bringing in an outside company or individual to perform specific parts of a contract or project.</a:t>
            </a: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Reduces risk (if contractor is specialist)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Increases capacity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Increases (your apparent) skills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Delays payments – helps cash flow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Need something urgently (time constraints warrant sub-contract)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Don’t have enough resources!</a:t>
            </a:r>
          </a:p>
        </p:txBody>
      </p:sp>
    </p:spTree>
    <p:extLst>
      <p:ext uri="{BB962C8B-B14F-4D97-AF65-F5344CB8AC3E}">
        <p14:creationId xmlns:p14="http://schemas.microsoft.com/office/powerpoint/2010/main" val="1147933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307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591134E0-7270-47D6-8155-BE2343563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9268"/>
            <a:ext cx="10972800" cy="785677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What to contract out?</a:t>
            </a:r>
          </a:p>
        </p:txBody>
      </p:sp>
      <p:sp>
        <p:nvSpPr>
          <p:cNvPr id="10243" name="Rectangle 1027">
            <a:extLst>
              <a:ext uri="{FF2B5EF4-FFF2-40B4-BE49-F238E27FC236}">
                <a16:creationId xmlns:a16="http://schemas.microsoft.com/office/drawing/2014/main" id="{D25093CF-2F42-4235-A130-3E06CECBA15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01038" y="794425"/>
            <a:ext cx="11575915" cy="4724400"/>
          </a:xfrm>
        </p:spPr>
        <p:txBody>
          <a:bodyPr>
            <a:normAutofit lnSpcReduction="1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You can choose to contract out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The easy things if internal expertise is good</a:t>
            </a:r>
          </a:p>
          <a:p>
            <a:pPr marL="457200" lvl="1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The low-risk things especially if confidentiality issue could be compromised</a:t>
            </a:r>
          </a:p>
          <a:p>
            <a:pPr marL="457200" lvl="1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The items that are not critical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The ‘Non-Urgent’ items</a:t>
            </a:r>
          </a:p>
          <a:p>
            <a:pPr marL="457200" lvl="1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The technical things that you cannot do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4">
            <a:extLst>
              <a:ext uri="{FF2B5EF4-FFF2-40B4-BE49-F238E27FC236}">
                <a16:creationId xmlns:a16="http://schemas.microsoft.com/office/drawing/2014/main" id="{D9FBFECF-8092-4FEA-BE8B-868048419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739302"/>
          </a:xfrm>
        </p:spPr>
        <p:txBody>
          <a:bodyPr/>
          <a:lstStyle/>
          <a:p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Consideration to make when contracting out?</a:t>
            </a:r>
          </a:p>
        </p:txBody>
      </p:sp>
      <p:sp>
        <p:nvSpPr>
          <p:cNvPr id="11267" name="Content Placeholder 5">
            <a:extLst>
              <a:ext uri="{FF2B5EF4-FFF2-40B4-BE49-F238E27FC236}">
                <a16:creationId xmlns:a16="http://schemas.microsoft.com/office/drawing/2014/main" id="{C3450491-E8D5-4850-8D8F-BBE79FF4E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749030"/>
            <a:ext cx="11157626" cy="4941652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Who will be doing the work, their capabilities and qualifications etc?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will be provided by the contractor and what will be provided by the client – WHEN?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much experience does the contractor have?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Have they gotten the equipment?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financially sound are they?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pricing system will be used and what price will be agreed?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detailed terms will be applied to the agreement?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38C30A6C-0A91-41CC-9DDD-A1B2A5D4C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885217"/>
          </a:xfrm>
        </p:spPr>
        <p:txBody>
          <a:bodyPr>
            <a:normAutofit/>
          </a:bodyPr>
          <a:lstStyle/>
          <a:p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What else may be included?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FC9A2AC-3F29-473A-B531-40995A8DC1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26331"/>
            <a:ext cx="10516411" cy="4974077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Documentation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Delivery (size, quality, speed, colour or simply the features of what the project should deliver)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Updates (reporting on progress of project)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After sales service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Installation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Removal of packaging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Software Updates for example</a:t>
            </a: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Key is that the contract agreement should be concise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F85041D6-AB8F-4032-8E6C-4EB1DCA6D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60016"/>
            <a:ext cx="109728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Ways to contract out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C81DF345-B7EF-459B-8386-197B7EB2E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736" y="972766"/>
            <a:ext cx="11605098" cy="454446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1. Turnkey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One contractor to take the project from beginning to end.</a:t>
            </a:r>
            <a:r>
              <a:rPr lang="en-US" b="1" dirty="0"/>
              <a:t> A contract under which, when a project is complete and handed over to the user, the user only has to "turn a key" to operate the project</a:t>
            </a:r>
            <a:r>
              <a:rPr lang="en-US" dirty="0"/>
              <a:t> (for example, a new process plant)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2. Multicontract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Several contractors involved and are engaged by the client who manages and coordinate their integration in the project.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3. Do It Yourself (DIY)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Whole project carried out by the client internally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4. (Multicontract + DIY) 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819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3">
            <a:extLst>
              <a:ext uri="{FF2B5EF4-FFF2-40B4-BE49-F238E27FC236}">
                <a16:creationId xmlns:a16="http://schemas.microsoft.com/office/drawing/2014/main" id="{594822E2-9B87-4166-A354-13033CF39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Turn Key</a:t>
            </a:r>
          </a:p>
        </p:txBody>
      </p:sp>
      <p:sp>
        <p:nvSpPr>
          <p:cNvPr id="14339" name="Text Placeholder 4">
            <a:extLst>
              <a:ext uri="{FF2B5EF4-FFF2-40B4-BE49-F238E27FC236}">
                <a16:creationId xmlns:a16="http://schemas.microsoft.com/office/drawing/2014/main" id="{29871A8B-A6EF-469C-BA73-767E90B59B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</p:txBody>
      </p:sp>
      <p:sp>
        <p:nvSpPr>
          <p:cNvPr id="14340" name="Content Placeholder 5">
            <a:extLst>
              <a:ext uri="{FF2B5EF4-FFF2-40B4-BE49-F238E27FC236}">
                <a16:creationId xmlns:a16="http://schemas.microsoft.com/office/drawing/2014/main" id="{AECC5242-9B45-4585-B4B7-66EAB886B33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Free client from day to day activities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Simplifies communication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Single responsibility for achievement of objectives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Minimises risk </a:t>
            </a:r>
          </a:p>
        </p:txBody>
      </p:sp>
      <p:sp>
        <p:nvSpPr>
          <p:cNvPr id="14341" name="Text Placeholder 6">
            <a:extLst>
              <a:ext uri="{FF2B5EF4-FFF2-40B4-BE49-F238E27FC236}">
                <a16:creationId xmlns:a16="http://schemas.microsoft.com/office/drawing/2014/main" id="{CBD800B4-F8DF-4AE6-91FC-B55D4CCA36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</p:txBody>
      </p:sp>
      <p:sp>
        <p:nvSpPr>
          <p:cNvPr id="9222" name="Content Placeholder 7">
            <a:extLst>
              <a:ext uri="{FF2B5EF4-FFF2-40B4-BE49-F238E27FC236}">
                <a16:creationId xmlns:a16="http://schemas.microsoft.com/office/drawing/2014/main" id="{9A6554D6-4004-4C5E-9D57-B02AD917F18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Client loses control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Pressure on the company to select the right contractor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Risk if anything happens to the contractor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4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2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2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2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  <p:bldP spid="14340" grpId="0" build="p"/>
      <p:bldP spid="14341" grpId="0" build="p"/>
      <p:bldP spid="922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1CA8BF26-65C4-4265-9774-ACF486BB1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1936"/>
            <a:ext cx="10972800" cy="994121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Multi contract</a:t>
            </a:r>
          </a:p>
        </p:txBody>
      </p:sp>
      <p:sp>
        <p:nvSpPr>
          <p:cNvPr id="15363" name="Text Placeholder 2">
            <a:extLst>
              <a:ext uri="{FF2B5EF4-FFF2-40B4-BE49-F238E27FC236}">
                <a16:creationId xmlns:a16="http://schemas.microsoft.com/office/drawing/2014/main" id="{E270194A-BC56-4ED2-A382-26A2DE28A8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2519" y="1126057"/>
            <a:ext cx="5386917" cy="639762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</p:txBody>
      </p:sp>
      <p:sp>
        <p:nvSpPr>
          <p:cNvPr id="15364" name="Content Placeholder 3">
            <a:extLst>
              <a:ext uri="{FF2B5EF4-FFF2-40B4-BE49-F238E27FC236}">
                <a16:creationId xmlns:a16="http://schemas.microsoft.com/office/drawing/2014/main" id="{1129B66C-93C4-452A-888F-D6190D5EBA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2945" y="1941412"/>
            <a:ext cx="5386917" cy="3414365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Client has greater control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Potential to give contract to the best provider or supplier in the market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Often cheaper as client issue tender and choose the best bidder</a:t>
            </a: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Reduces risk as Turnkey may not have best expertise in all the areas of the project</a:t>
            </a:r>
          </a:p>
        </p:txBody>
      </p:sp>
      <p:sp>
        <p:nvSpPr>
          <p:cNvPr id="15365" name="Text Placeholder 4">
            <a:extLst>
              <a:ext uri="{FF2B5EF4-FFF2-40B4-BE49-F238E27FC236}">
                <a16:creationId xmlns:a16="http://schemas.microsoft.com/office/drawing/2014/main" id="{1C8D2ED0-AE4D-4906-8139-0815CF2979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8466" y="1126057"/>
            <a:ext cx="5389033" cy="639762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</p:txBody>
      </p:sp>
      <p:sp>
        <p:nvSpPr>
          <p:cNvPr id="10246" name="Content Placeholder 5">
            <a:extLst>
              <a:ext uri="{FF2B5EF4-FFF2-40B4-BE49-F238E27FC236}">
                <a16:creationId xmlns:a16="http://schemas.microsoft.com/office/drawing/2014/main" id="{C7B95D5F-6F2A-45D9-ABFB-F01BCAB8DB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619436" y="1854994"/>
            <a:ext cx="6335858" cy="3414365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Who’s at fault if something goes wrong can be difficult?</a:t>
            </a: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project management may be difficult for the client given several contractors involved</a:t>
            </a: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Prone to conflict as each sub-contractor may have their own values and culture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02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02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02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  <p:bldP spid="15364" grpId="0" build="p"/>
      <p:bldP spid="15365" grpId="0" build="p"/>
      <p:bldP spid="1024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C56E5104-89E2-41E1-9B2D-7C68501E0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DIY</a:t>
            </a:r>
          </a:p>
        </p:txBody>
      </p:sp>
      <p:sp>
        <p:nvSpPr>
          <p:cNvPr id="16387" name="Text Placeholder 2">
            <a:extLst>
              <a:ext uri="{FF2B5EF4-FFF2-40B4-BE49-F238E27FC236}">
                <a16:creationId xmlns:a16="http://schemas.microsoft.com/office/drawing/2014/main" id="{B740CBA8-7F46-41C9-B94C-609334FCED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</p:txBody>
      </p:sp>
      <p:sp>
        <p:nvSpPr>
          <p:cNvPr id="16388" name="Content Placeholder 3">
            <a:extLst>
              <a:ext uri="{FF2B5EF4-FFF2-40B4-BE49-F238E27FC236}">
                <a16:creationId xmlns:a16="http://schemas.microsoft.com/office/drawing/2014/main" id="{EAD4862B-870E-4CBF-ADCA-1BA58787A13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Total control of costs / planning and profits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Know at once if there is a problem and can plan for it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389" name="Text Placeholder 4">
            <a:extLst>
              <a:ext uri="{FF2B5EF4-FFF2-40B4-BE49-F238E27FC236}">
                <a16:creationId xmlns:a16="http://schemas.microsoft.com/office/drawing/2014/main" id="{310F24DA-6525-4583-81F9-3B44AA3668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</p:txBody>
      </p:sp>
      <p:sp>
        <p:nvSpPr>
          <p:cNvPr id="11270" name="Content Placeholder 5">
            <a:extLst>
              <a:ext uri="{FF2B5EF4-FFF2-40B4-BE49-F238E27FC236}">
                <a16:creationId xmlns:a16="http://schemas.microsoft.com/office/drawing/2014/main" id="{137EA245-7CF4-49E5-80A4-150DC00B1F5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May not have all the required expertise or resources (equipment / workforce)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May cost more if internal operations are not carefully planned due to recurrent behaviours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 build="p"/>
      <p:bldP spid="16388" grpId="0" build="p"/>
      <p:bldP spid="16389" grpId="0" build="p"/>
      <p:bldP spid="11270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AA940FFE-4DE0-4175-A3A0-B7432D04B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506" y="128723"/>
            <a:ext cx="10972800" cy="766222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Ways to contract out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E3DBD5C3-1201-408E-B360-EC336AFFC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94946"/>
            <a:ext cx="10972800" cy="4622288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4 different contract methods - </a:t>
            </a:r>
          </a:p>
          <a:p>
            <a:pPr lvl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Turnkey</a:t>
            </a:r>
          </a:p>
          <a:p>
            <a:pPr lvl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Multi-contract</a:t>
            </a:r>
          </a:p>
          <a:p>
            <a:pPr lvl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Do It Yourself (DIY)</a:t>
            </a:r>
          </a:p>
          <a:p>
            <a:pPr lvl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DIY plus Multi-contract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How is communication affected if you choose a different method?</a:t>
            </a: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How does risk move between the client and contractor?</a:t>
            </a: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Who is “in control” with each method?</a:t>
            </a: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What PM skills do we need with each?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8BCE50A4-23B4-4698-B82B-0CB639804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0"/>
            <a:ext cx="10972800" cy="839787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Ways to contract out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E117170-086F-4DFC-BB8C-2C766E7503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1607956"/>
              </p:ext>
            </p:extLst>
          </p:nvPr>
        </p:nvGraphicFramePr>
        <p:xfrm>
          <a:off x="214009" y="739776"/>
          <a:ext cx="11624553" cy="4989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074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48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061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9061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18595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Arial Black" pitchFamily="34" charset="0"/>
                      </a:endParaRPr>
                    </a:p>
                  </a:txBody>
                  <a:tcPr marL="91438" marR="91438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 Black" pitchFamily="34" charset="0"/>
                        </a:rPr>
                        <a:t>DIY</a:t>
                      </a:r>
                    </a:p>
                  </a:txBody>
                  <a:tcPr marL="91438" marR="91438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 Black" pitchFamily="34" charset="0"/>
                        </a:rPr>
                        <a:t>Multi- Contract</a:t>
                      </a:r>
                    </a:p>
                  </a:txBody>
                  <a:tcPr marL="91438" marR="91438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 Black" pitchFamily="34" charset="0"/>
                        </a:rPr>
                        <a:t>Turn-Key</a:t>
                      </a:r>
                    </a:p>
                  </a:txBody>
                  <a:tcPr marL="91438" marR="91438" marT="45717" marB="4571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7812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lack" pitchFamily="34" charset="0"/>
                        </a:rPr>
                        <a:t>Communication?</a:t>
                      </a:r>
                    </a:p>
                  </a:txBody>
                  <a:tcPr marL="91438" marR="91438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Arial Black" pitchFamily="34" charset="0"/>
                        </a:rPr>
                        <a:t>Easy?</a:t>
                      </a:r>
                    </a:p>
                  </a:txBody>
                  <a:tcPr marL="91438" marR="91438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Arial Black" pitchFamily="34" charset="0"/>
                        </a:rPr>
                        <a:t>Hard?</a:t>
                      </a:r>
                    </a:p>
                  </a:txBody>
                  <a:tcPr marL="91438" marR="91438" marT="45717" marB="45717"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>
                        <a:latin typeface="Arial Black" pitchFamily="34" charset="0"/>
                      </a:endParaRPr>
                    </a:p>
                    <a:p>
                      <a:pPr algn="ctr"/>
                      <a:r>
                        <a:rPr lang="en-GB" sz="1800" dirty="0">
                          <a:latin typeface="Arial Black" pitchFamily="34" charset="0"/>
                        </a:rPr>
                        <a:t>Regular updates</a:t>
                      </a:r>
                    </a:p>
                    <a:p>
                      <a:pPr algn="ctr"/>
                      <a:r>
                        <a:rPr lang="en-GB" sz="1800" dirty="0">
                          <a:latin typeface="Arial Black" pitchFamily="34" charset="0"/>
                        </a:rPr>
                        <a:t>N/A?</a:t>
                      </a:r>
                    </a:p>
                  </a:txBody>
                  <a:tcPr marL="91438" marR="91438" marT="45717" marB="4571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9912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lack" pitchFamily="34" charset="0"/>
                        </a:rPr>
                        <a:t>Risk?</a:t>
                      </a:r>
                    </a:p>
                  </a:txBody>
                  <a:tcPr marL="91438" marR="91438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Arial Black" pitchFamily="34" charset="0"/>
                        </a:rPr>
                        <a:t>Internal</a:t>
                      </a:r>
                    </a:p>
                  </a:txBody>
                  <a:tcPr marL="91438" marR="91438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Arial Black" pitchFamily="34" charset="0"/>
                        </a:rPr>
                        <a:t>Difficult</a:t>
                      </a:r>
                    </a:p>
                  </a:txBody>
                  <a:tcPr marL="91438" marR="91438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Arial Black" pitchFamily="34" charset="0"/>
                        </a:rPr>
                        <a:t>None  - if you select the right contractor</a:t>
                      </a:r>
                    </a:p>
                  </a:txBody>
                  <a:tcPr marL="91438" marR="91438" marT="45717" marB="4571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463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lack" pitchFamily="34" charset="0"/>
                        </a:rPr>
                        <a:t>In Control?</a:t>
                      </a:r>
                    </a:p>
                  </a:txBody>
                  <a:tcPr marL="91438" marR="91438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Arial Black" pitchFamily="34" charset="0"/>
                        </a:rPr>
                        <a:t>Yes</a:t>
                      </a:r>
                    </a:p>
                  </a:txBody>
                  <a:tcPr marL="91438" marR="91438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Arial Black" pitchFamily="34" charset="0"/>
                        </a:rPr>
                        <a:t>Yes / No</a:t>
                      </a:r>
                    </a:p>
                  </a:txBody>
                  <a:tcPr marL="91438" marR="91438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Arial Black" pitchFamily="34" charset="0"/>
                        </a:rPr>
                        <a:t>No</a:t>
                      </a:r>
                    </a:p>
                  </a:txBody>
                  <a:tcPr marL="91438" marR="91438" marT="45717" marB="4571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0198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 Black" pitchFamily="34" charset="0"/>
                        </a:rPr>
                        <a:t>PM Skills Required?</a:t>
                      </a:r>
                    </a:p>
                  </a:txBody>
                  <a:tcPr marL="91438" marR="91438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Arial Black" pitchFamily="34" charset="0"/>
                        </a:rPr>
                        <a:t>Yes</a:t>
                      </a:r>
                    </a:p>
                  </a:txBody>
                  <a:tcPr marL="91438" marR="91438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Arial Black" pitchFamily="34" charset="0"/>
                        </a:rPr>
                        <a:t>Yes </a:t>
                      </a:r>
                      <a:r>
                        <a:rPr lang="en-GB" sz="1600" dirty="0">
                          <a:latin typeface="Arial Black" pitchFamily="34" charset="0"/>
                        </a:rPr>
                        <a:t>– and good leadership and Communication skills</a:t>
                      </a:r>
                      <a:endParaRPr lang="en-GB" sz="1800" dirty="0">
                        <a:latin typeface="Arial Black" pitchFamily="34" charset="0"/>
                      </a:endParaRPr>
                    </a:p>
                  </a:txBody>
                  <a:tcPr marL="91438" marR="91438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Arial Black" pitchFamily="34" charset="0"/>
                        </a:rPr>
                        <a:t>Turnkey would have had the skills and expertise</a:t>
                      </a:r>
                    </a:p>
                  </a:txBody>
                  <a:tcPr marL="91438" marR="91438" marT="45717" marB="4571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6">
            <a:extLst>
              <a:ext uri="{FF2B5EF4-FFF2-40B4-BE49-F238E27FC236}">
                <a16:creationId xmlns:a16="http://schemas.microsoft.com/office/drawing/2014/main" id="{623A4A86-9782-41CC-9E03-C4D8E87F3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Contract Process</a:t>
            </a:r>
          </a:p>
        </p:txBody>
      </p:sp>
      <p:sp>
        <p:nvSpPr>
          <p:cNvPr id="19459" name="TextBox 8">
            <a:extLst>
              <a:ext uri="{FF2B5EF4-FFF2-40B4-BE49-F238E27FC236}">
                <a16:creationId xmlns:a16="http://schemas.microsoft.com/office/drawing/2014/main" id="{69CD39D6-901E-4120-8D54-F6BF08A089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38314" y="1571625"/>
            <a:ext cx="271462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Client develops an understanding of what is required</a:t>
            </a:r>
          </a:p>
        </p:txBody>
      </p:sp>
      <p:cxnSp>
        <p:nvCxnSpPr>
          <p:cNvPr id="19460" name="Straight Arrow Connector 10">
            <a:extLst>
              <a:ext uri="{FF2B5EF4-FFF2-40B4-BE49-F238E27FC236}">
                <a16:creationId xmlns:a16="http://schemas.microsoft.com/office/drawing/2014/main" id="{AF41B275-AADD-4CF9-BA4C-69567EF61057}"/>
              </a:ext>
            </a:extLst>
          </p:cNvPr>
          <p:cNvCxnSpPr>
            <a:cxnSpLocks noChangeShapeType="1"/>
          </p:cNvCxnSpPr>
          <p:nvPr/>
        </p:nvCxnSpPr>
        <p:spPr bwMode="auto">
          <a:xfrm rot="10800000" flipV="1">
            <a:off x="5667375" y="2143125"/>
            <a:ext cx="71438" cy="0"/>
          </a:xfrm>
          <a:prstGeom prst="straightConnector1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 type="arrow" w="med" len="med"/>
              </a14:hiddenLine>
            </a:ext>
          </a:extLst>
        </p:spPr>
      </p:cxnSp>
      <p:sp>
        <p:nvSpPr>
          <p:cNvPr id="12293" name="TextBox 12">
            <a:extLst>
              <a:ext uri="{FF2B5EF4-FFF2-40B4-BE49-F238E27FC236}">
                <a16:creationId xmlns:a16="http://schemas.microsoft.com/office/drawing/2014/main" id="{0432CDCE-3225-4CBA-ACE9-E05381E0ED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13301" y="1571625"/>
            <a:ext cx="242252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Client prepares and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issues an invitation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to tender (ITT)</a:t>
            </a:r>
          </a:p>
        </p:txBody>
      </p:sp>
      <p:sp>
        <p:nvSpPr>
          <p:cNvPr id="12294" name="TextBox 13">
            <a:extLst>
              <a:ext uri="{FF2B5EF4-FFF2-40B4-BE49-F238E27FC236}">
                <a16:creationId xmlns:a16="http://schemas.microsoft.com/office/drawing/2014/main" id="{09CDE00C-920D-4DF9-9846-C9CC02FC9D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6189" y="1571625"/>
            <a:ext cx="357187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Potential contractors talk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to client if they decide to 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bid they prepare tenders</a:t>
            </a:r>
          </a:p>
        </p:txBody>
      </p:sp>
      <p:sp>
        <p:nvSpPr>
          <p:cNvPr id="12295" name="TextBox 14">
            <a:extLst>
              <a:ext uri="{FF2B5EF4-FFF2-40B4-BE49-F238E27FC236}">
                <a16:creationId xmlns:a16="http://schemas.microsoft.com/office/drawing/2014/main" id="{5BBF3319-F2F6-4E56-BE52-4B7529DD75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9751" y="3357563"/>
            <a:ext cx="36433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 Client evaluates tenders</a:t>
            </a:r>
          </a:p>
        </p:txBody>
      </p:sp>
      <p:sp>
        <p:nvSpPr>
          <p:cNvPr id="12296" name="TextBox 15">
            <a:extLst>
              <a:ext uri="{FF2B5EF4-FFF2-40B4-BE49-F238E27FC236}">
                <a16:creationId xmlns:a16="http://schemas.microsoft.com/office/drawing/2014/main" id="{583FF800-B5DA-42EE-B866-D8ED7820CA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38938" y="3429000"/>
            <a:ext cx="3929062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Client negotiates with 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preferred supplier and places order</a:t>
            </a:r>
          </a:p>
        </p:txBody>
      </p:sp>
      <p:sp>
        <p:nvSpPr>
          <p:cNvPr id="19465" name="Right Arrow 16">
            <a:extLst>
              <a:ext uri="{FF2B5EF4-FFF2-40B4-BE49-F238E27FC236}">
                <a16:creationId xmlns:a16="http://schemas.microsoft.com/office/drawing/2014/main" id="{4A231B99-ADA0-4AE0-88E5-AFC15B3B36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52938" y="2071689"/>
            <a:ext cx="285750" cy="428625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endParaRPr lang="en-US" altLang="en-US" sz="2400">
              <a:latin typeface="Arial" panose="020B0604020202020204" pitchFamily="34" charset="0"/>
            </a:endParaRPr>
          </a:p>
        </p:txBody>
      </p:sp>
      <p:sp>
        <p:nvSpPr>
          <p:cNvPr id="12298" name="Right Arrow 17">
            <a:extLst>
              <a:ext uri="{FF2B5EF4-FFF2-40B4-BE49-F238E27FC236}">
                <a16:creationId xmlns:a16="http://schemas.microsoft.com/office/drawing/2014/main" id="{47B4A166-2658-40C3-9EE7-091970B4AC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67563" y="2071688"/>
            <a:ext cx="500062" cy="285750"/>
          </a:xfrm>
          <a:prstGeom prst="rightArrow">
            <a:avLst>
              <a:gd name="adj1" fmla="val 50000"/>
              <a:gd name="adj2" fmla="val 49996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endParaRPr lang="en-US" altLang="en-US" sz="2400">
              <a:latin typeface="Arial" panose="020B0604020202020204" pitchFamily="34" charset="0"/>
            </a:endParaRPr>
          </a:p>
        </p:txBody>
      </p:sp>
      <p:sp>
        <p:nvSpPr>
          <p:cNvPr id="12299" name="Left Arrow 18">
            <a:extLst>
              <a:ext uri="{FF2B5EF4-FFF2-40B4-BE49-F238E27FC236}">
                <a16:creationId xmlns:a16="http://schemas.microsoft.com/office/drawing/2014/main" id="{80DBC854-B43C-4643-8331-28A94C91387A}"/>
              </a:ext>
            </a:extLst>
          </p:cNvPr>
          <p:cNvSpPr>
            <a:spLocks noChangeArrowheads="1"/>
          </p:cNvSpPr>
          <p:nvPr/>
        </p:nvSpPr>
        <p:spPr bwMode="auto">
          <a:xfrm rot="20602185">
            <a:off x="4791075" y="2678113"/>
            <a:ext cx="2857500" cy="785812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endParaRPr lang="en-US" altLang="en-US" sz="2400">
              <a:latin typeface="Arial" panose="020B0604020202020204" pitchFamily="34" charset="0"/>
            </a:endParaRPr>
          </a:p>
        </p:txBody>
      </p:sp>
      <p:sp>
        <p:nvSpPr>
          <p:cNvPr id="12300" name="Right Arrow 19">
            <a:extLst>
              <a:ext uri="{FF2B5EF4-FFF2-40B4-BE49-F238E27FC236}">
                <a16:creationId xmlns:a16="http://schemas.microsoft.com/office/drawing/2014/main" id="{DFA47941-4B88-43A8-AB42-6E8C759A6DE9}"/>
              </a:ext>
            </a:extLst>
          </p:cNvPr>
          <p:cNvSpPr>
            <a:spLocks noChangeArrowheads="1"/>
          </p:cNvSpPr>
          <p:nvPr/>
        </p:nvSpPr>
        <p:spPr bwMode="auto">
          <a:xfrm rot="345374">
            <a:off x="4452938" y="3857626"/>
            <a:ext cx="2214562" cy="428625"/>
          </a:xfrm>
          <a:prstGeom prst="rightArrow">
            <a:avLst>
              <a:gd name="adj1" fmla="val 50000"/>
              <a:gd name="adj2" fmla="val 49992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endParaRPr lang="en-US" altLang="en-US" sz="2400">
              <a:latin typeface="Arial" panose="020B0604020202020204" pitchFamily="34" charset="0"/>
            </a:endParaRPr>
          </a:p>
        </p:txBody>
      </p:sp>
      <p:sp>
        <p:nvSpPr>
          <p:cNvPr id="12301" name="TextBox 20">
            <a:extLst>
              <a:ext uri="{FF2B5EF4-FFF2-40B4-BE49-F238E27FC236}">
                <a16:creationId xmlns:a16="http://schemas.microsoft.com/office/drawing/2014/main" id="{53F9DB60-EE93-4CE1-A6C5-23A564E943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9751" y="4396227"/>
            <a:ext cx="4000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Important Documents:</a:t>
            </a:r>
          </a:p>
        </p:txBody>
      </p:sp>
      <p:sp>
        <p:nvSpPr>
          <p:cNvPr id="12302" name="TextBox 21">
            <a:extLst>
              <a:ext uri="{FF2B5EF4-FFF2-40B4-BE49-F238E27FC236}">
                <a16:creationId xmlns:a16="http://schemas.microsoft.com/office/drawing/2014/main" id="{B67B04B7-C876-4A89-9A31-8FFEAE7E6E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5826" y="4870450"/>
            <a:ext cx="2951162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</a:pPr>
            <a:r>
              <a:rPr lang="en-GB" altLang="en-US" sz="2400" dirty="0">
                <a:latin typeface="Arial" panose="020B0604020202020204" pitchFamily="34" charset="0"/>
              </a:rPr>
              <a:t>Invitation To Tender</a:t>
            </a:r>
          </a:p>
          <a:p>
            <a:pPr eaLnBrk="1" hangingPunct="1">
              <a:spcBef>
                <a:spcPct val="0"/>
              </a:spcBef>
              <a:buSzTx/>
            </a:pPr>
            <a:r>
              <a:rPr lang="en-GB" altLang="en-US" sz="2400" dirty="0">
                <a:latin typeface="Arial" panose="020B0604020202020204" pitchFamily="34" charset="0"/>
              </a:rPr>
              <a:t>Tender Documents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3" grpId="0"/>
      <p:bldP spid="12294" grpId="0"/>
      <p:bldP spid="12295" grpId="0"/>
      <p:bldP spid="12296" grpId="0"/>
      <p:bldP spid="12298" grpId="0" animBg="1"/>
      <p:bldP spid="12299" grpId="0" animBg="1"/>
      <p:bldP spid="12300" grpId="0" animBg="1"/>
      <p:bldP spid="12301" grpId="0"/>
      <p:bldP spid="1230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3F402-5EC4-9043-BCD4-4956CCB31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860" y="70358"/>
            <a:ext cx="10972800" cy="649490"/>
          </a:xfrm>
        </p:spPr>
        <p:txBody>
          <a:bodyPr>
            <a:normAutofit fontScale="90000"/>
          </a:bodyPr>
          <a:lstStyle/>
          <a:p>
            <a:r>
              <a:rPr lang="en-GB" dirty="0"/>
              <a:t>Contractor Evaluation Template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8910C04-4602-EEEB-A3C7-E3A339A6E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5EC00960-8AB5-3144-EAA4-C7DB06A3D3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17" t="28780" r="23687" b="9656"/>
          <a:stretch/>
        </p:blipFill>
        <p:spPr bwMode="auto">
          <a:xfrm>
            <a:off x="78659" y="719847"/>
            <a:ext cx="12005186" cy="565145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738258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6">
            <a:extLst>
              <a:ext uri="{FF2B5EF4-FFF2-40B4-BE49-F238E27FC236}">
                <a16:creationId xmlns:a16="http://schemas.microsoft.com/office/drawing/2014/main" id="{32425FB5-488A-4DF2-98AA-E19EE0E9F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Contract Process</a:t>
            </a:r>
          </a:p>
        </p:txBody>
      </p:sp>
      <p:sp>
        <p:nvSpPr>
          <p:cNvPr id="20483" name="TextBox 1">
            <a:extLst>
              <a:ext uri="{FF2B5EF4-FFF2-40B4-BE49-F238E27FC236}">
                <a16:creationId xmlns:a16="http://schemas.microsoft.com/office/drawing/2014/main" id="{1E767960-8B8C-445C-A8B1-07EC02DFEA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0231" y="2071151"/>
            <a:ext cx="5228432" cy="3600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The decision to award the UK's multi-billion-pound West Coast Main Line rail franchise to FirstGroup has been scrapped by the government.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The transport secretary said there were "significant technical flaws" in the bidding process because of mistakes by Department for Transport staff. Three civil servants have been suspended.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The estimated cost of reimbursing four companies for the cost of their bids will be £40m.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  <a:hlinkClick r:id="rId2"/>
              </a:rPr>
              <a:t>http://www.bbc.co.uk/news/business-19809717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endParaRPr lang="en-GB" altLang="en-US" sz="2400" dirty="0">
              <a:latin typeface="Arial" panose="020B0604020202020204" pitchFamily="34" charset="0"/>
            </a:endParaRPr>
          </a:p>
        </p:txBody>
      </p:sp>
      <p:sp>
        <p:nvSpPr>
          <p:cNvPr id="20484" name="TextBox 2">
            <a:extLst>
              <a:ext uri="{FF2B5EF4-FFF2-40B4-BE49-F238E27FC236}">
                <a16:creationId xmlns:a16="http://schemas.microsoft.com/office/drawing/2014/main" id="{401537CF-2E10-474E-A2AD-582773BADD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1216024"/>
            <a:ext cx="10706100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</a:rPr>
              <a:t>West Coast Main Line deal scrapped after contract flaws discovered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October 3</a:t>
            </a:r>
            <a:r>
              <a:rPr lang="en-GB" altLang="en-US" sz="1400" baseline="30000" dirty="0">
                <a:latin typeface="Arial" panose="020B0604020202020204" pitchFamily="34" charset="0"/>
              </a:rPr>
              <a:t>rd</a:t>
            </a:r>
            <a:r>
              <a:rPr lang="en-GB" altLang="en-US" sz="1400" dirty="0">
                <a:latin typeface="Arial" panose="020B0604020202020204" pitchFamily="34" charset="0"/>
              </a:rPr>
              <a:t> 2012</a:t>
            </a:r>
          </a:p>
        </p:txBody>
      </p:sp>
      <p:pic>
        <p:nvPicPr>
          <p:cNvPr id="20485" name="Picture 8" descr="A Virgin train">
            <a:extLst>
              <a:ext uri="{FF2B5EF4-FFF2-40B4-BE49-F238E27FC236}">
                <a16:creationId xmlns:a16="http://schemas.microsoft.com/office/drawing/2014/main" id="{658587C0-9D6C-4848-9563-A4F86D1CEC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663" y="3170238"/>
            <a:ext cx="5067300" cy="2851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6">
            <a:extLst>
              <a:ext uri="{FF2B5EF4-FFF2-40B4-BE49-F238E27FC236}">
                <a16:creationId xmlns:a16="http://schemas.microsoft.com/office/drawing/2014/main" id="{D36D78AB-77D3-4E5E-8F12-417A5420B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Contract Process</a:t>
            </a:r>
          </a:p>
        </p:txBody>
      </p:sp>
      <p:sp>
        <p:nvSpPr>
          <p:cNvPr id="17411" name="TextBox 1">
            <a:extLst>
              <a:ext uri="{FF2B5EF4-FFF2-40B4-BE49-F238E27FC236}">
                <a16:creationId xmlns:a16="http://schemas.microsoft.com/office/drawing/2014/main" id="{1A52638C-4C37-4E2C-BA8B-1789EC5F75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86739" y="2148680"/>
            <a:ext cx="3757611" cy="42857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  <a:defRPr/>
            </a:pPr>
            <a:r>
              <a:rPr lang="en-US" sz="1400" b="0" i="0" dirty="0">
                <a:solidFill>
                  <a:srgbClr val="141414"/>
                </a:solidFill>
                <a:effectLst/>
                <a:latin typeface="ReithSans"/>
              </a:rPr>
              <a:t>In May 2012, </a:t>
            </a:r>
            <a:r>
              <a:rPr lang="en-US" sz="1400" b="0" i="0" dirty="0" err="1">
                <a:solidFill>
                  <a:srgbClr val="141414"/>
                </a:solidFill>
                <a:effectLst/>
                <a:latin typeface="ReithSans"/>
              </a:rPr>
              <a:t>Mr</a:t>
            </a:r>
            <a:r>
              <a:rPr lang="en-US" sz="1400" b="0" i="0" dirty="0">
                <a:solidFill>
                  <a:srgbClr val="141414"/>
                </a:solidFill>
                <a:effectLst/>
                <a:latin typeface="ReithSans"/>
              </a:rPr>
              <a:t> Hammond announced a </a:t>
            </a:r>
            <a:r>
              <a:rPr lang="en-US" sz="1400" b="0" i="0" dirty="0" err="1">
                <a:solidFill>
                  <a:srgbClr val="141414"/>
                </a:solidFill>
                <a:effectLst/>
                <a:latin typeface="ReithSans"/>
              </a:rPr>
              <a:t>u-turn</a:t>
            </a:r>
            <a:r>
              <a:rPr lang="en-US" sz="1400" b="0" i="0" dirty="0">
                <a:solidFill>
                  <a:srgbClr val="141414"/>
                </a:solidFill>
                <a:effectLst/>
                <a:latin typeface="ReithSans"/>
              </a:rPr>
              <a:t> over the jets - saying the adaptations to the ships were going to cost far more than originally thought - so the government would stick to the original decision to buy F-35B jets.</a:t>
            </a:r>
            <a:endParaRPr lang="en-GB" altLang="en-US" sz="2400" dirty="0">
              <a:latin typeface="Arial" charset="0"/>
              <a:cs typeface="Arial" charset="0"/>
            </a:endParaRPr>
          </a:p>
          <a:p>
            <a:pPr eaLnBrk="1" hangingPunct="1">
              <a:spcBef>
                <a:spcPct val="0"/>
              </a:spcBef>
              <a:buSzTx/>
              <a:buFontTx/>
              <a:buNone/>
              <a:defRPr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eaLnBrk="1" hangingPunct="1">
              <a:spcBef>
                <a:spcPct val="0"/>
              </a:spcBef>
              <a:buSzTx/>
              <a:buFontTx/>
              <a:buNone/>
              <a:defRPr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eaLnBrk="1" hangingPunct="1">
              <a:spcBef>
                <a:spcPct val="0"/>
              </a:spcBef>
              <a:buSzTx/>
              <a:buFontTx/>
              <a:buNone/>
              <a:defRPr/>
            </a:pPr>
            <a:r>
              <a:rPr lang="en-GB" altLang="en-US" sz="2400" dirty="0">
                <a:latin typeface="Arial" charset="0"/>
                <a:cs typeface="Arial" charset="0"/>
              </a:rPr>
              <a:t>Failure to account for inflation or VAT in the original contract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  <a:defRPr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eaLnBrk="1" hangingPunct="1">
              <a:spcBef>
                <a:spcPct val="0"/>
              </a:spcBef>
              <a:buSzTx/>
              <a:buFontTx/>
              <a:buNone/>
              <a:defRPr/>
            </a:pPr>
            <a:r>
              <a:rPr lang="en-GB" altLang="en-US" sz="1050" dirty="0">
                <a:latin typeface="Arial" charset="0"/>
                <a:cs typeface="Arial" charset="0"/>
                <a:hlinkClick r:id="rId2"/>
              </a:rPr>
              <a:t>http://www.bbc.co.uk/news/uk-24833555</a:t>
            </a:r>
            <a:endParaRPr lang="en-GB" altLang="en-US" sz="1050" dirty="0">
              <a:latin typeface="Arial" charset="0"/>
              <a:cs typeface="Arial" charset="0"/>
            </a:endParaRPr>
          </a:p>
          <a:p>
            <a:pPr eaLnBrk="1" hangingPunct="1">
              <a:spcBef>
                <a:spcPct val="0"/>
              </a:spcBef>
              <a:buSzTx/>
              <a:buFontTx/>
              <a:buNone/>
              <a:defRPr/>
            </a:pPr>
            <a:r>
              <a:rPr lang="en-GB" altLang="en-US" sz="2400" dirty="0">
                <a:latin typeface="Arial" charset="0"/>
                <a:cs typeface="Arial" charset="0"/>
              </a:rPr>
              <a:t> 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  <a:defRPr/>
            </a:pPr>
            <a:endParaRPr lang="en-GB" altLang="en-US" sz="2400" dirty="0">
              <a:latin typeface="Arial" charset="0"/>
              <a:cs typeface="Arial" charset="0"/>
            </a:endParaRPr>
          </a:p>
        </p:txBody>
      </p:sp>
      <p:sp>
        <p:nvSpPr>
          <p:cNvPr id="21508" name="TextBox 2">
            <a:extLst>
              <a:ext uri="{FF2B5EF4-FFF2-40B4-BE49-F238E27FC236}">
                <a16:creationId xmlns:a16="http://schemas.microsoft.com/office/drawing/2014/main" id="{973B30F9-74CC-4FFA-B8C4-CD2EEF2591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3389" y="1074737"/>
            <a:ext cx="7704138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</a:rPr>
              <a:t>Errors in contracts for Aircraft Carriers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Two New Aircraft Carriers = £6.2Billion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November 6</a:t>
            </a:r>
            <a:r>
              <a:rPr lang="en-GB" altLang="en-US" sz="1400" baseline="30000" dirty="0">
                <a:latin typeface="Arial" panose="020B0604020202020204" pitchFamily="34" charset="0"/>
              </a:rPr>
              <a:t>th</a:t>
            </a:r>
            <a:r>
              <a:rPr lang="en-GB" altLang="en-US" sz="1400" dirty="0">
                <a:latin typeface="Arial" panose="020B0604020202020204" pitchFamily="34" charset="0"/>
              </a:rPr>
              <a:t> 2013</a:t>
            </a:r>
          </a:p>
        </p:txBody>
      </p:sp>
      <p:pic>
        <p:nvPicPr>
          <p:cNvPr id="21509" name="Picture 2" descr="QE class aircraft carrier">
            <a:extLst>
              <a:ext uri="{FF2B5EF4-FFF2-40B4-BE49-F238E27FC236}">
                <a16:creationId xmlns:a16="http://schemas.microsoft.com/office/drawing/2014/main" id="{FDE23D3E-A516-4570-9D18-3F48C4E314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9726" y="2217737"/>
            <a:ext cx="6383337" cy="397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DB255CE7-9B8B-43A9-A515-1C4D439CA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Pricing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765587D0-D19C-4CC3-8CEF-F00829D2E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1"/>
            <a:ext cx="12062298" cy="3917032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There are three dimensions to a contract price:</a:t>
            </a:r>
          </a:p>
          <a:p>
            <a:pPr>
              <a:buFontTx/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49338" lvl="2" indent="-514350">
              <a:buFont typeface="+mj-lt"/>
              <a:buAutoNum type="arabicPeriod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pricing system (the basis for determining the amount to be paid)</a:t>
            </a:r>
          </a:p>
          <a:p>
            <a:pPr marL="1049338" lvl="2" indent="-514350">
              <a:buFont typeface="+mj-lt"/>
              <a:buAutoNum type="arabicPeriod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terms of payment (indication of when payment is due)</a:t>
            </a:r>
          </a:p>
          <a:p>
            <a:pPr marL="1049338" lvl="2" indent="-514350">
              <a:buFont typeface="+mj-lt"/>
              <a:buAutoNum type="arabicPeriod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price level (the amount to be paid)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DB255CE7-9B8B-43A9-A515-1C4D439CA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596" y="118996"/>
            <a:ext cx="10972800" cy="844042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1. The Pricing System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765587D0-D19C-4CC3-8CEF-F00829D2E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596" y="1084635"/>
            <a:ext cx="11267872" cy="3917032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There are three types of Pricing System</a:t>
            </a:r>
          </a:p>
          <a:p>
            <a:pPr>
              <a:buFontTx/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Fixed Price-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pay a lump sum usually in advance which remains as long as the scope provision of the contract remains</a:t>
            </a:r>
          </a:p>
          <a:p>
            <a:pPr marL="0" indent="0"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Fixed Price Plus Variation Formula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- fixed price plus any cost variation due to inflation or exchange rate fluctuation is determined</a:t>
            </a:r>
          </a:p>
          <a:p>
            <a:pPr marL="0" indent="0"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Cost Plus-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consider all the cost associated with the project Plus a percentage profit on top.</a:t>
            </a:r>
          </a:p>
          <a:p>
            <a:pPr>
              <a:buFontTx/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8592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771E8A78-2A73-4816-B2C8-5AB76696D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84138"/>
            <a:ext cx="10972800" cy="582612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Pricing Systems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497FDA6A-5232-4D03-8762-A7B308821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399" y="876536"/>
            <a:ext cx="11334345" cy="4726595"/>
          </a:xfrm>
        </p:spPr>
        <p:txBody>
          <a:bodyPr>
            <a:normAutofit lnSpcReduction="10000"/>
          </a:bodyPr>
          <a:lstStyle/>
          <a:p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Fixed price</a:t>
            </a:r>
          </a:p>
          <a:p>
            <a:pPr lvl="1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Contractor agrees to perform work for a fixed price</a:t>
            </a:r>
          </a:p>
          <a:p>
            <a:pPr marL="457200" lvl="1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Once contract agreed, price cannot be changed </a:t>
            </a:r>
          </a:p>
          <a:p>
            <a:pPr lvl="1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Preferred when scope of project well defined and implementation risk low</a:t>
            </a:r>
          </a:p>
          <a:p>
            <a:pPr marL="457200" lvl="1" indent="0">
              <a:buNone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Favours client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Used with little uncertainly</a:t>
            </a:r>
          </a:p>
          <a:p>
            <a:pPr marL="457200" lvl="1" indent="0">
              <a:buNone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Encourages contractor to manage resources efficiently, keep cost down and finish on time</a:t>
            </a:r>
          </a:p>
          <a:p>
            <a:pPr lvl="1"/>
            <a:endParaRPr lang="en-US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14339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771E8A78-2A73-4816-B2C8-5AB76696D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84138"/>
            <a:ext cx="10972800" cy="582612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Pricing Systems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497FDA6A-5232-4D03-8762-A7B308821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013" y="739302"/>
            <a:ext cx="11261387" cy="4889973"/>
          </a:xfrm>
        </p:spPr>
        <p:txBody>
          <a:bodyPr>
            <a:normAutofit/>
          </a:bodyPr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Fixed price + variation formula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Similar to fixed price but with variation agreed on predefined items e.g. exchange rates and inflation changes</a:t>
            </a:r>
          </a:p>
          <a:p>
            <a:pPr marL="457200" lvl="1" indent="0">
              <a:buNone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Shared cost / benefit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Figure set for cost 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Any variation (whether increase or decrease) shared between client and contractor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Agreed proportions e.g. Client 75 %  and Contractor 25%</a:t>
            </a:r>
          </a:p>
          <a:p>
            <a:pPr lvl="1"/>
            <a:endParaRPr lang="en-US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0165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14339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0C5891C3-65BA-4972-AFE1-F6A3D2C1F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541337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Pricing Systems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9BBB67A5-54D2-44B8-800D-6D10ED1196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287" y="1112838"/>
            <a:ext cx="8353425" cy="4929188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Cost Plus (Cost + fixed fee)</a:t>
            </a:r>
          </a:p>
          <a:p>
            <a:pPr lvl="1"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Cost  plus a set amount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Contractor reimbursed its costs in carrying out the work</a:t>
            </a:r>
          </a:p>
          <a:p>
            <a:pPr lvl="1"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Contractor will also be paid a fixed fee on successful completion</a:t>
            </a:r>
          </a:p>
          <a:p>
            <a:pPr lvl="1"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Suitable when risks are high or when client requires high level of control over the contractor's work</a:t>
            </a:r>
          </a:p>
          <a:p>
            <a:pPr marL="457200" lvl="1" indent="0">
              <a:buNone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Cost + fixed percentage</a:t>
            </a:r>
          </a:p>
          <a:p>
            <a:pPr lvl="1"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Favours contractor (no reason to keep costs down)</a:t>
            </a:r>
          </a:p>
          <a:p>
            <a:pPr lvl="1"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Usually used in emergencies when need goods quickly</a:t>
            </a:r>
          </a:p>
          <a:p>
            <a:pPr lvl="1"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14339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2E285EB8-19A0-451D-AC2F-BF3169D3A06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981200" y="274639"/>
            <a:ext cx="7467600" cy="70643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eaLnBrk="1" hangingPunct="1"/>
            <a:r>
              <a:rPr lang="en-GB" altLang="en-US"/>
              <a:t>CONTRACT TYPES VERSUS RISK</a:t>
            </a:r>
          </a:p>
        </p:txBody>
      </p:sp>
      <p:sp>
        <p:nvSpPr>
          <p:cNvPr id="25603" name="Text Box 4">
            <a:extLst>
              <a:ext uri="{FF2B5EF4-FFF2-40B4-BE49-F238E27FC236}">
                <a16:creationId xmlns:a16="http://schemas.microsoft.com/office/drawing/2014/main" id="{F02BD44E-693C-4754-B570-560D24E887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2126" y="1758951"/>
            <a:ext cx="1800225" cy="8620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 Fixed-price</a:t>
            </a:r>
          </a:p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endParaRPr lang="en-GB" altLang="en-US" sz="2000">
              <a:latin typeface="Arial" panose="020B0604020202020204" pitchFamily="34" charset="0"/>
            </a:endParaRPr>
          </a:p>
        </p:txBody>
      </p:sp>
      <p:sp>
        <p:nvSpPr>
          <p:cNvPr id="25604" name="Text Box 5">
            <a:extLst>
              <a:ext uri="{FF2B5EF4-FFF2-40B4-BE49-F238E27FC236}">
                <a16:creationId xmlns:a16="http://schemas.microsoft.com/office/drawing/2014/main" id="{E952314E-0E6B-42EA-B20C-701CC137AC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5451" y="2789239"/>
            <a:ext cx="2093913" cy="708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Fixed-price </a:t>
            </a:r>
            <a:r>
              <a:rPr lang="en-US" altLang="en-US" sz="2000">
                <a:latin typeface="Arial" panose="020B0604020202020204" pitchFamily="34" charset="0"/>
              </a:rPr>
              <a:t>+ variation formula</a:t>
            </a:r>
            <a:endParaRPr lang="en-GB" altLang="en-US" sz="2000">
              <a:latin typeface="Arial" panose="020B0604020202020204" pitchFamily="34" charset="0"/>
            </a:endParaRPr>
          </a:p>
        </p:txBody>
      </p:sp>
      <p:sp>
        <p:nvSpPr>
          <p:cNvPr id="25605" name="Text Box 6">
            <a:extLst>
              <a:ext uri="{FF2B5EF4-FFF2-40B4-BE49-F238E27FC236}">
                <a16:creationId xmlns:a16="http://schemas.microsoft.com/office/drawing/2014/main" id="{50EDBFCA-9B72-4EA0-986F-A8655E905B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60826" y="4392614"/>
            <a:ext cx="1884363" cy="708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Cost plus fixed percentage</a:t>
            </a:r>
          </a:p>
        </p:txBody>
      </p:sp>
      <p:sp>
        <p:nvSpPr>
          <p:cNvPr id="25606" name="Text Box 7">
            <a:extLst>
              <a:ext uri="{FF2B5EF4-FFF2-40B4-BE49-F238E27FC236}">
                <a16:creationId xmlns:a16="http://schemas.microsoft.com/office/drawing/2014/main" id="{5A70FD73-90E3-4750-A703-F9499F112B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4450" y="5075055"/>
            <a:ext cx="1800225" cy="708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Cost plus fixed fee</a:t>
            </a:r>
          </a:p>
        </p:txBody>
      </p:sp>
      <p:sp>
        <p:nvSpPr>
          <p:cNvPr id="25607" name="Text Box 8">
            <a:extLst>
              <a:ext uri="{FF2B5EF4-FFF2-40B4-BE49-F238E27FC236}">
                <a16:creationId xmlns:a16="http://schemas.microsoft.com/office/drawing/2014/main" id="{CB3752C1-A254-44D5-AF6F-892FBAF977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26089" y="3605214"/>
            <a:ext cx="1800225" cy="708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US" altLang="en-US" sz="2000">
                <a:latin typeface="Arial" panose="020B0604020202020204" pitchFamily="34" charset="0"/>
              </a:rPr>
              <a:t>Shared cost / benefit</a:t>
            </a:r>
          </a:p>
        </p:txBody>
      </p:sp>
      <p:sp>
        <p:nvSpPr>
          <p:cNvPr id="25608" name="Line 9">
            <a:extLst>
              <a:ext uri="{FF2B5EF4-FFF2-40B4-BE49-F238E27FC236}">
                <a16:creationId xmlns:a16="http://schemas.microsoft.com/office/drawing/2014/main" id="{DCAFE4C1-8501-43BD-89B7-C8D7C66ACBB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063750" y="1773238"/>
            <a:ext cx="5761038" cy="332581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9" name="Line 10">
            <a:extLst>
              <a:ext uri="{FF2B5EF4-FFF2-40B4-BE49-F238E27FC236}">
                <a16:creationId xmlns:a16="http://schemas.microsoft.com/office/drawing/2014/main" id="{14A07C2E-75C4-4BEA-BF9A-E9A9233F18E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51314" y="3068638"/>
            <a:ext cx="5761037" cy="332581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stealth" w="lg" len="lg"/>
            <a:tailEnd type="non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10" name="Text Box 11">
            <a:extLst>
              <a:ext uri="{FF2B5EF4-FFF2-40B4-BE49-F238E27FC236}">
                <a16:creationId xmlns:a16="http://schemas.microsoft.com/office/drawing/2014/main" id="{AB3CB435-189C-4776-B911-84DC8439B1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16726" y="1557339"/>
            <a:ext cx="7921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2400" b="1">
                <a:latin typeface="Arial" panose="020B0604020202020204" pitchFamily="34" charset="0"/>
              </a:rPr>
              <a:t>Low</a:t>
            </a:r>
          </a:p>
        </p:txBody>
      </p:sp>
      <p:sp>
        <p:nvSpPr>
          <p:cNvPr id="25611" name="Text Box 12">
            <a:extLst>
              <a:ext uri="{FF2B5EF4-FFF2-40B4-BE49-F238E27FC236}">
                <a16:creationId xmlns:a16="http://schemas.microsoft.com/office/drawing/2014/main" id="{B6C096E0-AA2A-4E36-9289-2263E81B41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7850" y="4365626"/>
            <a:ext cx="8905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2400" b="1">
                <a:latin typeface="Arial" panose="020B0604020202020204" pitchFamily="34" charset="0"/>
              </a:rPr>
              <a:t>High</a:t>
            </a:r>
          </a:p>
        </p:txBody>
      </p:sp>
      <p:sp>
        <p:nvSpPr>
          <p:cNvPr id="25612" name="Text Box 13">
            <a:extLst>
              <a:ext uri="{FF2B5EF4-FFF2-40B4-BE49-F238E27FC236}">
                <a16:creationId xmlns:a16="http://schemas.microsoft.com/office/drawing/2014/main" id="{6151765A-B296-4A68-A0FF-904DC95EBA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51989" y="3357563"/>
            <a:ext cx="9366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2400" b="1">
                <a:latin typeface="Arial" panose="020B0604020202020204" pitchFamily="34" charset="0"/>
              </a:rPr>
              <a:t>High</a:t>
            </a:r>
          </a:p>
        </p:txBody>
      </p:sp>
      <p:sp>
        <p:nvSpPr>
          <p:cNvPr id="25613" name="Text Box 14">
            <a:extLst>
              <a:ext uri="{FF2B5EF4-FFF2-40B4-BE49-F238E27FC236}">
                <a16:creationId xmlns:a16="http://schemas.microsoft.com/office/drawing/2014/main" id="{393BBC2A-A4D6-4E16-98CD-1BD3E942D7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3113" y="6308726"/>
            <a:ext cx="7921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2400" b="1">
                <a:latin typeface="Arial" panose="020B0604020202020204" pitchFamily="34" charset="0"/>
              </a:rPr>
              <a:t>Low</a:t>
            </a:r>
          </a:p>
        </p:txBody>
      </p:sp>
      <p:sp>
        <p:nvSpPr>
          <p:cNvPr id="25614" name="Text Box 15">
            <a:extLst>
              <a:ext uri="{FF2B5EF4-FFF2-40B4-BE49-F238E27FC236}">
                <a16:creationId xmlns:a16="http://schemas.microsoft.com/office/drawing/2014/main" id="{099A0AA4-86BE-4D73-8355-9D9CBBE14534}"/>
              </a:ext>
            </a:extLst>
          </p:cNvPr>
          <p:cNvSpPr txBox="1">
            <a:spLocks noChangeArrowheads="1"/>
          </p:cNvSpPr>
          <p:nvPr/>
        </p:nvSpPr>
        <p:spPr bwMode="auto">
          <a:xfrm rot="19841794">
            <a:off x="6024564" y="4534050"/>
            <a:ext cx="324008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Risk to contractor</a:t>
            </a:r>
          </a:p>
        </p:txBody>
      </p:sp>
      <p:sp>
        <p:nvSpPr>
          <p:cNvPr id="25615" name="Text Box 16">
            <a:extLst>
              <a:ext uri="{FF2B5EF4-FFF2-40B4-BE49-F238E27FC236}">
                <a16:creationId xmlns:a16="http://schemas.microsoft.com/office/drawing/2014/main" id="{2C93CFF3-74E0-4CC5-A809-8A9B437764A8}"/>
              </a:ext>
            </a:extLst>
          </p:cNvPr>
          <p:cNvSpPr txBox="1">
            <a:spLocks noChangeArrowheads="1"/>
          </p:cNvSpPr>
          <p:nvPr/>
        </p:nvSpPr>
        <p:spPr bwMode="auto">
          <a:xfrm rot="19852210">
            <a:off x="3648076" y="2660800"/>
            <a:ext cx="29511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Risk to client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1D4CC571-8810-4950-9038-10DA1E4A2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140" y="118996"/>
            <a:ext cx="10972800" cy="649490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2. Terms of Payment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D3BA2E9A-18B6-4B7A-ACAE-1D716211E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860898"/>
            <a:ext cx="10972800" cy="4751961"/>
          </a:xfrm>
        </p:spPr>
        <p:txBody>
          <a:bodyPr>
            <a:normAutofit fontScale="85000" lnSpcReduction="10000"/>
          </a:bodyPr>
          <a:lstStyle/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Agreement on how and when payments should be made</a:t>
            </a:r>
          </a:p>
          <a:p>
            <a:pPr marL="0" indent="0"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Staged/Milestone payments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: Contractor’s </a:t>
            </a:r>
            <a:r>
              <a:rPr lang="en-US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right to </a:t>
            </a:r>
            <a:r>
              <a:rPr lang="en-US" sz="2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payment may only arise following the completion of a particular stage of work/ milestone is achieved</a:t>
            </a:r>
          </a:p>
          <a:p>
            <a:pPr marL="514350" indent="-514350">
              <a:buFont typeface="+mj-lt"/>
              <a:buAutoNum type="arabicPeriod"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Progress payments: 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llow for regular percentage payments of the entire contract. For example, on a million-dollar contract for 10 months, the client agrees to pay the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contractor</a:t>
            </a:r>
            <a:r>
              <a:rPr lang="en-US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$100,000 a month</a:t>
            </a:r>
          </a:p>
          <a:p>
            <a:pPr marL="0" indent="0"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Penalty clauses are usually included just like loan defaults</a:t>
            </a: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Payment prior to delivery would be expected to be made</a:t>
            </a: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Final payment held until successful operation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1D4CC571-8810-4950-9038-10DA1E4A2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140" y="118996"/>
            <a:ext cx="10972800" cy="649490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3. The Price Level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D3BA2E9A-18B6-4B7A-ACAE-1D716211E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391055"/>
            <a:ext cx="11744528" cy="4221804"/>
          </a:xfrm>
        </p:spPr>
        <p:txBody>
          <a:bodyPr>
            <a:normAutofit/>
          </a:bodyPr>
          <a:lstStyle/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contractor and the client negotiate the amount that need to be paid</a:t>
            </a:r>
          </a:p>
          <a:p>
            <a:pPr marL="0" indent="0"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They will agree on </a:t>
            </a: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type of pricing system (fixed price or cost plus) and</a:t>
            </a: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terms of payment (how the payment should be made and when)</a:t>
            </a:r>
          </a:p>
        </p:txBody>
      </p:sp>
    </p:spTree>
    <p:extLst>
      <p:ext uri="{BB962C8B-B14F-4D97-AF65-F5344CB8AC3E}">
        <p14:creationId xmlns:p14="http://schemas.microsoft.com/office/powerpoint/2010/main" val="227279026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5055ABDC-34BA-430F-86C3-E1617DEF9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0"/>
            <a:ext cx="10558463" cy="1143000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Legal Aspects of Project Management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5E55CC73-274B-45D6-BE6E-F9334056BD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647" y="952500"/>
            <a:ext cx="11780196" cy="4724400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Many Legal Aspects to consider when deciding on a project whether it is contracted out or done internally:</a:t>
            </a: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Contract Law (body of laws that regulate legally binding agreements and is enforceable in a law court)</a:t>
            </a:r>
          </a:p>
          <a:p>
            <a:pPr marL="457200" lvl="1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Health &amp; Safety Regulations (In UK, Health and Safety at Work act 1974 and Management of Health and Safety at Work Regulation 1999)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Employment Law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 Laws</a:t>
            </a:r>
          </a:p>
          <a:p>
            <a:pPr marL="457200" lvl="1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Intellectual Property</a:t>
            </a:r>
          </a:p>
          <a:p>
            <a:pPr lvl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Regulatory Requirements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D0A87EC-84FD-3153-1060-5D914A4E17DA}"/>
              </a:ext>
            </a:extLst>
          </p:cNvPr>
          <p:cNvSpPr/>
          <p:nvPr/>
        </p:nvSpPr>
        <p:spPr>
          <a:xfrm>
            <a:off x="8054502" y="4250987"/>
            <a:ext cx="3433864" cy="91440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rgbClr val="C00000"/>
                </a:solidFill>
              </a:rPr>
              <a:t>Consult Experts!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7651" grpId="0" build="p"/>
      <p:bldP spid="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C24BBB65-CF99-4D7A-A1C2-9A3C6F2F9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2964" y="0"/>
            <a:ext cx="10096499" cy="1143000"/>
          </a:xfrm>
        </p:spPr>
        <p:txBody>
          <a:bodyPr>
            <a:normAutofit/>
          </a:bodyPr>
          <a:lstStyle/>
          <a:p>
            <a:pPr algn="l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Contract Terms: Legal Vocabulary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A8066941-CB27-4EBC-9FB4-6C316EE4E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563" y="966787"/>
            <a:ext cx="11510961" cy="4724400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Genuineness of agreement: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xists when consent is not clouded by fraud, misrepresentation, duress, undue influence, or mistake</a:t>
            </a:r>
          </a:p>
          <a:p>
            <a:pPr marL="0" indent="0" algn="just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Duress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: R</a:t>
            </a:r>
            <a:r>
              <a:rPr lang="en-US" i="0" dirty="0">
                <a:solidFill>
                  <a:srgbClr val="4D515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efers </a:t>
            </a:r>
            <a:r>
              <a:rPr lang="en-US" i="0" dirty="0">
                <a:solidFill>
                  <a:srgbClr val="5F636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circumstances in which a person or party is forced into a contractual agreement through the use of illegitimate pressure</a:t>
            </a:r>
            <a:r>
              <a:rPr lang="en-US" i="0" dirty="0">
                <a:solidFill>
                  <a:srgbClr val="4D515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Contract Terms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: P</a:t>
            </a:r>
            <a:r>
              <a:rPr lang="en-US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rovides a contractual obligation and if this is breached, then it can lead to litigation</a:t>
            </a:r>
          </a:p>
          <a:p>
            <a:pPr marL="0" indent="0" algn="just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Liquidated damages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fixed or determined sum agreed by the parties to a contract to be payable on breach by one of the parties.</a:t>
            </a:r>
          </a:p>
          <a:p>
            <a:pPr marL="0" indent="0" algn="just">
              <a:buNone/>
            </a:pP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Penalty clauses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: It</a:t>
            </a:r>
            <a:r>
              <a:rPr lang="en-US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is a contractual provision which levies an excessive monetary sum unrelated to the actual harm against a defaulting party. Penalty clauses are generally unenforceable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Breach of contract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86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86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86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5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FFDFF8F2-30C4-4064-9397-711325DF8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0013" y="115888"/>
            <a:ext cx="7772400" cy="1143000"/>
          </a:xfrm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Post Lecture Work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AD180C59-A975-450C-A206-AA54EE989B1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524000"/>
            <a:ext cx="7772400" cy="4724400"/>
          </a:xfrm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Research “contracts” in any project management book</a:t>
            </a:r>
          </a:p>
          <a:p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Think about a contractor as a “stakeholder” – power, interest, importance, commitment….</a:t>
            </a:r>
          </a:p>
          <a:p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Think about what a contractor really wants……..</a:t>
            </a:r>
          </a:p>
          <a:p>
            <a:pPr lvl="1"/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2496</Words>
  <Application>Microsoft Office PowerPoint</Application>
  <PresentationFormat>Widescreen</PresentationFormat>
  <Paragraphs>353</Paragraphs>
  <Slides>36</Slides>
  <Notes>4</Notes>
  <HiddenSlides>2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Myriad Pro</vt:lpstr>
      <vt:lpstr>ReithSans</vt:lpstr>
      <vt:lpstr>Arial</vt:lpstr>
      <vt:lpstr>Arial Black</vt:lpstr>
      <vt:lpstr>Calibri</vt:lpstr>
      <vt:lpstr>Times New Roman</vt:lpstr>
      <vt:lpstr>Verdana</vt:lpstr>
      <vt:lpstr>Wingdings</vt:lpstr>
      <vt:lpstr>20140311PresentationUWTSDTemplate</vt:lpstr>
      <vt:lpstr>  Project Management LCBB5005   WEEK 6  CONTRACTING in  PROJECT MANAGEMENT   </vt:lpstr>
      <vt:lpstr>RECAP</vt:lpstr>
      <vt:lpstr>Outline and Learning Objectives</vt:lpstr>
      <vt:lpstr>What is a Contract</vt:lpstr>
      <vt:lpstr>What is a Contract</vt:lpstr>
      <vt:lpstr>Objectives of Contracts/Procurement/Purchasing</vt:lpstr>
      <vt:lpstr>Objectives of Procurement/Purchasing</vt:lpstr>
      <vt:lpstr> Dealing With Resource Problems</vt:lpstr>
      <vt:lpstr>Important Questions to ask before Contracting</vt:lpstr>
      <vt:lpstr>Advantages not to Contract out a Project</vt:lpstr>
      <vt:lpstr>Deciding to Contract</vt:lpstr>
      <vt:lpstr>Advantages of Sub-Contracting</vt:lpstr>
      <vt:lpstr>What to contract out?</vt:lpstr>
      <vt:lpstr>Consideration to make when contracting out?</vt:lpstr>
      <vt:lpstr>What else may be included?</vt:lpstr>
      <vt:lpstr>Ways to contract out</vt:lpstr>
      <vt:lpstr>Turn Key</vt:lpstr>
      <vt:lpstr>Multi contract</vt:lpstr>
      <vt:lpstr>DIY</vt:lpstr>
      <vt:lpstr>Ways to contract out</vt:lpstr>
      <vt:lpstr>Ways to contract out</vt:lpstr>
      <vt:lpstr>Contract Process</vt:lpstr>
      <vt:lpstr>Contractor Evaluation Template</vt:lpstr>
      <vt:lpstr>Contract Process</vt:lpstr>
      <vt:lpstr>Contract Process</vt:lpstr>
      <vt:lpstr>Pricing</vt:lpstr>
      <vt:lpstr>1. The Pricing System</vt:lpstr>
      <vt:lpstr>Pricing Systems</vt:lpstr>
      <vt:lpstr>Pricing Systems</vt:lpstr>
      <vt:lpstr>Pricing Systems</vt:lpstr>
      <vt:lpstr>CONTRACT TYPES VERSUS RISK</vt:lpstr>
      <vt:lpstr>2. Terms of Payment</vt:lpstr>
      <vt:lpstr>3. The Price Level</vt:lpstr>
      <vt:lpstr>Legal Aspects of Project Management</vt:lpstr>
      <vt:lpstr>Contract Terms: Legal Vocabulary</vt:lpstr>
      <vt:lpstr>Post Lecture 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LCBB5005   WEEK 7 contracts</dc:title>
  <dc:creator>Tarila</dc:creator>
  <cp:lastModifiedBy>Essa Bah</cp:lastModifiedBy>
  <cp:revision>18</cp:revision>
  <dcterms:created xsi:type="dcterms:W3CDTF">2021-09-06T10:06:04Z</dcterms:created>
  <dcterms:modified xsi:type="dcterms:W3CDTF">2024-10-13T15:49:46Z</dcterms:modified>
</cp:coreProperties>
</file>