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70" r:id="rId4"/>
    <p:sldId id="257" r:id="rId5"/>
    <p:sldId id="258" r:id="rId6"/>
    <p:sldId id="261" r:id="rId7"/>
    <p:sldId id="260" r:id="rId8"/>
    <p:sldId id="267" r:id="rId9"/>
    <p:sldId id="268" r:id="rId10"/>
    <p:sldId id="266" r:id="rId11"/>
    <p:sldId id="262" r:id="rId12"/>
    <p:sldId id="265" r:id="rId13"/>
    <p:sldId id="269" r:id="rId14"/>
    <p:sldId id="259" r:id="rId15"/>
    <p:sldId id="273" r:id="rId16"/>
    <p:sldId id="26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7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830A30-2EA2-4F25-A3DC-2D75CB0025AB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51AAEEF-B1B8-473D-B760-ED4980E53886}">
      <dgm:prSet/>
      <dgm:spPr/>
      <dgm:t>
        <a:bodyPr/>
        <a:lstStyle/>
        <a:p>
          <a:r>
            <a:rPr lang="en-GB"/>
            <a:t>A useful tool for organising your thoughts and ideas</a:t>
          </a:r>
          <a:endParaRPr lang="en-US"/>
        </a:p>
      </dgm:t>
    </dgm:pt>
    <dgm:pt modelId="{7D4F7A8E-CB96-4A07-8E5F-2636BC3E9563}" type="parTrans" cxnId="{A49DDA5B-3FAC-4991-B1D3-10EDB109AA3D}">
      <dgm:prSet/>
      <dgm:spPr/>
      <dgm:t>
        <a:bodyPr/>
        <a:lstStyle/>
        <a:p>
          <a:endParaRPr lang="en-US"/>
        </a:p>
      </dgm:t>
    </dgm:pt>
    <dgm:pt modelId="{5AA7D406-B390-4AEA-AEDE-4DA6CC470AAA}" type="sibTrans" cxnId="{A49DDA5B-3FAC-4991-B1D3-10EDB109AA3D}">
      <dgm:prSet/>
      <dgm:spPr/>
      <dgm:t>
        <a:bodyPr/>
        <a:lstStyle/>
        <a:p>
          <a:endParaRPr lang="en-US"/>
        </a:p>
      </dgm:t>
    </dgm:pt>
    <dgm:pt modelId="{66BCC714-83D3-4AE4-834A-F03D4BBA5F81}">
      <dgm:prSet/>
      <dgm:spPr/>
      <dgm:t>
        <a:bodyPr/>
        <a:lstStyle/>
        <a:p>
          <a:r>
            <a:rPr lang="en-GB"/>
            <a:t>Free mind mapping tools online</a:t>
          </a:r>
          <a:endParaRPr lang="en-US"/>
        </a:p>
      </dgm:t>
    </dgm:pt>
    <dgm:pt modelId="{FA89B2C6-9C38-451B-A6FB-B67A8B83FDAC}" type="parTrans" cxnId="{709DB11E-BCBB-4A1E-91F4-66E4E5A0F5B9}">
      <dgm:prSet/>
      <dgm:spPr/>
      <dgm:t>
        <a:bodyPr/>
        <a:lstStyle/>
        <a:p>
          <a:endParaRPr lang="en-US"/>
        </a:p>
      </dgm:t>
    </dgm:pt>
    <dgm:pt modelId="{84A18B27-B03B-498F-9C22-43AE25AF4D9E}" type="sibTrans" cxnId="{709DB11E-BCBB-4A1E-91F4-66E4E5A0F5B9}">
      <dgm:prSet/>
      <dgm:spPr/>
      <dgm:t>
        <a:bodyPr/>
        <a:lstStyle/>
        <a:p>
          <a:endParaRPr lang="en-US"/>
        </a:p>
      </dgm:t>
    </dgm:pt>
    <dgm:pt modelId="{6B61BB1E-EEC2-4E6F-A297-C9438BA07414}">
      <dgm:prSet/>
      <dgm:spPr/>
      <dgm:t>
        <a:bodyPr/>
        <a:lstStyle/>
        <a:p>
          <a:r>
            <a:rPr lang="en-GB" dirty="0"/>
            <a:t>Hand drawn on paper pinned to the wall in your study area – easy to add to when inspiration strikes or after reading</a:t>
          </a:r>
          <a:endParaRPr lang="en-US" dirty="0"/>
        </a:p>
      </dgm:t>
    </dgm:pt>
    <dgm:pt modelId="{38D64F0F-725D-4011-A5B0-A7DFFB456CA2}" type="parTrans" cxnId="{B121BF12-3954-4FD5-9E9A-92950D693554}">
      <dgm:prSet/>
      <dgm:spPr/>
      <dgm:t>
        <a:bodyPr/>
        <a:lstStyle/>
        <a:p>
          <a:endParaRPr lang="en-US"/>
        </a:p>
      </dgm:t>
    </dgm:pt>
    <dgm:pt modelId="{69DD7857-D345-4D13-A78C-62C70CFBE2A5}" type="sibTrans" cxnId="{B121BF12-3954-4FD5-9E9A-92950D693554}">
      <dgm:prSet/>
      <dgm:spPr/>
      <dgm:t>
        <a:bodyPr/>
        <a:lstStyle/>
        <a:p>
          <a:endParaRPr lang="en-US"/>
        </a:p>
      </dgm:t>
    </dgm:pt>
    <dgm:pt modelId="{7025EBD8-3169-4108-9108-C0BD110376BB}" type="pres">
      <dgm:prSet presAssocID="{F0830A30-2EA2-4F25-A3DC-2D75CB0025AB}" presName="vert0" presStyleCnt="0">
        <dgm:presLayoutVars>
          <dgm:dir/>
          <dgm:animOne val="branch"/>
          <dgm:animLvl val="lvl"/>
        </dgm:presLayoutVars>
      </dgm:prSet>
      <dgm:spPr/>
    </dgm:pt>
    <dgm:pt modelId="{BCDB3DAD-53EA-453A-8D99-BA6F5833E0DB}" type="pres">
      <dgm:prSet presAssocID="{A51AAEEF-B1B8-473D-B760-ED4980E53886}" presName="thickLine" presStyleLbl="alignNode1" presStyleIdx="0" presStyleCnt="3"/>
      <dgm:spPr/>
    </dgm:pt>
    <dgm:pt modelId="{0A519A83-58CB-46F2-A58F-568263B06BB3}" type="pres">
      <dgm:prSet presAssocID="{A51AAEEF-B1B8-473D-B760-ED4980E53886}" presName="horz1" presStyleCnt="0"/>
      <dgm:spPr/>
    </dgm:pt>
    <dgm:pt modelId="{73201947-2AE5-47D2-BBFD-7201EFF769EC}" type="pres">
      <dgm:prSet presAssocID="{A51AAEEF-B1B8-473D-B760-ED4980E53886}" presName="tx1" presStyleLbl="revTx" presStyleIdx="0" presStyleCnt="3"/>
      <dgm:spPr/>
    </dgm:pt>
    <dgm:pt modelId="{3FF7CD20-B158-4815-A2CB-F0538F3877B9}" type="pres">
      <dgm:prSet presAssocID="{A51AAEEF-B1B8-473D-B760-ED4980E53886}" presName="vert1" presStyleCnt="0"/>
      <dgm:spPr/>
    </dgm:pt>
    <dgm:pt modelId="{D1145D6F-6203-4720-8851-EEADEE37E375}" type="pres">
      <dgm:prSet presAssocID="{66BCC714-83D3-4AE4-834A-F03D4BBA5F81}" presName="thickLine" presStyleLbl="alignNode1" presStyleIdx="1" presStyleCnt="3"/>
      <dgm:spPr/>
    </dgm:pt>
    <dgm:pt modelId="{8C141B59-2135-4537-A57F-6BD8FA2FF5EA}" type="pres">
      <dgm:prSet presAssocID="{66BCC714-83D3-4AE4-834A-F03D4BBA5F81}" presName="horz1" presStyleCnt="0"/>
      <dgm:spPr/>
    </dgm:pt>
    <dgm:pt modelId="{52ADD510-BCCA-41A8-BFA1-3344A66CA5F5}" type="pres">
      <dgm:prSet presAssocID="{66BCC714-83D3-4AE4-834A-F03D4BBA5F81}" presName="tx1" presStyleLbl="revTx" presStyleIdx="1" presStyleCnt="3"/>
      <dgm:spPr/>
    </dgm:pt>
    <dgm:pt modelId="{14EB2065-90DC-4C69-87ED-38370C809639}" type="pres">
      <dgm:prSet presAssocID="{66BCC714-83D3-4AE4-834A-F03D4BBA5F81}" presName="vert1" presStyleCnt="0"/>
      <dgm:spPr/>
    </dgm:pt>
    <dgm:pt modelId="{041873AE-ABCB-47AB-9EE6-08B3A948F863}" type="pres">
      <dgm:prSet presAssocID="{6B61BB1E-EEC2-4E6F-A297-C9438BA07414}" presName="thickLine" presStyleLbl="alignNode1" presStyleIdx="2" presStyleCnt="3"/>
      <dgm:spPr/>
    </dgm:pt>
    <dgm:pt modelId="{880DFB41-159C-4964-881A-7C392DBA5F05}" type="pres">
      <dgm:prSet presAssocID="{6B61BB1E-EEC2-4E6F-A297-C9438BA07414}" presName="horz1" presStyleCnt="0"/>
      <dgm:spPr/>
    </dgm:pt>
    <dgm:pt modelId="{0D6ABACA-5F13-4B39-9184-E7790EDB9521}" type="pres">
      <dgm:prSet presAssocID="{6B61BB1E-EEC2-4E6F-A297-C9438BA07414}" presName="tx1" presStyleLbl="revTx" presStyleIdx="2" presStyleCnt="3"/>
      <dgm:spPr/>
    </dgm:pt>
    <dgm:pt modelId="{3AB27A21-B6F0-4BE7-811B-C7BE302FED36}" type="pres">
      <dgm:prSet presAssocID="{6B61BB1E-EEC2-4E6F-A297-C9438BA07414}" presName="vert1" presStyleCnt="0"/>
      <dgm:spPr/>
    </dgm:pt>
  </dgm:ptLst>
  <dgm:cxnLst>
    <dgm:cxn modelId="{B121BF12-3954-4FD5-9E9A-92950D693554}" srcId="{F0830A30-2EA2-4F25-A3DC-2D75CB0025AB}" destId="{6B61BB1E-EEC2-4E6F-A297-C9438BA07414}" srcOrd="2" destOrd="0" parTransId="{38D64F0F-725D-4011-A5B0-A7DFFB456CA2}" sibTransId="{69DD7857-D345-4D13-A78C-62C70CFBE2A5}"/>
    <dgm:cxn modelId="{709DB11E-BCBB-4A1E-91F4-66E4E5A0F5B9}" srcId="{F0830A30-2EA2-4F25-A3DC-2D75CB0025AB}" destId="{66BCC714-83D3-4AE4-834A-F03D4BBA5F81}" srcOrd="1" destOrd="0" parTransId="{FA89B2C6-9C38-451B-A6FB-B67A8B83FDAC}" sibTransId="{84A18B27-B03B-498F-9C22-43AE25AF4D9E}"/>
    <dgm:cxn modelId="{A49DDA5B-3FAC-4991-B1D3-10EDB109AA3D}" srcId="{F0830A30-2EA2-4F25-A3DC-2D75CB0025AB}" destId="{A51AAEEF-B1B8-473D-B760-ED4980E53886}" srcOrd="0" destOrd="0" parTransId="{7D4F7A8E-CB96-4A07-8E5F-2636BC3E9563}" sibTransId="{5AA7D406-B390-4AEA-AEDE-4DA6CC470AAA}"/>
    <dgm:cxn modelId="{F71B6443-9E22-4A98-B24F-2D4EE1332E1D}" type="presOf" srcId="{6B61BB1E-EEC2-4E6F-A297-C9438BA07414}" destId="{0D6ABACA-5F13-4B39-9184-E7790EDB9521}" srcOrd="0" destOrd="0" presId="urn:microsoft.com/office/officeart/2008/layout/LinedList"/>
    <dgm:cxn modelId="{EDBD974F-D91A-4E4D-BD50-176ABA8E9CAC}" type="presOf" srcId="{66BCC714-83D3-4AE4-834A-F03D4BBA5F81}" destId="{52ADD510-BCCA-41A8-BFA1-3344A66CA5F5}" srcOrd="0" destOrd="0" presId="urn:microsoft.com/office/officeart/2008/layout/LinedList"/>
    <dgm:cxn modelId="{78315958-8554-4E5B-81C5-D45090349CD9}" type="presOf" srcId="{A51AAEEF-B1B8-473D-B760-ED4980E53886}" destId="{73201947-2AE5-47D2-BBFD-7201EFF769EC}" srcOrd="0" destOrd="0" presId="urn:microsoft.com/office/officeart/2008/layout/LinedList"/>
    <dgm:cxn modelId="{0F52FDC5-C4D4-4B15-98CD-7F3E2DB6BAC7}" type="presOf" srcId="{F0830A30-2EA2-4F25-A3DC-2D75CB0025AB}" destId="{7025EBD8-3169-4108-9108-C0BD110376BB}" srcOrd="0" destOrd="0" presId="urn:microsoft.com/office/officeart/2008/layout/LinedList"/>
    <dgm:cxn modelId="{231A1327-5859-44F7-93E6-44BC53F08FF1}" type="presParOf" srcId="{7025EBD8-3169-4108-9108-C0BD110376BB}" destId="{BCDB3DAD-53EA-453A-8D99-BA6F5833E0DB}" srcOrd="0" destOrd="0" presId="urn:microsoft.com/office/officeart/2008/layout/LinedList"/>
    <dgm:cxn modelId="{8F44F7AA-02AD-4355-9E99-7427B3315E74}" type="presParOf" srcId="{7025EBD8-3169-4108-9108-C0BD110376BB}" destId="{0A519A83-58CB-46F2-A58F-568263B06BB3}" srcOrd="1" destOrd="0" presId="urn:microsoft.com/office/officeart/2008/layout/LinedList"/>
    <dgm:cxn modelId="{C22A99FC-9B94-4E91-838E-7B2377495C7B}" type="presParOf" srcId="{0A519A83-58CB-46F2-A58F-568263B06BB3}" destId="{73201947-2AE5-47D2-BBFD-7201EFF769EC}" srcOrd="0" destOrd="0" presId="urn:microsoft.com/office/officeart/2008/layout/LinedList"/>
    <dgm:cxn modelId="{2F7C2D6F-C012-4843-BB15-28380D5C35D0}" type="presParOf" srcId="{0A519A83-58CB-46F2-A58F-568263B06BB3}" destId="{3FF7CD20-B158-4815-A2CB-F0538F3877B9}" srcOrd="1" destOrd="0" presId="urn:microsoft.com/office/officeart/2008/layout/LinedList"/>
    <dgm:cxn modelId="{E4D4A6D7-70D1-4F1C-8DCB-9A2215FBF2A9}" type="presParOf" srcId="{7025EBD8-3169-4108-9108-C0BD110376BB}" destId="{D1145D6F-6203-4720-8851-EEADEE37E375}" srcOrd="2" destOrd="0" presId="urn:microsoft.com/office/officeart/2008/layout/LinedList"/>
    <dgm:cxn modelId="{F12439C2-2599-4B5F-B0CF-623E3365F546}" type="presParOf" srcId="{7025EBD8-3169-4108-9108-C0BD110376BB}" destId="{8C141B59-2135-4537-A57F-6BD8FA2FF5EA}" srcOrd="3" destOrd="0" presId="urn:microsoft.com/office/officeart/2008/layout/LinedList"/>
    <dgm:cxn modelId="{A25BA840-8346-4388-A4B7-253983F994F3}" type="presParOf" srcId="{8C141B59-2135-4537-A57F-6BD8FA2FF5EA}" destId="{52ADD510-BCCA-41A8-BFA1-3344A66CA5F5}" srcOrd="0" destOrd="0" presId="urn:microsoft.com/office/officeart/2008/layout/LinedList"/>
    <dgm:cxn modelId="{5D26BA57-D624-45D3-AEB8-767848846E83}" type="presParOf" srcId="{8C141B59-2135-4537-A57F-6BD8FA2FF5EA}" destId="{14EB2065-90DC-4C69-87ED-38370C809639}" srcOrd="1" destOrd="0" presId="urn:microsoft.com/office/officeart/2008/layout/LinedList"/>
    <dgm:cxn modelId="{C89FE88F-80AC-4E3D-802D-0A3CAAB67DE9}" type="presParOf" srcId="{7025EBD8-3169-4108-9108-C0BD110376BB}" destId="{041873AE-ABCB-47AB-9EE6-08B3A948F863}" srcOrd="4" destOrd="0" presId="urn:microsoft.com/office/officeart/2008/layout/LinedList"/>
    <dgm:cxn modelId="{6177DE55-5622-464F-B25B-2905BDB75C75}" type="presParOf" srcId="{7025EBD8-3169-4108-9108-C0BD110376BB}" destId="{880DFB41-159C-4964-881A-7C392DBA5F05}" srcOrd="5" destOrd="0" presId="urn:microsoft.com/office/officeart/2008/layout/LinedList"/>
    <dgm:cxn modelId="{2CF0A62C-45F2-44FC-9569-A69061983680}" type="presParOf" srcId="{880DFB41-159C-4964-881A-7C392DBA5F05}" destId="{0D6ABACA-5F13-4B39-9184-E7790EDB9521}" srcOrd="0" destOrd="0" presId="urn:microsoft.com/office/officeart/2008/layout/LinedList"/>
    <dgm:cxn modelId="{4CE5C232-B44C-44BC-8A65-87FB69ABB535}" type="presParOf" srcId="{880DFB41-159C-4964-881A-7C392DBA5F05}" destId="{3AB27A21-B6F0-4BE7-811B-C7BE302FED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DB3DAD-53EA-453A-8D99-BA6F5833E0DB}">
      <dsp:nvSpPr>
        <dsp:cNvPr id="0" name=""/>
        <dsp:cNvSpPr/>
      </dsp:nvSpPr>
      <dsp:spPr>
        <a:xfrm>
          <a:off x="0" y="2028"/>
          <a:ext cx="716101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01947-2AE5-47D2-BBFD-7201EFF769EC}">
      <dsp:nvSpPr>
        <dsp:cNvPr id="0" name=""/>
        <dsp:cNvSpPr/>
      </dsp:nvSpPr>
      <dsp:spPr>
        <a:xfrm>
          <a:off x="0" y="2028"/>
          <a:ext cx="7161017" cy="1383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useful tool for organising your thoughts and ideas</a:t>
          </a:r>
          <a:endParaRPr lang="en-US" sz="2700" kern="1200"/>
        </a:p>
      </dsp:txBody>
      <dsp:txXfrm>
        <a:off x="0" y="2028"/>
        <a:ext cx="7161017" cy="1383434"/>
      </dsp:txXfrm>
    </dsp:sp>
    <dsp:sp modelId="{D1145D6F-6203-4720-8851-EEADEE37E375}">
      <dsp:nvSpPr>
        <dsp:cNvPr id="0" name=""/>
        <dsp:cNvSpPr/>
      </dsp:nvSpPr>
      <dsp:spPr>
        <a:xfrm>
          <a:off x="0" y="1385463"/>
          <a:ext cx="7161017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DD510-BCCA-41A8-BFA1-3344A66CA5F5}">
      <dsp:nvSpPr>
        <dsp:cNvPr id="0" name=""/>
        <dsp:cNvSpPr/>
      </dsp:nvSpPr>
      <dsp:spPr>
        <a:xfrm>
          <a:off x="0" y="1385463"/>
          <a:ext cx="7161017" cy="1383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Free mind mapping tools online</a:t>
          </a:r>
          <a:endParaRPr lang="en-US" sz="2700" kern="1200"/>
        </a:p>
      </dsp:txBody>
      <dsp:txXfrm>
        <a:off x="0" y="1385463"/>
        <a:ext cx="7161017" cy="1383434"/>
      </dsp:txXfrm>
    </dsp:sp>
    <dsp:sp modelId="{041873AE-ABCB-47AB-9EE6-08B3A948F863}">
      <dsp:nvSpPr>
        <dsp:cNvPr id="0" name=""/>
        <dsp:cNvSpPr/>
      </dsp:nvSpPr>
      <dsp:spPr>
        <a:xfrm>
          <a:off x="0" y="2768897"/>
          <a:ext cx="7161017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ABACA-5F13-4B39-9184-E7790EDB9521}">
      <dsp:nvSpPr>
        <dsp:cNvPr id="0" name=""/>
        <dsp:cNvSpPr/>
      </dsp:nvSpPr>
      <dsp:spPr>
        <a:xfrm>
          <a:off x="0" y="2768897"/>
          <a:ext cx="7161017" cy="1383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Hand drawn on paper pinned to the wall in your study area – easy to add to when inspiration strikes or after reading</a:t>
          </a:r>
          <a:endParaRPr lang="en-US" sz="2700" kern="1200" dirty="0"/>
        </a:p>
      </dsp:txBody>
      <dsp:txXfrm>
        <a:off x="0" y="2768897"/>
        <a:ext cx="7161017" cy="1383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E2C70-D673-47FB-BECB-13B1B9318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4130AE-8BE2-4D3C-9B60-7D0CA716E9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0C780-C101-4400-90C9-9BF62CF40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A661F-3B65-4FFC-B950-B38FAF6BA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4F6A2-122D-4FA3-AACB-6FF51AC23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600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FA6E6-AD63-4D93-9C5D-A23E202F6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F06FC-BFFA-4606-A6A9-AF51939648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34B58-D3AA-41C9-8D34-9266B5B60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1A2FC-FF99-41D1-A0AB-2BA79E420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0E7D0-B557-4531-B62E-6349DBE2D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01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64E82-DC51-4945-977E-4BBCE3A6E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5FE85-FF42-4508-A758-387FCA738E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310F7-E74D-4DF8-994A-859B3B155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F0C66-B1FB-4E5D-AE27-C855D27D6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161E9-2605-435D-8855-CD06FADD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64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38F82-4F3D-4A10-BD1E-BAECD0B96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BC9B9-8025-412B-A0DD-55540D9228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21263-9AB4-4019-8E9C-E6BA655E6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D2CB5-120F-4C04-90CD-011DEC2F2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DBF367-EDE8-4E60-BDB9-C8F738BC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F0A8D5-FBCC-4CD8-A70A-85EDEF75A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14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AE5EB-7099-4DA0-8609-3CCEF3BB3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61291E-3F81-4AC3-B9D5-70B87951D3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58BB3-5985-4CF9-9C8B-10F23B3BA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6C2C82-220E-410D-92E9-216A625CA3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9C4E60-4B9F-4128-9DC2-4E861676E9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4D6C1B-1315-43AA-A51C-8466FE8A2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81F24F-133F-4134-8671-B932146A7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047AFF-EEA6-4282-855D-3314D20C5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626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43CBA-5055-4C9A-8974-6A5A8CCC9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31B125-5F9A-414C-819C-C5EA79B02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9A416A-EF47-44C2-B0B0-20158F409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893FA-34AF-49DB-B204-31C000F3D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00DDB-B274-480B-A79A-6064B83C7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78CF98-B39C-40CB-BA1B-27D13498D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619D26-BC40-4BCF-98A5-20ADC89B6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82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5B99E-5754-447E-9E55-961AE5968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1CA4F-B626-40D2-AEAC-AD0615A76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A8A875-A3E2-47FD-960D-4E1449D9CE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17F012-BDB6-41BB-87F0-F5582B428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D37EC6-C652-45B1-949F-A3658678E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B59583-8FE0-40C2-B120-C58EFD2B5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46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A5B2D-ACBA-4013-BBFE-632251498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5E5B69-46D2-444F-8E54-F0B1318475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A082F-7AD4-4FE4-A07B-958B877F9A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65094-9333-4AC4-920E-7BA99339A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925705-FE3A-465E-BFE1-1DE3D3E6F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8D0382-5B2F-4287-B72E-11024B21F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850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EB98-5AE2-4DAF-A4DD-D8FFBB777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58C3D1-6223-4C5B-A686-DD165C0AFB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0B20F-AEF6-4C9C-AF98-26D2BF9B1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3E9B8-94CA-4C43-B39E-98474B157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3C9632-134B-4E35-9FA3-6F8004E12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5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C85035-FF67-4CF9-A4E1-B8E88B34DF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2B4582-4514-46F1-AB52-70FE223654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F7803-53BF-44F2-9D8A-AF957D937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B20D3-D255-4516-AADE-F62D5EC0C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2667D-3ECB-4BE5-B509-A3B157A3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609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D74CB1-7FC8-4365-9BF4-02E9E431D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954B6D-B40C-4CEB-B6BD-3FAEA18E2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8273D-446F-4977-BCA2-D3EE2E801B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A514D-A9A1-4EB1-B2AA-DE4433D2C0A2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E9DA4-4457-4AE2-B48C-021887ABCE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46C28-B19A-4C34-9C1B-F768D36EC3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122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F6330-60B1-48D2-BEDA-38E8B5C30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en-GB" sz="5800" dirty="0"/>
              <a:t>Getting going with your dissertation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39D662-AD7D-47F2-88BC-84B883B6F8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80491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F9B23-5A01-4163-98EE-8C64B1CEE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Lecture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44BC0-1238-4AB8-BCFF-22832F773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Supervision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Choosing &amp; refining your research topic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Thinking about methodologies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Gaining access to subjects/participants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ethics and the ethics form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Producing a successful dissertation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Potential pitfalls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DA5E96-EEC1-40F1-A763-7618A30B44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79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D16C2-0886-47E8-A4D2-52BADCD49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Supervision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83F91-E43B-493D-8BA5-0B7DF2B01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 supervisor is there to assist you along the way – helping you to solve problems and challenges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supervisor is essentially a facilitator – the effort has to come from you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Discuss early on how you will work together and make a plan so you know what to expect</a:t>
            </a:r>
          </a:p>
          <a:p>
            <a:r>
              <a:rPr lang="en-GB" sz="2000" dirty="0">
                <a:solidFill>
                  <a:schemeClr val="bg1"/>
                </a:solidFill>
              </a:rPr>
              <a:t>It is not the supervisor’s role to produce chapters for you or to be your language editor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Students with Specific Learning Difficulties are encouraged to request help with structure and grammar etc from their specialist support tutor</a:t>
            </a:r>
          </a:p>
          <a:p>
            <a:r>
              <a:rPr lang="en-GB" sz="2000" dirty="0">
                <a:solidFill>
                  <a:schemeClr val="bg1"/>
                </a:solidFill>
              </a:rPr>
              <a:t>It is your responsibility to contact your supervisor if you need advice or help with an aspect of the dissertation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Your dissertation is your own unique piece of work – your supervisor can offer advice but it is entirely your choice if you follow this advice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Your supervisor will prompt you but you need to manage your time independently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57D321-AE4B-4E56-B2D2-603616C6A7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74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4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627C6-70B0-4CE4-8D55-70915F527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Choosing and refining your research topic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3F614-6E6A-468C-8C50-22F58CEED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What aspects of criminology, criminal justice and policing do you find interesting?</a:t>
            </a:r>
          </a:p>
          <a:p>
            <a:r>
              <a:rPr lang="en-GB" sz="2400" dirty="0">
                <a:solidFill>
                  <a:schemeClr val="bg1"/>
                </a:solidFill>
              </a:rPr>
              <a:t>Do you have an idea of what your future career will look like?</a:t>
            </a:r>
          </a:p>
          <a:p>
            <a:r>
              <a:rPr lang="en-GB" sz="2400" dirty="0">
                <a:solidFill>
                  <a:schemeClr val="bg1"/>
                </a:solidFill>
              </a:rPr>
              <a:t>Have you been inspired by any of your lectures or by anything you have read?</a:t>
            </a:r>
          </a:p>
          <a:p>
            <a:r>
              <a:rPr lang="en-GB" sz="2400" dirty="0">
                <a:solidFill>
                  <a:schemeClr val="bg1"/>
                </a:solidFill>
              </a:rPr>
              <a:t>Are there any current ‘hot topics’ that you think need research conducting on them?</a:t>
            </a:r>
          </a:p>
          <a:p>
            <a:r>
              <a:rPr lang="en-GB" sz="2400" dirty="0">
                <a:solidFill>
                  <a:schemeClr val="bg1"/>
                </a:solidFill>
              </a:rPr>
              <a:t>Can you narrow this down further, e.g. by region, demographic, time period?</a:t>
            </a:r>
          </a:p>
          <a:p>
            <a:r>
              <a:rPr lang="en-GB" sz="2400" dirty="0">
                <a:solidFill>
                  <a:schemeClr val="bg1"/>
                </a:solidFill>
              </a:rPr>
              <a:t>How much literature is available on your topic?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21E2F6-5EF7-44D8-ADB0-60DC68A15B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88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9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D886F1-CB4A-4FC1-AAA7-9402B0D0D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2B7B97-C3EE-4AEE-A61F-AFA873FE2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013557" y="0"/>
            <a:ext cx="10178443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B34C2-2A68-49D4-9F7E-3F9BEC90D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787" y="1635358"/>
            <a:ext cx="2752344" cy="2706624"/>
          </a:xfrm>
          <a:prstGeom prst="ellipse">
            <a:avLst/>
          </a:prstGeom>
          <a:solidFill>
            <a:schemeClr val="bg1"/>
          </a:solidFill>
          <a:ln w="174625" cmpd="thinThick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600"/>
              <a:t>Can you carry out the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84EE3-A750-455A-BD93-D315A59C2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6690" y="1088137"/>
            <a:ext cx="6180082" cy="3801067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Covid19 limitations – online research</a:t>
            </a:r>
          </a:p>
          <a:p>
            <a:r>
              <a:rPr lang="en-GB" sz="2000">
                <a:solidFill>
                  <a:schemeClr val="bg1"/>
                </a:solidFill>
              </a:rPr>
              <a:t>What methodology is most suited to the topic?</a:t>
            </a:r>
          </a:p>
          <a:p>
            <a:r>
              <a:rPr lang="en-GB" sz="2000">
                <a:solidFill>
                  <a:schemeClr val="bg1"/>
                </a:solidFill>
              </a:rPr>
              <a:t>How realistic is it?</a:t>
            </a:r>
          </a:p>
          <a:p>
            <a:r>
              <a:rPr lang="en-GB" sz="2000">
                <a:solidFill>
                  <a:schemeClr val="bg1"/>
                </a:solidFill>
              </a:rPr>
              <a:t>Participants - small group (frequently more in depth) or larger group?</a:t>
            </a:r>
          </a:p>
          <a:p>
            <a:r>
              <a:rPr lang="en-GB" sz="2000">
                <a:solidFill>
                  <a:schemeClr val="bg1"/>
                </a:solidFill>
              </a:rPr>
              <a:t>Realism – it is a 15,000 word dissertation, not a 400 page book. </a:t>
            </a:r>
          </a:p>
          <a:p>
            <a:r>
              <a:rPr lang="en-GB" sz="2000">
                <a:solidFill>
                  <a:schemeClr val="bg1"/>
                </a:solidFill>
              </a:rPr>
              <a:t>You are looking to make a small contribution to knowledge – it does not have to be ground breaking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0B2B52-95FE-4410-BC96-BE2FD0CD38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8B638-BEA6-49CB-8108-B1562713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/>
              <a:t>Mindmaps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48199F-2174-49B7-8E6F-EE8428E5A17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413"/>
          <a:stretch/>
        </p:blipFill>
        <p:spPr>
          <a:xfrm>
            <a:off x="480060" y="2465203"/>
            <a:ext cx="3425957" cy="192711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F995E9-054D-4F65-A995-34085D8552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1884888"/>
              </p:ext>
            </p:extLst>
          </p:nvPr>
        </p:nvGraphicFramePr>
        <p:xfrm>
          <a:off x="4387515" y="2022601"/>
          <a:ext cx="7161017" cy="4154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6522C2-017F-4F7C-A126-20CBB34BAF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383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F430B1F-F6E8-424A-A132-00CF384B9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89903"/>
            <a:ext cx="9193161" cy="651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064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4E2ED-6E1C-4B29-B95E-56BEAD7FF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dirty="0"/>
              <a:t>Think about methodologies</a:t>
            </a:r>
          </a:p>
        </p:txBody>
      </p:sp>
      <p:pic>
        <p:nvPicPr>
          <p:cNvPr id="5" name="Picture 4" descr="A picture containing indoor, laying, sitting, bed&#10;&#10;Description automatically generated">
            <a:extLst>
              <a:ext uri="{FF2B5EF4-FFF2-40B4-BE49-F238E27FC236}">
                <a16:creationId xmlns:a16="http://schemas.microsoft.com/office/drawing/2014/main" id="{60E2F0B0-9FF9-408A-BEC5-00D8070A11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" y="1121717"/>
            <a:ext cx="3425957" cy="46140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FC6C4-CE60-404C-9FBF-D1F295E54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2000"/>
              <a:t>How do you want to collect your data?</a:t>
            </a:r>
          </a:p>
          <a:p>
            <a:r>
              <a:rPr lang="en-GB" sz="2000"/>
              <a:t>Quantitative methods – surveys, questionnaires</a:t>
            </a:r>
          </a:p>
          <a:p>
            <a:r>
              <a:rPr lang="en-GB" sz="2000"/>
              <a:t>Qualitative methods – interviews, focus groups</a:t>
            </a:r>
          </a:p>
          <a:p>
            <a:r>
              <a:rPr lang="en-GB" sz="2000"/>
              <a:t>Documentary analysis</a:t>
            </a:r>
          </a:p>
          <a:p>
            <a:endParaRPr lang="en-GB" sz="2000"/>
          </a:p>
          <a:p>
            <a:r>
              <a:rPr lang="en-GB" sz="2000"/>
              <a:t>Could you use quantitative and qualitative?</a:t>
            </a:r>
          </a:p>
          <a:p>
            <a:r>
              <a:rPr lang="en-GB" sz="2000"/>
              <a:t>Could this be 50:50 or 75:25 etc?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B29EBD-E008-4386-850C-F0ABF46AB8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162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F6029-A82A-4638-BAD3-593898EA4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/>
              <a:t>How will you gain access to subjects?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7CB42-9D69-4531-B709-B8F287870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773817"/>
            <a:ext cx="7239000" cy="4944483"/>
          </a:xfrm>
        </p:spPr>
        <p:txBody>
          <a:bodyPr>
            <a:noAutofit/>
          </a:bodyPr>
          <a:lstStyle/>
          <a:p>
            <a:r>
              <a:rPr lang="en-GB" sz="2400" dirty="0"/>
              <a:t>Think about possible ways in which you can gain access to the people you need to help you conduct your research</a:t>
            </a:r>
          </a:p>
          <a:p>
            <a:endParaRPr lang="en-GB" sz="2400" dirty="0"/>
          </a:p>
          <a:p>
            <a:r>
              <a:rPr lang="en-GB" sz="2400" dirty="0"/>
              <a:t>Social media?</a:t>
            </a:r>
          </a:p>
          <a:p>
            <a:r>
              <a:rPr lang="en-GB" sz="2400" dirty="0"/>
              <a:t>Through friends/family?</a:t>
            </a:r>
          </a:p>
          <a:p>
            <a:r>
              <a:rPr lang="en-GB" sz="2400" dirty="0"/>
              <a:t>Work place</a:t>
            </a:r>
          </a:p>
          <a:p>
            <a:r>
              <a:rPr lang="en-GB" sz="2400" dirty="0"/>
              <a:t>New social field – who can help or act as a ‘gatekeeper’? </a:t>
            </a:r>
          </a:p>
          <a:p>
            <a:endParaRPr lang="en-GB" sz="2400" dirty="0"/>
          </a:p>
          <a:p>
            <a:r>
              <a:rPr lang="en-GB" sz="2400" dirty="0"/>
              <a:t>What size sample is appropriate for the research?</a:t>
            </a:r>
          </a:p>
        </p:txBody>
      </p:sp>
      <p:pic>
        <p:nvPicPr>
          <p:cNvPr id="5" name="Picture 4" descr="A baseball player holding a bat&#10;&#10;Description automatically generated">
            <a:extLst>
              <a:ext uri="{FF2B5EF4-FFF2-40B4-BE49-F238E27FC236}">
                <a16:creationId xmlns:a16="http://schemas.microsoft.com/office/drawing/2014/main" id="{BE04149D-256D-46CB-9994-514D9A1073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2800" y="2487475"/>
            <a:ext cx="3517804" cy="245493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4686FD-1A0A-4EC0-A1DF-B26B4F123F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17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A4EB7320-45B0-45A2-A84F-7EC7CD46DC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 b="410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B72CDA-9943-479D-9518-25FE5D2BA833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Ethics &amp; the Ethics Form</a:t>
            </a:r>
          </a:p>
        </p:txBody>
      </p:sp>
    </p:spTree>
    <p:extLst>
      <p:ext uri="{BB962C8B-B14F-4D97-AF65-F5344CB8AC3E}">
        <p14:creationId xmlns:p14="http://schemas.microsoft.com/office/powerpoint/2010/main" val="3258654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46AD1-A864-4A29-BEB1-A51E5378E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Ethical issues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C0C37-2176-47F5-B609-2EAEC5E54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fontScale="92500"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Everyone has to complete an ethics form – deadline 24</a:t>
            </a:r>
            <a:r>
              <a:rPr lang="en-GB" sz="2200" baseline="30000" dirty="0">
                <a:solidFill>
                  <a:schemeClr val="bg1"/>
                </a:solidFill>
              </a:rPr>
              <a:t>th</a:t>
            </a:r>
            <a:r>
              <a:rPr lang="en-GB" sz="2200" dirty="0">
                <a:solidFill>
                  <a:schemeClr val="bg1"/>
                </a:solidFill>
              </a:rPr>
              <a:t> July</a:t>
            </a:r>
          </a:p>
          <a:p>
            <a:r>
              <a:rPr lang="en-GB" sz="2200" dirty="0">
                <a:solidFill>
                  <a:schemeClr val="bg1"/>
                </a:solidFill>
              </a:rPr>
              <a:t>These forms must be completed, submitted and approved BEFORE you start collecting data.</a:t>
            </a:r>
          </a:p>
          <a:p>
            <a:r>
              <a:rPr lang="en-GB" sz="2200" i="0" u="none" strike="noStrike" dirty="0">
                <a:solidFill>
                  <a:schemeClr val="bg1"/>
                </a:solidFill>
                <a:effectLst/>
              </a:rPr>
              <a:t>Ethics are “moral principles that govern a person's behaviour or the conducting of an activity”.</a:t>
            </a:r>
          </a:p>
          <a:p>
            <a:r>
              <a:rPr lang="en-GB" sz="2200" dirty="0">
                <a:solidFill>
                  <a:schemeClr val="bg1"/>
                </a:solidFill>
              </a:rPr>
              <a:t>Ethics impact the research process from start to finish for all research projects</a:t>
            </a:r>
          </a:p>
          <a:p>
            <a:r>
              <a:rPr lang="en-GB" sz="2200" dirty="0">
                <a:solidFill>
                  <a:schemeClr val="bg1"/>
                </a:solidFill>
              </a:rPr>
              <a:t>Sometimes ethical issues arise because the researcher hasn’t seriously considered the potential impact of their research on individuals, communities and places </a:t>
            </a:r>
          </a:p>
          <a:p>
            <a:r>
              <a:rPr lang="en-GB" sz="2200" dirty="0">
                <a:solidFill>
                  <a:schemeClr val="bg1"/>
                </a:solidFill>
              </a:rPr>
              <a:t>If you would like to know more about a famous example of where this happened, please read the following account:</a:t>
            </a:r>
          </a:p>
          <a:p>
            <a:r>
              <a:rPr lang="en-GB" sz="2200" dirty="0">
                <a:solidFill>
                  <a:schemeClr val="bg1"/>
                </a:solidFill>
              </a:rPr>
              <a:t>http://drjkoch.org/Intro/Readings/Humphreys.htm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716AF1-E81C-409C-9E19-9FAE503BC2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90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5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11F17-4EEF-4224-85EE-816D204C7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core principles of research ethics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92A34-5308-4AAB-9E1D-083A79640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The subjects/participants are not harmed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C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onfidentiality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A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nonymity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I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nformed consent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H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onesty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Respecting subject’s dignity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Management of risk to self or others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2B8A0B-B518-4668-8976-5C13960D78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38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6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E8E00-1F86-4898-A8F1-E6A3FA5C2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Questions to ask yourself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5F54F-E18E-499F-BADA-966DAF9A3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Is the information I need confidential? If yes, how can I ensure confidentiality?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Are my respondents vulnerable in any way? (e.g. victims of crimes, young people) If yes, how do I deal with this? </a:t>
            </a:r>
          </a:p>
          <a:p>
            <a:r>
              <a:rPr lang="en-GB" sz="2200" dirty="0">
                <a:solidFill>
                  <a:schemeClr val="bg1"/>
                </a:solidFill>
              </a:rPr>
              <a:t>Could I, as the researcher, find myself in a risky situation? (see </a:t>
            </a:r>
            <a:r>
              <a:rPr lang="en-GB" sz="2200" i="1" dirty="0">
                <a:solidFill>
                  <a:schemeClr val="bg1"/>
                </a:solidFill>
              </a:rPr>
              <a:t>Ethnography at the Edge </a:t>
            </a:r>
            <a:r>
              <a:rPr lang="en-GB" sz="2200" dirty="0">
                <a:solidFill>
                  <a:schemeClr val="bg1"/>
                </a:solidFill>
              </a:rPr>
              <a:t>by Jeff Ferrell 1998) 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Are there any physical or political risks involved for either the researcher or respondents? (e.g. terrorism, victims, witnesses). What could be done to mitigate these risks? </a:t>
            </a:r>
          </a:p>
          <a:p>
            <a:r>
              <a:rPr lang="en-GB" sz="2200" dirty="0">
                <a:solidFill>
                  <a:schemeClr val="bg1"/>
                </a:solidFill>
              </a:rPr>
              <a:t>Could anyone else perceive my research as unethical? (e.g. young subjects’ parents, frontline workers, teachers). If yes, how can I deal with objections?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C6271D-8226-4206-82AB-86800A4D73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45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6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04D8491A-D96C-4CED-85DA-8CE6E254DB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79" b="5093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F40D4-8F06-4FD2-BB4B-9F728FA36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364" y="250036"/>
            <a:ext cx="1141525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So - what does a successful dissertation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10350-31CE-4A57-A553-3D73EEB67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sz="2600" dirty="0">
                <a:solidFill>
                  <a:srgbClr val="FFFFFF"/>
                </a:solidFill>
              </a:rPr>
              <a:t>The topic chosen has a sufficient amount of general literature on it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It might look at a recurrent research theme but in a different place or time – e.g. youth offending is a well trodden area but have there been any studies conducted in your town or community specifically?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It aims to contribute in a small way to knowledge 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It is well organised and structured</a:t>
            </a:r>
          </a:p>
          <a:p>
            <a:r>
              <a:rPr lang="en-GB" sz="2600" dirty="0">
                <a:solidFill>
                  <a:srgbClr val="FFFFFF"/>
                </a:solidFill>
              </a:rPr>
              <a:t>Sections/chapters flow from each other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It demonstrates a thorough background knowledge of the subject area through reading scholarly articles and books</a:t>
            </a:r>
          </a:p>
          <a:p>
            <a:r>
              <a:rPr lang="en-GB" sz="2600" dirty="0">
                <a:solidFill>
                  <a:srgbClr val="FFFFFF"/>
                </a:solidFill>
              </a:rPr>
              <a:t>The data has been collected and analysed in a professional and ethical manner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It uses academic and critical language, as opposed to being descriptive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It is fully referenced 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It has a strong conclusion</a:t>
            </a:r>
          </a:p>
          <a:p>
            <a:endParaRPr lang="en-GB" sz="2600" dirty="0">
              <a:solidFill>
                <a:srgbClr val="FFFFFF"/>
              </a:solidFill>
            </a:endParaRPr>
          </a:p>
          <a:p>
            <a:endParaRPr lang="en-GB" sz="2600" dirty="0">
              <a:solidFill>
                <a:srgbClr val="FFFFFF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C3BFC8-2885-415A-B7B2-CA5513DE06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378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9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27D51-222D-4ECF-9F59-5C8A470F0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 aims, objectives &amp;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1B8C9-A6CD-4F31-A792-462662F24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Aim. General statement </a:t>
            </a:r>
          </a:p>
          <a:p>
            <a:endParaRPr lang="en-GB" dirty="0"/>
          </a:p>
          <a:p>
            <a:r>
              <a:rPr lang="en-GB" dirty="0"/>
              <a:t>Objectives. Specific statements that are evaluated. Should be </a:t>
            </a:r>
            <a:r>
              <a:rPr lang="en-GB" dirty="0">
                <a:solidFill>
                  <a:srgbClr val="FF0000"/>
                </a:solidFill>
              </a:rPr>
              <a:t>SMART</a:t>
            </a:r>
            <a:r>
              <a:rPr lang="en-GB" dirty="0"/>
              <a:t>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S</a:t>
            </a:r>
            <a:r>
              <a:rPr lang="en-GB" sz="2600" dirty="0"/>
              <a:t>pecific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M</a:t>
            </a:r>
            <a:r>
              <a:rPr lang="en-GB" sz="2600" dirty="0"/>
              <a:t>easurable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A</a:t>
            </a:r>
            <a:r>
              <a:rPr lang="en-GB" sz="2600" dirty="0"/>
              <a:t>chievable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R</a:t>
            </a:r>
            <a:r>
              <a:rPr lang="en-GB" sz="2600" dirty="0"/>
              <a:t>ealistic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T</a:t>
            </a:r>
            <a:r>
              <a:rPr lang="en-GB" sz="2600" dirty="0"/>
              <a:t>imescale</a:t>
            </a:r>
            <a:r>
              <a:rPr lang="en-GB" dirty="0"/>
              <a:t> </a:t>
            </a:r>
          </a:p>
          <a:p>
            <a:r>
              <a:rPr lang="en-GB" dirty="0"/>
              <a:t>Research Questions: The translation of your objectives into questions and/or hypotheses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396B10-0303-42B7-B925-7957ABB9D1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48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6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C0818DE-E788-42DD-985F-3F680D7156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000" y="0"/>
            <a:ext cx="61213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244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D0295-C0B1-4E36-AD09-85FFB3E6E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40887"/>
          </a:xfrm>
        </p:spPr>
        <p:txBody>
          <a:bodyPr/>
          <a:lstStyle/>
          <a:p>
            <a:r>
              <a:rPr lang="en-GB" b="1" dirty="0"/>
              <a:t>Start of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D584B-1257-4504-B86C-5E1D50602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6012"/>
            <a:ext cx="10515600" cy="5451987"/>
          </a:xfrm>
        </p:spPr>
        <p:txBody>
          <a:bodyPr>
            <a:normAutofit/>
          </a:bodyPr>
          <a:lstStyle/>
          <a:p>
            <a:r>
              <a:rPr lang="en-GB" dirty="0"/>
              <a:t>Title / Name &amp; date / Declaration </a:t>
            </a:r>
          </a:p>
          <a:p>
            <a:r>
              <a:rPr lang="en-GB" dirty="0"/>
              <a:t>Abstract : </a:t>
            </a:r>
          </a:p>
          <a:p>
            <a:r>
              <a:rPr lang="en-GB" sz="2200" dirty="0"/>
              <a:t>your research problem </a:t>
            </a:r>
          </a:p>
          <a:p>
            <a:r>
              <a:rPr lang="en-GB" sz="2200" dirty="0"/>
              <a:t>why that problem is important and worth studying </a:t>
            </a:r>
          </a:p>
          <a:p>
            <a:r>
              <a:rPr lang="en-GB" sz="2200" dirty="0"/>
              <a:t>your data and methods </a:t>
            </a:r>
          </a:p>
          <a:p>
            <a:r>
              <a:rPr lang="en-GB" sz="2200" dirty="0"/>
              <a:t>main findings </a:t>
            </a:r>
          </a:p>
          <a:p>
            <a:r>
              <a:rPr lang="en-GB" sz="2200" dirty="0"/>
              <a:t>should not be longer than three paragraphs or two thirds of a page. </a:t>
            </a:r>
          </a:p>
          <a:p>
            <a:r>
              <a:rPr lang="en-GB" dirty="0"/>
              <a:t>List of: </a:t>
            </a:r>
          </a:p>
          <a:p>
            <a:r>
              <a:rPr lang="en-GB" sz="2200" dirty="0"/>
              <a:t>Contents </a:t>
            </a:r>
          </a:p>
          <a:p>
            <a:r>
              <a:rPr lang="en-GB" sz="2200" dirty="0"/>
              <a:t>Figures </a:t>
            </a:r>
          </a:p>
          <a:p>
            <a:r>
              <a:rPr lang="en-GB" sz="2200" dirty="0"/>
              <a:t>Title above diagram and referred to within the text preferably after reference </a:t>
            </a:r>
          </a:p>
          <a:p>
            <a:r>
              <a:rPr lang="en-GB" sz="2200" dirty="0"/>
              <a:t>Title below diagram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E04E69-083A-4194-8514-D0A04F931F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743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18C7A-B937-40CF-A9B3-088E7C0DC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 - see previous workshops with Jane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096A2-4FBA-4B01-8AB1-539977B4F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Explain why this topic is important/worthy of further research </a:t>
            </a:r>
          </a:p>
          <a:p>
            <a:r>
              <a:rPr lang="en-GB" sz="2400" dirty="0">
                <a:solidFill>
                  <a:schemeClr val="bg1"/>
                </a:solidFill>
              </a:rPr>
              <a:t>Your research approach </a:t>
            </a:r>
          </a:p>
          <a:p>
            <a:r>
              <a:rPr lang="en-GB" sz="2400" dirty="0">
                <a:solidFill>
                  <a:schemeClr val="bg1"/>
                </a:solidFill>
              </a:rPr>
              <a:t>Aims and objectives / hypotheses / questions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Link into the next chapter (All chapters should link summary and conclusion of previous with the introduction of the next chapter)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This chapter can be written early on (and can help focus) but ideally needs to be re-evaluated and re-written at least in part at the end of your dissertation period. Many students re-write their introductions several times!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33BA05-C4CE-48E5-8446-5888BED16B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579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7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064AF-4D74-4042-99B4-61036AB4F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Literature review – see Jane’s previous lecture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A0524-475C-4003-B12A-C12EAD827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You should use older, seminal literature but you must use newer, up-to-date material as well.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Use </a:t>
            </a:r>
            <a:r>
              <a:rPr lang="en-GB" sz="2400" dirty="0">
                <a:solidFill>
                  <a:srgbClr val="FFFF00"/>
                </a:solidFill>
              </a:rPr>
              <a:t>ACADEMIC SOURCES </a:t>
            </a:r>
            <a:r>
              <a:rPr lang="en-GB" sz="2400" dirty="0">
                <a:solidFill>
                  <a:schemeClr val="bg1"/>
                </a:solidFill>
              </a:rPr>
              <a:t>only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Check for theoretical and empirical sources – both are important</a:t>
            </a:r>
          </a:p>
          <a:p>
            <a:r>
              <a:rPr lang="en-GB" sz="2400" dirty="0">
                <a:solidFill>
                  <a:schemeClr val="bg1"/>
                </a:solidFill>
              </a:rPr>
              <a:t>Don’t use Wikipedia or other dubious online sources.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Don’t use newspaper articles, online news sources, YouTube videos or other frequently inaccurate, sensationalist sources.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Evidence of critical analysis of sources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Paraphrase/put in own words rather than lots of direct quotations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Logical structure and reasoning 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Structure in order - from general to specific 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950C7E-43B6-4CA9-B12D-F2B2374CCD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14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30335-1944-43AE-820B-68CA5FD95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Methodology chapter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26FC5-BFEA-4F71-8392-C0AC33DB5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Outline your research philosophy and research approach with a justification (please see Research Methods lecture for more information on paradigms, ontology, epistemology and methodology and how these interconnect).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methods you have used - quant/qual methods – be specific</a:t>
            </a:r>
          </a:p>
          <a:p>
            <a:r>
              <a:rPr lang="en-GB" sz="2000" dirty="0">
                <a:solidFill>
                  <a:schemeClr val="bg1"/>
                </a:solidFill>
              </a:rPr>
              <a:t>Justify why you chose these methods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Discuss your sample and justify this e.g. it was representative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Your research design and implementation </a:t>
            </a:r>
          </a:p>
          <a:p>
            <a:r>
              <a:rPr lang="en-GB" sz="2000" dirty="0">
                <a:solidFill>
                  <a:schemeClr val="bg1"/>
                </a:solidFill>
              </a:rPr>
              <a:t>How you analysed your data and why (data analysis will be covered later in the module)</a:t>
            </a:r>
          </a:p>
          <a:p>
            <a:r>
              <a:rPr lang="en-GB" sz="2000" dirty="0">
                <a:solidFill>
                  <a:schemeClr val="bg1"/>
                </a:solidFill>
              </a:rPr>
              <a:t>Why did you choose these methods and not others, e.g. why questionnaires over interviews etc.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Summarise the chapter.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256226-4844-4C8B-AFCF-6B5D9D6E54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600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7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93D13-C528-4E58-9F92-A73238B22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Data analysis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6570F-F4D4-4B9D-8DC9-6FBE01586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Introduction to chapter flowing from previous chapter </a:t>
            </a:r>
          </a:p>
          <a:p>
            <a:r>
              <a:rPr lang="en-GB" sz="2200" dirty="0">
                <a:solidFill>
                  <a:schemeClr val="bg1"/>
                </a:solidFill>
              </a:rPr>
              <a:t>Set the scene and link the analysis to your research objectives and methodology </a:t>
            </a:r>
          </a:p>
          <a:p>
            <a:r>
              <a:rPr lang="en-GB" sz="2200" dirty="0">
                <a:solidFill>
                  <a:schemeClr val="bg1"/>
                </a:solidFill>
              </a:rPr>
              <a:t>Use a range of analytical tools, especially at Masters level (data analysis will be covered later in the module).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Be specific but avoid superfluous detail. You can supplement this chapter with appendices such as spreadsheets etc.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Analyse your data rather than just describe it.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Summarise</a:t>
            </a:r>
          </a:p>
          <a:p>
            <a:r>
              <a:rPr lang="en-GB" sz="2200" dirty="0">
                <a:solidFill>
                  <a:schemeClr val="bg1"/>
                </a:solidFill>
              </a:rPr>
              <a:t>Conclude with did you answer your hypotheses  / research questions/ objectives? </a:t>
            </a:r>
          </a:p>
          <a:p>
            <a:endParaRPr lang="en-GB" sz="22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5FB356-456F-438C-BA29-D5C49A2F1E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07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33787-ED08-40E4-BEAF-9715B3F2E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Discussion of findings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7E817-AE7D-4A4B-A117-6B08DB1BE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This section/chapter is critical – what does it all mean?</a:t>
            </a:r>
          </a:p>
          <a:p>
            <a:r>
              <a:rPr lang="en-GB" sz="2400">
                <a:solidFill>
                  <a:schemeClr val="bg1"/>
                </a:solidFill>
              </a:rPr>
              <a:t>Can be together in one chapter with the data analysis – or 2 separate chapters depending how it is best organised – discuss with supervisor</a:t>
            </a:r>
          </a:p>
          <a:p>
            <a:r>
              <a:rPr lang="en-GB" sz="2400">
                <a:solidFill>
                  <a:schemeClr val="bg1"/>
                </a:solidFill>
              </a:rPr>
              <a:t>Critically discuss all of your research findings. </a:t>
            </a:r>
          </a:p>
          <a:p>
            <a:r>
              <a:rPr lang="en-GB" sz="2400">
                <a:solidFill>
                  <a:schemeClr val="bg1"/>
                </a:solidFill>
              </a:rPr>
              <a:t>Compare and contrast with your literature review – did your findings replicate a similar study’s?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A6D939-856A-4590-84BF-D016B4AE0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2EBFE-EE63-4B30-880A-6F7B94876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Conclusion (and any recommendations)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B3E96-F73F-4F0F-B684-7B8870977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This chapter is arguably the most important and it leaves the final lasting impression on the people who mark your dissertation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A weak conclusion can seriously reduce the impact of otherwise sound research</a:t>
            </a:r>
          </a:p>
          <a:p>
            <a:r>
              <a:rPr lang="en-GB" sz="2000" dirty="0">
                <a:solidFill>
                  <a:schemeClr val="bg1"/>
                </a:solidFill>
              </a:rPr>
              <a:t>Spend a lot of time getting this right – do not rush it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want to leave the reader with the feeling of an outcome to the research but eager to read more about what future research in the area could look like – make suggestions for this – especially if you feel that you haven’t answered all your research questions substantially</a:t>
            </a:r>
          </a:p>
          <a:p>
            <a:r>
              <a:rPr lang="en-GB" sz="2000" dirty="0">
                <a:solidFill>
                  <a:schemeClr val="bg1"/>
                </a:solidFill>
              </a:rPr>
              <a:t>Briefly summarise your key findings here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Relate findings to your objectives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Discuss any implications for policy and practice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5EA93A-7F46-48F6-87E1-8B30C85DFB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43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E148C-93CF-4C9E-A8E0-9D9B5EA2E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Potential pitfalls…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B156FA-EF8D-44E0-9007-9BBB5E261CAC}"/>
              </a:ext>
            </a:extLst>
          </p:cNvPr>
          <p:cNvSpPr txBox="1"/>
          <p:nvPr/>
        </p:nvSpPr>
        <p:spPr>
          <a:xfrm>
            <a:off x="5587590" y="6180375"/>
            <a:ext cx="4332307" cy="310626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/>
              <a:t>Ref: Dr Antje Cockrill, UWTSD, 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32C49-F3FD-490C-A2CD-1D626F206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4300" y="533400"/>
            <a:ext cx="6761726" cy="5534025"/>
          </a:xfrm>
        </p:spPr>
        <p:txBody>
          <a:bodyPr wrap="square" anchor="t">
            <a:noAutofit/>
          </a:bodyPr>
          <a:lstStyle/>
          <a:p>
            <a:r>
              <a:rPr lang="en-GB" sz="2000" dirty="0"/>
              <a:t> Miss agreed meetings with your supervisor without explanation </a:t>
            </a:r>
          </a:p>
          <a:p>
            <a:r>
              <a:rPr lang="en-GB" sz="2000" dirty="0"/>
              <a:t>‘Disappear’  - and expect your supervisor to do all supervision right at the end. </a:t>
            </a:r>
          </a:p>
          <a:p>
            <a:r>
              <a:rPr lang="en-GB" sz="2000" dirty="0"/>
              <a:t>Change topic without your supervisor’s agreement </a:t>
            </a:r>
          </a:p>
          <a:p>
            <a:r>
              <a:rPr lang="en-GB" sz="2000" dirty="0"/>
              <a:t>Copy other people’s work without acknowledgement –very likely to be found out (Unfair practice) </a:t>
            </a:r>
          </a:p>
          <a:p>
            <a:r>
              <a:rPr lang="en-GB" sz="2000" dirty="0"/>
              <a:t>Have someone else do your work for you –also very likely to be found (unfair practice) </a:t>
            </a:r>
          </a:p>
          <a:p>
            <a:r>
              <a:rPr lang="en-GB" sz="2000" dirty="0"/>
              <a:t>Make sure your conclusions/ recommendations are substantial, and link to your findings and literature review. </a:t>
            </a:r>
          </a:p>
          <a:p>
            <a:r>
              <a:rPr lang="en-GB" sz="2000" dirty="0"/>
              <a:t>Allow sufficient time for editing and proof reading. Running the spell checker is not enough! </a:t>
            </a:r>
          </a:p>
          <a:p>
            <a:r>
              <a:rPr lang="en-GB" sz="2000" dirty="0"/>
              <a:t>Your introduction and conclusion chapters are the two chapters likely to be read first – make sure they are as good as you can possibly get them. First impressions count!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93F56E-E972-44C3-8FF6-0BA90A49EB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065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8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1744</Words>
  <Application>Microsoft Office PowerPoint</Application>
  <PresentationFormat>Widescreen</PresentationFormat>
  <Paragraphs>166</Paragraphs>
  <Slides>24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Segoe UI</vt:lpstr>
      <vt:lpstr>Office Theme</vt:lpstr>
      <vt:lpstr>Getting going with your dissertation</vt:lpstr>
      <vt:lpstr>Lecture content</vt:lpstr>
      <vt:lpstr>Supervision</vt:lpstr>
      <vt:lpstr>Choosing and refining your research topic</vt:lpstr>
      <vt:lpstr>Can you carry out the research?</vt:lpstr>
      <vt:lpstr>Mindmaps</vt:lpstr>
      <vt:lpstr>PowerPoint Presentation</vt:lpstr>
      <vt:lpstr>Think about methodologies</vt:lpstr>
      <vt:lpstr>How will you gain access to subjects?</vt:lpstr>
      <vt:lpstr>PowerPoint Presentation</vt:lpstr>
      <vt:lpstr>Ethical issues</vt:lpstr>
      <vt:lpstr>The core principles of research ethics</vt:lpstr>
      <vt:lpstr>Questions to ask yourself</vt:lpstr>
      <vt:lpstr>So - what does a successful dissertation look like?</vt:lpstr>
      <vt:lpstr>Research aims, objectives &amp; questions</vt:lpstr>
      <vt:lpstr>PowerPoint Presentation</vt:lpstr>
      <vt:lpstr>Start of dissertation</vt:lpstr>
      <vt:lpstr>Introduction - see previous workshops with Jane</vt:lpstr>
      <vt:lpstr>Literature review – see Jane’s previous lecture</vt:lpstr>
      <vt:lpstr>Methodology chapter</vt:lpstr>
      <vt:lpstr>Data analysis</vt:lpstr>
      <vt:lpstr>Discussion of findings</vt:lpstr>
      <vt:lpstr>Conclusion (and any recommendations)</vt:lpstr>
      <vt:lpstr>Potential pitfalls…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Getting going with your dissertation</dc:title>
  <dc:creator>Claudine Young</dc:creator>
  <cp:lastModifiedBy>Claudine Young</cp:lastModifiedBy>
  <cp:revision>25</cp:revision>
  <dcterms:created xsi:type="dcterms:W3CDTF">2020-07-13T00:52:45Z</dcterms:created>
  <dcterms:modified xsi:type="dcterms:W3CDTF">2020-07-13T05:04:30Z</dcterms:modified>
</cp:coreProperties>
</file>