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57" r:id="rId3"/>
    <p:sldId id="258" r:id="rId4"/>
    <p:sldId id="259" r:id="rId5"/>
    <p:sldId id="270" r:id="rId6"/>
    <p:sldId id="260" r:id="rId7"/>
    <p:sldId id="261" r:id="rId8"/>
    <p:sldId id="262" r:id="rId9"/>
    <p:sldId id="263" r:id="rId10"/>
    <p:sldId id="264" r:id="rId11"/>
    <p:sldId id="265" r:id="rId12"/>
    <p:sldId id="266" r:id="rId13"/>
    <p:sldId id="267" r:id="rId14"/>
    <p:sldId id="268"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895" autoAdjust="0"/>
  </p:normalViewPr>
  <p:slideViewPr>
    <p:cSldViewPr>
      <p:cViewPr varScale="1">
        <p:scale>
          <a:sx n="34" d="100"/>
          <a:sy n="34" d="100"/>
        </p:scale>
        <p:origin x="-780" y="-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7CA9FF0-5FBC-4357-93D1-54295C60F970}" type="datetimeFigureOut">
              <a:rPr lang="en-IN" smtClean="0"/>
              <a:t>29-02-2024</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F75788C-4FF9-497B-B31C-18825BEBD084}" type="slidenum">
              <a:rPr lang="en-IN" smtClean="0"/>
              <a:t>‹#›</a:t>
            </a:fld>
            <a:endParaRPr lang="en-IN"/>
          </a:p>
        </p:txBody>
      </p:sp>
    </p:spTree>
    <p:extLst>
      <p:ext uri="{BB962C8B-B14F-4D97-AF65-F5344CB8AC3E}">
        <p14:creationId xmlns:p14="http://schemas.microsoft.com/office/powerpoint/2010/main" val="1378225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unilever.com/our-company/at-a-glance/#:~:text=Established%20over%20100%20years%20ago,right%20way%20drives%20superior%20performance"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3</a:t>
            </a:fld>
            <a:endParaRPr lang="en-IN"/>
          </a:p>
        </p:txBody>
      </p:sp>
    </p:spTree>
    <p:extLst>
      <p:ext uri="{BB962C8B-B14F-4D97-AF65-F5344CB8AC3E}">
        <p14:creationId xmlns:p14="http://schemas.microsoft.com/office/powerpoint/2010/main" val="2961953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4</a:t>
            </a:fld>
            <a:endParaRPr lang="en-IN"/>
          </a:p>
        </p:txBody>
      </p:sp>
    </p:spTree>
    <p:extLst>
      <p:ext uri="{BB962C8B-B14F-4D97-AF65-F5344CB8AC3E}">
        <p14:creationId xmlns:p14="http://schemas.microsoft.com/office/powerpoint/2010/main" val="2326604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company is on the path of continues success and growth and is on the track to become the largest retailer of the consumer goods in the world.</a:t>
            </a:r>
            <a:endParaRPr lang="en-IN" sz="1200" kern="1200" dirty="0" smtClean="0">
              <a:solidFill>
                <a:schemeClr val="tx1"/>
              </a:solidFill>
              <a:effectLst/>
              <a:latin typeface="+mn-lt"/>
              <a:ea typeface="+mn-ea"/>
              <a:cs typeface="+mn-cs"/>
            </a:endParaRPr>
          </a:p>
          <a:p>
            <a:endParaRPr lang="en-IN" dirty="0" smtClean="0"/>
          </a:p>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5</a:t>
            </a:fld>
            <a:endParaRPr lang="en-IN"/>
          </a:p>
        </p:txBody>
      </p:sp>
    </p:spTree>
    <p:extLst>
      <p:ext uri="{BB962C8B-B14F-4D97-AF65-F5344CB8AC3E}">
        <p14:creationId xmlns:p14="http://schemas.microsoft.com/office/powerpoint/2010/main" val="79280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These similarities and differences in the organisational activities are as follows: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6</a:t>
            </a:fld>
            <a:endParaRPr lang="en-IN"/>
          </a:p>
        </p:txBody>
      </p:sp>
    </p:spTree>
    <p:extLst>
      <p:ext uri="{BB962C8B-B14F-4D97-AF65-F5344CB8AC3E}">
        <p14:creationId xmlns:p14="http://schemas.microsoft.com/office/powerpoint/2010/main" val="2850592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Language: </a:t>
            </a:r>
            <a:r>
              <a:rPr lang="en-GB" sz="1200" kern="1200" dirty="0" smtClean="0">
                <a:solidFill>
                  <a:schemeClr val="tx1"/>
                </a:solidFill>
                <a:effectLst/>
                <a:latin typeface="+mn-lt"/>
                <a:ea typeface="+mn-ea"/>
                <a:cs typeface="+mn-cs"/>
              </a:rPr>
              <a:t>the language is the most fundamental factor of any culture and plays a vital and major role in the establishment of the foundational block in the organisation. In order to successfully set up a business office in Germany the organisation needs to develop a basic understanding of the German language, to address the German consumers. </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Ethnic Makeup: </a:t>
            </a:r>
            <a:r>
              <a:rPr lang="en-GB" sz="1200" kern="1200" dirty="0" smtClean="0">
                <a:solidFill>
                  <a:schemeClr val="tx1"/>
                </a:solidFill>
                <a:effectLst/>
                <a:latin typeface="+mn-lt"/>
                <a:ea typeface="+mn-ea"/>
                <a:cs typeface="+mn-cs"/>
              </a:rPr>
              <a:t> the ethnic makeup refers to the historical data and information of the nation in reference to the other and the past and present relationship among the two countries. The ethnic makeup of Germany is richer than that of UK and this can affect the organisational set of the new office. </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Social Structures:</a:t>
            </a:r>
            <a:r>
              <a:rPr lang="en-GB" sz="1200" kern="1200" dirty="0" smtClean="0">
                <a:solidFill>
                  <a:schemeClr val="tx1"/>
                </a:solidFill>
                <a:effectLst/>
                <a:latin typeface="+mn-lt"/>
                <a:ea typeface="+mn-ea"/>
                <a:cs typeface="+mn-cs"/>
              </a:rPr>
              <a:t> the social structure is the social index of the companies that is predicated and defined on the basis of various activities and social norms and behaviours of the societal structure of the respective nation. There are different social and attitude practices in the UK and the Germany and this leads to a difference in the Hierarchy and social practices in the company. </a:t>
            </a:r>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7</a:t>
            </a:fld>
            <a:endParaRPr lang="en-IN"/>
          </a:p>
        </p:txBody>
      </p:sp>
    </p:spTree>
    <p:extLst>
      <p:ext uri="{BB962C8B-B14F-4D97-AF65-F5344CB8AC3E}">
        <p14:creationId xmlns:p14="http://schemas.microsoft.com/office/powerpoint/2010/main" val="15107997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Religious Values:</a:t>
            </a:r>
            <a:r>
              <a:rPr lang="en-GB" sz="1200" kern="1200" dirty="0" smtClean="0">
                <a:solidFill>
                  <a:schemeClr val="tx1"/>
                </a:solidFill>
                <a:effectLst/>
                <a:latin typeface="+mn-lt"/>
                <a:ea typeface="+mn-ea"/>
                <a:cs typeface="+mn-cs"/>
              </a:rPr>
              <a:t> the religious values play a crucial and significant role in defining the growth and development of any entity in the respective nation. This leads to a religious conflict among the two nations and it can also lead to the various discomforts and issues in the regulations of the organisational activities. </a:t>
            </a:r>
            <a:r>
              <a:rPr lang="en-IN" sz="1200" kern="1200" dirty="0" smtClean="0">
                <a:solidFill>
                  <a:schemeClr val="tx1"/>
                </a:solidFill>
                <a:effectLst/>
                <a:latin typeface="+mn-lt"/>
                <a:ea typeface="+mn-ea"/>
                <a:cs typeface="+mn-cs"/>
              </a:rPr>
              <a:t>Religious values continue to influence social norms and cultural practices in both countries, those results in the variation depending on individual beliefs and backgrounds.</a:t>
            </a:r>
          </a:p>
          <a:p>
            <a:r>
              <a:rPr lang="en-GB" sz="1200" b="1" kern="1200" dirty="0" smtClean="0">
                <a:solidFill>
                  <a:schemeClr val="tx1"/>
                </a:solidFill>
                <a:effectLst/>
                <a:latin typeface="+mn-lt"/>
                <a:ea typeface="+mn-ea"/>
                <a:cs typeface="+mn-cs"/>
              </a:rPr>
              <a:t>Business and Work related Attitudes:</a:t>
            </a:r>
            <a:r>
              <a:rPr lang="en-GB" sz="1200" kern="1200" dirty="0" smtClean="0">
                <a:solidFill>
                  <a:schemeClr val="tx1"/>
                </a:solidFill>
                <a:effectLst/>
                <a:latin typeface="+mn-lt"/>
                <a:ea typeface="+mn-ea"/>
                <a:cs typeface="+mn-cs"/>
              </a:rPr>
              <a:t> the work attitudes in the two nations of UK and Germany vary with a large proportion. I</a:t>
            </a:r>
            <a:r>
              <a:rPr lang="en-IN" sz="1200" kern="1200" dirty="0" smtClean="0">
                <a:solidFill>
                  <a:schemeClr val="tx1"/>
                </a:solidFill>
                <a:effectLst/>
                <a:latin typeface="+mn-lt"/>
                <a:ea typeface="+mn-ea"/>
                <a:cs typeface="+mn-cs"/>
              </a:rPr>
              <a:t>n the UK, there is a strong entrepreneurial spirit, with a focus on innovation, risk-taking, and flexibility in business operations. The German business models are mainly based on the higher values such as the punctuality, reliability and regulatory practices in the work place.</a:t>
            </a:r>
          </a:p>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8</a:t>
            </a:fld>
            <a:endParaRPr lang="en-IN"/>
          </a:p>
        </p:txBody>
      </p:sp>
    </p:spTree>
    <p:extLst>
      <p:ext uri="{BB962C8B-B14F-4D97-AF65-F5344CB8AC3E}">
        <p14:creationId xmlns:p14="http://schemas.microsoft.com/office/powerpoint/2010/main" val="2502127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To better cooperate with the different cultures and to implement a better structure of intercultural management various theories of management can be effectively used and applied. </a:t>
            </a:r>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9</a:t>
            </a:fld>
            <a:endParaRPr lang="en-IN"/>
          </a:p>
        </p:txBody>
      </p:sp>
    </p:spTree>
    <p:extLst>
      <p:ext uri="{BB962C8B-B14F-4D97-AF65-F5344CB8AC3E}">
        <p14:creationId xmlns:p14="http://schemas.microsoft.com/office/powerpoint/2010/main" val="4189488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The Hofstede’s Cultural Dimensions Theory: </a:t>
            </a:r>
            <a:r>
              <a:rPr lang="en-GB" sz="1200" b="1" dirty="0" smtClean="0">
                <a:latin typeface="Times New Roman" pitchFamily="18" charset="0"/>
                <a:cs typeface="Times New Roman" pitchFamily="18" charset="0"/>
              </a:rPr>
              <a:t> </a:t>
            </a:r>
            <a:r>
              <a:rPr lang="en-GB" sz="1200" dirty="0" smtClean="0">
                <a:latin typeface="Times New Roman" pitchFamily="18" charset="0"/>
                <a:cs typeface="Times New Roman" pitchFamily="18" charset="0"/>
              </a:rPr>
              <a:t>The six dimensions are:</a:t>
            </a:r>
          </a:p>
          <a:p>
            <a:r>
              <a:rPr lang="en-GB" sz="1200" i="1" kern="1200" dirty="0" smtClean="0">
                <a:solidFill>
                  <a:schemeClr val="tx1"/>
                </a:solidFill>
                <a:effectLst/>
                <a:latin typeface="+mn-lt"/>
                <a:ea typeface="+mn-ea"/>
                <a:cs typeface="+mn-cs"/>
              </a:rPr>
              <a:t>Power Distance:</a:t>
            </a:r>
            <a:r>
              <a:rPr lang="en-GB" sz="1200" kern="1200" dirty="0" smtClean="0">
                <a:solidFill>
                  <a:schemeClr val="tx1"/>
                </a:solidFill>
                <a:effectLst/>
                <a:latin typeface="+mn-lt"/>
                <a:ea typeface="+mn-ea"/>
                <a:cs typeface="+mn-cs"/>
              </a:rPr>
              <a:t> Germany value </a:t>
            </a:r>
            <a:r>
              <a:rPr lang="en-IN" sz="1200" kern="1200" dirty="0" smtClean="0">
                <a:solidFill>
                  <a:schemeClr val="tx1"/>
                </a:solidFill>
                <a:effectLst/>
                <a:latin typeface="+mn-lt"/>
                <a:ea typeface="+mn-ea"/>
                <a:cs typeface="+mn-cs"/>
              </a:rPr>
              <a:t>quality, transparency, and a democratic decision-making process in the workplace. So to successfully set up a new office of Unilever, it is crucial to implant and exercise an inclusive work culture. </a:t>
            </a:r>
          </a:p>
          <a:p>
            <a:r>
              <a:rPr lang="en-GB" sz="1200" i="1" kern="1200" dirty="0" smtClean="0">
                <a:solidFill>
                  <a:schemeClr val="tx1"/>
                </a:solidFill>
                <a:effectLst/>
                <a:latin typeface="+mn-lt"/>
                <a:ea typeface="+mn-ea"/>
                <a:cs typeface="+mn-cs"/>
              </a:rPr>
              <a:t>Individualism vs. Collectivism: </a:t>
            </a:r>
            <a:r>
              <a:rPr lang="en-GB" sz="1200" kern="1200" dirty="0" smtClean="0">
                <a:solidFill>
                  <a:schemeClr val="tx1"/>
                </a:solidFill>
                <a:effectLst/>
                <a:latin typeface="+mn-lt"/>
                <a:ea typeface="+mn-ea"/>
                <a:cs typeface="+mn-cs"/>
              </a:rPr>
              <a:t>the processes of Germany tend to be more individual rather than collective however they also prioritize team work. So Unilever must place a harmonic and well balanced framework of the company working in group as well as individual task in order to successfully introduce its office in Germany (</a:t>
            </a:r>
            <a:r>
              <a:rPr lang="en-IN" sz="1200" kern="1200" dirty="0" err="1" smtClean="0">
                <a:solidFill>
                  <a:schemeClr val="tx1"/>
                </a:solidFill>
                <a:effectLst/>
                <a:latin typeface="+mn-lt"/>
                <a:ea typeface="+mn-ea"/>
                <a:cs typeface="+mn-cs"/>
              </a:rPr>
              <a:t>Gerlach</a:t>
            </a:r>
            <a:r>
              <a:rPr lang="en-IN" sz="1200" kern="1200" dirty="0" smtClean="0">
                <a:solidFill>
                  <a:schemeClr val="tx1"/>
                </a:solidFill>
                <a:effectLst/>
                <a:latin typeface="+mn-lt"/>
                <a:ea typeface="+mn-ea"/>
                <a:cs typeface="+mn-cs"/>
              </a:rPr>
              <a:t>, P, 2021</a:t>
            </a:r>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Masculinity vs. Femininity:</a:t>
            </a:r>
            <a:r>
              <a:rPr lang="en-GB" sz="1200" kern="1200" dirty="0" smtClean="0">
                <a:solidFill>
                  <a:schemeClr val="tx1"/>
                </a:solidFill>
                <a:effectLst/>
                <a:latin typeface="+mn-lt"/>
                <a:ea typeface="+mn-ea"/>
                <a:cs typeface="+mn-cs"/>
              </a:rPr>
              <a:t> The majority of Germany offices are practices a balanced framework of the gender roles. So to create a successful set up of the organisational activities in the Germany, unsilver needs to implant a work culture that values the employees participation and unbiased of gender.</a:t>
            </a:r>
            <a:endParaRPr lang="en-IN" sz="1200" kern="1200" dirty="0" smtClean="0">
              <a:solidFill>
                <a:schemeClr val="tx1"/>
              </a:solidFill>
              <a:effectLst/>
              <a:latin typeface="+mn-lt"/>
              <a:ea typeface="+mn-ea"/>
              <a:cs typeface="+mn-cs"/>
            </a:endParaRPr>
          </a:p>
          <a:p>
            <a:r>
              <a:rPr lang="en-GB" sz="1200" i="1" kern="1200" dirty="0" smtClean="0">
                <a:solidFill>
                  <a:schemeClr val="tx1"/>
                </a:solidFill>
                <a:effectLst/>
                <a:latin typeface="+mn-lt"/>
                <a:ea typeface="+mn-ea"/>
                <a:cs typeface="+mn-cs"/>
              </a:rPr>
              <a:t>Uncertainty Avoidance:</a:t>
            </a:r>
            <a:r>
              <a:rPr lang="en-IN" sz="1200" kern="1200" dirty="0" smtClean="0">
                <a:solidFill>
                  <a:schemeClr val="tx1"/>
                </a:solidFill>
                <a:effectLst/>
                <a:latin typeface="+mn-lt"/>
                <a:ea typeface="+mn-ea"/>
                <a:cs typeface="+mn-cs"/>
              </a:rPr>
              <a:t> Germany ranks relatively high on Uncertainty Avoidance, suggesting a preference for clear rules, procedures, and structured work environments. The environment of Unilever must include the clear and accurate objectives in order to successfully achieve them.</a:t>
            </a:r>
          </a:p>
          <a:p>
            <a:r>
              <a:rPr lang="en-GB" sz="1200" i="1" kern="1200" dirty="0" smtClean="0">
                <a:solidFill>
                  <a:schemeClr val="tx1"/>
                </a:solidFill>
                <a:effectLst/>
                <a:latin typeface="+mn-lt"/>
                <a:ea typeface="+mn-ea"/>
                <a:cs typeface="+mn-cs"/>
              </a:rPr>
              <a:t>Long Term vs. Short Term Orientation:</a:t>
            </a:r>
            <a:r>
              <a:rPr lang="en-IN" sz="1200" kern="1200" dirty="0" smtClean="0">
                <a:solidFill>
                  <a:schemeClr val="tx1"/>
                </a:solidFill>
                <a:effectLst/>
                <a:latin typeface="+mn-lt"/>
                <a:ea typeface="+mn-ea"/>
                <a:cs typeface="+mn-cs"/>
              </a:rPr>
              <a:t> Germany tends to have a long-term orientation, prioritizing planning, persistence, and sustainability in business practices. Managers of Unilever should emphasize the importance of patience, perseverance, and strategic thinking in achieving organizational objectives.</a:t>
            </a:r>
          </a:p>
          <a:p>
            <a:r>
              <a:rPr lang="en-GB" sz="1200" i="1" kern="1200" dirty="0" smtClean="0">
                <a:solidFill>
                  <a:schemeClr val="tx1"/>
                </a:solidFill>
                <a:effectLst/>
                <a:latin typeface="+mn-lt"/>
                <a:ea typeface="+mn-ea"/>
                <a:cs typeface="+mn-cs"/>
              </a:rPr>
              <a:t>Indulgence vs. Restraint:</a:t>
            </a:r>
            <a:r>
              <a:rPr lang="en-GB" sz="1200" kern="1200" dirty="0" smtClean="0">
                <a:solidFill>
                  <a:schemeClr val="tx1"/>
                </a:solidFill>
                <a:effectLst/>
                <a:latin typeface="+mn-lt"/>
                <a:ea typeface="+mn-ea"/>
                <a:cs typeface="+mn-cs"/>
              </a:rPr>
              <a:t> the work culture of Germany is highly indulgent in nature and follows a balanced form of </a:t>
            </a:r>
            <a:r>
              <a:rPr lang="en-IN" sz="1200" kern="1200" dirty="0" smtClean="0">
                <a:solidFill>
                  <a:schemeClr val="tx1"/>
                </a:solidFill>
                <a:effectLst/>
                <a:latin typeface="+mn-lt"/>
                <a:ea typeface="+mn-ea"/>
                <a:cs typeface="+mn-cs"/>
              </a:rPr>
              <a:t>gratification of desires and adherence to social norms. The new office of Unilever needs to have a healthy work-life balance and employee well-being.</a:t>
            </a:r>
          </a:p>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10</a:t>
            </a:fld>
            <a:endParaRPr lang="en-IN"/>
          </a:p>
        </p:txBody>
      </p:sp>
    </p:spTree>
    <p:extLst>
      <p:ext uri="{BB962C8B-B14F-4D97-AF65-F5344CB8AC3E}">
        <p14:creationId xmlns:p14="http://schemas.microsoft.com/office/powerpoint/2010/main" val="2600467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This can act as a hurdle in the management and establishment of the new Unilever office in Germany. </a:t>
            </a:r>
          </a:p>
          <a:p>
            <a:r>
              <a:rPr lang="en-GB" sz="1200" i="1" kern="1200" dirty="0" smtClean="0">
                <a:solidFill>
                  <a:schemeClr val="tx1"/>
                </a:solidFill>
                <a:effectLst/>
                <a:latin typeface="+mn-lt"/>
                <a:ea typeface="+mn-ea"/>
                <a:cs typeface="+mn-cs"/>
              </a:rPr>
              <a:t>Promote Cultural Awareness And Sensitivity:</a:t>
            </a:r>
            <a:r>
              <a:rPr lang="en-GB" sz="1200" kern="1200" dirty="0" smtClean="0">
                <a:solidFill>
                  <a:schemeClr val="tx1"/>
                </a:solidFill>
                <a:effectLst/>
                <a:latin typeface="+mn-lt"/>
                <a:ea typeface="+mn-ea"/>
                <a:cs typeface="+mn-cs"/>
              </a:rPr>
              <a:t> This can lead to the better promotion of the cultural aspects and sensitivity concepts in the individual and thus leading to the successful setup of the company office. </a:t>
            </a:r>
            <a:r>
              <a:rPr lang="en-IN" sz="1200" kern="1200" dirty="0" smtClean="0">
                <a:solidFill>
                  <a:schemeClr val="tx1"/>
                </a:solidFill>
                <a:effectLst/>
                <a:latin typeface="+mn-lt"/>
                <a:ea typeface="+mn-ea"/>
                <a:cs typeface="+mn-cs"/>
              </a:rPr>
              <a:t>By promoting cultural awareness and sensitivity, organizations can create a more inclusive and harmonious work environment where team members feel valued and respected.</a:t>
            </a:r>
          </a:p>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11</a:t>
            </a:fld>
            <a:endParaRPr lang="en-IN"/>
          </a:p>
        </p:txBody>
      </p:sp>
    </p:spTree>
    <p:extLst>
      <p:ext uri="{BB962C8B-B14F-4D97-AF65-F5344CB8AC3E}">
        <p14:creationId xmlns:p14="http://schemas.microsoft.com/office/powerpoint/2010/main" val="2932995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Facilitate Effective Communication:</a:t>
            </a:r>
            <a:r>
              <a:rPr lang="en-GB" sz="1200" kern="1200" dirty="0" smtClean="0">
                <a:solidFill>
                  <a:schemeClr val="tx1"/>
                </a:solidFill>
                <a:effectLst/>
                <a:latin typeface="+mn-lt"/>
                <a:ea typeface="+mn-ea"/>
                <a:cs typeface="+mn-cs"/>
              </a:rPr>
              <a:t> the company of Unilever can promote the various factors that can enhance the quality of communication in the organisational operations and activities. The enhancement in the communication can help in the successful and ensured set up of the business office in Germany (</a:t>
            </a:r>
            <a:r>
              <a:rPr lang="en-IN" sz="1200" kern="1200" dirty="0" err="1" smtClean="0">
                <a:solidFill>
                  <a:schemeClr val="tx1"/>
                </a:solidFill>
                <a:effectLst/>
                <a:latin typeface="+mn-lt"/>
                <a:ea typeface="+mn-ea"/>
                <a:cs typeface="+mn-cs"/>
              </a:rPr>
              <a:t>Botelho</a:t>
            </a:r>
            <a:r>
              <a:rPr lang="en-IN" sz="1200" kern="1200" dirty="0" smtClean="0">
                <a:solidFill>
                  <a:schemeClr val="tx1"/>
                </a:solidFill>
                <a:effectLst/>
                <a:latin typeface="+mn-lt"/>
                <a:ea typeface="+mn-ea"/>
                <a:cs typeface="+mn-cs"/>
              </a:rPr>
              <a:t>, 2020</a:t>
            </a:r>
            <a:r>
              <a:rPr lang="en-GB" sz="1200" kern="1200" dirty="0" smtClean="0">
                <a:solidFill>
                  <a:schemeClr val="tx1"/>
                </a:solidFill>
                <a:effectLst/>
                <a:latin typeface="+mn-lt"/>
                <a:ea typeface="+mn-ea"/>
                <a:cs typeface="+mn-cs"/>
              </a:rPr>
              <a:t>). </a:t>
            </a:r>
            <a:r>
              <a:rPr lang="en-IN" sz="1200" kern="1200" dirty="0" smtClean="0">
                <a:solidFill>
                  <a:schemeClr val="tx1"/>
                </a:solidFill>
                <a:effectLst/>
                <a:latin typeface="+mn-lt"/>
                <a:ea typeface="+mn-ea"/>
                <a:cs typeface="+mn-cs"/>
              </a:rPr>
              <a:t>Using technology tools and platforms such as video conferencing, instant messaging, and project management software, can facilitate communication and information sharing among the dispersed team members.</a:t>
            </a:r>
          </a:p>
          <a:p>
            <a:r>
              <a:rPr lang="en-GB" sz="1200" i="1" kern="1200" dirty="0" smtClean="0">
                <a:solidFill>
                  <a:schemeClr val="tx1"/>
                </a:solidFill>
                <a:effectLst/>
                <a:latin typeface="+mn-lt"/>
                <a:ea typeface="+mn-ea"/>
                <a:cs typeface="+mn-cs"/>
              </a:rPr>
              <a:t>Promote Diversity And Inclusion: </a:t>
            </a:r>
            <a:r>
              <a:rPr lang="en-GB" sz="1200" kern="1200" dirty="0" smtClean="0">
                <a:solidFill>
                  <a:schemeClr val="tx1"/>
                </a:solidFill>
                <a:effectLst/>
                <a:latin typeface="+mn-lt"/>
                <a:ea typeface="+mn-ea"/>
                <a:cs typeface="+mn-cs"/>
              </a:rPr>
              <a:t>The work culture of the Germany is based on the comfort of the employees so i</a:t>
            </a:r>
            <a:r>
              <a:rPr lang="en-IN" sz="1200" kern="1200" dirty="0" smtClean="0">
                <a:solidFill>
                  <a:schemeClr val="tx1"/>
                </a:solidFill>
                <a:effectLst/>
                <a:latin typeface="+mn-lt"/>
                <a:ea typeface="+mn-ea"/>
                <a:cs typeface="+mn-cs"/>
              </a:rPr>
              <a:t>implementing diversity training programs, diversity councils, and employee resource groups can create avenues for dialogue, advocacy, and support around diversity and inclusion issue (Fuentes, 2021). </a:t>
            </a:r>
          </a:p>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12</a:t>
            </a:fld>
            <a:endParaRPr lang="en-IN"/>
          </a:p>
        </p:txBody>
      </p:sp>
    </p:spTree>
    <p:extLst>
      <p:ext uri="{BB962C8B-B14F-4D97-AF65-F5344CB8AC3E}">
        <p14:creationId xmlns:p14="http://schemas.microsoft.com/office/powerpoint/2010/main" val="12293544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13</a:t>
            </a:fld>
            <a:endParaRPr lang="en-IN"/>
          </a:p>
        </p:txBody>
      </p:sp>
    </p:spTree>
    <p:extLst>
      <p:ext uri="{BB962C8B-B14F-4D97-AF65-F5344CB8AC3E}">
        <p14:creationId xmlns:p14="http://schemas.microsoft.com/office/powerpoint/2010/main" val="35436541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err="1" smtClean="0">
                <a:solidFill>
                  <a:schemeClr val="tx1"/>
                </a:solidFill>
                <a:effectLst/>
                <a:latin typeface="+mn-lt"/>
                <a:ea typeface="+mn-ea"/>
                <a:cs typeface="+mn-cs"/>
              </a:rPr>
              <a:t>Ghauri</a:t>
            </a:r>
            <a:r>
              <a:rPr lang="en-IN" sz="1200" kern="1200" dirty="0" smtClean="0">
                <a:solidFill>
                  <a:schemeClr val="tx1"/>
                </a:solidFill>
                <a:effectLst/>
                <a:latin typeface="+mn-lt"/>
                <a:ea typeface="+mn-ea"/>
                <a:cs typeface="+mn-cs"/>
              </a:rPr>
              <a:t>, P., Strange, R. and Cooke, F.L., 2021. Research on international business: The new realities. </a:t>
            </a:r>
            <a:r>
              <a:rPr lang="en-IN" sz="1200" i="1" kern="1200" dirty="0" smtClean="0">
                <a:solidFill>
                  <a:schemeClr val="tx1"/>
                </a:solidFill>
                <a:effectLst/>
                <a:latin typeface="+mn-lt"/>
                <a:ea typeface="+mn-ea"/>
                <a:cs typeface="+mn-cs"/>
              </a:rPr>
              <a:t>International Business Review</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30</a:t>
            </a:r>
            <a:r>
              <a:rPr lang="en-IN" sz="1200" kern="1200" dirty="0" smtClean="0">
                <a:solidFill>
                  <a:schemeClr val="tx1"/>
                </a:solidFill>
                <a:effectLst/>
                <a:latin typeface="+mn-lt"/>
                <a:ea typeface="+mn-ea"/>
                <a:cs typeface="+mn-cs"/>
              </a:rPr>
              <a:t>(2), p.101794.</a:t>
            </a:r>
          </a:p>
          <a:p>
            <a:r>
              <a:rPr lang="en-IN" sz="1200" kern="1200" dirty="0" smtClean="0">
                <a:solidFill>
                  <a:schemeClr val="tx1"/>
                </a:solidFill>
                <a:effectLst/>
                <a:latin typeface="+mn-lt"/>
                <a:ea typeface="+mn-ea"/>
                <a:cs typeface="+mn-cs"/>
              </a:rPr>
              <a:t>Griffin, R.W., Phillips, J.M. and Gully, S.M., 2020. </a:t>
            </a:r>
            <a:r>
              <a:rPr lang="en-IN" sz="1200" i="1" kern="1200" dirty="0" smtClean="0">
                <a:solidFill>
                  <a:schemeClr val="tx1"/>
                </a:solidFill>
                <a:effectLst/>
                <a:latin typeface="+mn-lt"/>
                <a:ea typeface="+mn-ea"/>
                <a:cs typeface="+mn-cs"/>
              </a:rPr>
              <a:t>Organizational </a:t>
            </a:r>
            <a:r>
              <a:rPr lang="en-IN" sz="1200" i="1" kern="1200" dirty="0" err="1" smtClean="0">
                <a:solidFill>
                  <a:schemeClr val="tx1"/>
                </a:solidFill>
                <a:effectLst/>
                <a:latin typeface="+mn-lt"/>
                <a:ea typeface="+mn-ea"/>
                <a:cs typeface="+mn-cs"/>
              </a:rPr>
              <a:t>behavior</a:t>
            </a:r>
            <a:r>
              <a:rPr lang="en-IN" sz="1200" i="1" kern="1200" dirty="0" smtClean="0">
                <a:solidFill>
                  <a:schemeClr val="tx1"/>
                </a:solidFill>
                <a:effectLst/>
                <a:latin typeface="+mn-lt"/>
                <a:ea typeface="+mn-ea"/>
                <a:cs typeface="+mn-cs"/>
              </a:rPr>
              <a:t>: Managing people and organizations</a:t>
            </a:r>
            <a:r>
              <a:rPr lang="en-IN" sz="1200" kern="1200" dirty="0" smtClean="0">
                <a:solidFill>
                  <a:schemeClr val="tx1"/>
                </a:solidFill>
                <a:effectLst/>
                <a:latin typeface="+mn-lt"/>
                <a:ea typeface="+mn-ea"/>
                <a:cs typeface="+mn-cs"/>
              </a:rPr>
              <a:t>. CENGAGE learning.</a:t>
            </a:r>
          </a:p>
          <a:p>
            <a:r>
              <a:rPr lang="en-IN" sz="1200" kern="1200" dirty="0" err="1" smtClean="0">
                <a:solidFill>
                  <a:schemeClr val="tx1"/>
                </a:solidFill>
                <a:effectLst/>
                <a:latin typeface="+mn-lt"/>
                <a:ea typeface="+mn-ea"/>
                <a:cs typeface="+mn-cs"/>
              </a:rPr>
              <a:t>Schirmbeck</a:t>
            </a:r>
            <a:r>
              <a:rPr lang="en-IN" sz="1200" kern="1200" dirty="0" smtClean="0">
                <a:solidFill>
                  <a:schemeClr val="tx1"/>
                </a:solidFill>
                <a:effectLst/>
                <a:latin typeface="+mn-lt"/>
                <a:ea typeface="+mn-ea"/>
                <a:cs typeface="+mn-cs"/>
              </a:rPr>
              <a:t>, K., </a:t>
            </a:r>
            <a:r>
              <a:rPr lang="en-IN" sz="1200" kern="1200" dirty="0" err="1" smtClean="0">
                <a:solidFill>
                  <a:schemeClr val="tx1"/>
                </a:solidFill>
                <a:effectLst/>
                <a:latin typeface="+mn-lt"/>
                <a:ea typeface="+mn-ea"/>
                <a:cs typeface="+mn-cs"/>
              </a:rPr>
              <a:t>Rao</a:t>
            </a:r>
            <a:r>
              <a:rPr lang="en-IN" sz="1200" kern="1200" dirty="0" smtClean="0">
                <a:solidFill>
                  <a:schemeClr val="tx1"/>
                </a:solidFill>
                <a:effectLst/>
                <a:latin typeface="+mn-lt"/>
                <a:ea typeface="+mn-ea"/>
                <a:cs typeface="+mn-cs"/>
              </a:rPr>
              <a:t>, N. and </a:t>
            </a:r>
            <a:r>
              <a:rPr lang="en-IN" sz="1200" kern="1200" dirty="0" err="1" smtClean="0">
                <a:solidFill>
                  <a:schemeClr val="tx1"/>
                </a:solidFill>
                <a:effectLst/>
                <a:latin typeface="+mn-lt"/>
                <a:ea typeface="+mn-ea"/>
                <a:cs typeface="+mn-cs"/>
              </a:rPr>
              <a:t>Maehler</a:t>
            </a:r>
            <a:r>
              <a:rPr lang="en-IN" sz="1200" kern="1200" dirty="0" smtClean="0">
                <a:solidFill>
                  <a:schemeClr val="tx1"/>
                </a:solidFill>
                <a:effectLst/>
                <a:latin typeface="+mn-lt"/>
                <a:ea typeface="+mn-ea"/>
                <a:cs typeface="+mn-cs"/>
              </a:rPr>
              <a:t>, C., 2020. Similarities and differences across countries in the development of executive functions in children: A systematic review. </a:t>
            </a:r>
            <a:r>
              <a:rPr lang="en-IN" sz="1200" i="1" kern="1200" dirty="0" smtClean="0">
                <a:solidFill>
                  <a:schemeClr val="tx1"/>
                </a:solidFill>
                <a:effectLst/>
                <a:latin typeface="+mn-lt"/>
                <a:ea typeface="+mn-ea"/>
                <a:cs typeface="+mn-cs"/>
              </a:rPr>
              <a:t>Infant and Child Development</a:t>
            </a:r>
            <a:r>
              <a:rPr lang="en-IN" sz="1200" kern="1200" dirty="0" smtClean="0">
                <a:solidFill>
                  <a:schemeClr val="tx1"/>
                </a:solidFill>
                <a:effectLst/>
                <a:latin typeface="+mn-lt"/>
                <a:ea typeface="+mn-ea"/>
                <a:cs typeface="+mn-cs"/>
              </a:rPr>
              <a:t>, </a:t>
            </a:r>
            <a:r>
              <a:rPr lang="en-IN" sz="1200" i="1" kern="1200" dirty="0" smtClean="0">
                <a:solidFill>
                  <a:schemeClr val="tx1"/>
                </a:solidFill>
                <a:effectLst/>
                <a:latin typeface="+mn-lt"/>
                <a:ea typeface="+mn-ea"/>
                <a:cs typeface="+mn-cs"/>
              </a:rPr>
              <a:t>29</a:t>
            </a:r>
            <a:r>
              <a:rPr lang="en-IN" sz="1200" kern="1200" dirty="0" smtClean="0">
                <a:solidFill>
                  <a:schemeClr val="tx1"/>
                </a:solidFill>
                <a:effectLst/>
                <a:latin typeface="+mn-lt"/>
                <a:ea typeface="+mn-ea"/>
                <a:cs typeface="+mn-cs"/>
              </a:rPr>
              <a:t>(1), p.e2164.</a:t>
            </a:r>
          </a:p>
          <a:p>
            <a:r>
              <a:rPr lang="en-IN" sz="1200" u="sng" kern="1200" dirty="0" smtClean="0">
                <a:solidFill>
                  <a:schemeClr val="tx1"/>
                </a:solidFill>
                <a:effectLst/>
                <a:latin typeface="+mn-lt"/>
                <a:ea typeface="+mn-ea"/>
                <a:cs typeface="+mn-cs"/>
              </a:rPr>
              <a:t>Online</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Unilever, (2024), </a:t>
            </a:r>
            <a:r>
              <a:rPr lang="en-IN" sz="1200" i="1" kern="1200" dirty="0" smtClean="0">
                <a:solidFill>
                  <a:schemeClr val="tx1"/>
                </a:solidFill>
                <a:effectLst/>
                <a:latin typeface="+mn-lt"/>
                <a:ea typeface="+mn-ea"/>
                <a:cs typeface="+mn-cs"/>
              </a:rPr>
              <a:t>Unilever At A Glance</a:t>
            </a:r>
            <a:r>
              <a:rPr lang="en-IN" sz="1200" kern="1200" dirty="0" smtClean="0">
                <a:solidFill>
                  <a:schemeClr val="tx1"/>
                </a:solidFill>
                <a:effectLst/>
                <a:latin typeface="+mn-lt"/>
                <a:ea typeface="+mn-ea"/>
                <a:cs typeface="+mn-cs"/>
              </a:rPr>
              <a:t>, [online], [assessed through], &lt; </a:t>
            </a:r>
            <a:r>
              <a:rPr lang="en-IN" sz="1200" u="sng" kern="1200" dirty="0" smtClean="0">
                <a:solidFill>
                  <a:schemeClr val="tx1"/>
                </a:solidFill>
                <a:effectLst/>
                <a:latin typeface="+mn-lt"/>
                <a:ea typeface="+mn-ea"/>
                <a:cs typeface="+mn-cs"/>
                <a:hlinkClick r:id="rId3"/>
              </a:rPr>
              <a:t>https://www.unilever.com/our-company/at-a-glance/#:~:text=Established%20over%20100%20years%20ago,right%20way%20drives%20superior%20performance</a:t>
            </a:r>
            <a:r>
              <a:rPr lang="en-IN" sz="1200" kern="1200" dirty="0" smtClean="0">
                <a:solidFill>
                  <a:schemeClr val="tx1"/>
                </a:solidFill>
                <a:effectLst/>
                <a:latin typeface="+mn-lt"/>
                <a:ea typeface="+mn-ea"/>
                <a:cs typeface="+mn-cs"/>
              </a:rPr>
              <a:t>.&gt;</a:t>
            </a:r>
          </a:p>
          <a:p>
            <a:r>
              <a:rPr lang="en-IN" sz="1200" kern="1200" dirty="0" smtClean="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0F75788C-4FF9-497B-B31C-18825BEBD084}" type="slidenum">
              <a:rPr lang="en-IN" smtClean="0"/>
              <a:t>14</a:t>
            </a:fld>
            <a:endParaRPr lang="en-IN"/>
          </a:p>
        </p:txBody>
      </p:sp>
    </p:spTree>
    <p:extLst>
      <p:ext uri="{BB962C8B-B14F-4D97-AF65-F5344CB8AC3E}">
        <p14:creationId xmlns:p14="http://schemas.microsoft.com/office/powerpoint/2010/main" val="73936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20" name="Footer Placeholder 19"/>
          <p:cNvSpPr>
            <a:spLocks noGrp="1"/>
          </p:cNvSpPr>
          <p:nvPr>
            <p:ph type="ftr" sz="quarter" idx="11"/>
          </p:nvPr>
        </p:nvSpPr>
        <p:spPr/>
        <p:txBody>
          <a:bodyPr/>
          <a:lstStyle>
            <a:extLst/>
          </a:lstStyle>
          <a:p>
            <a:endParaRPr lang="en-IN"/>
          </a:p>
        </p:txBody>
      </p:sp>
      <p:sp>
        <p:nvSpPr>
          <p:cNvPr id="10" name="Slide Number Placeholder 9"/>
          <p:cNvSpPr>
            <a:spLocks noGrp="1"/>
          </p:cNvSpPr>
          <p:nvPr>
            <p:ph type="sldNum" sz="quarter" idx="12"/>
          </p:nvPr>
        </p:nvSpPr>
        <p:spPr/>
        <p:txBody>
          <a:bodyPr/>
          <a:lstStyle>
            <a:extLst/>
          </a:lstStyle>
          <a:p>
            <a:fld id="{F01AF7E6-5312-4813-998A-BC74C37002DA}" type="slidenum">
              <a:rPr lang="en-IN" smtClean="0"/>
              <a:t>‹#›</a:t>
            </a:fld>
            <a:endParaRPr lang="en-IN"/>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5" name="Footer Placeholder 4"/>
          <p:cNvSpPr>
            <a:spLocks noGrp="1"/>
          </p:cNvSpPr>
          <p:nvPr>
            <p:ph type="ftr" sz="quarter" idx="11"/>
          </p:nvPr>
        </p:nvSpPr>
        <p:spPr/>
        <p:txBody>
          <a:bodyPr/>
          <a:lstStyle>
            <a:extLst/>
          </a:lstStyle>
          <a:p>
            <a:endParaRPr lang="en-IN"/>
          </a:p>
        </p:txBody>
      </p:sp>
      <p:sp>
        <p:nvSpPr>
          <p:cNvPr id="6" name="Slide Number Placeholder 5"/>
          <p:cNvSpPr>
            <a:spLocks noGrp="1"/>
          </p:cNvSpPr>
          <p:nvPr>
            <p:ph type="sldNum" sz="quarter" idx="12"/>
          </p:nvPr>
        </p:nvSpPr>
        <p:spPr/>
        <p:txBody>
          <a:bodyPr/>
          <a:lstStyle>
            <a:extLst/>
          </a:lstStyle>
          <a:p>
            <a:fld id="{F01AF7E6-5312-4813-998A-BC74C37002DA}"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5" name="Footer Placeholder 4"/>
          <p:cNvSpPr>
            <a:spLocks noGrp="1"/>
          </p:cNvSpPr>
          <p:nvPr>
            <p:ph type="ftr" sz="quarter" idx="11"/>
          </p:nvPr>
        </p:nvSpPr>
        <p:spPr/>
        <p:txBody>
          <a:bodyPr/>
          <a:lstStyle>
            <a:extLst/>
          </a:lstStyle>
          <a:p>
            <a:endParaRPr lang="en-IN"/>
          </a:p>
        </p:txBody>
      </p:sp>
      <p:sp>
        <p:nvSpPr>
          <p:cNvPr id="6" name="Slide Number Placeholder 5"/>
          <p:cNvSpPr>
            <a:spLocks noGrp="1"/>
          </p:cNvSpPr>
          <p:nvPr>
            <p:ph type="sldNum" sz="quarter" idx="12"/>
          </p:nvPr>
        </p:nvSpPr>
        <p:spPr/>
        <p:txBody>
          <a:bodyPr/>
          <a:lstStyle>
            <a:extLst/>
          </a:lstStyle>
          <a:p>
            <a:fld id="{F01AF7E6-5312-4813-998A-BC74C37002DA}" type="slidenum">
              <a:rPr lang="en-IN" smtClean="0"/>
              <a:t>‹#›</a:t>
            </a:fld>
            <a:endParaRPr lang="en-IN"/>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6" name="Footer Placeholder 5"/>
          <p:cNvSpPr>
            <a:spLocks noGrp="1"/>
          </p:cNvSpPr>
          <p:nvPr>
            <p:ph type="ftr" sz="quarter" idx="11"/>
          </p:nvPr>
        </p:nvSpPr>
        <p:spPr/>
        <p:txBody>
          <a:bodyPr/>
          <a:lstStyle>
            <a:extLst/>
          </a:lstStyle>
          <a:p>
            <a:endParaRPr lang="en-IN"/>
          </a:p>
        </p:txBody>
      </p:sp>
      <p:sp>
        <p:nvSpPr>
          <p:cNvPr id="7" name="Slide Number Placeholder 6"/>
          <p:cNvSpPr>
            <a:spLocks noGrp="1"/>
          </p:cNvSpPr>
          <p:nvPr>
            <p:ph type="sldNum" sz="quarter" idx="12"/>
          </p:nvPr>
        </p:nvSpPr>
        <p:spPr/>
        <p:txBody>
          <a:bodyPr/>
          <a:lstStyle>
            <a:extLst/>
          </a:lstStyle>
          <a:p>
            <a:fld id="{F01AF7E6-5312-4813-998A-BC74C37002DA}"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8" name="Footer Placeholder 7"/>
          <p:cNvSpPr>
            <a:spLocks noGrp="1"/>
          </p:cNvSpPr>
          <p:nvPr>
            <p:ph type="ftr" sz="quarter" idx="11"/>
          </p:nvPr>
        </p:nvSpPr>
        <p:spPr/>
        <p:txBody>
          <a:bodyPr/>
          <a:lstStyle>
            <a:extLst/>
          </a:lstStyle>
          <a:p>
            <a:endParaRPr lang="en-IN"/>
          </a:p>
        </p:txBody>
      </p:sp>
      <p:sp>
        <p:nvSpPr>
          <p:cNvPr id="9" name="Slide Number Placeholder 8"/>
          <p:cNvSpPr>
            <a:spLocks noGrp="1"/>
          </p:cNvSpPr>
          <p:nvPr>
            <p:ph type="sldNum" sz="quarter" idx="12"/>
          </p:nvPr>
        </p:nvSpPr>
        <p:spPr/>
        <p:txBody>
          <a:bodyPr/>
          <a:lstStyle>
            <a:extLst/>
          </a:lstStyle>
          <a:p>
            <a:fld id="{F01AF7E6-5312-4813-998A-BC74C37002DA}"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4" name="Footer Placeholder 3"/>
          <p:cNvSpPr>
            <a:spLocks noGrp="1"/>
          </p:cNvSpPr>
          <p:nvPr>
            <p:ph type="ftr" sz="quarter" idx="11"/>
          </p:nvPr>
        </p:nvSpPr>
        <p:spPr/>
        <p:txBody>
          <a:bodyPr/>
          <a:lstStyle>
            <a:extLst/>
          </a:lstStyle>
          <a:p>
            <a:endParaRPr lang="en-IN"/>
          </a:p>
        </p:txBody>
      </p:sp>
      <p:sp>
        <p:nvSpPr>
          <p:cNvPr id="5" name="Slide Number Placeholder 4"/>
          <p:cNvSpPr>
            <a:spLocks noGrp="1"/>
          </p:cNvSpPr>
          <p:nvPr>
            <p:ph type="sldNum" sz="quarter" idx="12"/>
          </p:nvPr>
        </p:nvSpPr>
        <p:spPr/>
        <p:txBody>
          <a:bodyPr/>
          <a:lstStyle>
            <a:extLst/>
          </a:lstStyle>
          <a:p>
            <a:fld id="{F01AF7E6-5312-4813-998A-BC74C37002DA}"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3" name="Footer Placeholder 2"/>
          <p:cNvSpPr>
            <a:spLocks noGrp="1"/>
          </p:cNvSpPr>
          <p:nvPr>
            <p:ph type="ftr" sz="quarter" idx="11"/>
          </p:nvPr>
        </p:nvSpPr>
        <p:spPr/>
        <p:txBody>
          <a:bodyPr/>
          <a:lstStyle>
            <a:extLst/>
          </a:lstStyle>
          <a:p>
            <a:endParaRPr lang="en-IN"/>
          </a:p>
        </p:txBody>
      </p:sp>
      <p:sp>
        <p:nvSpPr>
          <p:cNvPr id="4" name="Slide Number Placeholder 3"/>
          <p:cNvSpPr>
            <a:spLocks noGrp="1"/>
          </p:cNvSpPr>
          <p:nvPr>
            <p:ph type="sldNum" sz="quarter" idx="12"/>
          </p:nvPr>
        </p:nvSpPr>
        <p:spPr/>
        <p:txBody>
          <a:bodyPr/>
          <a:lstStyle>
            <a:extLst/>
          </a:lstStyle>
          <a:p>
            <a:fld id="{F01AF7E6-5312-4813-998A-BC74C37002DA}" type="slidenum">
              <a:rPr lang="en-IN" smtClean="0"/>
              <a:t>‹#›</a:t>
            </a:fld>
            <a:endParaRPr lang="en-IN"/>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6" name="Footer Placeholder 5"/>
          <p:cNvSpPr>
            <a:spLocks noGrp="1"/>
          </p:cNvSpPr>
          <p:nvPr>
            <p:ph type="ftr" sz="quarter" idx="11"/>
          </p:nvPr>
        </p:nvSpPr>
        <p:spPr/>
        <p:txBody>
          <a:bodyPr/>
          <a:lstStyle>
            <a:extLst/>
          </a:lstStyle>
          <a:p>
            <a:endParaRPr lang="en-IN"/>
          </a:p>
        </p:txBody>
      </p:sp>
      <p:sp>
        <p:nvSpPr>
          <p:cNvPr id="7" name="Slide Number Placeholder 6"/>
          <p:cNvSpPr>
            <a:spLocks noGrp="1"/>
          </p:cNvSpPr>
          <p:nvPr>
            <p:ph type="sldNum" sz="quarter" idx="12"/>
          </p:nvPr>
        </p:nvSpPr>
        <p:spPr/>
        <p:txBody>
          <a:bodyPr/>
          <a:lstStyle>
            <a:extLst/>
          </a:lstStyle>
          <a:p>
            <a:fld id="{F01AF7E6-5312-4813-998A-BC74C37002DA}"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6" name="Footer Placeholder 5"/>
          <p:cNvSpPr>
            <a:spLocks noGrp="1"/>
          </p:cNvSpPr>
          <p:nvPr>
            <p:ph type="ftr" sz="quarter" idx="11"/>
          </p:nvPr>
        </p:nvSpPr>
        <p:spPr/>
        <p:txBody>
          <a:bodyPr/>
          <a:lstStyle>
            <a:extLst/>
          </a:lstStyle>
          <a:p>
            <a:endParaRPr lang="en-IN"/>
          </a:p>
        </p:txBody>
      </p:sp>
      <p:sp>
        <p:nvSpPr>
          <p:cNvPr id="7" name="Slide Number Placeholder 6"/>
          <p:cNvSpPr>
            <a:spLocks noGrp="1"/>
          </p:cNvSpPr>
          <p:nvPr>
            <p:ph type="sldNum" sz="quarter" idx="12"/>
          </p:nvPr>
        </p:nvSpPr>
        <p:spPr/>
        <p:txBody>
          <a:bodyPr/>
          <a:lstStyle>
            <a:extLst/>
          </a:lstStyle>
          <a:p>
            <a:fld id="{F01AF7E6-5312-4813-998A-BC74C37002DA}" type="slidenum">
              <a:rPr lang="en-IN" smtClean="0"/>
              <a:t>‹#›</a:t>
            </a:fld>
            <a:endParaRPr lang="en-IN"/>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5" name="Footer Placeholder 4"/>
          <p:cNvSpPr>
            <a:spLocks noGrp="1"/>
          </p:cNvSpPr>
          <p:nvPr>
            <p:ph type="ftr" sz="quarter" idx="11"/>
          </p:nvPr>
        </p:nvSpPr>
        <p:spPr/>
        <p:txBody>
          <a:bodyPr/>
          <a:lstStyle>
            <a:extLst/>
          </a:lstStyle>
          <a:p>
            <a:endParaRPr lang="en-IN"/>
          </a:p>
        </p:txBody>
      </p:sp>
      <p:sp>
        <p:nvSpPr>
          <p:cNvPr id="6" name="Slide Number Placeholder 5"/>
          <p:cNvSpPr>
            <a:spLocks noGrp="1"/>
          </p:cNvSpPr>
          <p:nvPr>
            <p:ph type="sldNum" sz="quarter" idx="12"/>
          </p:nvPr>
        </p:nvSpPr>
        <p:spPr/>
        <p:txBody>
          <a:bodyPr/>
          <a:lstStyle>
            <a:extLst/>
          </a:lstStyle>
          <a:p>
            <a:fld id="{F01AF7E6-5312-4813-998A-BC74C37002DA}"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0A7AD6F0-DDA6-48F1-A7F3-A4A3587B2C25}" type="datetimeFigureOut">
              <a:rPr lang="en-IN" smtClean="0"/>
              <a:t>29-02-2024</a:t>
            </a:fld>
            <a:endParaRPr lang="en-IN"/>
          </a:p>
        </p:txBody>
      </p:sp>
      <p:sp>
        <p:nvSpPr>
          <p:cNvPr id="5" name="Footer Placeholder 4"/>
          <p:cNvSpPr>
            <a:spLocks noGrp="1"/>
          </p:cNvSpPr>
          <p:nvPr>
            <p:ph type="ftr" sz="quarter" idx="11"/>
          </p:nvPr>
        </p:nvSpPr>
        <p:spPr/>
        <p:txBody>
          <a:bodyPr/>
          <a:lstStyle>
            <a:extLst/>
          </a:lstStyle>
          <a:p>
            <a:endParaRPr lang="en-IN"/>
          </a:p>
        </p:txBody>
      </p:sp>
      <p:sp>
        <p:nvSpPr>
          <p:cNvPr id="6" name="Slide Number Placeholder 5"/>
          <p:cNvSpPr>
            <a:spLocks noGrp="1"/>
          </p:cNvSpPr>
          <p:nvPr>
            <p:ph type="sldNum" sz="quarter" idx="12"/>
          </p:nvPr>
        </p:nvSpPr>
        <p:spPr/>
        <p:txBody>
          <a:bodyPr/>
          <a:lstStyle>
            <a:extLst/>
          </a:lstStyle>
          <a:p>
            <a:fld id="{F01AF7E6-5312-4813-998A-BC74C37002DA}"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0A7AD6F0-DDA6-48F1-A7F3-A4A3587B2C25}" type="datetimeFigureOut">
              <a:rPr lang="en-IN" smtClean="0"/>
              <a:t>29-02-2024</a:t>
            </a:fld>
            <a:endParaRPr lang="en-IN"/>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IN"/>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F01AF7E6-5312-4813-998A-BC74C37002DA}" type="slidenum">
              <a:rPr lang="en-IN" smtClean="0"/>
              <a:t>‹#›</a:t>
            </a:fld>
            <a:endParaRPr lang="en-IN"/>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503914"/>
            <a:ext cx="7406640" cy="3285126"/>
          </a:xfrm>
        </p:spPr>
        <p:txBody>
          <a:bodyPr>
            <a:noAutofit/>
          </a:bodyPr>
          <a:lstStyle/>
          <a:p>
            <a:pPr algn="ctr"/>
            <a:r>
              <a:rPr lang="en-GB" sz="4400" b="1" dirty="0" smtClean="0">
                <a:solidFill>
                  <a:schemeClr val="tx1"/>
                </a:solidFill>
                <a:effectLst/>
                <a:latin typeface="Times New Roman" pitchFamily="18" charset="0"/>
                <a:cs typeface="Times New Roman" pitchFamily="18" charset="0"/>
              </a:rPr>
              <a:t>INTERNATIONAL BUSINESS COMMUNICATIONS</a:t>
            </a:r>
            <a:endParaRPr lang="en-IN" sz="4400" b="1" dirty="0">
              <a:solidFill>
                <a:schemeClr val="tx1"/>
              </a:solidFill>
              <a:latin typeface="Times New Roman" pitchFamily="18" charset="0"/>
              <a:cs typeface="Times New Roman" pitchFamily="18" charset="0"/>
            </a:endParaRPr>
          </a:p>
        </p:txBody>
      </p:sp>
      <p:sp>
        <p:nvSpPr>
          <p:cNvPr id="3" name="Subtitle 2"/>
          <p:cNvSpPr>
            <a:spLocks noGrp="1"/>
          </p:cNvSpPr>
          <p:nvPr>
            <p:ph type="subTitle" idx="1"/>
          </p:nvPr>
        </p:nvSpPr>
        <p:spPr>
          <a:xfrm>
            <a:off x="1432560" y="3476600"/>
            <a:ext cx="7406640" cy="1752600"/>
          </a:xfrm>
        </p:spPr>
        <p:txBody>
          <a:bodyPr/>
          <a:lstStyle/>
          <a:p>
            <a:r>
              <a:rPr lang="en-IN" dirty="0" smtClean="0"/>
              <a:t> </a:t>
            </a:r>
            <a:endParaRPr lang="en-IN" dirty="0"/>
          </a:p>
        </p:txBody>
      </p:sp>
    </p:spTree>
    <p:extLst>
      <p:ext uri="{BB962C8B-B14F-4D97-AF65-F5344CB8AC3E}">
        <p14:creationId xmlns:p14="http://schemas.microsoft.com/office/powerpoint/2010/main" val="2524677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53752"/>
            <a:ext cx="7498080" cy="1143000"/>
          </a:xfrm>
        </p:spPr>
        <p:txBody>
          <a:bodyPr>
            <a:normAutofit/>
          </a:bodyPr>
          <a:lstStyle/>
          <a:p>
            <a:r>
              <a:rPr lang="en-US" b="1" dirty="0">
                <a:effectLst/>
              </a:rPr>
              <a:t>Table of </a:t>
            </a:r>
            <a:r>
              <a:rPr lang="en-US" b="1" dirty="0" smtClean="0">
                <a:effectLst/>
              </a:rPr>
              <a:t>Contents</a:t>
            </a:r>
            <a:endParaRPr lang="en-IN" dirty="0"/>
          </a:p>
        </p:txBody>
      </p:sp>
      <p:sp>
        <p:nvSpPr>
          <p:cNvPr id="3" name="Content Placeholder 2"/>
          <p:cNvSpPr>
            <a:spLocks noGrp="1"/>
          </p:cNvSpPr>
          <p:nvPr>
            <p:ph idx="1"/>
          </p:nvPr>
        </p:nvSpPr>
        <p:spPr>
          <a:xfrm>
            <a:off x="971600" y="1447800"/>
            <a:ext cx="7498080" cy="4800600"/>
          </a:xfrm>
        </p:spPr>
        <p:txBody>
          <a:bodyPr>
            <a:normAutofit fontScale="92500" lnSpcReduction="10000"/>
          </a:bodyPr>
          <a:lstStyle/>
          <a:p>
            <a:r>
              <a:rPr lang="en-GB" dirty="0">
                <a:latin typeface="Times New Roman" pitchFamily="18" charset="0"/>
                <a:cs typeface="Times New Roman" pitchFamily="18" charset="0"/>
              </a:rPr>
              <a:t>INTRODUCTION</a:t>
            </a:r>
            <a:r>
              <a:rPr lang="en-IN" dirty="0">
                <a:latin typeface="Times New Roman" pitchFamily="18" charset="0"/>
                <a:cs typeface="Times New Roman" pitchFamily="18" charset="0"/>
              </a:rPr>
              <a:t>	</a:t>
            </a:r>
          </a:p>
          <a:p>
            <a:r>
              <a:rPr lang="en-GB" dirty="0">
                <a:latin typeface="Times New Roman" pitchFamily="18" charset="0"/>
                <a:cs typeface="Times New Roman" pitchFamily="18" charset="0"/>
              </a:rPr>
              <a:t>MAIN BODY</a:t>
            </a:r>
            <a:r>
              <a:rPr lang="en-IN" dirty="0">
                <a:latin typeface="Times New Roman" pitchFamily="18" charset="0"/>
                <a:cs typeface="Times New Roman" pitchFamily="18" charset="0"/>
              </a:rPr>
              <a:t>	</a:t>
            </a:r>
          </a:p>
          <a:p>
            <a:r>
              <a:rPr lang="en-GB" dirty="0">
                <a:latin typeface="Times New Roman" pitchFamily="18" charset="0"/>
                <a:cs typeface="Times New Roman" pitchFamily="18" charset="0"/>
              </a:rPr>
              <a:t>Overview of the Unilever</a:t>
            </a:r>
            <a:r>
              <a:rPr lang="en-IN" dirty="0">
                <a:latin typeface="Times New Roman" pitchFamily="18" charset="0"/>
                <a:cs typeface="Times New Roman" pitchFamily="18" charset="0"/>
              </a:rPr>
              <a:t>	</a:t>
            </a:r>
          </a:p>
          <a:p>
            <a:r>
              <a:rPr lang="en-GB" dirty="0">
                <a:latin typeface="Times New Roman" pitchFamily="18" charset="0"/>
                <a:cs typeface="Times New Roman" pitchFamily="18" charset="0"/>
              </a:rPr>
              <a:t>Cultural similarity and variation between UK and Germany</a:t>
            </a:r>
            <a:r>
              <a:rPr lang="en-IN" dirty="0">
                <a:latin typeface="Times New Roman" pitchFamily="18" charset="0"/>
                <a:cs typeface="Times New Roman" pitchFamily="18" charset="0"/>
              </a:rPr>
              <a:t>	</a:t>
            </a:r>
          </a:p>
          <a:p>
            <a:r>
              <a:rPr lang="en-GB" dirty="0">
                <a:latin typeface="Times New Roman" pitchFamily="18" charset="0"/>
                <a:cs typeface="Times New Roman" pitchFamily="18" charset="0"/>
              </a:rPr>
              <a:t>Theories of Intercultural Management</a:t>
            </a:r>
            <a:r>
              <a:rPr lang="en-IN" dirty="0">
                <a:latin typeface="Times New Roman" pitchFamily="18" charset="0"/>
                <a:cs typeface="Times New Roman" pitchFamily="18" charset="0"/>
              </a:rPr>
              <a:t>	</a:t>
            </a:r>
          </a:p>
          <a:p>
            <a:r>
              <a:rPr lang="en-GB" dirty="0">
                <a:latin typeface="Times New Roman" pitchFamily="18" charset="0"/>
                <a:cs typeface="Times New Roman" pitchFamily="18" charset="0"/>
              </a:rPr>
              <a:t>Improving Intercultural Team Work in the Organisation</a:t>
            </a:r>
            <a:r>
              <a:rPr lang="en-IN" dirty="0">
                <a:latin typeface="Times New Roman" pitchFamily="18" charset="0"/>
                <a:cs typeface="Times New Roman" pitchFamily="18" charset="0"/>
              </a:rPr>
              <a:t>	</a:t>
            </a:r>
          </a:p>
          <a:p>
            <a:r>
              <a:rPr lang="en-GB" dirty="0">
                <a:latin typeface="Times New Roman" pitchFamily="18" charset="0"/>
                <a:cs typeface="Times New Roman" pitchFamily="18" charset="0"/>
              </a:rPr>
              <a:t>CONCLUSION</a:t>
            </a:r>
            <a:r>
              <a:rPr lang="en-IN" dirty="0">
                <a:latin typeface="Times New Roman" pitchFamily="18" charset="0"/>
                <a:cs typeface="Times New Roman" pitchFamily="18" charset="0"/>
              </a:rPr>
              <a:t>	</a:t>
            </a:r>
          </a:p>
          <a:p>
            <a:r>
              <a:rPr lang="en-GB" dirty="0">
                <a:latin typeface="Times New Roman" pitchFamily="18" charset="0"/>
                <a:cs typeface="Times New Roman" pitchFamily="18" charset="0"/>
              </a:rPr>
              <a:t>REFERENCES</a:t>
            </a:r>
            <a:r>
              <a:rPr lang="en-IN" dirty="0">
                <a:latin typeface="Times New Roman" pitchFamily="18" charset="0"/>
                <a:cs typeface="Times New Roman" pitchFamily="18" charset="0"/>
              </a:rPr>
              <a:t>	</a:t>
            </a:r>
          </a:p>
        </p:txBody>
      </p:sp>
    </p:spTree>
    <p:extLst>
      <p:ext uri="{BB962C8B-B14F-4D97-AF65-F5344CB8AC3E}">
        <p14:creationId xmlns:p14="http://schemas.microsoft.com/office/powerpoint/2010/main" val="950208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44624"/>
            <a:ext cx="4752528" cy="1143000"/>
          </a:xfrm>
        </p:spPr>
        <p:txBody>
          <a:bodyPr>
            <a:normAutofit/>
          </a:bodyPr>
          <a:lstStyle/>
          <a:p>
            <a:r>
              <a:rPr lang="en-GB" sz="4400" b="1" dirty="0" smtClean="0">
                <a:effectLst/>
                <a:latin typeface="Times New Roman" pitchFamily="18" charset="0"/>
                <a:cs typeface="Times New Roman" pitchFamily="18" charset="0"/>
              </a:rPr>
              <a:t>INTRODUCTION</a:t>
            </a:r>
            <a:endParaRPr lang="en-IN" sz="4400" dirty="0">
              <a:latin typeface="Times New Roman" pitchFamily="18" charset="0"/>
              <a:cs typeface="Times New Roman" pitchFamily="18" charset="0"/>
            </a:endParaRPr>
          </a:p>
        </p:txBody>
      </p:sp>
      <p:sp>
        <p:nvSpPr>
          <p:cNvPr id="3" name="Content Placeholder 2"/>
          <p:cNvSpPr>
            <a:spLocks noGrp="1"/>
          </p:cNvSpPr>
          <p:nvPr>
            <p:ph idx="1"/>
          </p:nvPr>
        </p:nvSpPr>
        <p:spPr>
          <a:xfrm>
            <a:off x="971600" y="1268760"/>
            <a:ext cx="3816424" cy="5400600"/>
          </a:xfrm>
        </p:spPr>
        <p:txBody>
          <a:bodyPr>
            <a:normAutofit/>
          </a:bodyPr>
          <a:lstStyle/>
          <a:p>
            <a:pPr algn="just">
              <a:lnSpc>
                <a:spcPct val="110000"/>
              </a:lnSpc>
            </a:pPr>
            <a:r>
              <a:rPr lang="en-GB" sz="1800" dirty="0">
                <a:latin typeface="Times New Roman" pitchFamily="18" charset="0"/>
                <a:cs typeface="Times New Roman" pitchFamily="18" charset="0"/>
              </a:rPr>
              <a:t>This report will briefly discuss the concept of international business communications and provide with a detailed description of the various components of the business components by taking example of Unilever (</a:t>
            </a:r>
            <a:r>
              <a:rPr lang="en-IN" sz="1800" dirty="0" err="1">
                <a:latin typeface="Times New Roman" pitchFamily="18" charset="0"/>
                <a:cs typeface="Times New Roman" pitchFamily="18" charset="0"/>
              </a:rPr>
              <a:t>Ghauri</a:t>
            </a:r>
            <a:r>
              <a:rPr lang="en-IN" sz="1800" dirty="0">
                <a:latin typeface="Times New Roman" pitchFamily="18" charset="0"/>
                <a:cs typeface="Times New Roman" pitchFamily="18" charset="0"/>
              </a:rPr>
              <a:t>, P, 2021</a:t>
            </a:r>
            <a:r>
              <a:rPr lang="en-GB" sz="1800" dirty="0">
                <a:latin typeface="Times New Roman" pitchFamily="18" charset="0"/>
                <a:cs typeface="Times New Roman" pitchFamily="18" charset="0"/>
              </a:rPr>
              <a:t>). </a:t>
            </a:r>
            <a:endParaRPr lang="en-GB" sz="1800" dirty="0" smtClean="0">
              <a:latin typeface="Times New Roman" pitchFamily="18" charset="0"/>
              <a:cs typeface="Times New Roman" pitchFamily="18" charset="0"/>
            </a:endParaRPr>
          </a:p>
          <a:p>
            <a:pPr algn="just">
              <a:lnSpc>
                <a:spcPct val="110000"/>
              </a:lnSpc>
            </a:pPr>
            <a:r>
              <a:rPr lang="en-GB" sz="1800" dirty="0">
                <a:latin typeface="Times New Roman" pitchFamily="18" charset="0"/>
                <a:cs typeface="Times New Roman" pitchFamily="18" charset="0"/>
              </a:rPr>
              <a:t>The report will conduct a detailed analysis of the cultural diversity of UK and Germany and will critically analyse the setting up of office in Germany. </a:t>
            </a:r>
            <a:endParaRPr lang="en-GB" sz="1800" dirty="0" smtClean="0">
              <a:latin typeface="Times New Roman" pitchFamily="18" charset="0"/>
              <a:cs typeface="Times New Roman" pitchFamily="18" charset="0"/>
            </a:endParaRPr>
          </a:p>
          <a:p>
            <a:pPr algn="just">
              <a:lnSpc>
                <a:spcPct val="110000"/>
              </a:lnSpc>
            </a:pPr>
            <a:r>
              <a:rPr lang="en-GB" sz="1800" dirty="0">
                <a:latin typeface="Times New Roman" pitchFamily="18" charset="0"/>
                <a:cs typeface="Times New Roman" pitchFamily="18" charset="0"/>
              </a:rPr>
              <a:t>. The report will include the theories that can be applied in the set up and will suggest the related recommendations to the company. </a:t>
            </a:r>
            <a:endParaRPr lang="en-IN" sz="1800" dirty="0">
              <a:latin typeface="Times New Roman" pitchFamily="18" charset="0"/>
              <a:cs typeface="Times New Roman" pitchFamily="18" charset="0"/>
            </a:endParaRPr>
          </a:p>
          <a:p>
            <a:pPr marL="82296" indent="0" algn="just">
              <a:buNone/>
            </a:pPr>
            <a:endParaRPr lang="en-IN" sz="18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1081236"/>
            <a:ext cx="3663876" cy="5372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0356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7384"/>
            <a:ext cx="6336704" cy="1143000"/>
          </a:xfrm>
        </p:spPr>
        <p:txBody>
          <a:bodyPr>
            <a:normAutofit/>
          </a:bodyPr>
          <a:lstStyle/>
          <a:p>
            <a:r>
              <a:rPr lang="en-GB" sz="4400" b="1" dirty="0">
                <a:effectLst/>
                <a:latin typeface="Times New Roman" pitchFamily="18" charset="0"/>
                <a:cs typeface="Times New Roman" pitchFamily="18" charset="0"/>
              </a:rPr>
              <a:t>Overview of the Unilever </a:t>
            </a:r>
            <a:endParaRPr lang="en-IN" sz="4400" dirty="0">
              <a:latin typeface="Times New Roman" pitchFamily="18" charset="0"/>
              <a:cs typeface="Times New Roman" pitchFamily="18" charset="0"/>
            </a:endParaRPr>
          </a:p>
        </p:txBody>
      </p:sp>
      <p:sp>
        <p:nvSpPr>
          <p:cNvPr id="3" name="Content Placeholder 2"/>
          <p:cNvSpPr>
            <a:spLocks noGrp="1"/>
          </p:cNvSpPr>
          <p:nvPr>
            <p:ph idx="1"/>
          </p:nvPr>
        </p:nvSpPr>
        <p:spPr>
          <a:xfrm>
            <a:off x="899592" y="1196752"/>
            <a:ext cx="4176464" cy="5472608"/>
          </a:xfrm>
        </p:spPr>
        <p:txBody>
          <a:bodyPr>
            <a:normAutofit lnSpcReduction="10000"/>
          </a:bodyPr>
          <a:lstStyle/>
          <a:p>
            <a:pPr algn="just">
              <a:lnSpc>
                <a:spcPct val="150000"/>
              </a:lnSpc>
            </a:pPr>
            <a:r>
              <a:rPr lang="en-GB" sz="1800" dirty="0">
                <a:latin typeface="Times New Roman" pitchFamily="18" charset="0"/>
                <a:cs typeface="Times New Roman" pitchFamily="18" charset="0"/>
              </a:rPr>
              <a:t>The company of Unilever is a British multinational organisation that provides its services in the various different types of goods. </a:t>
            </a:r>
            <a:endParaRPr lang="en-GB" sz="1800" dirty="0" smtClean="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The company is considered as one of the lading and fast moving consumer goods company that is spread in more than 185 countries throughout the world</a:t>
            </a:r>
            <a:r>
              <a:rPr lang="en-GB" sz="1800" dirty="0" smtClean="0">
                <a:latin typeface="Times New Roman" pitchFamily="18" charset="0"/>
                <a:cs typeface="Times New Roman" pitchFamily="18" charset="0"/>
              </a:rPr>
              <a:t>.</a:t>
            </a:r>
          </a:p>
          <a:p>
            <a:pPr algn="just">
              <a:lnSpc>
                <a:spcPct val="150000"/>
              </a:lnSpc>
            </a:pPr>
            <a:r>
              <a:rPr lang="en-GB" sz="1800" dirty="0">
                <a:latin typeface="Times New Roman" pitchFamily="18" charset="0"/>
                <a:cs typeface="Times New Roman" pitchFamily="18" charset="0"/>
              </a:rPr>
              <a:t>The company mainly operates over the consumer goods such as home care, personal care, nutrition beauty and wellbeing and many such more</a:t>
            </a:r>
            <a:endParaRPr lang="en-IN" sz="1800" dirty="0">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124744"/>
            <a:ext cx="3744416" cy="5418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187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27384"/>
            <a:ext cx="3136392" cy="1143000"/>
          </a:xfrm>
        </p:spPr>
        <p:txBody>
          <a:bodyPr>
            <a:normAutofit/>
          </a:bodyPr>
          <a:lstStyle/>
          <a:p>
            <a:r>
              <a:rPr lang="en-IN" sz="4400" dirty="0">
                <a:latin typeface="Times New Roman" pitchFamily="18" charset="0"/>
                <a:cs typeface="Times New Roman" pitchFamily="18" charset="0"/>
              </a:rPr>
              <a:t>C</a:t>
            </a:r>
            <a:r>
              <a:rPr lang="en-IN" sz="4400" dirty="0" smtClean="0">
                <a:latin typeface="Times New Roman" pitchFamily="18" charset="0"/>
                <a:cs typeface="Times New Roman" pitchFamily="18" charset="0"/>
              </a:rPr>
              <a:t>ontinue…..</a:t>
            </a:r>
            <a:endParaRPr lang="en-IN" sz="4400" dirty="0">
              <a:latin typeface="Times New Roman" pitchFamily="18" charset="0"/>
              <a:cs typeface="Times New Roman" pitchFamily="18" charset="0"/>
            </a:endParaRPr>
          </a:p>
        </p:txBody>
      </p:sp>
      <p:sp>
        <p:nvSpPr>
          <p:cNvPr id="3" name="Content Placeholder 2"/>
          <p:cNvSpPr>
            <a:spLocks noGrp="1"/>
          </p:cNvSpPr>
          <p:nvPr>
            <p:ph idx="1"/>
          </p:nvPr>
        </p:nvSpPr>
        <p:spPr>
          <a:xfrm>
            <a:off x="899592" y="1052736"/>
            <a:ext cx="7848872" cy="2880320"/>
          </a:xfrm>
        </p:spPr>
        <p:txBody>
          <a:bodyPr>
            <a:normAutofit/>
          </a:bodyPr>
          <a:lstStyle/>
          <a:p>
            <a:pPr algn="just">
              <a:lnSpc>
                <a:spcPct val="150000"/>
              </a:lnSpc>
            </a:pPr>
            <a:r>
              <a:rPr lang="en-GB" sz="1800" dirty="0">
                <a:latin typeface="Times New Roman" pitchFamily="18" charset="0"/>
                <a:cs typeface="Times New Roman" pitchFamily="18" charset="0"/>
              </a:rPr>
              <a:t>T</a:t>
            </a:r>
            <a:r>
              <a:rPr lang="en-GB" sz="1800" dirty="0" smtClean="0">
                <a:latin typeface="Times New Roman" pitchFamily="18" charset="0"/>
                <a:cs typeface="Times New Roman" pitchFamily="18" charset="0"/>
              </a:rPr>
              <a:t>he </a:t>
            </a:r>
            <a:r>
              <a:rPr lang="en-GB" sz="1800" dirty="0">
                <a:latin typeface="Times New Roman" pitchFamily="18" charset="0"/>
                <a:cs typeface="Times New Roman" pitchFamily="18" charset="0"/>
              </a:rPr>
              <a:t>company is headquartered in the London and has more than 126000 employees working for the company in more than 275 factories throughout the globe. </a:t>
            </a:r>
            <a:endParaRPr lang="en-GB" sz="1800" dirty="0" smtClean="0">
              <a:latin typeface="Times New Roman" pitchFamily="18" charset="0"/>
              <a:cs typeface="Times New Roman" pitchFamily="18" charset="0"/>
            </a:endParaRPr>
          </a:p>
          <a:p>
            <a:pPr algn="just">
              <a:lnSpc>
                <a:spcPct val="150000"/>
              </a:lnSpc>
            </a:pPr>
            <a:r>
              <a:rPr lang="en-GB" sz="1800" dirty="0">
                <a:latin typeface="Times New Roman" pitchFamily="18" charset="0"/>
                <a:cs typeface="Times New Roman" pitchFamily="18" charset="0"/>
              </a:rPr>
              <a:t>The company is the choice of more than 25 million consumers and provides with a wide range of products and services to their consumers and the form of various goods (</a:t>
            </a:r>
            <a:r>
              <a:rPr lang="en-IN" sz="1800" dirty="0">
                <a:latin typeface="Times New Roman" pitchFamily="18" charset="0"/>
                <a:cs typeface="Times New Roman" pitchFamily="18" charset="0"/>
              </a:rPr>
              <a:t>Unilever, 2024</a:t>
            </a:r>
            <a:r>
              <a:rPr lang="en-GB" sz="1800" dirty="0">
                <a:latin typeface="Times New Roman" pitchFamily="18" charset="0"/>
                <a:cs typeface="Times New Roman" pitchFamily="18" charset="0"/>
              </a:rPr>
              <a:t>). </a:t>
            </a:r>
            <a:endParaRPr lang="en-IN" sz="18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1" y="3789040"/>
            <a:ext cx="7416823" cy="280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43510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58614"/>
            <a:ext cx="7498080" cy="1930226"/>
          </a:xfrm>
        </p:spPr>
        <p:txBody>
          <a:bodyPr>
            <a:normAutofit/>
          </a:bodyPr>
          <a:lstStyle/>
          <a:p>
            <a:r>
              <a:rPr lang="en-GB" sz="4000" b="1" dirty="0" smtClean="0">
                <a:effectLst/>
                <a:latin typeface="Times New Roman" pitchFamily="18" charset="0"/>
                <a:cs typeface="Times New Roman" pitchFamily="18" charset="0"/>
              </a:rPr>
              <a:t>Cultural Similarity And Variation Between UK And Germany</a:t>
            </a:r>
            <a:endParaRPr lang="en-IN" sz="4000" b="1" dirty="0">
              <a:effectLst/>
              <a:latin typeface="Times New Roman" pitchFamily="18" charset="0"/>
              <a:cs typeface="Times New Roman" pitchFamily="18" charset="0"/>
            </a:endParaRPr>
          </a:p>
        </p:txBody>
      </p:sp>
      <p:sp>
        <p:nvSpPr>
          <p:cNvPr id="3" name="Content Placeholder 2"/>
          <p:cNvSpPr>
            <a:spLocks noGrp="1"/>
          </p:cNvSpPr>
          <p:nvPr>
            <p:ph idx="1"/>
          </p:nvPr>
        </p:nvSpPr>
        <p:spPr>
          <a:xfrm>
            <a:off x="1043608" y="2204864"/>
            <a:ext cx="3960440" cy="4608512"/>
          </a:xfrm>
        </p:spPr>
        <p:txBody>
          <a:bodyPr>
            <a:normAutofit/>
          </a:bodyPr>
          <a:lstStyle/>
          <a:p>
            <a:pPr algn="just">
              <a:lnSpc>
                <a:spcPct val="150000"/>
              </a:lnSpc>
            </a:pPr>
            <a:r>
              <a:rPr lang="en-GB" sz="1800" dirty="0"/>
              <a:t>The culture of UK and Germany are very different in their core values, beliefs, practices, work ethics and many other factors. </a:t>
            </a:r>
            <a:endParaRPr lang="en-GB" sz="1800" dirty="0" smtClean="0"/>
          </a:p>
          <a:p>
            <a:pPr algn="just">
              <a:lnSpc>
                <a:spcPct val="150000"/>
              </a:lnSpc>
            </a:pPr>
            <a:r>
              <a:rPr lang="en-GB" sz="1800" dirty="0"/>
              <a:t>These factors can affect the working and operational activities of the company in many ways and this can lead to the dysfunction in the operational activities of the organisation (</a:t>
            </a:r>
            <a:r>
              <a:rPr lang="en-IN" sz="1800" dirty="0" err="1"/>
              <a:t>Schirmbeck</a:t>
            </a:r>
            <a:r>
              <a:rPr lang="en-IN" sz="1800" dirty="0"/>
              <a:t>, 2020</a:t>
            </a:r>
            <a:r>
              <a:rPr lang="en-GB" sz="1800" dirty="0"/>
              <a:t>). </a:t>
            </a:r>
            <a:endParaRPr lang="en-IN" sz="18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1523554"/>
            <a:ext cx="3816424" cy="5145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70605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53752"/>
            <a:ext cx="3424424" cy="1143000"/>
          </a:xfrm>
        </p:spPr>
        <p:txBody>
          <a:bodyPr>
            <a:normAutofit/>
          </a:bodyPr>
          <a:lstStyle/>
          <a:p>
            <a:r>
              <a:rPr lang="en-IN" sz="4400" dirty="0">
                <a:latin typeface="Times New Roman" pitchFamily="18" charset="0"/>
                <a:cs typeface="Times New Roman" pitchFamily="18" charset="0"/>
              </a:rPr>
              <a:t>Continue…..</a:t>
            </a:r>
            <a:endParaRPr lang="en-IN" sz="4400" dirty="0"/>
          </a:p>
        </p:txBody>
      </p:sp>
      <p:sp>
        <p:nvSpPr>
          <p:cNvPr id="3" name="Content Placeholder 2"/>
          <p:cNvSpPr>
            <a:spLocks noGrp="1"/>
          </p:cNvSpPr>
          <p:nvPr>
            <p:ph idx="1"/>
          </p:nvPr>
        </p:nvSpPr>
        <p:spPr>
          <a:xfrm>
            <a:off x="899592" y="1052736"/>
            <a:ext cx="4392488" cy="5661248"/>
          </a:xfrm>
        </p:spPr>
        <p:txBody>
          <a:bodyPr>
            <a:noAutofit/>
          </a:bodyPr>
          <a:lstStyle/>
          <a:p>
            <a:pPr algn="just">
              <a:lnSpc>
                <a:spcPct val="150000"/>
              </a:lnSpc>
            </a:pPr>
            <a:r>
              <a:rPr lang="en-GB" sz="1700" b="1" dirty="0">
                <a:latin typeface="Times New Roman" pitchFamily="18" charset="0"/>
                <a:cs typeface="Times New Roman" pitchFamily="18" charset="0"/>
              </a:rPr>
              <a:t>Language: </a:t>
            </a:r>
            <a:r>
              <a:rPr lang="en-GB" sz="1700" dirty="0">
                <a:latin typeface="Times New Roman" pitchFamily="18" charset="0"/>
                <a:cs typeface="Times New Roman" pitchFamily="18" charset="0"/>
              </a:rPr>
              <a:t>In the UK, English is the primary language of transferring the thoughts and emotions whereas the main medium of communication is German (</a:t>
            </a:r>
            <a:r>
              <a:rPr lang="en-IN" sz="1700" dirty="0" err="1">
                <a:latin typeface="Times New Roman" pitchFamily="18" charset="0"/>
                <a:cs typeface="Times New Roman" pitchFamily="18" charset="0"/>
              </a:rPr>
              <a:t>Foden-Lenahan</a:t>
            </a:r>
            <a:r>
              <a:rPr lang="en-IN" sz="1700" dirty="0">
                <a:latin typeface="Times New Roman" pitchFamily="18" charset="0"/>
                <a:cs typeface="Times New Roman" pitchFamily="18" charset="0"/>
              </a:rPr>
              <a:t>, 2021</a:t>
            </a:r>
            <a:r>
              <a:rPr lang="en-GB" sz="1700" dirty="0">
                <a:latin typeface="Times New Roman" pitchFamily="18" charset="0"/>
                <a:cs typeface="Times New Roman" pitchFamily="18" charset="0"/>
              </a:rPr>
              <a:t>). </a:t>
            </a:r>
            <a:endParaRPr lang="en-GB" sz="1700" dirty="0" smtClean="0">
              <a:latin typeface="Times New Roman" pitchFamily="18" charset="0"/>
              <a:cs typeface="Times New Roman" pitchFamily="18" charset="0"/>
            </a:endParaRPr>
          </a:p>
          <a:p>
            <a:pPr algn="just">
              <a:lnSpc>
                <a:spcPct val="150000"/>
              </a:lnSpc>
            </a:pPr>
            <a:r>
              <a:rPr lang="en-GB" sz="1700" b="1" dirty="0">
                <a:latin typeface="Times New Roman" pitchFamily="18" charset="0"/>
                <a:cs typeface="Times New Roman" pitchFamily="18" charset="0"/>
              </a:rPr>
              <a:t>Ethnic Makeup: </a:t>
            </a:r>
            <a:r>
              <a:rPr lang="en-GB" sz="1700" dirty="0">
                <a:latin typeface="Times New Roman" pitchFamily="18" charset="0"/>
                <a:cs typeface="Times New Roman" pitchFamily="18" charset="0"/>
              </a:rPr>
              <a:t>The UK and Germany both are ethnically rich and diverse with a large population and different communities residing in them. </a:t>
            </a:r>
            <a:endParaRPr lang="en-GB" sz="1700" dirty="0" smtClean="0">
              <a:latin typeface="Times New Roman" pitchFamily="18" charset="0"/>
              <a:cs typeface="Times New Roman" pitchFamily="18" charset="0"/>
            </a:endParaRPr>
          </a:p>
          <a:p>
            <a:pPr algn="just">
              <a:lnSpc>
                <a:spcPct val="150000"/>
              </a:lnSpc>
            </a:pPr>
            <a:r>
              <a:rPr lang="en-GB" sz="1700" b="1" dirty="0">
                <a:latin typeface="Times New Roman" pitchFamily="18" charset="0"/>
                <a:cs typeface="Times New Roman" pitchFamily="18" charset="0"/>
              </a:rPr>
              <a:t>Social </a:t>
            </a:r>
            <a:r>
              <a:rPr lang="en-GB" sz="1700" b="1" dirty="0" err="1" smtClean="0">
                <a:latin typeface="Times New Roman" pitchFamily="18" charset="0"/>
                <a:cs typeface="Times New Roman" pitchFamily="18" charset="0"/>
              </a:rPr>
              <a:t>Structures:</a:t>
            </a:r>
            <a:r>
              <a:rPr lang="en-GB" sz="1700" dirty="0" err="1">
                <a:latin typeface="Times New Roman" pitchFamily="18" charset="0"/>
                <a:cs typeface="Times New Roman" pitchFamily="18" charset="0"/>
              </a:rPr>
              <a:t>Germany</a:t>
            </a:r>
            <a:r>
              <a:rPr lang="en-GB" sz="1700" dirty="0">
                <a:latin typeface="Times New Roman" pitchFamily="18" charset="0"/>
                <a:cs typeface="Times New Roman" pitchFamily="18" charset="0"/>
              </a:rPr>
              <a:t> has more structured society as compared to UK on the basis of the hierarchy practices, respect of authorities and the values on the family, system and labour market of the nation. </a:t>
            </a:r>
            <a:endParaRPr lang="en-IN" sz="1700"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259929"/>
            <a:ext cx="3667919" cy="4905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8591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7384"/>
            <a:ext cx="3352416" cy="1143000"/>
          </a:xfrm>
        </p:spPr>
        <p:txBody>
          <a:bodyPr/>
          <a:lstStyle/>
          <a:p>
            <a:r>
              <a:rPr lang="en-IN" sz="4000" dirty="0">
                <a:latin typeface="Times New Roman" pitchFamily="18" charset="0"/>
                <a:cs typeface="Times New Roman" pitchFamily="18" charset="0"/>
              </a:rPr>
              <a:t>Continue…..</a:t>
            </a:r>
            <a:endParaRPr lang="en-IN" dirty="0"/>
          </a:p>
        </p:txBody>
      </p:sp>
      <p:sp>
        <p:nvSpPr>
          <p:cNvPr id="3" name="Content Placeholder 2"/>
          <p:cNvSpPr>
            <a:spLocks noGrp="1"/>
          </p:cNvSpPr>
          <p:nvPr>
            <p:ph idx="1"/>
          </p:nvPr>
        </p:nvSpPr>
        <p:spPr>
          <a:xfrm>
            <a:off x="899592" y="908720"/>
            <a:ext cx="8064896" cy="2664296"/>
          </a:xfrm>
        </p:spPr>
        <p:txBody>
          <a:bodyPr>
            <a:normAutofit fontScale="92500" lnSpcReduction="20000"/>
          </a:bodyPr>
          <a:lstStyle/>
          <a:p>
            <a:pPr algn="just">
              <a:lnSpc>
                <a:spcPct val="150000"/>
              </a:lnSpc>
            </a:pPr>
            <a:r>
              <a:rPr lang="en-GB" sz="1800" b="1" dirty="0">
                <a:latin typeface="Times New Roman" pitchFamily="18" charset="0"/>
                <a:cs typeface="Times New Roman" pitchFamily="18" charset="0"/>
              </a:rPr>
              <a:t>Religious </a:t>
            </a:r>
            <a:r>
              <a:rPr lang="en-GB" sz="1800" b="1" dirty="0" err="1" smtClean="0">
                <a:latin typeface="Times New Roman" pitchFamily="18" charset="0"/>
                <a:cs typeface="Times New Roman" pitchFamily="18" charset="0"/>
              </a:rPr>
              <a:t>Values:</a:t>
            </a:r>
            <a:r>
              <a:rPr lang="en-GB" sz="1800" dirty="0" err="1">
                <a:latin typeface="Times New Roman" pitchFamily="18" charset="0"/>
                <a:cs typeface="Times New Roman" pitchFamily="18" charset="0"/>
              </a:rPr>
              <a:t>In</a:t>
            </a:r>
            <a:r>
              <a:rPr lang="en-GB" sz="1800" dirty="0">
                <a:latin typeface="Times New Roman" pitchFamily="18" charset="0"/>
                <a:cs typeface="Times New Roman" pitchFamily="18" charset="0"/>
              </a:rPr>
              <a:t> the UK, the majority of population follows Christianity and their traditional aspects and behaviours, whereas in Germany the large faction of the community is occupied by the Muslims. </a:t>
            </a:r>
            <a:endParaRPr lang="en-GB" sz="1800" dirty="0" smtClean="0">
              <a:latin typeface="Times New Roman" pitchFamily="18" charset="0"/>
              <a:cs typeface="Times New Roman" pitchFamily="18" charset="0"/>
            </a:endParaRPr>
          </a:p>
          <a:p>
            <a:pPr algn="just">
              <a:lnSpc>
                <a:spcPct val="150000"/>
              </a:lnSpc>
            </a:pPr>
            <a:r>
              <a:rPr lang="en-GB" sz="1800" b="1" dirty="0">
                <a:latin typeface="Times New Roman" pitchFamily="18" charset="0"/>
                <a:cs typeface="Times New Roman" pitchFamily="18" charset="0"/>
              </a:rPr>
              <a:t>Business and Work related Attitudes:</a:t>
            </a:r>
            <a:r>
              <a:rPr lang="en-GB" sz="1800" dirty="0">
                <a:latin typeface="Times New Roman" pitchFamily="18" charset="0"/>
                <a:cs typeface="Times New Roman" pitchFamily="18" charset="0"/>
              </a:rPr>
              <a:t> </a:t>
            </a:r>
            <a:r>
              <a:rPr lang="en-IN" sz="1800" dirty="0">
                <a:latin typeface="Times New Roman" pitchFamily="18" charset="0"/>
                <a:cs typeface="Times New Roman" pitchFamily="18" charset="0"/>
              </a:rPr>
              <a:t>British business culture tends to be less hierarchical, with greater emphasis on informal communication, networking, and individual initiative. Germany has a reputation for precision, efficiency, and thoroughness in business dealings (</a:t>
            </a:r>
            <a:r>
              <a:rPr lang="en-IN" sz="1800" dirty="0" err="1">
                <a:latin typeface="Times New Roman" pitchFamily="18" charset="0"/>
                <a:cs typeface="Times New Roman" pitchFamily="18" charset="0"/>
              </a:rPr>
              <a:t>Dochow-Sondershaus</a:t>
            </a:r>
            <a:r>
              <a:rPr lang="en-IN" sz="1800" dirty="0">
                <a:latin typeface="Times New Roman" pitchFamily="18" charset="0"/>
                <a:cs typeface="Times New Roman" pitchFamily="18" charset="0"/>
              </a:rPr>
              <a:t>, 2022). </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3501008"/>
            <a:ext cx="6622243"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294412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44624"/>
            <a:ext cx="7498080" cy="1368152"/>
          </a:xfrm>
        </p:spPr>
        <p:txBody>
          <a:bodyPr>
            <a:noAutofit/>
          </a:bodyPr>
          <a:lstStyle/>
          <a:p>
            <a:r>
              <a:rPr lang="en-GB" sz="4400" b="1" dirty="0">
                <a:effectLst/>
                <a:latin typeface="Times New Roman" pitchFamily="18" charset="0"/>
                <a:cs typeface="Times New Roman" pitchFamily="18" charset="0"/>
              </a:rPr>
              <a:t>Theories of Intercultural Management </a:t>
            </a:r>
            <a:endParaRPr lang="en-IN" sz="4400" dirty="0">
              <a:latin typeface="Times New Roman" pitchFamily="18" charset="0"/>
              <a:cs typeface="Times New Roman" pitchFamily="18" charset="0"/>
            </a:endParaRPr>
          </a:p>
        </p:txBody>
      </p:sp>
      <p:sp>
        <p:nvSpPr>
          <p:cNvPr id="3" name="Content Placeholder 2"/>
          <p:cNvSpPr>
            <a:spLocks noGrp="1"/>
          </p:cNvSpPr>
          <p:nvPr>
            <p:ph idx="1"/>
          </p:nvPr>
        </p:nvSpPr>
        <p:spPr>
          <a:xfrm>
            <a:off x="899592" y="1652736"/>
            <a:ext cx="4608512" cy="5016624"/>
          </a:xfrm>
        </p:spPr>
        <p:txBody>
          <a:bodyPr>
            <a:normAutofit lnSpcReduction="10000"/>
          </a:bodyPr>
          <a:lstStyle/>
          <a:p>
            <a:pPr algn="just">
              <a:lnSpc>
                <a:spcPct val="150000"/>
              </a:lnSpc>
            </a:pPr>
            <a:r>
              <a:rPr lang="en-GB" sz="1800" dirty="0">
                <a:latin typeface="Times New Roman" pitchFamily="18" charset="0"/>
                <a:cs typeface="Times New Roman" pitchFamily="18" charset="0"/>
              </a:rPr>
              <a:t>The two nations of the UK and Germany follow a totally different framework for the business operations and working system in their work. This leads to the variation and difficulties in the growth and development of the business</a:t>
            </a:r>
            <a:r>
              <a:rPr lang="en-GB" sz="1800" dirty="0" smtClean="0">
                <a:latin typeface="Times New Roman" pitchFamily="18" charset="0"/>
                <a:cs typeface="Times New Roman" pitchFamily="18" charset="0"/>
              </a:rPr>
              <a:t>.</a:t>
            </a:r>
          </a:p>
          <a:p>
            <a:pPr algn="just">
              <a:lnSpc>
                <a:spcPct val="150000"/>
              </a:lnSpc>
            </a:pPr>
            <a:r>
              <a:rPr lang="en-GB" sz="1800" dirty="0">
                <a:latin typeface="Times New Roman" pitchFamily="18" charset="0"/>
                <a:cs typeface="Times New Roman" pitchFamily="18" charset="0"/>
              </a:rPr>
              <a:t>Some of the theories are the Hofstede’s cultural dimensions theory, Trompenaars’ seven dimensions of culture, the cultural intelligence model and many such more that can ensure the successful set up of the Unilever in Germany (</a:t>
            </a:r>
            <a:r>
              <a:rPr lang="en-IN" sz="1800" dirty="0" err="1">
                <a:latin typeface="Times New Roman" pitchFamily="18" charset="0"/>
                <a:cs typeface="Times New Roman" pitchFamily="18" charset="0"/>
              </a:rPr>
              <a:t>Barmeyer</a:t>
            </a:r>
            <a:r>
              <a:rPr lang="en-IN" sz="1800" dirty="0">
                <a:latin typeface="Times New Roman" pitchFamily="18" charset="0"/>
                <a:cs typeface="Times New Roman" pitchFamily="18" charset="0"/>
              </a:rPr>
              <a:t>, 2020</a:t>
            </a:r>
            <a:r>
              <a:rPr lang="en-GB" sz="1800" dirty="0" smtClean="0">
                <a:latin typeface="Times New Roman" pitchFamily="18" charset="0"/>
                <a:cs typeface="Times New Roman" pitchFamily="18" charset="0"/>
              </a:rPr>
              <a:t>).</a:t>
            </a:r>
          </a:p>
          <a:p>
            <a:pPr marL="82296" indent="0">
              <a:buNone/>
            </a:pPr>
            <a:endParaRPr lang="en-IN" sz="18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1233760"/>
            <a:ext cx="3384376" cy="543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837686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53752"/>
            <a:ext cx="4000488" cy="1143000"/>
          </a:xfrm>
        </p:spPr>
        <p:txBody>
          <a:bodyPr/>
          <a:lstStyle/>
          <a:p>
            <a:r>
              <a:rPr lang="en-IN" sz="4400" dirty="0">
                <a:latin typeface="Times New Roman" pitchFamily="18" charset="0"/>
                <a:cs typeface="Times New Roman" pitchFamily="18" charset="0"/>
              </a:rPr>
              <a:t>Continue…..</a:t>
            </a:r>
            <a:endParaRPr lang="en-IN" dirty="0"/>
          </a:p>
        </p:txBody>
      </p:sp>
      <p:sp>
        <p:nvSpPr>
          <p:cNvPr id="3" name="Content Placeholder 2"/>
          <p:cNvSpPr>
            <a:spLocks noGrp="1"/>
          </p:cNvSpPr>
          <p:nvPr>
            <p:ph idx="1"/>
          </p:nvPr>
        </p:nvSpPr>
        <p:spPr>
          <a:xfrm>
            <a:off x="899592" y="1052736"/>
            <a:ext cx="4320480" cy="5688632"/>
          </a:xfrm>
        </p:spPr>
        <p:txBody>
          <a:bodyPr>
            <a:noAutofit/>
          </a:bodyPr>
          <a:lstStyle/>
          <a:p>
            <a:pPr algn="just">
              <a:lnSpc>
                <a:spcPct val="150000"/>
              </a:lnSpc>
            </a:pPr>
            <a:r>
              <a:rPr lang="en-GB" sz="1600" b="1" dirty="0">
                <a:latin typeface="Times New Roman" pitchFamily="18" charset="0"/>
                <a:cs typeface="Times New Roman" pitchFamily="18" charset="0"/>
              </a:rPr>
              <a:t>The Hofstede’s Cultural Dimensions </a:t>
            </a:r>
            <a:r>
              <a:rPr lang="en-GB" sz="1600" b="1" dirty="0" smtClean="0">
                <a:latin typeface="Times New Roman" pitchFamily="18" charset="0"/>
                <a:cs typeface="Times New Roman" pitchFamily="18" charset="0"/>
              </a:rPr>
              <a:t>Theory: </a:t>
            </a:r>
            <a:r>
              <a:rPr lang="en-GB" sz="1600" dirty="0" smtClean="0">
                <a:latin typeface="Times New Roman" pitchFamily="18" charset="0"/>
                <a:cs typeface="Times New Roman" pitchFamily="18" charset="0"/>
              </a:rPr>
              <a:t>the </a:t>
            </a:r>
            <a:r>
              <a:rPr lang="en-GB" sz="1600" dirty="0">
                <a:latin typeface="Times New Roman" pitchFamily="18" charset="0"/>
                <a:cs typeface="Times New Roman" pitchFamily="18" charset="0"/>
              </a:rPr>
              <a:t>theory provides the framework of six cultural dimensions that are the basic pillars to develop a general understanding of the cultural differences and the ways that can be taken into account in order to have a successful set-up of the organisation in Germany. </a:t>
            </a:r>
            <a:endParaRPr lang="en-GB" sz="1600" dirty="0" smtClean="0">
              <a:latin typeface="Times New Roman" pitchFamily="18" charset="0"/>
              <a:cs typeface="Times New Roman" pitchFamily="18" charset="0"/>
            </a:endParaRPr>
          </a:p>
          <a:p>
            <a:pPr algn="just">
              <a:lnSpc>
                <a:spcPct val="150000"/>
              </a:lnSpc>
            </a:pPr>
            <a:r>
              <a:rPr lang="en-GB" sz="1600" i="1" dirty="0" smtClean="0">
                <a:latin typeface="Times New Roman" pitchFamily="18" charset="0"/>
                <a:cs typeface="Times New Roman" pitchFamily="18" charset="0"/>
              </a:rPr>
              <a:t>Power Distance</a:t>
            </a:r>
          </a:p>
          <a:p>
            <a:pPr algn="just">
              <a:lnSpc>
                <a:spcPct val="150000"/>
              </a:lnSpc>
            </a:pPr>
            <a:r>
              <a:rPr lang="en-GB" sz="1600" i="1" dirty="0">
                <a:latin typeface="Times New Roman" pitchFamily="18" charset="0"/>
                <a:cs typeface="Times New Roman" pitchFamily="18" charset="0"/>
              </a:rPr>
              <a:t>Individualism vs. Collectivism: </a:t>
            </a:r>
            <a:endParaRPr lang="en-GB" sz="1600" i="1" dirty="0" smtClean="0">
              <a:latin typeface="Times New Roman" pitchFamily="18" charset="0"/>
              <a:cs typeface="Times New Roman" pitchFamily="18" charset="0"/>
            </a:endParaRPr>
          </a:p>
          <a:p>
            <a:pPr algn="just">
              <a:lnSpc>
                <a:spcPct val="150000"/>
              </a:lnSpc>
            </a:pPr>
            <a:r>
              <a:rPr lang="en-GB" sz="1600" i="1" dirty="0">
                <a:latin typeface="Times New Roman" pitchFamily="18" charset="0"/>
                <a:cs typeface="Times New Roman" pitchFamily="18" charset="0"/>
              </a:rPr>
              <a:t>Masculinity vs. Femininity:</a:t>
            </a:r>
            <a:r>
              <a:rPr lang="en-GB" sz="1600" dirty="0">
                <a:latin typeface="Times New Roman" pitchFamily="18" charset="0"/>
                <a:cs typeface="Times New Roman" pitchFamily="18" charset="0"/>
              </a:rPr>
              <a:t> </a:t>
            </a:r>
            <a:endParaRPr lang="en-GB" sz="1600" dirty="0" smtClean="0">
              <a:latin typeface="Times New Roman" pitchFamily="18" charset="0"/>
              <a:cs typeface="Times New Roman" pitchFamily="18" charset="0"/>
            </a:endParaRPr>
          </a:p>
          <a:p>
            <a:pPr algn="just">
              <a:lnSpc>
                <a:spcPct val="150000"/>
              </a:lnSpc>
            </a:pPr>
            <a:r>
              <a:rPr lang="en-GB" sz="1600" i="1" dirty="0">
                <a:latin typeface="Times New Roman" pitchFamily="18" charset="0"/>
                <a:cs typeface="Times New Roman" pitchFamily="18" charset="0"/>
              </a:rPr>
              <a:t>Uncertainty Avoidance:</a:t>
            </a:r>
            <a:r>
              <a:rPr lang="en-IN" sz="1600" dirty="0">
                <a:latin typeface="Times New Roman" pitchFamily="18" charset="0"/>
                <a:cs typeface="Times New Roman" pitchFamily="18" charset="0"/>
              </a:rPr>
              <a:t> </a:t>
            </a:r>
            <a:endParaRPr lang="en-IN" sz="1600" dirty="0" smtClean="0">
              <a:latin typeface="Times New Roman" pitchFamily="18" charset="0"/>
              <a:cs typeface="Times New Roman" pitchFamily="18" charset="0"/>
            </a:endParaRPr>
          </a:p>
          <a:p>
            <a:pPr algn="just">
              <a:lnSpc>
                <a:spcPct val="150000"/>
              </a:lnSpc>
            </a:pPr>
            <a:r>
              <a:rPr lang="en-GB" sz="1600" i="1" dirty="0">
                <a:latin typeface="Times New Roman" pitchFamily="18" charset="0"/>
                <a:cs typeface="Times New Roman" pitchFamily="18" charset="0"/>
              </a:rPr>
              <a:t>Long Term vs. Short Term Orientation</a:t>
            </a:r>
            <a:r>
              <a:rPr lang="en-GB" sz="1600" i="1" dirty="0" smtClean="0">
                <a:latin typeface="Times New Roman" pitchFamily="18" charset="0"/>
                <a:cs typeface="Times New Roman" pitchFamily="18" charset="0"/>
              </a:rPr>
              <a:t>:</a:t>
            </a:r>
          </a:p>
          <a:p>
            <a:pPr algn="just">
              <a:lnSpc>
                <a:spcPct val="150000"/>
              </a:lnSpc>
            </a:pPr>
            <a:r>
              <a:rPr lang="en-GB" sz="1600" i="1" dirty="0">
                <a:latin typeface="Times New Roman" pitchFamily="18" charset="0"/>
                <a:cs typeface="Times New Roman" pitchFamily="18" charset="0"/>
              </a:rPr>
              <a:t>Indulgence vs. Restraint:</a:t>
            </a:r>
            <a:r>
              <a:rPr lang="en-GB" sz="1600" dirty="0">
                <a:latin typeface="Times New Roman" pitchFamily="18" charset="0"/>
                <a:cs typeface="Times New Roman" pitchFamily="18" charset="0"/>
              </a:rPr>
              <a:t> </a:t>
            </a:r>
            <a:endParaRPr lang="en-GB" sz="1600" i="1" dirty="0" smtClean="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2080" y="1268760"/>
            <a:ext cx="3672408"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92247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7384"/>
            <a:ext cx="7498080" cy="1224136"/>
          </a:xfrm>
        </p:spPr>
        <p:txBody>
          <a:bodyPr>
            <a:noAutofit/>
          </a:bodyPr>
          <a:lstStyle/>
          <a:p>
            <a:r>
              <a:rPr lang="en-GB" sz="4000" b="1" dirty="0">
                <a:effectLst/>
                <a:latin typeface="Times New Roman" pitchFamily="18" charset="0"/>
                <a:cs typeface="Times New Roman" pitchFamily="18" charset="0"/>
              </a:rPr>
              <a:t>Improving Intercultural Team Work in the </a:t>
            </a:r>
            <a:r>
              <a:rPr lang="en-GB" sz="4000" b="1" dirty="0" smtClean="0">
                <a:effectLst/>
                <a:latin typeface="Times New Roman" pitchFamily="18" charset="0"/>
                <a:cs typeface="Times New Roman" pitchFamily="18" charset="0"/>
              </a:rPr>
              <a:t>Organisation</a:t>
            </a:r>
            <a:endParaRPr lang="en-IN" sz="4000" dirty="0">
              <a:latin typeface="Times New Roman" pitchFamily="18" charset="0"/>
              <a:cs typeface="Times New Roman" pitchFamily="18" charset="0"/>
            </a:endParaRPr>
          </a:p>
        </p:txBody>
      </p:sp>
      <p:sp>
        <p:nvSpPr>
          <p:cNvPr id="3" name="Content Placeholder 2"/>
          <p:cNvSpPr>
            <a:spLocks noGrp="1"/>
          </p:cNvSpPr>
          <p:nvPr>
            <p:ph idx="1"/>
          </p:nvPr>
        </p:nvSpPr>
        <p:spPr>
          <a:xfrm>
            <a:off x="971600" y="1340768"/>
            <a:ext cx="4392488" cy="5328592"/>
          </a:xfrm>
        </p:spPr>
        <p:txBody>
          <a:bodyPr>
            <a:normAutofit fontScale="92500" lnSpcReduction="10000"/>
          </a:bodyPr>
          <a:lstStyle/>
          <a:p>
            <a:pPr algn="just">
              <a:lnSpc>
                <a:spcPct val="150000"/>
              </a:lnSpc>
            </a:pPr>
            <a:r>
              <a:rPr lang="en-GB" sz="1800" dirty="0">
                <a:latin typeface="Times New Roman" pitchFamily="18" charset="0"/>
                <a:cs typeface="Times New Roman" pitchFamily="18" charset="0"/>
              </a:rPr>
              <a:t>The cultural practices and morals of the UK and Germany vary in a wide </a:t>
            </a:r>
            <a:r>
              <a:rPr lang="en-GB" sz="1800" dirty="0" smtClean="0">
                <a:latin typeface="Times New Roman" pitchFamily="18" charset="0"/>
                <a:cs typeface="Times New Roman" pitchFamily="18" charset="0"/>
              </a:rPr>
              <a:t>range.</a:t>
            </a:r>
          </a:p>
          <a:p>
            <a:pPr algn="just">
              <a:lnSpc>
                <a:spcPct val="150000"/>
              </a:lnSpc>
            </a:pPr>
            <a:r>
              <a:rPr lang="en-GB" sz="1800" dirty="0">
                <a:latin typeface="Times New Roman" pitchFamily="18" charset="0"/>
                <a:cs typeface="Times New Roman" pitchFamily="18" charset="0"/>
              </a:rPr>
              <a:t>To successfully set up the office the Unilever can follows various intercultural management practices that can help in the achieving the objective (</a:t>
            </a:r>
            <a:r>
              <a:rPr lang="en-IN" sz="1800" dirty="0">
                <a:latin typeface="Times New Roman" pitchFamily="18" charset="0"/>
                <a:cs typeface="Times New Roman" pitchFamily="18" charset="0"/>
              </a:rPr>
              <a:t>Griffin, 2020</a:t>
            </a:r>
            <a:r>
              <a:rPr lang="en-GB" sz="1800" dirty="0">
                <a:latin typeface="Times New Roman" pitchFamily="18" charset="0"/>
                <a:cs typeface="Times New Roman" pitchFamily="18" charset="0"/>
              </a:rPr>
              <a:t>).</a:t>
            </a:r>
            <a:endParaRPr lang="en-IN" sz="1800" dirty="0">
              <a:latin typeface="Times New Roman" pitchFamily="18" charset="0"/>
              <a:cs typeface="Times New Roman" pitchFamily="18" charset="0"/>
            </a:endParaRPr>
          </a:p>
          <a:p>
            <a:pPr algn="just">
              <a:lnSpc>
                <a:spcPct val="150000"/>
              </a:lnSpc>
            </a:pPr>
            <a:r>
              <a:rPr lang="en-GB" sz="1800" i="1" dirty="0">
                <a:latin typeface="Times New Roman" pitchFamily="18" charset="0"/>
                <a:cs typeface="Times New Roman" pitchFamily="18" charset="0"/>
              </a:rPr>
              <a:t>Promote Cultural Awareness And </a:t>
            </a:r>
            <a:r>
              <a:rPr lang="en-GB" sz="1800" i="1" dirty="0" smtClean="0">
                <a:latin typeface="Times New Roman" pitchFamily="18" charset="0"/>
                <a:cs typeface="Times New Roman" pitchFamily="18" charset="0"/>
              </a:rPr>
              <a:t>Sensitivity: </a:t>
            </a:r>
            <a:r>
              <a:rPr lang="en-GB" sz="1800" dirty="0" smtClean="0">
                <a:latin typeface="Times New Roman" pitchFamily="18" charset="0"/>
                <a:cs typeface="Times New Roman" pitchFamily="18" charset="0"/>
              </a:rPr>
              <a:t>the </a:t>
            </a:r>
            <a:r>
              <a:rPr lang="en-GB" sz="1800" dirty="0">
                <a:latin typeface="Times New Roman" pitchFamily="18" charset="0"/>
                <a:cs typeface="Times New Roman" pitchFamily="18" charset="0"/>
              </a:rPr>
              <a:t>management of Unilever can introduce various cultural aspects and can conduct awareness programs to influence and successfully set up the system that operates upon the cultural growth and the development of the sensitivity among the employees. </a:t>
            </a:r>
            <a:endParaRPr lang="en-IN" sz="1800" dirty="0">
              <a:latin typeface="Times New Roman" pitchFamily="18" charset="0"/>
              <a:cs typeface="Times New Roman" pitchFamily="18" charset="0"/>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4011" y="1556792"/>
            <a:ext cx="3512485"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33390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7384"/>
            <a:ext cx="3640448" cy="1143000"/>
          </a:xfrm>
        </p:spPr>
        <p:txBody>
          <a:bodyPr/>
          <a:lstStyle/>
          <a:p>
            <a:r>
              <a:rPr lang="en-IN" sz="4400" dirty="0">
                <a:latin typeface="Times New Roman" pitchFamily="18" charset="0"/>
                <a:cs typeface="Times New Roman" pitchFamily="18" charset="0"/>
              </a:rPr>
              <a:t>Continue…..</a:t>
            </a:r>
            <a:endParaRPr lang="en-IN" dirty="0"/>
          </a:p>
        </p:txBody>
      </p:sp>
      <p:sp>
        <p:nvSpPr>
          <p:cNvPr id="3" name="Content Placeholder 2"/>
          <p:cNvSpPr>
            <a:spLocks noGrp="1"/>
          </p:cNvSpPr>
          <p:nvPr>
            <p:ph idx="1"/>
          </p:nvPr>
        </p:nvSpPr>
        <p:spPr>
          <a:xfrm>
            <a:off x="899592" y="980728"/>
            <a:ext cx="7920880" cy="3096344"/>
          </a:xfrm>
        </p:spPr>
        <p:txBody>
          <a:bodyPr>
            <a:normAutofit/>
          </a:bodyPr>
          <a:lstStyle/>
          <a:p>
            <a:pPr algn="just">
              <a:lnSpc>
                <a:spcPct val="150000"/>
              </a:lnSpc>
            </a:pPr>
            <a:r>
              <a:rPr lang="en-GB" sz="1800" i="1" dirty="0">
                <a:latin typeface="Times New Roman" pitchFamily="18" charset="0"/>
                <a:cs typeface="Times New Roman" pitchFamily="18" charset="0"/>
              </a:rPr>
              <a:t>Facilitate Effective Communication:</a:t>
            </a:r>
            <a:r>
              <a:rPr lang="en-GB" sz="1800" dirty="0">
                <a:latin typeface="Times New Roman" pitchFamily="18" charset="0"/>
                <a:cs typeface="Times New Roman" pitchFamily="18" charset="0"/>
              </a:rPr>
              <a:t> </a:t>
            </a:r>
            <a:r>
              <a:rPr lang="en-IN" sz="1800" dirty="0">
                <a:latin typeface="Times New Roman" pitchFamily="18" charset="0"/>
                <a:cs typeface="Times New Roman" pitchFamily="18" charset="0"/>
              </a:rPr>
              <a:t>Organizations should provide training on cross-cultural communication strategies, such as active listening, clarifying assumptions, and adapting communication styles to accommodate diverse preferences</a:t>
            </a:r>
            <a:r>
              <a:rPr lang="en-IN" sz="1800" dirty="0" smtClean="0">
                <a:latin typeface="Times New Roman" pitchFamily="18" charset="0"/>
                <a:cs typeface="Times New Roman" pitchFamily="18" charset="0"/>
              </a:rPr>
              <a:t>.</a:t>
            </a:r>
          </a:p>
          <a:p>
            <a:pPr algn="just">
              <a:lnSpc>
                <a:spcPct val="150000"/>
              </a:lnSpc>
            </a:pPr>
            <a:r>
              <a:rPr lang="en-GB" sz="1800" i="1" dirty="0">
                <a:latin typeface="Times New Roman" pitchFamily="18" charset="0"/>
                <a:cs typeface="Times New Roman" pitchFamily="18" charset="0"/>
              </a:rPr>
              <a:t>Promote Diversity And Inclusion: </a:t>
            </a:r>
            <a:r>
              <a:rPr lang="en-GB" sz="1800" dirty="0">
                <a:latin typeface="Times New Roman" pitchFamily="18" charset="0"/>
                <a:cs typeface="Times New Roman" pitchFamily="18" charset="0"/>
              </a:rPr>
              <a:t>the creation of the diverse and inclusive work environment in the organisation help in the successful practice of the better coordinated work in the office. </a:t>
            </a:r>
            <a:endParaRPr lang="en-IN" sz="1800" dirty="0">
              <a:latin typeface="Times New Roman" pitchFamily="18" charset="0"/>
              <a:cs typeface="Times New Roman" pitchFamily="18"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4005064"/>
            <a:ext cx="7488832" cy="2592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98039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7384"/>
            <a:ext cx="4216512" cy="1143000"/>
          </a:xfrm>
        </p:spPr>
        <p:txBody>
          <a:bodyPr>
            <a:normAutofit/>
          </a:bodyPr>
          <a:lstStyle/>
          <a:p>
            <a:r>
              <a:rPr lang="en-GB" sz="4400" b="1" dirty="0" smtClean="0">
                <a:effectLst/>
                <a:latin typeface="Times New Roman" pitchFamily="18" charset="0"/>
                <a:cs typeface="Times New Roman" pitchFamily="18" charset="0"/>
              </a:rPr>
              <a:t>CONCLUSION</a:t>
            </a:r>
            <a:endParaRPr lang="en-IN" sz="4400" dirty="0">
              <a:latin typeface="Times New Roman" pitchFamily="18" charset="0"/>
              <a:cs typeface="Times New Roman" pitchFamily="18" charset="0"/>
            </a:endParaRPr>
          </a:p>
        </p:txBody>
      </p:sp>
      <p:sp>
        <p:nvSpPr>
          <p:cNvPr id="3" name="Content Placeholder 2"/>
          <p:cNvSpPr>
            <a:spLocks noGrp="1"/>
          </p:cNvSpPr>
          <p:nvPr>
            <p:ph idx="1"/>
          </p:nvPr>
        </p:nvSpPr>
        <p:spPr>
          <a:xfrm>
            <a:off x="899592" y="1052736"/>
            <a:ext cx="4032448" cy="5472608"/>
          </a:xfrm>
        </p:spPr>
        <p:txBody>
          <a:bodyPr>
            <a:normAutofit/>
          </a:bodyPr>
          <a:lstStyle/>
          <a:p>
            <a:pPr algn="just"/>
            <a:r>
              <a:rPr lang="en-GB" sz="2000" dirty="0">
                <a:latin typeface="Times New Roman" pitchFamily="18" charset="0"/>
                <a:cs typeface="Times New Roman" pitchFamily="18" charset="0"/>
              </a:rPr>
              <a:t>The report conducted a research of the concept of the international marketing communications and provided with a detailed explanation of the various components of the business. </a:t>
            </a:r>
            <a:endParaRPr lang="en-GB" sz="2000" dirty="0" smtClean="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By taking example of Unilever, the report explained the general theories and strategies that can be successfully applied to set up an office of the company in the culturally diverse and different country of Germany. </a:t>
            </a:r>
            <a:endParaRPr lang="en-GB" sz="2000" dirty="0" smtClean="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It also provided an analysis of the cultural differences in the two locations of UK and Germany. </a:t>
            </a:r>
            <a:endParaRPr lang="en-IN" sz="2000" dirty="0">
              <a:latin typeface="Times New Roman" pitchFamily="18" charset="0"/>
              <a:cs typeface="Times New Roman" pitchFamily="18" charset="0"/>
            </a:endParaRPr>
          </a:p>
          <a:p>
            <a:pPr marL="82296" indent="0" algn="just">
              <a:buNone/>
            </a:pPr>
            <a:endParaRPr lang="en-IN" sz="1800" dirty="0"/>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1940" y="1124744"/>
            <a:ext cx="3818532" cy="518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8490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7384"/>
            <a:ext cx="4504544" cy="1143000"/>
          </a:xfrm>
        </p:spPr>
        <p:txBody>
          <a:bodyPr>
            <a:normAutofit/>
          </a:bodyPr>
          <a:lstStyle/>
          <a:p>
            <a:r>
              <a:rPr lang="en-GB" sz="4400" b="1" dirty="0" smtClean="0">
                <a:effectLst/>
                <a:latin typeface="Times New Roman" pitchFamily="18" charset="0"/>
                <a:cs typeface="Times New Roman" pitchFamily="18" charset="0"/>
              </a:rPr>
              <a:t>REFERENCES</a:t>
            </a:r>
            <a:endParaRPr lang="en-IN" sz="4400" dirty="0">
              <a:latin typeface="Times New Roman" pitchFamily="18" charset="0"/>
              <a:cs typeface="Times New Roman" pitchFamily="18" charset="0"/>
            </a:endParaRPr>
          </a:p>
        </p:txBody>
      </p:sp>
      <p:sp>
        <p:nvSpPr>
          <p:cNvPr id="3" name="Content Placeholder 2"/>
          <p:cNvSpPr>
            <a:spLocks noGrp="1"/>
          </p:cNvSpPr>
          <p:nvPr>
            <p:ph idx="1"/>
          </p:nvPr>
        </p:nvSpPr>
        <p:spPr>
          <a:xfrm>
            <a:off x="1043608" y="1052736"/>
            <a:ext cx="7920880" cy="5688632"/>
          </a:xfrm>
        </p:spPr>
        <p:txBody>
          <a:bodyPr>
            <a:normAutofit/>
          </a:bodyPr>
          <a:lstStyle/>
          <a:p>
            <a:pPr marL="82296" indent="0">
              <a:buNone/>
            </a:pPr>
            <a:r>
              <a:rPr lang="en-IN" sz="1800" u="sng" dirty="0" smtClean="0">
                <a:latin typeface="Times New Roman" pitchFamily="18" charset="0"/>
                <a:cs typeface="Times New Roman" pitchFamily="18" charset="0"/>
              </a:rPr>
              <a:t>Books and Journals</a:t>
            </a:r>
          </a:p>
          <a:p>
            <a:pPr>
              <a:buFont typeface="Wingdings" pitchFamily="2" charset="2"/>
              <a:buChar char="§"/>
            </a:pPr>
            <a:r>
              <a:rPr lang="en-IN" sz="1800" dirty="0" err="1">
                <a:latin typeface="Times New Roman" pitchFamily="18" charset="0"/>
                <a:cs typeface="Times New Roman" pitchFamily="18" charset="0"/>
              </a:rPr>
              <a:t>Barmeyer</a:t>
            </a:r>
            <a:r>
              <a:rPr lang="en-IN" sz="1800" dirty="0">
                <a:latin typeface="Times New Roman" pitchFamily="18" charset="0"/>
                <a:cs typeface="Times New Roman" pitchFamily="18" charset="0"/>
              </a:rPr>
              <a:t>, C. and Mayer, C.H., 2020. Positive intercultural management in the fourth industrial revolution: managing cultural otherness through a paradigm shift. </a:t>
            </a:r>
            <a:r>
              <a:rPr lang="en-IN" sz="1800" i="1" dirty="0">
                <a:latin typeface="Times New Roman" pitchFamily="18" charset="0"/>
                <a:cs typeface="Times New Roman" pitchFamily="18" charset="0"/>
              </a:rPr>
              <a:t>International Review of Psychiatry</a:t>
            </a:r>
            <a:r>
              <a:rPr lang="en-IN" sz="1800" dirty="0">
                <a:latin typeface="Times New Roman" pitchFamily="18" charset="0"/>
                <a:cs typeface="Times New Roman" pitchFamily="18" charset="0"/>
              </a:rPr>
              <a:t>, </a:t>
            </a:r>
            <a:r>
              <a:rPr lang="en-IN" sz="1800" i="1" dirty="0">
                <a:latin typeface="Times New Roman" pitchFamily="18" charset="0"/>
                <a:cs typeface="Times New Roman" pitchFamily="18" charset="0"/>
              </a:rPr>
              <a:t>32</a:t>
            </a:r>
            <a:r>
              <a:rPr lang="en-IN" sz="1800" dirty="0">
                <a:latin typeface="Times New Roman" pitchFamily="18" charset="0"/>
                <a:cs typeface="Times New Roman" pitchFamily="18" charset="0"/>
              </a:rPr>
              <a:t>(7-8), pp.638-650.</a:t>
            </a:r>
          </a:p>
          <a:p>
            <a:pPr>
              <a:buFont typeface="Wingdings" pitchFamily="2" charset="2"/>
              <a:buChar char="§"/>
            </a:pPr>
            <a:r>
              <a:rPr lang="en-IN" sz="1800" dirty="0" err="1">
                <a:latin typeface="Times New Roman" pitchFamily="18" charset="0"/>
                <a:cs typeface="Times New Roman" pitchFamily="18" charset="0"/>
              </a:rPr>
              <a:t>Botelho</a:t>
            </a:r>
            <a:r>
              <a:rPr lang="en-IN" sz="1800" dirty="0">
                <a:latin typeface="Times New Roman" pitchFamily="18" charset="0"/>
                <a:cs typeface="Times New Roman" pitchFamily="18" charset="0"/>
              </a:rPr>
              <a:t>, M.J. and Lima, C.A., 2020. From cultural competence to cultural respect: A critical review of six models. </a:t>
            </a:r>
            <a:r>
              <a:rPr lang="en-IN" sz="1800" i="1" dirty="0">
                <a:latin typeface="Times New Roman" pitchFamily="18" charset="0"/>
                <a:cs typeface="Times New Roman" pitchFamily="18" charset="0"/>
              </a:rPr>
              <a:t>Journal of Nursing Education</a:t>
            </a:r>
            <a:r>
              <a:rPr lang="en-IN" sz="1800" dirty="0">
                <a:latin typeface="Times New Roman" pitchFamily="18" charset="0"/>
                <a:cs typeface="Times New Roman" pitchFamily="18" charset="0"/>
              </a:rPr>
              <a:t>, </a:t>
            </a:r>
            <a:r>
              <a:rPr lang="en-IN" sz="1800" i="1" dirty="0">
                <a:latin typeface="Times New Roman" pitchFamily="18" charset="0"/>
                <a:cs typeface="Times New Roman" pitchFamily="18" charset="0"/>
              </a:rPr>
              <a:t>59</a:t>
            </a:r>
            <a:r>
              <a:rPr lang="en-IN" sz="1800" dirty="0">
                <a:latin typeface="Times New Roman" pitchFamily="18" charset="0"/>
                <a:cs typeface="Times New Roman" pitchFamily="18" charset="0"/>
              </a:rPr>
              <a:t>(6), pp.311-318.</a:t>
            </a:r>
          </a:p>
          <a:p>
            <a:pPr>
              <a:buFont typeface="Wingdings" pitchFamily="2" charset="2"/>
              <a:buChar char="§"/>
            </a:pPr>
            <a:r>
              <a:rPr lang="en-IN" sz="1800" dirty="0" err="1">
                <a:latin typeface="Times New Roman" pitchFamily="18" charset="0"/>
                <a:cs typeface="Times New Roman" pitchFamily="18" charset="0"/>
              </a:rPr>
              <a:t>Dochow-Sondershaus</a:t>
            </a:r>
            <a:r>
              <a:rPr lang="en-IN" sz="1800" dirty="0">
                <a:latin typeface="Times New Roman" pitchFamily="18" charset="0"/>
                <a:cs typeface="Times New Roman" pitchFamily="18" charset="0"/>
              </a:rPr>
              <a:t>, S. and </a:t>
            </a:r>
            <a:r>
              <a:rPr lang="en-IN" sz="1800" dirty="0" err="1">
                <a:latin typeface="Times New Roman" pitchFamily="18" charset="0"/>
                <a:cs typeface="Times New Roman" pitchFamily="18" charset="0"/>
              </a:rPr>
              <a:t>Teney</a:t>
            </a:r>
            <a:r>
              <a:rPr lang="en-IN" sz="1800" dirty="0">
                <a:latin typeface="Times New Roman" pitchFamily="18" charset="0"/>
                <a:cs typeface="Times New Roman" pitchFamily="18" charset="0"/>
              </a:rPr>
              <a:t>, C., 2022. Trends in structural polarization in attitudes towards immigration and the European Union in Germany: the role of occupational classes.</a:t>
            </a:r>
          </a:p>
          <a:p>
            <a:pPr>
              <a:buFont typeface="Wingdings" pitchFamily="2" charset="2"/>
              <a:buChar char="§"/>
            </a:pPr>
            <a:r>
              <a:rPr lang="en-IN" sz="1800" dirty="0" err="1">
                <a:latin typeface="Times New Roman" pitchFamily="18" charset="0"/>
                <a:cs typeface="Times New Roman" pitchFamily="18" charset="0"/>
              </a:rPr>
              <a:t>Foden-Lenahan</a:t>
            </a:r>
            <a:r>
              <a:rPr lang="en-IN" sz="1800" dirty="0">
                <a:latin typeface="Times New Roman" pitchFamily="18" charset="0"/>
                <a:cs typeface="Times New Roman" pitchFamily="18" charset="0"/>
              </a:rPr>
              <a:t>, E., 2021. It is more different than you think: Art libraries in Germany and the UK. </a:t>
            </a:r>
            <a:r>
              <a:rPr lang="en-IN" sz="1800" i="1" dirty="0">
                <a:latin typeface="Times New Roman" pitchFamily="18" charset="0"/>
                <a:cs typeface="Times New Roman" pitchFamily="18" charset="0"/>
              </a:rPr>
              <a:t>Art Libraries Journal</a:t>
            </a:r>
            <a:r>
              <a:rPr lang="en-IN" sz="1800" dirty="0">
                <a:latin typeface="Times New Roman" pitchFamily="18" charset="0"/>
                <a:cs typeface="Times New Roman" pitchFamily="18" charset="0"/>
              </a:rPr>
              <a:t>, </a:t>
            </a:r>
            <a:r>
              <a:rPr lang="en-IN" sz="1800" i="1" dirty="0">
                <a:latin typeface="Times New Roman" pitchFamily="18" charset="0"/>
                <a:cs typeface="Times New Roman" pitchFamily="18" charset="0"/>
              </a:rPr>
              <a:t>46</a:t>
            </a:r>
            <a:r>
              <a:rPr lang="en-IN" sz="1800" dirty="0">
                <a:latin typeface="Times New Roman" pitchFamily="18" charset="0"/>
                <a:cs typeface="Times New Roman" pitchFamily="18" charset="0"/>
              </a:rPr>
              <a:t>(4), pp.92-96.</a:t>
            </a:r>
          </a:p>
          <a:p>
            <a:pPr>
              <a:buFont typeface="Wingdings" pitchFamily="2" charset="2"/>
              <a:buChar char="§"/>
            </a:pPr>
            <a:r>
              <a:rPr lang="en-IN" sz="1800" dirty="0">
                <a:latin typeface="Times New Roman" pitchFamily="18" charset="0"/>
                <a:cs typeface="Times New Roman" pitchFamily="18" charset="0"/>
              </a:rPr>
              <a:t>Fuentes, M.A., </a:t>
            </a:r>
            <a:r>
              <a:rPr lang="en-IN" sz="1800" dirty="0" err="1">
                <a:latin typeface="Times New Roman" pitchFamily="18" charset="0"/>
                <a:cs typeface="Times New Roman" pitchFamily="18" charset="0"/>
              </a:rPr>
              <a:t>Zelaya</a:t>
            </a:r>
            <a:r>
              <a:rPr lang="en-IN" sz="1800" dirty="0">
                <a:latin typeface="Times New Roman" pitchFamily="18" charset="0"/>
                <a:cs typeface="Times New Roman" pitchFamily="18" charset="0"/>
              </a:rPr>
              <a:t>, D.G. and Madsen, J.W., 2021. Rethinking the course syllabus: Considerations for promoting equity, diversity, and inclusion. </a:t>
            </a:r>
            <a:r>
              <a:rPr lang="en-IN" sz="1800" i="1" dirty="0">
                <a:latin typeface="Times New Roman" pitchFamily="18" charset="0"/>
                <a:cs typeface="Times New Roman" pitchFamily="18" charset="0"/>
              </a:rPr>
              <a:t>Teaching of Psychology</a:t>
            </a:r>
            <a:r>
              <a:rPr lang="en-IN" sz="1800" dirty="0">
                <a:latin typeface="Times New Roman" pitchFamily="18" charset="0"/>
                <a:cs typeface="Times New Roman" pitchFamily="18" charset="0"/>
              </a:rPr>
              <a:t>, </a:t>
            </a:r>
            <a:r>
              <a:rPr lang="en-IN" sz="1800" i="1" dirty="0">
                <a:latin typeface="Times New Roman" pitchFamily="18" charset="0"/>
                <a:cs typeface="Times New Roman" pitchFamily="18" charset="0"/>
              </a:rPr>
              <a:t>48</a:t>
            </a:r>
            <a:r>
              <a:rPr lang="en-IN" sz="1800" dirty="0">
                <a:latin typeface="Times New Roman" pitchFamily="18" charset="0"/>
                <a:cs typeface="Times New Roman" pitchFamily="18" charset="0"/>
              </a:rPr>
              <a:t>(1), pp.69-79.</a:t>
            </a:r>
          </a:p>
          <a:p>
            <a:pPr>
              <a:buFont typeface="Wingdings" pitchFamily="2" charset="2"/>
              <a:buChar char="§"/>
            </a:pPr>
            <a:r>
              <a:rPr lang="en-IN" sz="1800" dirty="0" err="1">
                <a:latin typeface="Times New Roman" pitchFamily="18" charset="0"/>
                <a:cs typeface="Times New Roman" pitchFamily="18" charset="0"/>
              </a:rPr>
              <a:t>Gerlach</a:t>
            </a:r>
            <a:r>
              <a:rPr lang="en-IN" sz="1800" dirty="0">
                <a:latin typeface="Times New Roman" pitchFamily="18" charset="0"/>
                <a:cs typeface="Times New Roman" pitchFamily="18" charset="0"/>
              </a:rPr>
              <a:t>, P. and Eriksson, K., 2021. Measuring cultural dimensions: external validity and internal consistency of Hofstede's VSM 2013 Scales. </a:t>
            </a:r>
            <a:r>
              <a:rPr lang="en-IN" sz="1800" i="1" dirty="0">
                <a:latin typeface="Times New Roman" pitchFamily="18" charset="0"/>
                <a:cs typeface="Times New Roman" pitchFamily="18" charset="0"/>
              </a:rPr>
              <a:t>Frontiers in Psychology</a:t>
            </a:r>
            <a:r>
              <a:rPr lang="en-IN" sz="1800" dirty="0">
                <a:latin typeface="Times New Roman" pitchFamily="18" charset="0"/>
                <a:cs typeface="Times New Roman" pitchFamily="18" charset="0"/>
              </a:rPr>
              <a:t>, </a:t>
            </a:r>
            <a:r>
              <a:rPr lang="en-IN" sz="1800" i="1" dirty="0">
                <a:latin typeface="Times New Roman" pitchFamily="18" charset="0"/>
                <a:cs typeface="Times New Roman" pitchFamily="18" charset="0"/>
              </a:rPr>
              <a:t>12</a:t>
            </a:r>
            <a:r>
              <a:rPr lang="en-IN" sz="1800" dirty="0">
                <a:latin typeface="Times New Roman" pitchFamily="18" charset="0"/>
                <a:cs typeface="Times New Roman" pitchFamily="18" charset="0"/>
              </a:rPr>
              <a:t>, p.662604</a:t>
            </a:r>
            <a:r>
              <a:rPr lang="en-IN" sz="1800" dirty="0" smtClean="0">
                <a:latin typeface="Times New Roman" pitchFamily="18" charset="0"/>
                <a:cs typeface="Times New Roman" pitchFamily="18" charset="0"/>
              </a:rPr>
              <a:t>.</a:t>
            </a:r>
          </a:p>
          <a:p>
            <a:pPr>
              <a:buFont typeface="Wingdings" pitchFamily="2" charset="2"/>
              <a:buChar char="§"/>
            </a:pPr>
            <a:endParaRPr lang="en-IN" sz="1800" dirty="0"/>
          </a:p>
          <a:p>
            <a:pPr marL="82296" indent="0">
              <a:buNone/>
            </a:pPr>
            <a:endParaRPr lang="en-IN" sz="1800" dirty="0">
              <a:latin typeface="Times New Roman" pitchFamily="18" charset="0"/>
              <a:cs typeface="Times New Roman" pitchFamily="18" charset="0"/>
            </a:endParaRPr>
          </a:p>
        </p:txBody>
      </p:sp>
    </p:spTree>
    <p:extLst>
      <p:ext uri="{BB962C8B-B14F-4D97-AF65-F5344CB8AC3E}">
        <p14:creationId xmlns:p14="http://schemas.microsoft.com/office/powerpoint/2010/main" val="2597543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 </a:t>
            </a:r>
            <a:endParaRPr lang="en-IN" dirty="0"/>
          </a:p>
        </p:txBody>
      </p:sp>
      <p:sp>
        <p:nvSpPr>
          <p:cNvPr id="3" name="Content Placeholder 2"/>
          <p:cNvSpPr>
            <a:spLocks noGrp="1"/>
          </p:cNvSpPr>
          <p:nvPr>
            <p:ph idx="1"/>
          </p:nvPr>
        </p:nvSpPr>
        <p:spPr/>
        <p:txBody>
          <a:bodyPr/>
          <a:lstStyle/>
          <a:p>
            <a:pPr marL="82296" indent="0">
              <a:buNone/>
            </a:pPr>
            <a:r>
              <a:rPr lang="en-IN" dirty="0" smtClean="0"/>
              <a:t>  </a:t>
            </a:r>
            <a:endParaRPr lang="en-IN" dirty="0"/>
          </a:p>
        </p:txBody>
      </p:sp>
      <p:pic>
        <p:nvPicPr>
          <p:cNvPr id="122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296"/>
          <a:stretch/>
        </p:blipFill>
        <p:spPr bwMode="auto">
          <a:xfrm>
            <a:off x="1909010" y="548680"/>
            <a:ext cx="6445777" cy="56886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14945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71</TotalTime>
  <Words>1876</Words>
  <PresentationFormat>On-screen Show (4:3)</PresentationFormat>
  <Paragraphs>101</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Solstice</vt:lpstr>
      <vt:lpstr>INTERNATIONAL BUSINESS COMMUNICATIONS</vt:lpstr>
      <vt:lpstr>Table of Contents</vt:lpstr>
      <vt:lpstr>INTRODUCTION</vt:lpstr>
      <vt:lpstr>Overview of the Unilever </vt:lpstr>
      <vt:lpstr>Continue…..</vt:lpstr>
      <vt:lpstr>Cultural Similarity And Variation Between UK And Germany</vt:lpstr>
      <vt:lpstr>Continue…..</vt:lpstr>
      <vt:lpstr>Continue…..</vt:lpstr>
      <vt:lpstr>Theories of Intercultural Management </vt:lpstr>
      <vt:lpstr>Continue…..</vt:lpstr>
      <vt:lpstr>Improving Intercultural Team Work in the Organisation</vt:lpstr>
      <vt:lpstr>Continue…..</vt:lpstr>
      <vt:lpstr>CONCLUSION</vt:lpstr>
      <vt:lpstr>REFERENCES</vt:lpstr>
      <vt:lpstr>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2024-02-28T19:30:36Z</dcterms:created>
  <dcterms:modified xsi:type="dcterms:W3CDTF">2024-02-28T20:41:58Z</dcterms:modified>
</cp:coreProperties>
</file>