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custom-properties+xml" PartName="/docProps/custom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8" roundtripDataSignature="AMtx7mj531k+qS/C1GGOSWBpQ2tGeLxoC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B5B9699-5769-4224-BE76-27D6EACE27F6}">
  <a:tblStyle styleId="{FB5B9699-5769-4224-BE76-27D6EACE27F6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BF5"/>
          </a:solidFill>
        </a:fill>
      </a:tcStyle>
    </a:wholeTbl>
    <a:band1H>
      <a:tcTxStyle/>
      <a:tcStyle>
        <a:fill>
          <a:solidFill>
            <a:srgbClr val="CDD4EA"/>
          </a:solidFill>
        </a:fill>
      </a:tcStyle>
    </a:band1H>
    <a:band2H>
      <a:tcTxStyle/>
    </a:band2H>
    <a:band1V>
      <a:tcTxStyle/>
      <a:tcStyle>
        <a:fill>
          <a:solidFill>
            <a:srgbClr val="CDD4EA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customschemas.google.com/relationships/presentationmetadata" Target="meta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4" name="Google Shape;174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ogo mono_image bckgrnd 2">
  <p:cSld name="logo mono_image bckgrnd 2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/>
          <p:nvPr>
            <p:ph idx="2" type="pic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  <p:pic>
        <p:nvPicPr>
          <p:cNvPr descr="A picture containing screenshot, white, design&#10;&#10;Description automatically generated" id="19" name="Google Shape;19;p1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6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6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3" name="Google Shape;23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7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7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9" name="Google Shape;29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8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5" name="Google Shape;35;p18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9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9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19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19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4" name="Google Shape;44;p19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5" name="Google Shape;45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2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2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0" name="Google Shape;60;p22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1" name="Google Shape;61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3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3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23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8" name="Google Shape;68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2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4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4" name="Google Shape;74;p2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5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5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0" name="Google Shape;80;p2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2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"/>
          <p:cNvSpPr txBox="1"/>
          <p:nvPr/>
        </p:nvSpPr>
        <p:spPr>
          <a:xfrm>
            <a:off x="708804" y="862642"/>
            <a:ext cx="10774500" cy="489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Name:</a:t>
            </a:r>
            <a:r>
              <a:rPr b="1" lang="en-GB" sz="3200">
                <a:solidFill>
                  <a:schemeClr val="dk1"/>
                </a:solidFill>
              </a:rPr>
              <a:t> Colin Sutton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ID:	</a:t>
            </a:r>
            <a:r>
              <a:rPr b="1" lang="en-GB" sz="3200">
                <a:solidFill>
                  <a:schemeClr val="dk1"/>
                </a:solidFill>
              </a:rPr>
              <a:t> 2536963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Lecturer’s Name:	</a:t>
            </a:r>
            <a:r>
              <a:rPr lang="en-GB" sz="3200">
                <a:solidFill>
                  <a:schemeClr val="dk1"/>
                </a:solidFill>
              </a:rPr>
              <a:t>Rebecca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Module Code: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LCLM 4004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Module Name: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Problem Solving and Decision-Making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Component 1: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Basil’s Bakery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/>
          <p:nvPr>
            <p:ph type="title"/>
          </p:nvPr>
        </p:nvSpPr>
        <p:spPr>
          <a:xfrm>
            <a:off x="526211" y="227104"/>
            <a:ext cx="11326483" cy="74768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an Overview of your presentation. </a:t>
            </a:r>
            <a:br>
              <a:rPr b="1"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(approx. 30 seconds)</a:t>
            </a:r>
            <a:endParaRPr/>
          </a:p>
        </p:txBody>
      </p:sp>
      <p:sp>
        <p:nvSpPr>
          <p:cNvPr id="93" name="Google Shape;93;p2"/>
          <p:cNvSpPr txBox="1"/>
          <p:nvPr>
            <p:ph idx="1" type="body"/>
          </p:nvPr>
        </p:nvSpPr>
        <p:spPr>
          <a:xfrm>
            <a:off x="526211" y="1265268"/>
            <a:ext cx="11102197" cy="54518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-215265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For example:</a:t>
            </a:r>
            <a:endParaRPr/>
          </a:p>
          <a:p>
            <a:pPr indent="-1714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900">
              <a:latin typeface="Arial"/>
              <a:ea typeface="Arial"/>
              <a:cs typeface="Arial"/>
              <a:sym typeface="Arial"/>
            </a:endParaRPr>
          </a:p>
          <a:p>
            <a:pPr indent="-215265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11111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Good afternoon. My name is Mr Colin Sutton</a:t>
            </a:r>
            <a:endParaRPr sz="900">
              <a:latin typeface="Arial"/>
              <a:ea typeface="Arial"/>
              <a:cs typeface="Arial"/>
              <a:sym typeface="Arial"/>
            </a:endParaRPr>
          </a:p>
          <a:p>
            <a:pPr indent="-215265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In my presentation I will:</a:t>
            </a:r>
            <a:endParaRPr/>
          </a:p>
          <a:p>
            <a:pPr indent="-21717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Provide an overview of Basil’s Bakery and the nature and scope of the problems they are encountering.</a:t>
            </a:r>
            <a:endParaRPr/>
          </a:p>
          <a:p>
            <a:pPr indent="-21717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Provide a critique and application of the PESTEL framework.</a:t>
            </a:r>
            <a:endParaRPr/>
          </a:p>
          <a:p>
            <a:pPr indent="-21717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Provide a critique and application of the Cause-and-Effect model.</a:t>
            </a:r>
            <a:endParaRPr/>
          </a:p>
          <a:p>
            <a:pPr indent="-21717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And, finally, provide a summary of the key findings.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"/>
          <p:cNvSpPr txBox="1"/>
          <p:nvPr>
            <p:ph type="title"/>
          </p:nvPr>
        </p:nvSpPr>
        <p:spPr>
          <a:xfrm>
            <a:off x="506083" y="104833"/>
            <a:ext cx="11179834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None/>
            </a:pPr>
            <a:r>
              <a:rPr b="1" lang="en-GB" sz="2900" u="sng">
                <a:latin typeface="Arial"/>
                <a:ea typeface="Arial"/>
                <a:cs typeface="Arial"/>
                <a:sym typeface="Arial"/>
              </a:rPr>
              <a:t>Provide an insight into the problems Basil’s Bakery are facing. </a:t>
            </a:r>
            <a:r>
              <a:rPr lang="en-GB" sz="2900">
                <a:latin typeface="Arial"/>
                <a:ea typeface="Arial"/>
                <a:cs typeface="Arial"/>
                <a:sym typeface="Arial"/>
              </a:rPr>
              <a:t>(approx. 1 minute)</a:t>
            </a:r>
            <a:endParaRPr sz="2900"/>
          </a:p>
        </p:txBody>
      </p:sp>
      <p:sp>
        <p:nvSpPr>
          <p:cNvPr id="99" name="Google Shape;99;p4"/>
          <p:cNvSpPr txBox="1"/>
          <p:nvPr>
            <p:ph idx="1" type="body"/>
          </p:nvPr>
        </p:nvSpPr>
        <p:spPr>
          <a:xfrm>
            <a:off x="823823" y="1430396"/>
            <a:ext cx="10515600" cy="49762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-228600" lvl="0" marL="2286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Identify and discuss Basil’s Bakery root problem (e.g. the stagnation in sales).</a:t>
            </a:r>
            <a:endParaRPr/>
          </a:p>
          <a:p>
            <a:pPr indent="-175768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9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Breakdown the case-study and identify </a:t>
            </a:r>
            <a:r>
              <a:rPr b="1" lang="en-GB" u="sng">
                <a:latin typeface="Arial"/>
                <a:ea typeface="Arial"/>
                <a:cs typeface="Arial"/>
                <a:sym typeface="Arial"/>
              </a:rPr>
              <a:t>all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 the issues that are contributing to this stagnation in sales.</a:t>
            </a:r>
            <a:endParaRPr/>
          </a:p>
          <a:p>
            <a:pPr indent="-175768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9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Evaluate the nature and scope of these problems.</a:t>
            </a:r>
            <a:endParaRPr/>
          </a:p>
          <a:p>
            <a:pPr indent="-228600" lvl="2" marL="11430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sz="2600">
                <a:latin typeface="Arial"/>
                <a:ea typeface="Arial"/>
                <a:cs typeface="Arial"/>
                <a:sym typeface="Arial"/>
              </a:rPr>
              <a:t>For example: </a:t>
            </a:r>
            <a:endParaRPr/>
          </a:p>
          <a:p>
            <a:pPr indent="-228600" lvl="3" marL="16002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sz="2600">
                <a:latin typeface="Arial"/>
                <a:ea typeface="Arial"/>
                <a:cs typeface="Arial"/>
                <a:sym typeface="Arial"/>
              </a:rPr>
              <a:t>Identify which problems are ‘internal’ or ‘external’.</a:t>
            </a:r>
            <a:endParaRPr/>
          </a:p>
          <a:p>
            <a:pPr indent="-228600" lvl="3" marL="16002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sz="2600">
                <a:latin typeface="Arial"/>
                <a:ea typeface="Arial"/>
                <a:cs typeface="Arial"/>
                <a:sym typeface="Arial"/>
              </a:rPr>
              <a:t>Discuss how much ‘control’ Basil’s Bakery have over these problems.</a:t>
            </a:r>
            <a:endParaRPr/>
          </a:p>
          <a:p>
            <a:pPr indent="0" lvl="3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-228600" lvl="3" marL="1600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FF0000"/>
              </a:buClr>
              <a:buSzPct val="100000"/>
              <a:buChar char="•"/>
            </a:pPr>
            <a:r>
              <a:rPr b="1" lang="en-GB" sz="2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NOTE: </a:t>
            </a:r>
            <a:r>
              <a:rPr lang="en-GB" sz="2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Keep focused on the problems…</a:t>
            </a:r>
            <a:r>
              <a:rPr b="1" lang="en-GB" sz="2600" u="sng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NOT</a:t>
            </a:r>
            <a:r>
              <a:rPr lang="en-GB" sz="2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the solutions.</a:t>
            </a:r>
            <a:endParaRPr/>
          </a:p>
          <a:p>
            <a:pPr indent="-64135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3"/>
          <p:cNvSpPr txBox="1"/>
          <p:nvPr>
            <p:ph type="title"/>
          </p:nvPr>
        </p:nvSpPr>
        <p:spPr>
          <a:xfrm>
            <a:off x="491706" y="408257"/>
            <a:ext cx="11179834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an overview of Basil’s Bakery. </a:t>
            </a:r>
            <a:br>
              <a:rPr b="1" lang="en-GB" sz="3200">
                <a:latin typeface="Arial"/>
                <a:ea typeface="Arial"/>
                <a:cs typeface="Arial"/>
                <a:sym typeface="Arial"/>
              </a:rPr>
            </a:br>
            <a:endParaRPr sz="3200"/>
          </a:p>
        </p:txBody>
      </p:sp>
      <p:sp>
        <p:nvSpPr>
          <p:cNvPr id="105" name="Google Shape;105;p3"/>
          <p:cNvSpPr txBox="1"/>
          <p:nvPr>
            <p:ph idx="1" type="body"/>
          </p:nvPr>
        </p:nvSpPr>
        <p:spPr>
          <a:xfrm>
            <a:off x="823825" y="2282825"/>
            <a:ext cx="4423800" cy="42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Basil started his bakery in 2015 annual sales figures increased year on year.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However sales significantly 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dropped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 with the foot and mouth 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scandal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 in 2020</a:t>
            </a:r>
            <a:r>
              <a:rPr lang="en-GB"/>
              <a:t>.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bakery" id="106" name="Google Shape;106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19900" y="2282825"/>
            <a:ext cx="5661925" cy="5661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"/>
          <p:cNvSpPr txBox="1"/>
          <p:nvPr>
            <p:ph type="title"/>
          </p:nvPr>
        </p:nvSpPr>
        <p:spPr>
          <a:xfrm>
            <a:off x="682304" y="489116"/>
            <a:ext cx="10827390" cy="11790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br>
              <a:rPr b="1" lang="en-GB" u="sng">
                <a:latin typeface="Arial"/>
                <a:ea typeface="Arial"/>
                <a:cs typeface="Arial"/>
                <a:sym typeface="Arial"/>
              </a:rPr>
            </a:br>
            <a:br>
              <a:rPr b="1" lang="en-GB" u="sng">
                <a:latin typeface="Arial"/>
                <a:ea typeface="Arial"/>
                <a:cs typeface="Arial"/>
                <a:sym typeface="Arial"/>
              </a:rPr>
            </a:br>
            <a:r>
              <a:rPr b="1" lang="en-GB" sz="3300">
                <a:latin typeface="Arial"/>
                <a:ea typeface="Arial"/>
                <a:cs typeface="Arial"/>
                <a:sym typeface="Arial"/>
              </a:rPr>
              <a:t>Provide an application and discuss the information </a:t>
            </a:r>
            <a:r>
              <a:rPr b="1" lang="en-GB" sz="3300" u="sng">
                <a:latin typeface="Arial"/>
                <a:ea typeface="Arial"/>
                <a:cs typeface="Arial"/>
                <a:sym typeface="Arial"/>
              </a:rPr>
              <a:t>provided in your PESTEL Framework </a:t>
            </a:r>
            <a:br>
              <a:rPr b="1" lang="en-GB" sz="3300">
                <a:latin typeface="Arial"/>
                <a:ea typeface="Arial"/>
                <a:cs typeface="Arial"/>
                <a:sym typeface="Arial"/>
              </a:rPr>
            </a:br>
            <a:r>
              <a:rPr lang="en-GB" sz="3300">
                <a:latin typeface="Arial"/>
                <a:ea typeface="Arial"/>
                <a:cs typeface="Arial"/>
                <a:sym typeface="Arial"/>
              </a:rPr>
              <a:t>(approx. 1 minute 30 seconds).</a:t>
            </a:r>
            <a:br>
              <a:rPr b="1" lang="en-GB" u="sng"/>
            </a:br>
            <a:br>
              <a:rPr b="1" lang="en-GB">
                <a:latin typeface="Arial"/>
                <a:ea typeface="Arial"/>
                <a:cs typeface="Arial"/>
                <a:sym typeface="Arial"/>
              </a:rPr>
            </a:br>
            <a:endParaRPr/>
          </a:p>
        </p:txBody>
      </p:sp>
      <p:sp>
        <p:nvSpPr>
          <p:cNvPr id="112" name="Google Shape;112;p6"/>
          <p:cNvSpPr txBox="1"/>
          <p:nvPr>
            <p:ph idx="1" type="body"/>
          </p:nvPr>
        </p:nvSpPr>
        <p:spPr>
          <a:xfrm>
            <a:off x="682304" y="1763353"/>
            <a:ext cx="10827392" cy="4974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Here is the tabular PESTLE analysis of </a:t>
            </a: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Olive Tree Bistro.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1800"/>
              <a:buChar char="•"/>
            </a:pPr>
            <a:r>
              <a:rPr b="1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Ensure that you reference all the sources you have used in this discussion on this slide.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  <p:graphicFrame>
        <p:nvGraphicFramePr>
          <p:cNvPr id="113" name="Google Shape;113;p6"/>
          <p:cNvGraphicFramePr/>
          <p:nvPr/>
        </p:nvGraphicFramePr>
        <p:xfrm>
          <a:off x="682304" y="2132013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{FB5B9699-5769-4224-BE76-27D6EACE27F6}</a:tableStyleId>
              </a:tblPr>
              <a:tblGrid>
                <a:gridCol w="1821550"/>
                <a:gridCol w="1857775"/>
                <a:gridCol w="1751625"/>
                <a:gridCol w="1902025"/>
                <a:gridCol w="1663150"/>
                <a:gridCol w="1831250"/>
              </a:tblGrid>
              <a:tr h="1237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Political  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Economic 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4A86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Social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Technological 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85200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Legal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0B539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>
                          <a:solidFill>
                            <a:schemeClr val="dk1"/>
                          </a:solidFill>
                        </a:rPr>
                        <a:t>Environmental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9900"/>
                    </a:solidFill>
                  </a:tcPr>
                </a:tc>
              </a:tr>
              <a:tr h="1742175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covid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lang="en-GB"/>
                        <a:t>Business</a:t>
                      </a:r>
                      <a:r>
                        <a:rPr lang="en-GB"/>
                        <a:t> rates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lang="en-GB"/>
                        <a:t>Costs of organic foods 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lang="en-GB"/>
                        <a:t>close in  business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No delivery service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No</a:t>
                      </a:r>
                      <a:r>
                        <a:rPr b="1" lang="en-GB"/>
                        <a:t> foot </a:t>
                      </a:r>
                      <a:r>
                        <a:rPr b="1" lang="en-GB"/>
                        <a:t>passengers 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No </a:t>
                      </a:r>
                      <a:r>
                        <a:rPr b="1" lang="en-GB"/>
                        <a:t>online</a:t>
                      </a:r>
                      <a:r>
                        <a:rPr b="1" lang="en-GB"/>
                        <a:t> servies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No delivery services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Government</a:t>
                      </a:r>
                      <a:r>
                        <a:rPr b="1" lang="en-GB"/>
                        <a:t> standards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Higher insurance rates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lang="en-GB"/>
                        <a:t>Only buying organic products is more </a:t>
                      </a:r>
                      <a:r>
                        <a:rPr lang="en-GB"/>
                        <a:t>exspence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▪"/>
                      </a:pPr>
                      <a:r>
                        <a:t/>
                      </a:r>
                      <a:endParaRPr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7"/>
          <p:cNvSpPr txBox="1"/>
          <p:nvPr>
            <p:ph type="title"/>
          </p:nvPr>
        </p:nvSpPr>
        <p:spPr>
          <a:xfrm>
            <a:off x="838200" y="21847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 critique of the Cause-and-Effect model 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(approx. 1 minute).</a:t>
            </a:r>
            <a:endParaRPr/>
          </a:p>
        </p:txBody>
      </p:sp>
      <p:sp>
        <p:nvSpPr>
          <p:cNvPr id="119" name="Google Shape;119;p7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For example, discuss: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Explain what the Cause-and-Effect Model is.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Why is it used?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Where/how is it used?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What are the benefits of this model?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What are the criticisms of this model?</a:t>
            </a:r>
            <a:endParaRPr/>
          </a:p>
          <a:p>
            <a:pPr indent="0" lvl="1" marL="4572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FF0000"/>
              </a:buClr>
              <a:buSzPts val="2800"/>
              <a:buChar char="•"/>
            </a:pPr>
            <a:r>
              <a:rPr lang="en-GB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Ensure that you reference all the sources you have used in this discussion on this slide/s.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"/>
          <p:cNvSpPr txBox="1"/>
          <p:nvPr>
            <p:ph type="title"/>
          </p:nvPr>
        </p:nvSpPr>
        <p:spPr>
          <a:xfrm>
            <a:off x="838200" y="24435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 critique of the PESTEL Framework </a:t>
            </a:r>
            <a:br>
              <a:rPr b="1"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(approx. 1 minute).</a:t>
            </a:r>
            <a:endParaRPr/>
          </a:p>
        </p:txBody>
      </p:sp>
      <p:sp>
        <p:nvSpPr>
          <p:cNvPr id="125" name="Google Shape;125;p5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For example: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Explain what a PESTEL Framework is.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Why is it used?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Where/how is it used?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What are the benefits of this framework?</a:t>
            </a:r>
            <a:endParaRPr/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What are the criticisms of this framework?</a:t>
            </a:r>
            <a:endParaRPr/>
          </a:p>
          <a:p>
            <a:pPr indent="0" lvl="1" marL="4572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-228600" lvl="1" marL="68580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FF0000"/>
              </a:buClr>
              <a:buSzPts val="2800"/>
              <a:buChar char="•"/>
            </a:pPr>
            <a:r>
              <a:rPr lang="en-GB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Ensure that you reference all the sources you have used in this discussion on this slide/s.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8"/>
          <p:cNvSpPr/>
          <p:nvPr>
            <p:ph idx="2" type="pic"/>
          </p:nvPr>
        </p:nvSpPr>
        <p:spPr>
          <a:xfrm>
            <a:off x="388466" y="1028763"/>
            <a:ext cx="11585400" cy="4496700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cxnSp>
        <p:nvCxnSpPr>
          <p:cNvPr id="131" name="Google Shape;131;p8"/>
          <p:cNvCxnSpPr/>
          <p:nvPr/>
        </p:nvCxnSpPr>
        <p:spPr>
          <a:xfrm>
            <a:off x="701977" y="3417569"/>
            <a:ext cx="8615759" cy="22861"/>
          </a:xfrm>
          <a:prstGeom prst="straightConnector1">
            <a:avLst/>
          </a:prstGeom>
          <a:noFill/>
          <a:ln cap="flat" cmpd="sng" w="57150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2" name="Google Shape;132;p8"/>
          <p:cNvCxnSpPr/>
          <p:nvPr/>
        </p:nvCxnSpPr>
        <p:spPr>
          <a:xfrm rot="10800000">
            <a:off x="1744458" y="1936353"/>
            <a:ext cx="1466092" cy="1453896"/>
          </a:xfrm>
          <a:prstGeom prst="straightConnector1">
            <a:avLst/>
          </a:prstGeom>
          <a:noFill/>
          <a:ln cap="flat" cmpd="sng" w="57150">
            <a:solidFill>
              <a:srgbClr val="FFC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3" name="Google Shape;133;p8"/>
          <p:cNvCxnSpPr/>
          <p:nvPr/>
        </p:nvCxnSpPr>
        <p:spPr>
          <a:xfrm flipH="1">
            <a:off x="1736841" y="3456320"/>
            <a:ext cx="1481326" cy="1460754"/>
          </a:xfrm>
          <a:prstGeom prst="straightConnector1">
            <a:avLst/>
          </a:prstGeom>
          <a:noFill/>
          <a:ln cap="flat" cmpd="sng" w="57150">
            <a:solidFill>
              <a:srgbClr val="7030A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4" name="Google Shape;134;p8"/>
          <p:cNvCxnSpPr/>
          <p:nvPr/>
        </p:nvCxnSpPr>
        <p:spPr>
          <a:xfrm rot="10800000">
            <a:off x="4610100" y="1967102"/>
            <a:ext cx="1485900" cy="1442466"/>
          </a:xfrm>
          <a:prstGeom prst="straightConnector1">
            <a:avLst/>
          </a:prstGeom>
          <a:noFill/>
          <a:ln cap="flat" cmpd="sng" w="57150">
            <a:solidFill>
              <a:srgbClr val="FF0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5" name="Google Shape;135;p8"/>
          <p:cNvCxnSpPr/>
          <p:nvPr/>
        </p:nvCxnSpPr>
        <p:spPr>
          <a:xfrm flipH="1">
            <a:off x="4578912" y="3445002"/>
            <a:ext cx="1485900" cy="1440180"/>
          </a:xfrm>
          <a:prstGeom prst="straightConnector1">
            <a:avLst/>
          </a:prstGeom>
          <a:noFill/>
          <a:ln cap="flat" cmpd="sng" w="5715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6" name="Google Shape;136;p8"/>
          <p:cNvCxnSpPr>
            <a:endCxn id="137" idx="2"/>
          </p:cNvCxnSpPr>
          <p:nvPr/>
        </p:nvCxnSpPr>
        <p:spPr>
          <a:xfrm rot="10800000">
            <a:off x="7481250" y="1976409"/>
            <a:ext cx="1524300" cy="1441200"/>
          </a:xfrm>
          <a:prstGeom prst="straightConnector1">
            <a:avLst/>
          </a:prstGeom>
          <a:noFill/>
          <a:ln cap="flat" cmpd="sng" w="57150">
            <a:solidFill>
              <a:srgbClr val="C00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8" name="Google Shape;138;p8"/>
          <p:cNvCxnSpPr/>
          <p:nvPr/>
        </p:nvCxnSpPr>
        <p:spPr>
          <a:xfrm flipH="1">
            <a:off x="7481251" y="3458662"/>
            <a:ext cx="1501135" cy="1440180"/>
          </a:xfrm>
          <a:prstGeom prst="straightConnector1">
            <a:avLst/>
          </a:prstGeom>
          <a:noFill/>
          <a:ln cap="flat" cmpd="sng" w="57150">
            <a:solidFill>
              <a:srgbClr val="00B050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139" name="Google Shape;139;p8"/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cap="flat" cmpd="sng" w="57150">
            <a:solidFill>
              <a:srgbClr val="FFC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rPr>
              <a:t>Methods</a:t>
            </a:r>
            <a:endParaRPr/>
          </a:p>
        </p:txBody>
      </p:sp>
      <p:sp>
        <p:nvSpPr>
          <p:cNvPr id="140" name="Google Shape;140;p8"/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cap="flat" cmpd="sng" w="571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Machines</a:t>
            </a:r>
            <a:endParaRPr/>
          </a:p>
        </p:txBody>
      </p:sp>
      <p:sp>
        <p:nvSpPr>
          <p:cNvPr id="137" name="Google Shape;137;p8"/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cap="flat" cmpd="sng" w="5715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People</a:t>
            </a:r>
            <a:endParaRPr/>
          </a:p>
        </p:txBody>
      </p:sp>
      <p:sp>
        <p:nvSpPr>
          <p:cNvPr id="141" name="Google Shape;141;p8"/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cap="flat" cmpd="sng" w="57150">
            <a:solidFill>
              <a:srgbClr val="7030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Materials</a:t>
            </a:r>
            <a:endParaRPr/>
          </a:p>
        </p:txBody>
      </p:sp>
      <p:sp>
        <p:nvSpPr>
          <p:cNvPr id="142" name="Google Shape;142;p8"/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cap="flat" cmpd="sng" w="57150">
            <a:solidFill>
              <a:srgbClr val="00B0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00B0F0"/>
                </a:solidFill>
                <a:latin typeface="Arial"/>
                <a:ea typeface="Arial"/>
                <a:cs typeface="Arial"/>
                <a:sym typeface="Arial"/>
              </a:rPr>
              <a:t>Measurement</a:t>
            </a:r>
            <a:endParaRPr/>
          </a:p>
        </p:txBody>
      </p:sp>
      <p:sp>
        <p:nvSpPr>
          <p:cNvPr id="143" name="Google Shape;143;p8"/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cap="flat" cmpd="sng" w="57150">
            <a:solidFill>
              <a:srgbClr val="00B05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Environment</a:t>
            </a:r>
            <a:endParaRPr/>
          </a:p>
        </p:txBody>
      </p:sp>
      <p:sp>
        <p:nvSpPr>
          <p:cNvPr id="144" name="Google Shape;144;p8"/>
          <p:cNvSpPr txBox="1"/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cap="flat" cmpd="sng" w="571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Root Problem</a:t>
            </a:r>
            <a:endParaRPr/>
          </a:p>
        </p:txBody>
      </p:sp>
      <p:sp>
        <p:nvSpPr>
          <p:cNvPr id="145" name="Google Shape;145;p8"/>
          <p:cNvSpPr txBox="1"/>
          <p:nvPr/>
        </p:nvSpPr>
        <p:spPr>
          <a:xfrm>
            <a:off x="6369413" y="4416742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Not as meany </a:t>
            </a:r>
            <a:r>
              <a:rPr lang="en-GB" sz="1200">
                <a:solidFill>
                  <a:schemeClr val="dk1"/>
                </a:solidFill>
              </a:rPr>
              <a:t>business</a:t>
            </a:r>
            <a:r>
              <a:rPr lang="en-GB" sz="1200">
                <a:solidFill>
                  <a:schemeClr val="dk1"/>
                </a:solidFill>
              </a:rPr>
              <a:t> have opened back up again .</a:t>
            </a:r>
            <a:endParaRPr/>
          </a:p>
        </p:txBody>
      </p:sp>
      <p:sp>
        <p:nvSpPr>
          <p:cNvPr id="146" name="Google Shape;146;p8"/>
          <p:cNvSpPr txBox="1"/>
          <p:nvPr/>
        </p:nvSpPr>
        <p:spPr>
          <a:xfrm>
            <a:off x="6377453" y="3799203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More </a:t>
            </a:r>
            <a:r>
              <a:rPr lang="en-GB" sz="1200">
                <a:solidFill>
                  <a:schemeClr val="dk1"/>
                </a:solidFill>
              </a:rPr>
              <a:t>people</a:t>
            </a:r>
            <a:r>
              <a:rPr lang="en-GB" sz="1200">
                <a:solidFill>
                  <a:schemeClr val="dk1"/>
                </a:solidFill>
              </a:rPr>
              <a:t> work from home since Covid</a:t>
            </a:r>
            <a:endParaRPr/>
          </a:p>
        </p:txBody>
      </p:sp>
      <p:sp>
        <p:nvSpPr>
          <p:cNvPr id="147" name="Google Shape;147;p8"/>
          <p:cNvSpPr txBox="1"/>
          <p:nvPr/>
        </p:nvSpPr>
        <p:spPr>
          <a:xfrm>
            <a:off x="6405350" y="2241625"/>
            <a:ext cx="2207700" cy="8310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Some </a:t>
            </a:r>
            <a:r>
              <a:rPr lang="en-GB" sz="1200">
                <a:solidFill>
                  <a:schemeClr val="dk1"/>
                </a:solidFill>
              </a:rPr>
              <a:t>Customers</a:t>
            </a:r>
            <a:r>
              <a:rPr lang="en-GB" sz="1200">
                <a:solidFill>
                  <a:schemeClr val="dk1"/>
                </a:solidFill>
              </a:rPr>
              <a:t> no longer work in the industreal witch makes it </a:t>
            </a:r>
            <a:r>
              <a:rPr lang="en-GB" sz="1200">
                <a:solidFill>
                  <a:schemeClr val="dk1"/>
                </a:solidFill>
              </a:rPr>
              <a:t>difficult</a:t>
            </a:r>
            <a:r>
              <a:rPr lang="en-GB" sz="1200">
                <a:solidFill>
                  <a:schemeClr val="dk1"/>
                </a:solidFill>
              </a:rPr>
              <a:t> for </a:t>
            </a:r>
            <a:r>
              <a:rPr lang="en-GB" sz="1200">
                <a:solidFill>
                  <a:schemeClr val="dk1"/>
                </a:solidFill>
              </a:rPr>
              <a:t>customers</a:t>
            </a:r>
            <a:r>
              <a:rPr lang="en-GB" sz="1200">
                <a:solidFill>
                  <a:schemeClr val="dk1"/>
                </a:solidFill>
              </a:rPr>
              <a:t> to get </a:t>
            </a:r>
            <a:endParaRPr/>
          </a:p>
        </p:txBody>
      </p:sp>
      <p:sp>
        <p:nvSpPr>
          <p:cNvPr id="148" name="Google Shape;148;p8"/>
          <p:cNvSpPr txBox="1"/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Text</a:t>
            </a:r>
            <a:endParaRPr/>
          </a:p>
        </p:txBody>
      </p:sp>
      <p:sp>
        <p:nvSpPr>
          <p:cNvPr id="149" name="Google Shape;149;p8"/>
          <p:cNvSpPr txBox="1"/>
          <p:nvPr/>
        </p:nvSpPr>
        <p:spPr>
          <a:xfrm>
            <a:off x="3506303" y="4416742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Over heads are </a:t>
            </a:r>
            <a:r>
              <a:rPr lang="en-GB" sz="1200">
                <a:solidFill>
                  <a:schemeClr val="dk1"/>
                </a:solidFill>
              </a:rPr>
              <a:t>considerably</a:t>
            </a:r>
            <a:r>
              <a:rPr lang="en-GB" sz="1200">
                <a:solidFill>
                  <a:schemeClr val="dk1"/>
                </a:solidFill>
              </a:rPr>
              <a:t> more </a:t>
            </a:r>
            <a:r>
              <a:rPr lang="en-GB" sz="1200">
                <a:solidFill>
                  <a:schemeClr val="dk1"/>
                </a:solidFill>
              </a:rPr>
              <a:t>expensive</a:t>
            </a:r>
            <a:r>
              <a:rPr lang="en-GB" sz="1200">
                <a:solidFill>
                  <a:schemeClr val="dk1"/>
                </a:solidFill>
              </a:rPr>
              <a:t> the in 2019</a:t>
            </a:r>
            <a:endParaRPr/>
          </a:p>
        </p:txBody>
      </p:sp>
      <p:sp>
        <p:nvSpPr>
          <p:cNvPr id="150" name="Google Shape;150;p8"/>
          <p:cNvSpPr txBox="1"/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Text</a:t>
            </a:r>
            <a:endParaRPr/>
          </a:p>
        </p:txBody>
      </p:sp>
      <p:sp>
        <p:nvSpPr>
          <p:cNvPr id="151" name="Google Shape;151;p8"/>
          <p:cNvSpPr txBox="1"/>
          <p:nvPr/>
        </p:nvSpPr>
        <p:spPr>
          <a:xfrm>
            <a:off x="614996" y="4389626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U</a:t>
            </a: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npredic</a:t>
            </a:r>
            <a:r>
              <a:rPr lang="en-GB" sz="1200">
                <a:solidFill>
                  <a:schemeClr val="dk1"/>
                </a:solidFill>
              </a:rPr>
              <a:t>tabul sercumstansces </a:t>
            </a:r>
            <a:endParaRPr/>
          </a:p>
        </p:txBody>
      </p:sp>
      <p:sp>
        <p:nvSpPr>
          <p:cNvPr id="152" name="Google Shape;152;p8"/>
          <p:cNvSpPr txBox="1"/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Text</a:t>
            </a:r>
            <a:endParaRPr/>
          </a:p>
        </p:txBody>
      </p:sp>
      <p:sp>
        <p:nvSpPr>
          <p:cNvPr id="153" name="Google Shape;153;p8"/>
          <p:cNvSpPr txBox="1"/>
          <p:nvPr/>
        </p:nvSpPr>
        <p:spPr>
          <a:xfrm>
            <a:off x="3492003" y="2178258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A computer for delivery services </a:t>
            </a:r>
            <a:endParaRPr/>
          </a:p>
        </p:txBody>
      </p:sp>
      <p:sp>
        <p:nvSpPr>
          <p:cNvPr id="154" name="Google Shape;154;p8"/>
          <p:cNvSpPr txBox="1"/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Text</a:t>
            </a:r>
            <a:endParaRPr/>
          </a:p>
        </p:txBody>
      </p:sp>
      <p:sp>
        <p:nvSpPr>
          <p:cNvPr id="155" name="Google Shape;155;p8"/>
          <p:cNvSpPr txBox="1"/>
          <p:nvPr/>
        </p:nvSpPr>
        <p:spPr>
          <a:xfrm>
            <a:off x="569555" y="2177470"/>
            <a:ext cx="2207700" cy="3078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Lack of delivery services</a:t>
            </a:r>
            <a:endParaRPr/>
          </a:p>
        </p:txBody>
      </p:sp>
      <p:sp>
        <p:nvSpPr>
          <p:cNvPr id="156" name="Google Shape;156;p8"/>
          <p:cNvSpPr txBox="1"/>
          <p:nvPr/>
        </p:nvSpPr>
        <p:spPr>
          <a:xfrm>
            <a:off x="606084" y="2797352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Text</a:t>
            </a:r>
            <a:endParaRPr/>
          </a:p>
        </p:txBody>
      </p:sp>
      <p:sp>
        <p:nvSpPr>
          <p:cNvPr id="157" name="Google Shape;157;p8"/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Provide an application and discuss the information provided in your Cause-and-Effect diagram 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(approx. 1 minute 30 seconds).</a:t>
            </a:r>
            <a:endParaRPr/>
          </a:p>
        </p:txBody>
      </p:sp>
      <p:sp>
        <p:nvSpPr>
          <p:cNvPr id="158" name="Google Shape;158;p8"/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Char char="•"/>
            </a:pPr>
            <a:r>
              <a:rPr b="1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Ensure that you provide a reference source for the Cause-and-Effect model on this slide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9"/>
          <p:cNvSpPr txBox="1"/>
          <p:nvPr>
            <p:ph type="title"/>
          </p:nvPr>
        </p:nvSpPr>
        <p:spPr>
          <a:xfrm>
            <a:off x="838200" y="563533"/>
            <a:ext cx="10515600" cy="930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 summary of your Key Findings </a:t>
            </a:r>
            <a:br>
              <a:rPr b="1"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(approx. 30 seconds)</a:t>
            </a:r>
            <a:endParaRPr/>
          </a:p>
        </p:txBody>
      </p:sp>
      <p:sp>
        <p:nvSpPr>
          <p:cNvPr id="164" name="Google Shape;164;p9"/>
          <p:cNvSpPr txBox="1"/>
          <p:nvPr>
            <p:ph idx="1" type="body"/>
          </p:nvPr>
        </p:nvSpPr>
        <p:spPr>
          <a:xfrm>
            <a:off x="838200" y="2141537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Detail and discuss the key findings from your presentation:</a:t>
            </a:r>
            <a:endParaRPr/>
          </a:p>
          <a:p>
            <a:pPr indent="-1651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r>
              <a:t/>
            </a:r>
            <a:endParaRPr sz="1000"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1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Basiles bakeryts location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2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No 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delivery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 services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3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No pre order services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4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</p:txBody>
      </p:sp>
      <p:pic>
        <p:nvPicPr>
          <p:cNvPr id="165" name="Google Shape;165;p9" title="Screenshot_20261015_165401_Photo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90500" y="2588275"/>
            <a:ext cx="3086100" cy="4172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0"/>
          <p:cNvSpPr txBox="1"/>
          <p:nvPr>
            <p:ph type="title"/>
          </p:nvPr>
        </p:nvSpPr>
        <p:spPr>
          <a:xfrm>
            <a:off x="838200" y="365125"/>
            <a:ext cx="10515600" cy="7969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Reference List:</a:t>
            </a:r>
            <a:endParaRPr/>
          </a:p>
        </p:txBody>
      </p:sp>
      <p:sp>
        <p:nvSpPr>
          <p:cNvPr id="171" name="Google Shape;171;p10"/>
          <p:cNvSpPr txBox="1"/>
          <p:nvPr>
            <p:ph idx="1" type="body"/>
          </p:nvPr>
        </p:nvSpPr>
        <p:spPr>
          <a:xfrm>
            <a:off x="734683" y="146036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Provide a list of the sources you have used in this presentation.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Note: You should </a:t>
            </a:r>
            <a:r>
              <a:rPr b="1" lang="en-GB">
                <a:latin typeface="Arial"/>
                <a:ea typeface="Arial"/>
                <a:cs typeface="Arial"/>
                <a:sym typeface="Arial"/>
              </a:rPr>
              <a:t>not 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include</a:t>
            </a:r>
            <a:r>
              <a:rPr b="1" lang="en-GB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any sources that have not been specifically cited in the previous slides.</a:t>
            </a:r>
            <a:endParaRPr/>
          </a:p>
          <a:p>
            <a:pPr indent="-508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Ensure that you have utilised a range of sources provided to you in the Essential Online Reading list.</a:t>
            </a:r>
            <a:endParaRPr/>
          </a:p>
          <a:p>
            <a:pPr indent="-508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Ensure this list is presented in the correct format. See the Harvard Reference Handbook for further clarification. 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br>
              <a:rPr b="1" lang="en-GB">
                <a:latin typeface="Arial"/>
                <a:ea typeface="Arial"/>
                <a:cs typeface="Arial"/>
                <a:sym typeface="Arial"/>
              </a:rPr>
            </a:br>
            <a:endParaRPr b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11"/>
          <p:cNvSpPr txBox="1"/>
          <p:nvPr>
            <p:ph idx="1" type="body"/>
          </p:nvPr>
        </p:nvSpPr>
        <p:spPr>
          <a:xfrm>
            <a:off x="838200" y="2424023"/>
            <a:ext cx="10515600" cy="15700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b="1" lang="en-GB" sz="4800">
                <a:latin typeface="Arial"/>
                <a:ea typeface="Arial"/>
                <a:cs typeface="Arial"/>
                <a:sym typeface="Arial"/>
              </a:rPr>
              <a:t>Thank you for listening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2"/>
          <p:cNvSpPr txBox="1"/>
          <p:nvPr>
            <p:ph idx="1" type="body"/>
          </p:nvPr>
        </p:nvSpPr>
        <p:spPr>
          <a:xfrm>
            <a:off x="769121" y="1495426"/>
            <a:ext cx="10584679" cy="46815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t/>
            </a:r>
            <a:endParaRPr sz="48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Questions &amp; Answers on Collaboration ..." id="183" name="Google Shape;183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85871" y="2087592"/>
            <a:ext cx="6551427" cy="2737628"/>
          </a:xfrm>
          <a:prstGeom prst="rect">
            <a:avLst/>
          </a:prstGeom>
          <a:noFill/>
          <a:ln cap="flat" cmpd="sng" w="571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2024-01-29T11:42:05Z</dcterms:created>
  <dc:creator>Olu Adegbite</dc:creato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