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Lst>
  <p:sldSz cx="21383625" cy="3027521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p:scale>
          <a:sx n="33" d="100"/>
          <a:sy n="33" d="100"/>
        </p:scale>
        <p:origin x="2598" y="-9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03772" y="4954765"/>
            <a:ext cx="18176081" cy="10540259"/>
          </a:xfrm>
        </p:spPr>
        <p:txBody>
          <a:bodyPr anchor="b"/>
          <a:lstStyle>
            <a:lvl1pPr algn="ctr">
              <a:defRPr sz="14031"/>
            </a:lvl1pPr>
          </a:lstStyle>
          <a:p>
            <a:r>
              <a:rPr lang="en-US"/>
              <a:t>Click to edit Master title style</a:t>
            </a:r>
            <a:endParaRPr lang="en-US" dirty="0"/>
          </a:p>
        </p:txBody>
      </p:sp>
      <p:sp>
        <p:nvSpPr>
          <p:cNvPr id="3" name="Subtitle 2"/>
          <p:cNvSpPr>
            <a:spLocks noGrp="1"/>
          </p:cNvSpPr>
          <p:nvPr>
            <p:ph type="subTitle" idx="1"/>
          </p:nvPr>
        </p:nvSpPr>
        <p:spPr>
          <a:xfrm>
            <a:off x="2672953" y="15901497"/>
            <a:ext cx="16037719" cy="7309499"/>
          </a:xfrm>
        </p:spPr>
        <p:txBody>
          <a:bodyPr/>
          <a:lstStyle>
            <a:lvl1pPr marL="0" indent="0" algn="ctr">
              <a:buNone/>
              <a:defRPr sz="5612"/>
            </a:lvl1pPr>
            <a:lvl2pPr marL="1069162" indent="0" algn="ctr">
              <a:buNone/>
              <a:defRPr sz="4677"/>
            </a:lvl2pPr>
            <a:lvl3pPr marL="2138324" indent="0" algn="ctr">
              <a:buNone/>
              <a:defRPr sz="4209"/>
            </a:lvl3pPr>
            <a:lvl4pPr marL="3207487" indent="0" algn="ctr">
              <a:buNone/>
              <a:defRPr sz="3742"/>
            </a:lvl4pPr>
            <a:lvl5pPr marL="4276649" indent="0" algn="ctr">
              <a:buNone/>
              <a:defRPr sz="3742"/>
            </a:lvl5pPr>
            <a:lvl6pPr marL="5345811" indent="0" algn="ctr">
              <a:buNone/>
              <a:defRPr sz="3742"/>
            </a:lvl6pPr>
            <a:lvl7pPr marL="6414973" indent="0" algn="ctr">
              <a:buNone/>
              <a:defRPr sz="3742"/>
            </a:lvl7pPr>
            <a:lvl8pPr marL="7484135" indent="0" algn="ctr">
              <a:buNone/>
              <a:defRPr sz="3742"/>
            </a:lvl8pPr>
            <a:lvl9pPr marL="8553298" indent="0" algn="ctr">
              <a:buNone/>
              <a:defRPr sz="3742"/>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CF77C39-7601-4919-81EB-3D8111E76127}" type="datetimeFigureOut">
              <a:rPr lang="en-GB" smtClean="0"/>
              <a:t>13/02/2020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0C5B5AE-6F56-48B9-9475-40C5898218CC}" type="slidenum">
              <a:rPr lang="en-GB" smtClean="0"/>
              <a:t>‹#›</a:t>
            </a:fld>
            <a:endParaRPr lang="en-GB"/>
          </a:p>
        </p:txBody>
      </p:sp>
    </p:spTree>
    <p:extLst>
      <p:ext uri="{BB962C8B-B14F-4D97-AF65-F5344CB8AC3E}">
        <p14:creationId xmlns:p14="http://schemas.microsoft.com/office/powerpoint/2010/main" val="4277862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CF77C39-7601-4919-81EB-3D8111E76127}" type="datetimeFigureOut">
              <a:rPr lang="en-GB" smtClean="0"/>
              <a:t>13/02/2020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0C5B5AE-6F56-48B9-9475-40C5898218CC}" type="slidenum">
              <a:rPr lang="en-GB" smtClean="0"/>
              <a:t>‹#›</a:t>
            </a:fld>
            <a:endParaRPr lang="en-GB"/>
          </a:p>
        </p:txBody>
      </p:sp>
    </p:spTree>
    <p:extLst>
      <p:ext uri="{BB962C8B-B14F-4D97-AF65-F5344CB8AC3E}">
        <p14:creationId xmlns:p14="http://schemas.microsoft.com/office/powerpoint/2010/main" val="28273606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8988" y="7547788"/>
            <a:ext cx="18443377" cy="12593645"/>
          </a:xfrm>
        </p:spPr>
        <p:txBody>
          <a:bodyPr anchor="b"/>
          <a:lstStyle>
            <a:lvl1pPr>
              <a:defRPr sz="14031"/>
            </a:lvl1pPr>
          </a:lstStyle>
          <a:p>
            <a:r>
              <a:rPr lang="en-US"/>
              <a:t>Click to edit Master title style</a:t>
            </a:r>
            <a:endParaRPr lang="en-US" dirty="0"/>
          </a:p>
        </p:txBody>
      </p:sp>
      <p:sp>
        <p:nvSpPr>
          <p:cNvPr id="3" name="Text Placeholder 2"/>
          <p:cNvSpPr>
            <a:spLocks noGrp="1"/>
          </p:cNvSpPr>
          <p:nvPr>
            <p:ph type="body" idx="1"/>
          </p:nvPr>
        </p:nvSpPr>
        <p:spPr>
          <a:xfrm>
            <a:off x="1458988" y="20260574"/>
            <a:ext cx="18443377" cy="6622701"/>
          </a:xfrm>
        </p:spPr>
        <p:txBody>
          <a:bodyPr/>
          <a:lstStyle>
            <a:lvl1pPr marL="0" indent="0">
              <a:buNone/>
              <a:defRPr sz="5612">
                <a:solidFill>
                  <a:schemeClr val="tx1"/>
                </a:solidFill>
              </a:defRPr>
            </a:lvl1pPr>
            <a:lvl2pPr marL="1069162" indent="0">
              <a:buNone/>
              <a:defRPr sz="4677">
                <a:solidFill>
                  <a:schemeClr val="tx1">
                    <a:tint val="75000"/>
                  </a:schemeClr>
                </a:solidFill>
              </a:defRPr>
            </a:lvl2pPr>
            <a:lvl3pPr marL="2138324" indent="0">
              <a:buNone/>
              <a:defRPr sz="4209">
                <a:solidFill>
                  <a:schemeClr val="tx1">
                    <a:tint val="75000"/>
                  </a:schemeClr>
                </a:solidFill>
              </a:defRPr>
            </a:lvl3pPr>
            <a:lvl4pPr marL="3207487" indent="0">
              <a:buNone/>
              <a:defRPr sz="3742">
                <a:solidFill>
                  <a:schemeClr val="tx1">
                    <a:tint val="75000"/>
                  </a:schemeClr>
                </a:solidFill>
              </a:defRPr>
            </a:lvl4pPr>
            <a:lvl5pPr marL="4276649" indent="0">
              <a:buNone/>
              <a:defRPr sz="3742">
                <a:solidFill>
                  <a:schemeClr val="tx1">
                    <a:tint val="75000"/>
                  </a:schemeClr>
                </a:solidFill>
              </a:defRPr>
            </a:lvl5pPr>
            <a:lvl6pPr marL="5345811" indent="0">
              <a:buNone/>
              <a:defRPr sz="3742">
                <a:solidFill>
                  <a:schemeClr val="tx1">
                    <a:tint val="75000"/>
                  </a:schemeClr>
                </a:solidFill>
              </a:defRPr>
            </a:lvl6pPr>
            <a:lvl7pPr marL="6414973" indent="0">
              <a:buNone/>
              <a:defRPr sz="3742">
                <a:solidFill>
                  <a:schemeClr val="tx1">
                    <a:tint val="75000"/>
                  </a:schemeClr>
                </a:solidFill>
              </a:defRPr>
            </a:lvl7pPr>
            <a:lvl8pPr marL="7484135" indent="0">
              <a:buNone/>
              <a:defRPr sz="3742">
                <a:solidFill>
                  <a:schemeClr val="tx1">
                    <a:tint val="75000"/>
                  </a:schemeClr>
                </a:solidFill>
              </a:defRPr>
            </a:lvl8pPr>
            <a:lvl9pPr marL="8553298" indent="0">
              <a:buNone/>
              <a:defRPr sz="3742">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6CF77C39-7601-4919-81EB-3D8111E76127}" type="datetimeFigureOut">
              <a:rPr lang="en-GB" smtClean="0"/>
              <a:t>13/02/2020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0C5B5AE-6F56-48B9-9475-40C5898218CC}" type="slidenum">
              <a:rPr lang="en-GB" smtClean="0"/>
              <a:t>‹#›</a:t>
            </a:fld>
            <a:endParaRPr lang="en-GB"/>
          </a:p>
        </p:txBody>
      </p:sp>
    </p:spTree>
    <p:extLst>
      <p:ext uri="{BB962C8B-B14F-4D97-AF65-F5344CB8AC3E}">
        <p14:creationId xmlns:p14="http://schemas.microsoft.com/office/powerpoint/2010/main" val="22842116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470124" y="8059374"/>
            <a:ext cx="9088041" cy="1920934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10825460" y="8059374"/>
            <a:ext cx="9088041" cy="1920934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CF77C39-7601-4919-81EB-3D8111E76127}" type="datetimeFigureOut">
              <a:rPr lang="en-GB" smtClean="0"/>
              <a:t>13/02/2020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0C5B5AE-6F56-48B9-9475-40C5898218CC}" type="slidenum">
              <a:rPr lang="en-GB" smtClean="0"/>
              <a:t>‹#›</a:t>
            </a:fld>
            <a:endParaRPr lang="en-GB"/>
          </a:p>
        </p:txBody>
      </p:sp>
    </p:spTree>
    <p:extLst>
      <p:ext uri="{BB962C8B-B14F-4D97-AF65-F5344CB8AC3E}">
        <p14:creationId xmlns:p14="http://schemas.microsoft.com/office/powerpoint/2010/main" val="397239906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72909" y="1611882"/>
            <a:ext cx="18443377" cy="5851808"/>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72912" y="7421634"/>
            <a:ext cx="9046274"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US"/>
              <a:t>Edit Master text styles</a:t>
            </a:r>
          </a:p>
        </p:txBody>
      </p:sp>
      <p:sp>
        <p:nvSpPr>
          <p:cNvPr id="4" name="Content Placeholder 3"/>
          <p:cNvSpPr>
            <a:spLocks noGrp="1"/>
          </p:cNvSpPr>
          <p:nvPr>
            <p:ph sz="half" idx="2"/>
          </p:nvPr>
        </p:nvSpPr>
        <p:spPr>
          <a:xfrm>
            <a:off x="1472912" y="11058863"/>
            <a:ext cx="9046274" cy="1626592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10825461" y="7421634"/>
            <a:ext cx="9090826"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US"/>
              <a:t>Edit Master text styles</a:t>
            </a:r>
          </a:p>
        </p:txBody>
      </p:sp>
      <p:sp>
        <p:nvSpPr>
          <p:cNvPr id="6" name="Content Placeholder 5"/>
          <p:cNvSpPr>
            <a:spLocks noGrp="1"/>
          </p:cNvSpPr>
          <p:nvPr>
            <p:ph sz="quarter" idx="4"/>
          </p:nvPr>
        </p:nvSpPr>
        <p:spPr>
          <a:xfrm>
            <a:off x="10825461" y="11058863"/>
            <a:ext cx="9090826" cy="1626592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CF77C39-7601-4919-81EB-3D8111E76127}" type="datetimeFigureOut">
              <a:rPr lang="en-GB" smtClean="0"/>
              <a:t>13/02/2020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0C5B5AE-6F56-48B9-9475-40C5898218CC}" type="slidenum">
              <a:rPr lang="en-GB" smtClean="0"/>
              <a:t>‹#›</a:t>
            </a:fld>
            <a:endParaRPr lang="en-GB"/>
          </a:p>
        </p:txBody>
      </p:sp>
    </p:spTree>
    <p:extLst>
      <p:ext uri="{BB962C8B-B14F-4D97-AF65-F5344CB8AC3E}">
        <p14:creationId xmlns:p14="http://schemas.microsoft.com/office/powerpoint/2010/main" val="30904631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CF77C39-7601-4919-81EB-3D8111E76127}" type="datetimeFigureOut">
              <a:rPr lang="en-GB" smtClean="0"/>
              <a:t>13/02/2020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0C5B5AE-6F56-48B9-9475-40C5898218CC}" type="slidenum">
              <a:rPr lang="en-GB" smtClean="0"/>
              <a:t>‹#›</a:t>
            </a:fld>
            <a:endParaRPr lang="en-GB"/>
          </a:p>
        </p:txBody>
      </p:sp>
    </p:spTree>
    <p:extLst>
      <p:ext uri="{BB962C8B-B14F-4D97-AF65-F5344CB8AC3E}">
        <p14:creationId xmlns:p14="http://schemas.microsoft.com/office/powerpoint/2010/main" val="37992658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CF77C39-7601-4919-81EB-3D8111E76127}" type="datetimeFigureOut">
              <a:rPr lang="en-GB" smtClean="0"/>
              <a:t>13/02/2020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0C5B5AE-6F56-48B9-9475-40C5898218CC}" type="slidenum">
              <a:rPr lang="en-GB" smtClean="0"/>
              <a:t>‹#›</a:t>
            </a:fld>
            <a:endParaRPr lang="en-GB"/>
          </a:p>
        </p:txBody>
      </p:sp>
    </p:spTree>
    <p:extLst>
      <p:ext uri="{BB962C8B-B14F-4D97-AF65-F5344CB8AC3E}">
        <p14:creationId xmlns:p14="http://schemas.microsoft.com/office/powerpoint/2010/main" val="354527316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US"/>
              <a:t>Click to edit Master title style</a:t>
            </a:r>
            <a:endParaRPr lang="en-US" dirty="0"/>
          </a:p>
        </p:txBody>
      </p:sp>
      <p:sp>
        <p:nvSpPr>
          <p:cNvPr id="3" name="Content Placeholder 2"/>
          <p:cNvSpPr>
            <a:spLocks noGrp="1"/>
          </p:cNvSpPr>
          <p:nvPr>
            <p:ph idx="1"/>
          </p:nvPr>
        </p:nvSpPr>
        <p:spPr>
          <a:xfrm>
            <a:off x="9090826" y="4359077"/>
            <a:ext cx="10825460" cy="21515024"/>
          </a:xfrm>
        </p:spPr>
        <p:txBody>
          <a:bodyPr/>
          <a:lstStyle>
            <a:lvl1pPr>
              <a:defRPr sz="7483"/>
            </a:lvl1pPr>
            <a:lvl2pPr>
              <a:defRPr sz="6548"/>
            </a:lvl2pPr>
            <a:lvl3pPr>
              <a:defRPr sz="5612"/>
            </a:lvl3pPr>
            <a:lvl4pPr>
              <a:defRPr sz="4677"/>
            </a:lvl4pPr>
            <a:lvl5pPr>
              <a:defRPr sz="4677"/>
            </a:lvl5pPr>
            <a:lvl6pPr>
              <a:defRPr sz="4677"/>
            </a:lvl6pPr>
            <a:lvl7pPr>
              <a:defRPr sz="4677"/>
            </a:lvl7pPr>
            <a:lvl8pPr>
              <a:defRPr sz="4677"/>
            </a:lvl8pPr>
            <a:lvl9pPr>
              <a:defRPr sz="4677"/>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US"/>
              <a:t>Edit Master text styles</a:t>
            </a:r>
          </a:p>
        </p:txBody>
      </p:sp>
      <p:sp>
        <p:nvSpPr>
          <p:cNvPr id="5" name="Date Placeholder 4"/>
          <p:cNvSpPr>
            <a:spLocks noGrp="1"/>
          </p:cNvSpPr>
          <p:nvPr>
            <p:ph type="dt" sz="half" idx="10"/>
          </p:nvPr>
        </p:nvSpPr>
        <p:spPr/>
        <p:txBody>
          <a:bodyPr/>
          <a:lstStyle/>
          <a:p>
            <a:fld id="{6CF77C39-7601-4919-81EB-3D8111E76127}" type="datetimeFigureOut">
              <a:rPr lang="en-GB" smtClean="0"/>
              <a:t>13/02/2020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0C5B5AE-6F56-48B9-9475-40C5898218CC}" type="slidenum">
              <a:rPr lang="en-GB" smtClean="0"/>
              <a:t>‹#›</a:t>
            </a:fld>
            <a:endParaRPr lang="en-GB"/>
          </a:p>
        </p:txBody>
      </p:sp>
    </p:spTree>
    <p:extLst>
      <p:ext uri="{BB962C8B-B14F-4D97-AF65-F5344CB8AC3E}">
        <p14:creationId xmlns:p14="http://schemas.microsoft.com/office/powerpoint/2010/main" val="8755101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US"/>
              <a:t>Click to edit Master title style</a:t>
            </a:r>
            <a:endParaRPr lang="en-US" dirty="0"/>
          </a:p>
        </p:txBody>
      </p:sp>
      <p:sp>
        <p:nvSpPr>
          <p:cNvPr id="3" name="Picture Placeholder 2"/>
          <p:cNvSpPr>
            <a:spLocks noGrp="1" noChangeAspect="1"/>
          </p:cNvSpPr>
          <p:nvPr>
            <p:ph type="pic" idx="1"/>
          </p:nvPr>
        </p:nvSpPr>
        <p:spPr>
          <a:xfrm>
            <a:off x="9090826" y="4359077"/>
            <a:ext cx="10825460" cy="21515024"/>
          </a:xfrm>
        </p:spPr>
        <p:txBody>
          <a:bodyPr anchor="t"/>
          <a:lstStyle>
            <a:lvl1pPr marL="0" indent="0">
              <a:buNone/>
              <a:defRPr sz="7483"/>
            </a:lvl1pPr>
            <a:lvl2pPr marL="1069162" indent="0">
              <a:buNone/>
              <a:defRPr sz="6548"/>
            </a:lvl2pPr>
            <a:lvl3pPr marL="2138324" indent="0">
              <a:buNone/>
              <a:defRPr sz="5612"/>
            </a:lvl3pPr>
            <a:lvl4pPr marL="3207487" indent="0">
              <a:buNone/>
              <a:defRPr sz="4677"/>
            </a:lvl4pPr>
            <a:lvl5pPr marL="4276649" indent="0">
              <a:buNone/>
              <a:defRPr sz="4677"/>
            </a:lvl5pPr>
            <a:lvl6pPr marL="5345811" indent="0">
              <a:buNone/>
              <a:defRPr sz="4677"/>
            </a:lvl6pPr>
            <a:lvl7pPr marL="6414973" indent="0">
              <a:buNone/>
              <a:defRPr sz="4677"/>
            </a:lvl7pPr>
            <a:lvl8pPr marL="7484135" indent="0">
              <a:buNone/>
              <a:defRPr sz="4677"/>
            </a:lvl8pPr>
            <a:lvl9pPr marL="8553298" indent="0">
              <a:buNone/>
              <a:defRPr sz="4677"/>
            </a:lvl9pPr>
          </a:lstStyle>
          <a:p>
            <a:r>
              <a:rPr lang="en-US"/>
              <a:t>Click icon to add picture</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US"/>
              <a:t>Edit Master text styles</a:t>
            </a:r>
          </a:p>
        </p:txBody>
      </p:sp>
      <p:sp>
        <p:nvSpPr>
          <p:cNvPr id="5" name="Date Placeholder 4"/>
          <p:cNvSpPr>
            <a:spLocks noGrp="1"/>
          </p:cNvSpPr>
          <p:nvPr>
            <p:ph type="dt" sz="half" idx="10"/>
          </p:nvPr>
        </p:nvSpPr>
        <p:spPr/>
        <p:txBody>
          <a:bodyPr/>
          <a:lstStyle/>
          <a:p>
            <a:fld id="{6CF77C39-7601-4919-81EB-3D8111E76127}" type="datetimeFigureOut">
              <a:rPr lang="en-GB" smtClean="0"/>
              <a:t>13/02/2020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0C5B5AE-6F56-48B9-9475-40C5898218CC}" type="slidenum">
              <a:rPr lang="en-GB" smtClean="0"/>
              <a:t>‹#›</a:t>
            </a:fld>
            <a:endParaRPr lang="en-GB"/>
          </a:p>
        </p:txBody>
      </p:sp>
    </p:spTree>
    <p:extLst>
      <p:ext uri="{BB962C8B-B14F-4D97-AF65-F5344CB8AC3E}">
        <p14:creationId xmlns:p14="http://schemas.microsoft.com/office/powerpoint/2010/main" val="31102765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CF77C39-7601-4919-81EB-3D8111E76127}" type="datetimeFigureOut">
              <a:rPr lang="en-GB" smtClean="0"/>
              <a:t>13/02/2020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0C5B5AE-6F56-48B9-9475-40C5898218CC}" type="slidenum">
              <a:rPr lang="en-GB" smtClean="0"/>
              <a:t>‹#›</a:t>
            </a:fld>
            <a:endParaRPr lang="en-GB"/>
          </a:p>
        </p:txBody>
      </p:sp>
    </p:spTree>
    <p:extLst>
      <p:ext uri="{BB962C8B-B14F-4D97-AF65-F5344CB8AC3E}">
        <p14:creationId xmlns:p14="http://schemas.microsoft.com/office/powerpoint/2010/main" val="10452890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5302658" y="1611875"/>
            <a:ext cx="4610844" cy="25656844"/>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470125" y="1611875"/>
            <a:ext cx="13565237" cy="2565684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CF77C39-7601-4919-81EB-3D8111E76127}" type="datetimeFigureOut">
              <a:rPr lang="en-GB" smtClean="0"/>
              <a:t>13/02/2020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0C5B5AE-6F56-48B9-9475-40C5898218CC}" type="slidenum">
              <a:rPr lang="en-GB" smtClean="0"/>
              <a:t>‹#›</a:t>
            </a:fld>
            <a:endParaRPr lang="en-GB"/>
          </a:p>
        </p:txBody>
      </p:sp>
    </p:spTree>
    <p:extLst>
      <p:ext uri="{BB962C8B-B14F-4D97-AF65-F5344CB8AC3E}">
        <p14:creationId xmlns:p14="http://schemas.microsoft.com/office/powerpoint/2010/main" val="34981922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470124" y="1611882"/>
            <a:ext cx="18443377" cy="585180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470124" y="8059374"/>
            <a:ext cx="18443377" cy="19209345"/>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470124" y="28060644"/>
            <a:ext cx="4811316" cy="1611875"/>
          </a:xfrm>
          <a:prstGeom prst="rect">
            <a:avLst/>
          </a:prstGeom>
        </p:spPr>
        <p:txBody>
          <a:bodyPr vert="horz" lIns="91440" tIns="45720" rIns="91440" bIns="45720" rtlCol="0" anchor="ctr"/>
          <a:lstStyle>
            <a:lvl1pPr algn="l">
              <a:defRPr sz="2806">
                <a:solidFill>
                  <a:schemeClr val="tx1">
                    <a:tint val="75000"/>
                  </a:schemeClr>
                </a:solidFill>
              </a:defRPr>
            </a:lvl1pPr>
          </a:lstStyle>
          <a:p>
            <a:fld id="{6CF77C39-7601-4919-81EB-3D8111E76127}" type="datetimeFigureOut">
              <a:rPr lang="en-GB" smtClean="0"/>
              <a:t>13/02/2020</a:t>
            </a:fld>
            <a:endParaRPr lang="en-GB"/>
          </a:p>
        </p:txBody>
      </p:sp>
      <p:sp>
        <p:nvSpPr>
          <p:cNvPr id="5" name="Footer Placeholder 4"/>
          <p:cNvSpPr>
            <a:spLocks noGrp="1"/>
          </p:cNvSpPr>
          <p:nvPr>
            <p:ph type="ftr" sz="quarter" idx="3"/>
          </p:nvPr>
        </p:nvSpPr>
        <p:spPr>
          <a:xfrm>
            <a:off x="7083326" y="28060644"/>
            <a:ext cx="7216973" cy="1611875"/>
          </a:xfrm>
          <a:prstGeom prst="rect">
            <a:avLst/>
          </a:prstGeom>
        </p:spPr>
        <p:txBody>
          <a:bodyPr vert="horz" lIns="91440" tIns="45720" rIns="91440" bIns="45720" rtlCol="0" anchor="ctr"/>
          <a:lstStyle>
            <a:lvl1pPr algn="ctr">
              <a:defRPr sz="2806">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15102185" y="28060644"/>
            <a:ext cx="4811316" cy="1611875"/>
          </a:xfrm>
          <a:prstGeom prst="rect">
            <a:avLst/>
          </a:prstGeom>
        </p:spPr>
        <p:txBody>
          <a:bodyPr vert="horz" lIns="91440" tIns="45720" rIns="91440" bIns="45720" rtlCol="0" anchor="ctr"/>
          <a:lstStyle>
            <a:lvl1pPr algn="r">
              <a:defRPr sz="2806">
                <a:solidFill>
                  <a:schemeClr val="tx1">
                    <a:tint val="75000"/>
                  </a:schemeClr>
                </a:solidFill>
              </a:defRPr>
            </a:lvl1pPr>
          </a:lstStyle>
          <a:p>
            <a:fld id="{F0C5B5AE-6F56-48B9-9475-40C5898218CC}" type="slidenum">
              <a:rPr lang="en-GB" smtClean="0"/>
              <a:t>‹#›</a:t>
            </a:fld>
            <a:endParaRPr lang="en-GB"/>
          </a:p>
        </p:txBody>
      </p:sp>
    </p:spTree>
    <p:extLst>
      <p:ext uri="{BB962C8B-B14F-4D97-AF65-F5344CB8AC3E}">
        <p14:creationId xmlns:p14="http://schemas.microsoft.com/office/powerpoint/2010/main" val="385445374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2138324" rtl="0" eaLnBrk="1" latinLnBrk="0" hangingPunct="1">
        <a:lnSpc>
          <a:spcPct val="90000"/>
        </a:lnSpc>
        <a:spcBef>
          <a:spcPct val="0"/>
        </a:spcBef>
        <a:buNone/>
        <a:defRPr sz="10289" kern="1200">
          <a:solidFill>
            <a:schemeClr val="tx1"/>
          </a:solidFill>
          <a:latin typeface="+mj-lt"/>
          <a:ea typeface="+mj-ea"/>
          <a:cs typeface="+mj-cs"/>
        </a:defRPr>
      </a:lvl1pPr>
    </p:titleStyle>
    <p:bodyStyle>
      <a:lvl1pPr marL="534581" indent="-534581" algn="l" defTabSz="2138324" rtl="0" eaLnBrk="1" latinLnBrk="0" hangingPunct="1">
        <a:lnSpc>
          <a:spcPct val="90000"/>
        </a:lnSpc>
        <a:spcBef>
          <a:spcPts val="2339"/>
        </a:spcBef>
        <a:buFont typeface="Arial" panose="020B0604020202020204" pitchFamily="34" charset="0"/>
        <a:buChar char="•"/>
        <a:defRPr sz="6548" kern="1200">
          <a:solidFill>
            <a:schemeClr val="tx1"/>
          </a:solidFill>
          <a:latin typeface="+mn-lt"/>
          <a:ea typeface="+mn-ea"/>
          <a:cs typeface="+mn-cs"/>
        </a:defRPr>
      </a:lvl1pPr>
      <a:lvl2pPr marL="1603743" indent="-534581" algn="l" defTabSz="2138324" rtl="0" eaLnBrk="1" latinLnBrk="0" hangingPunct="1">
        <a:lnSpc>
          <a:spcPct val="90000"/>
        </a:lnSpc>
        <a:spcBef>
          <a:spcPts val="1169"/>
        </a:spcBef>
        <a:buFont typeface="Arial" panose="020B0604020202020204" pitchFamily="34" charset="0"/>
        <a:buChar char="•"/>
        <a:defRPr sz="5612" kern="1200">
          <a:solidFill>
            <a:schemeClr val="tx1"/>
          </a:solidFill>
          <a:latin typeface="+mn-lt"/>
          <a:ea typeface="+mn-ea"/>
          <a:cs typeface="+mn-cs"/>
        </a:defRPr>
      </a:lvl2pPr>
      <a:lvl3pPr marL="2672906" indent="-534581" algn="l" defTabSz="2138324" rtl="0" eaLnBrk="1" latinLnBrk="0" hangingPunct="1">
        <a:lnSpc>
          <a:spcPct val="90000"/>
        </a:lnSpc>
        <a:spcBef>
          <a:spcPts val="1169"/>
        </a:spcBef>
        <a:buFont typeface="Arial" panose="020B0604020202020204" pitchFamily="34" charset="0"/>
        <a:buChar char="•"/>
        <a:defRPr sz="4677" kern="1200">
          <a:solidFill>
            <a:schemeClr val="tx1"/>
          </a:solidFill>
          <a:latin typeface="+mn-lt"/>
          <a:ea typeface="+mn-ea"/>
          <a:cs typeface="+mn-cs"/>
        </a:defRPr>
      </a:lvl3pPr>
      <a:lvl4pPr marL="3742068"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4pPr>
      <a:lvl5pPr marL="4811230"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5pPr>
      <a:lvl6pPr marL="5880392"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6pPr>
      <a:lvl7pPr marL="6949554"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7pPr>
      <a:lvl8pPr marL="8018717"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8pPr>
      <a:lvl9pPr marL="9087879"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9pPr>
    </p:bodyStyle>
    <p:otherStyle>
      <a:defPPr>
        <a:defRPr lang="en-US"/>
      </a:defPPr>
      <a:lvl1pPr marL="0" algn="l" defTabSz="2138324" rtl="0" eaLnBrk="1" latinLnBrk="0" hangingPunct="1">
        <a:defRPr sz="4209" kern="1200">
          <a:solidFill>
            <a:schemeClr val="tx1"/>
          </a:solidFill>
          <a:latin typeface="+mn-lt"/>
          <a:ea typeface="+mn-ea"/>
          <a:cs typeface="+mn-cs"/>
        </a:defRPr>
      </a:lvl1pPr>
      <a:lvl2pPr marL="1069162" algn="l" defTabSz="2138324" rtl="0" eaLnBrk="1" latinLnBrk="0" hangingPunct="1">
        <a:defRPr sz="4209" kern="1200">
          <a:solidFill>
            <a:schemeClr val="tx1"/>
          </a:solidFill>
          <a:latin typeface="+mn-lt"/>
          <a:ea typeface="+mn-ea"/>
          <a:cs typeface="+mn-cs"/>
        </a:defRPr>
      </a:lvl2pPr>
      <a:lvl3pPr marL="2138324" algn="l" defTabSz="2138324" rtl="0" eaLnBrk="1" latinLnBrk="0" hangingPunct="1">
        <a:defRPr sz="4209" kern="1200">
          <a:solidFill>
            <a:schemeClr val="tx1"/>
          </a:solidFill>
          <a:latin typeface="+mn-lt"/>
          <a:ea typeface="+mn-ea"/>
          <a:cs typeface="+mn-cs"/>
        </a:defRPr>
      </a:lvl3pPr>
      <a:lvl4pPr marL="3207487" algn="l" defTabSz="2138324" rtl="0" eaLnBrk="1" latinLnBrk="0" hangingPunct="1">
        <a:defRPr sz="4209" kern="1200">
          <a:solidFill>
            <a:schemeClr val="tx1"/>
          </a:solidFill>
          <a:latin typeface="+mn-lt"/>
          <a:ea typeface="+mn-ea"/>
          <a:cs typeface="+mn-cs"/>
        </a:defRPr>
      </a:lvl4pPr>
      <a:lvl5pPr marL="4276649" algn="l" defTabSz="2138324" rtl="0" eaLnBrk="1" latinLnBrk="0" hangingPunct="1">
        <a:defRPr sz="4209" kern="1200">
          <a:solidFill>
            <a:schemeClr val="tx1"/>
          </a:solidFill>
          <a:latin typeface="+mn-lt"/>
          <a:ea typeface="+mn-ea"/>
          <a:cs typeface="+mn-cs"/>
        </a:defRPr>
      </a:lvl5pPr>
      <a:lvl6pPr marL="5345811" algn="l" defTabSz="2138324" rtl="0" eaLnBrk="1" latinLnBrk="0" hangingPunct="1">
        <a:defRPr sz="4209" kern="1200">
          <a:solidFill>
            <a:schemeClr val="tx1"/>
          </a:solidFill>
          <a:latin typeface="+mn-lt"/>
          <a:ea typeface="+mn-ea"/>
          <a:cs typeface="+mn-cs"/>
        </a:defRPr>
      </a:lvl6pPr>
      <a:lvl7pPr marL="6414973" algn="l" defTabSz="2138324" rtl="0" eaLnBrk="1" latinLnBrk="0" hangingPunct="1">
        <a:defRPr sz="4209" kern="1200">
          <a:solidFill>
            <a:schemeClr val="tx1"/>
          </a:solidFill>
          <a:latin typeface="+mn-lt"/>
          <a:ea typeface="+mn-ea"/>
          <a:cs typeface="+mn-cs"/>
        </a:defRPr>
      </a:lvl7pPr>
      <a:lvl8pPr marL="7484135" algn="l" defTabSz="2138324" rtl="0" eaLnBrk="1" latinLnBrk="0" hangingPunct="1">
        <a:defRPr sz="4209" kern="1200">
          <a:solidFill>
            <a:schemeClr val="tx1"/>
          </a:solidFill>
          <a:latin typeface="+mn-lt"/>
          <a:ea typeface="+mn-ea"/>
          <a:cs typeface="+mn-cs"/>
        </a:defRPr>
      </a:lvl8pPr>
      <a:lvl9pPr marL="8553298" algn="l" defTabSz="2138324" rtl="0" eaLnBrk="1" latinLnBrk="0" hangingPunct="1">
        <a:defRPr sz="4209"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2" Type="http://schemas.openxmlformats.org/officeDocument/2006/relationships/hyperlink" Target="https://moodle.uwtsd.ac.uk/pluginfile.php/324086/mod_resource/content/1/life-cycle-costing-1st-edition-rics.pdf"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lumMod val="75000"/>
          </a:schemeClr>
        </a:solid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0DC48C96-FC61-461D-B60E-91D199001921}"/>
              </a:ext>
            </a:extLst>
          </p:cNvPr>
          <p:cNvSpPr/>
          <p:nvPr/>
        </p:nvSpPr>
        <p:spPr>
          <a:xfrm>
            <a:off x="5736674" y="1417140"/>
            <a:ext cx="9910275" cy="2554545"/>
          </a:xfrm>
          <a:prstGeom prst="rect">
            <a:avLst/>
          </a:prstGeom>
          <a:noFill/>
        </p:spPr>
        <p:txBody>
          <a:bodyPr wrap="square" lIns="91440" tIns="45720" rIns="91440" bIns="45720">
            <a:spAutoFit/>
          </a:bodyPr>
          <a:lstStyle/>
          <a:p>
            <a:pPr algn="ctr"/>
            <a:r>
              <a:rPr lang="en-US" sz="8000" u="sng" dirty="0">
                <a:ln w="0"/>
                <a:effectLst>
                  <a:outerShdw blurRad="38100" dist="19050" dir="2700000" algn="tl" rotWithShape="0">
                    <a:schemeClr val="dk1">
                      <a:alpha val="40000"/>
                    </a:schemeClr>
                  </a:outerShdw>
                </a:effectLst>
              </a:rPr>
              <a:t>Life Cycle Cost Analysis</a:t>
            </a:r>
          </a:p>
          <a:p>
            <a:pPr algn="ctr"/>
            <a:r>
              <a:rPr lang="en-US" sz="8000" u="sng" dirty="0">
                <a:ln w="0"/>
                <a:effectLst>
                  <a:outerShdw blurRad="38100" dist="19050" dir="2700000" algn="tl" rotWithShape="0">
                    <a:schemeClr val="dk1">
                      <a:alpha val="40000"/>
                    </a:schemeClr>
                  </a:outerShdw>
                </a:effectLst>
              </a:rPr>
              <a:t>Concrete </a:t>
            </a:r>
          </a:p>
        </p:txBody>
      </p:sp>
      <p:sp>
        <p:nvSpPr>
          <p:cNvPr id="6" name="TextBox 5">
            <a:extLst>
              <a:ext uri="{FF2B5EF4-FFF2-40B4-BE49-F238E27FC236}">
                <a16:creationId xmlns:a16="http://schemas.microsoft.com/office/drawing/2014/main" id="{39F9C2C5-F317-47CA-B95D-0C305DEFA3F9}"/>
              </a:ext>
            </a:extLst>
          </p:cNvPr>
          <p:cNvSpPr txBox="1"/>
          <p:nvPr/>
        </p:nvSpPr>
        <p:spPr>
          <a:xfrm>
            <a:off x="1283369" y="4684294"/>
            <a:ext cx="4453304" cy="523220"/>
          </a:xfrm>
          <a:prstGeom prst="rect">
            <a:avLst/>
          </a:prstGeom>
          <a:solidFill>
            <a:schemeClr val="bg1">
              <a:lumMod val="50000"/>
            </a:schemeClr>
          </a:solidFill>
        </p:spPr>
        <p:txBody>
          <a:bodyPr wrap="square" rtlCol="0">
            <a:spAutoFit/>
          </a:bodyPr>
          <a:lstStyle/>
          <a:p>
            <a:pPr algn="ctr"/>
            <a:r>
              <a:rPr lang="en-GB" sz="2800" b="1" dirty="0">
                <a:latin typeface="Arial" panose="020B0604020202020204" pitchFamily="34" charset="0"/>
                <a:cs typeface="Arial" panose="020B0604020202020204" pitchFamily="34" charset="0"/>
              </a:rPr>
              <a:t>Introduction</a:t>
            </a:r>
          </a:p>
        </p:txBody>
      </p:sp>
      <p:sp>
        <p:nvSpPr>
          <p:cNvPr id="7" name="TextBox 6">
            <a:extLst>
              <a:ext uri="{FF2B5EF4-FFF2-40B4-BE49-F238E27FC236}">
                <a16:creationId xmlns:a16="http://schemas.microsoft.com/office/drawing/2014/main" id="{1DABDDF3-A03C-4CD5-8043-4C222A5BB56B}"/>
              </a:ext>
            </a:extLst>
          </p:cNvPr>
          <p:cNvSpPr txBox="1"/>
          <p:nvPr/>
        </p:nvSpPr>
        <p:spPr>
          <a:xfrm>
            <a:off x="1283369" y="5207514"/>
            <a:ext cx="4453304" cy="3785652"/>
          </a:xfrm>
          <a:prstGeom prst="rect">
            <a:avLst/>
          </a:prstGeom>
          <a:noFill/>
          <a:ln>
            <a:solidFill>
              <a:schemeClr val="tx1"/>
            </a:solidFill>
          </a:ln>
        </p:spPr>
        <p:txBody>
          <a:bodyPr wrap="square" rtlCol="0">
            <a:spAutoFit/>
          </a:bodyPr>
          <a:lstStyle/>
          <a:p>
            <a:r>
              <a:rPr lang="en-GB" sz="1600" dirty="0">
                <a:latin typeface="Arial" panose="020B0604020202020204" pitchFamily="34" charset="0"/>
                <a:cs typeface="Arial" panose="020B0604020202020204" pitchFamily="34" charset="0"/>
              </a:rPr>
              <a:t>There are many factors to be considered when assessing the environmental impact of a product. To understand the full impact over the life of a product all phases starting pre construction and continuing through to demolition must be considered. Life cycle assessment (LCA) seeks to quantify the impacts over the life cycle by identifying costs during each phase. A life cycle cost analysis (LCCA) is an analysis that allows engineers, designers and decision makers to understand the economic impacts along with chances to reduce impacts. On this poster we are going to look at the costs involved in each stage of the life cycle of a building.</a:t>
            </a:r>
            <a:endParaRPr lang="en-GB" sz="2000" dirty="0">
              <a:latin typeface="Arial" panose="020B0604020202020204" pitchFamily="34" charset="0"/>
              <a:cs typeface="Arial" panose="020B0604020202020204" pitchFamily="34" charset="0"/>
            </a:endParaRPr>
          </a:p>
        </p:txBody>
      </p:sp>
      <p:sp>
        <p:nvSpPr>
          <p:cNvPr id="12" name="AutoShape 10">
            <a:extLst>
              <a:ext uri="{FF2B5EF4-FFF2-40B4-BE49-F238E27FC236}">
                <a16:creationId xmlns:a16="http://schemas.microsoft.com/office/drawing/2014/main" id="{028AA96A-83AE-45AB-92B4-7615C2F42DC3}"/>
              </a:ext>
            </a:extLst>
          </p:cNvPr>
          <p:cNvSpPr>
            <a:spLocks noChangeArrowheads="1"/>
          </p:cNvSpPr>
          <p:nvPr/>
        </p:nvSpPr>
        <p:spPr bwMode="auto">
          <a:xfrm>
            <a:off x="11763061" y="9025415"/>
            <a:ext cx="2009330" cy="1130291"/>
          </a:xfrm>
          <a:prstGeom prst="flowChartProcess">
            <a:avLst/>
          </a:prstGeom>
          <a:ln>
            <a:headEnd/>
            <a:tailEnd/>
          </a:ln>
        </p:spPr>
        <p:style>
          <a:lnRef idx="1">
            <a:schemeClr val="dk1"/>
          </a:lnRef>
          <a:fillRef idx="2">
            <a:schemeClr val="dk1"/>
          </a:fillRef>
          <a:effectRef idx="1">
            <a:schemeClr val="dk1"/>
          </a:effectRef>
          <a:fontRef idx="minor">
            <a:schemeClr val="dk1"/>
          </a:fontRef>
        </p:style>
        <p:txBody>
          <a:bodyPr vert="horz" wrap="square" lIns="91440" tIns="45720" rIns="91440" bIns="45720" numCol="1" anchor="ctr" anchorCtr="0" compatLnSpc="1">
            <a:prstTxWarp prst="textNoShape">
              <a:avLst/>
            </a:prstTxWarp>
          </a:bodyPr>
          <a:lstStyle/>
          <a:p>
            <a:pPr algn="ctr" fontAlgn="base">
              <a:spcBef>
                <a:spcPts val="600"/>
              </a:spcBef>
              <a:spcAft>
                <a:spcPts val="1000"/>
              </a:spcAft>
            </a:pPr>
            <a:r>
              <a:rPr lang="es-ES_tradnl" b="1" dirty="0">
                <a:solidFill>
                  <a:prstClr val="black"/>
                </a:solidFill>
                <a:latin typeface="Arial Narrow" pitchFamily="34" charset="0"/>
                <a:cs typeface="Arial" pitchFamily="34" charset="0"/>
              </a:rPr>
              <a:t>Use and Manteinance</a:t>
            </a:r>
            <a:endParaRPr lang="es-ES" dirty="0">
              <a:solidFill>
                <a:prstClr val="black"/>
              </a:solidFill>
              <a:latin typeface="Arial" pitchFamily="34" charset="0"/>
              <a:cs typeface="Arial" pitchFamily="34" charset="0"/>
            </a:endParaRPr>
          </a:p>
        </p:txBody>
      </p:sp>
      <p:sp>
        <p:nvSpPr>
          <p:cNvPr id="13" name="AutoShape 11">
            <a:extLst>
              <a:ext uri="{FF2B5EF4-FFF2-40B4-BE49-F238E27FC236}">
                <a16:creationId xmlns:a16="http://schemas.microsoft.com/office/drawing/2014/main" id="{90FCC7EB-60CC-446B-9E45-E23947F2F449}"/>
              </a:ext>
            </a:extLst>
          </p:cNvPr>
          <p:cNvSpPr>
            <a:spLocks noChangeArrowheads="1"/>
          </p:cNvSpPr>
          <p:nvPr/>
        </p:nvSpPr>
        <p:spPr bwMode="auto">
          <a:xfrm>
            <a:off x="9631228" y="9219735"/>
            <a:ext cx="1958771" cy="1130291"/>
          </a:xfrm>
          <a:prstGeom prst="flowChartProcess">
            <a:avLst/>
          </a:prstGeom>
          <a:ln>
            <a:headEnd/>
            <a:tailEnd/>
          </a:ln>
        </p:spPr>
        <p:style>
          <a:lnRef idx="1">
            <a:schemeClr val="dk1"/>
          </a:lnRef>
          <a:fillRef idx="2">
            <a:schemeClr val="dk1"/>
          </a:fillRef>
          <a:effectRef idx="1">
            <a:schemeClr val="dk1"/>
          </a:effectRef>
          <a:fontRef idx="minor">
            <a:schemeClr val="dk1"/>
          </a:fontRef>
        </p:style>
        <p:txBody>
          <a:bodyPr vert="horz" wrap="square" lIns="91440" tIns="45720" rIns="91440" bIns="45720" numCol="1" anchor="ctr" anchorCtr="0" compatLnSpc="1">
            <a:prstTxWarp prst="textNoShape">
              <a:avLst/>
            </a:prstTxWarp>
          </a:bodyPr>
          <a:lstStyle/>
          <a:p>
            <a:pPr algn="ctr" fontAlgn="base">
              <a:spcBef>
                <a:spcPts val="1200"/>
              </a:spcBef>
              <a:spcAft>
                <a:spcPts val="1000"/>
              </a:spcAft>
            </a:pPr>
            <a:r>
              <a:rPr lang="es-ES_tradnl" b="1" dirty="0">
                <a:solidFill>
                  <a:prstClr val="black"/>
                </a:solidFill>
                <a:latin typeface="Arial Narrow" pitchFamily="34" charset="0"/>
                <a:cs typeface="Arial" pitchFamily="34" charset="0"/>
              </a:rPr>
              <a:t>Construction</a:t>
            </a:r>
            <a:endParaRPr lang="es-ES" dirty="0">
              <a:solidFill>
                <a:prstClr val="black"/>
              </a:solidFill>
              <a:latin typeface="Arial" pitchFamily="34" charset="0"/>
              <a:cs typeface="Arial" pitchFamily="34" charset="0"/>
            </a:endParaRPr>
          </a:p>
        </p:txBody>
      </p:sp>
      <p:sp>
        <p:nvSpPr>
          <p:cNvPr id="14" name="AutoShape 12">
            <a:extLst>
              <a:ext uri="{FF2B5EF4-FFF2-40B4-BE49-F238E27FC236}">
                <a16:creationId xmlns:a16="http://schemas.microsoft.com/office/drawing/2014/main" id="{7D64585D-4EFB-4A17-8A8F-18AEE0D7DBF4}"/>
              </a:ext>
            </a:extLst>
          </p:cNvPr>
          <p:cNvSpPr>
            <a:spLocks noChangeArrowheads="1"/>
          </p:cNvSpPr>
          <p:nvPr/>
        </p:nvSpPr>
        <p:spPr bwMode="auto">
          <a:xfrm>
            <a:off x="12271505" y="7757000"/>
            <a:ext cx="1897547" cy="1130291"/>
          </a:xfrm>
          <a:prstGeom prst="flowChartProcess">
            <a:avLst/>
          </a:prstGeom>
          <a:ln>
            <a:headEnd/>
            <a:tailEnd/>
          </a:ln>
        </p:spPr>
        <p:style>
          <a:lnRef idx="1">
            <a:schemeClr val="dk1"/>
          </a:lnRef>
          <a:fillRef idx="2">
            <a:schemeClr val="dk1"/>
          </a:fillRef>
          <a:effectRef idx="1">
            <a:schemeClr val="dk1"/>
          </a:effectRef>
          <a:fontRef idx="minor">
            <a:schemeClr val="dk1"/>
          </a:fontRef>
        </p:style>
        <p:txBody>
          <a:bodyPr vert="horz" wrap="square" lIns="91440" tIns="45720" rIns="91440" bIns="45720" numCol="1" anchor="ctr" anchorCtr="0" compatLnSpc="1">
            <a:prstTxWarp prst="textNoShape">
              <a:avLst/>
            </a:prstTxWarp>
          </a:bodyPr>
          <a:lstStyle/>
          <a:p>
            <a:pPr algn="ctr" fontAlgn="base">
              <a:spcBef>
                <a:spcPts val="1000"/>
              </a:spcBef>
              <a:spcAft>
                <a:spcPct val="0"/>
              </a:spcAft>
            </a:pPr>
            <a:r>
              <a:rPr lang="es-ES_tradnl" b="1" dirty="0">
                <a:solidFill>
                  <a:prstClr val="black"/>
                </a:solidFill>
                <a:latin typeface="Arial Narrow" pitchFamily="34" charset="0"/>
                <a:cs typeface="Arial" pitchFamily="34" charset="0"/>
              </a:rPr>
              <a:t>Demolition</a:t>
            </a:r>
            <a:endParaRPr lang="es-ES" dirty="0">
              <a:solidFill>
                <a:prstClr val="black"/>
              </a:solidFill>
              <a:latin typeface="Arial" pitchFamily="34" charset="0"/>
              <a:cs typeface="Arial" pitchFamily="34" charset="0"/>
            </a:endParaRPr>
          </a:p>
        </p:txBody>
      </p:sp>
      <p:sp>
        <p:nvSpPr>
          <p:cNvPr id="16" name="AutoShape 3">
            <a:extLst>
              <a:ext uri="{FF2B5EF4-FFF2-40B4-BE49-F238E27FC236}">
                <a16:creationId xmlns:a16="http://schemas.microsoft.com/office/drawing/2014/main" id="{6B2B5BC3-D58C-4CB6-9706-E5F7B202FC41}"/>
              </a:ext>
            </a:extLst>
          </p:cNvPr>
          <p:cNvSpPr>
            <a:spLocks noChangeArrowheads="1"/>
          </p:cNvSpPr>
          <p:nvPr/>
        </p:nvSpPr>
        <p:spPr bwMode="auto">
          <a:xfrm>
            <a:off x="7057616" y="7809712"/>
            <a:ext cx="1826663" cy="1094482"/>
          </a:xfrm>
          <a:prstGeom prst="flowChartProcess">
            <a:avLst/>
          </a:prstGeom>
          <a:ln>
            <a:headEnd/>
            <a:tailEnd/>
          </a:ln>
        </p:spPr>
        <p:style>
          <a:lnRef idx="1">
            <a:schemeClr val="dk1"/>
          </a:lnRef>
          <a:fillRef idx="2">
            <a:schemeClr val="dk1"/>
          </a:fillRef>
          <a:effectRef idx="1">
            <a:schemeClr val="dk1"/>
          </a:effectRef>
          <a:fontRef idx="minor">
            <a:schemeClr val="dk1"/>
          </a:fontRef>
        </p:style>
        <p:txBody>
          <a:bodyPr vert="horz" wrap="square" lIns="91440" tIns="45720" rIns="91440" bIns="45720" numCol="1" anchor="ctr" anchorCtr="0" compatLnSpc="1">
            <a:prstTxWarp prst="textNoShape">
              <a:avLst/>
            </a:prstTxWarp>
          </a:bodyPr>
          <a:lstStyle/>
          <a:p>
            <a:pPr algn="ctr" fontAlgn="base">
              <a:spcBef>
                <a:spcPts val="1200"/>
              </a:spcBef>
              <a:spcAft>
                <a:spcPts val="1000"/>
              </a:spcAft>
            </a:pPr>
            <a:r>
              <a:rPr lang="es-ES_tradnl" b="1" dirty="0">
                <a:solidFill>
                  <a:prstClr val="black"/>
                </a:solidFill>
                <a:latin typeface="Arial Narrow" pitchFamily="34" charset="0"/>
                <a:cs typeface="Arial" pitchFamily="34" charset="0"/>
              </a:rPr>
              <a:t>Production</a:t>
            </a:r>
            <a:endParaRPr lang="es-ES" dirty="0">
              <a:solidFill>
                <a:prstClr val="black"/>
              </a:solidFill>
              <a:latin typeface="Arial" pitchFamily="34" charset="0"/>
              <a:cs typeface="Arial" pitchFamily="34" charset="0"/>
            </a:endParaRPr>
          </a:p>
        </p:txBody>
      </p:sp>
      <p:sp>
        <p:nvSpPr>
          <p:cNvPr id="17" name="AutoShape 9">
            <a:extLst>
              <a:ext uri="{FF2B5EF4-FFF2-40B4-BE49-F238E27FC236}">
                <a16:creationId xmlns:a16="http://schemas.microsoft.com/office/drawing/2014/main" id="{B0EBCA32-F0CC-4FB6-BAF4-009AA3C18515}"/>
              </a:ext>
            </a:extLst>
          </p:cNvPr>
          <p:cNvSpPr>
            <a:spLocks noChangeArrowheads="1"/>
          </p:cNvSpPr>
          <p:nvPr/>
        </p:nvSpPr>
        <p:spPr bwMode="auto">
          <a:xfrm>
            <a:off x="7562713" y="9025415"/>
            <a:ext cx="1917997" cy="1130291"/>
          </a:xfrm>
          <a:prstGeom prst="flowChartProcess">
            <a:avLst/>
          </a:prstGeom>
          <a:ln>
            <a:headEnd/>
            <a:tailEnd/>
          </a:ln>
        </p:spPr>
        <p:style>
          <a:lnRef idx="1">
            <a:schemeClr val="dk1"/>
          </a:lnRef>
          <a:fillRef idx="2">
            <a:schemeClr val="dk1"/>
          </a:fillRef>
          <a:effectRef idx="1">
            <a:schemeClr val="dk1"/>
          </a:effectRef>
          <a:fontRef idx="minor">
            <a:schemeClr val="dk1"/>
          </a:fontRef>
        </p:style>
        <p:txBody>
          <a:bodyPr vert="horz" wrap="square" lIns="91440" tIns="45720" rIns="91440" bIns="45720" numCol="1" anchor="ctr" anchorCtr="0" compatLnSpc="1">
            <a:prstTxWarp prst="textNoShape">
              <a:avLst/>
            </a:prstTxWarp>
          </a:bodyPr>
          <a:lstStyle/>
          <a:p>
            <a:pPr algn="ctr" fontAlgn="base">
              <a:spcBef>
                <a:spcPts val="1200"/>
              </a:spcBef>
              <a:spcAft>
                <a:spcPts val="1000"/>
              </a:spcAft>
            </a:pPr>
            <a:r>
              <a:rPr lang="es-ES_tradnl" b="1" dirty="0">
                <a:solidFill>
                  <a:prstClr val="black"/>
                </a:solidFill>
                <a:latin typeface="Arial Narrow" pitchFamily="34" charset="0"/>
                <a:cs typeface="Arial" pitchFamily="34" charset="0"/>
              </a:rPr>
              <a:t>Transport</a:t>
            </a:r>
            <a:endParaRPr lang="es-ES" dirty="0">
              <a:solidFill>
                <a:prstClr val="black"/>
              </a:solidFill>
              <a:latin typeface="Arial" pitchFamily="34" charset="0"/>
              <a:cs typeface="Arial" pitchFamily="34" charset="0"/>
            </a:endParaRPr>
          </a:p>
        </p:txBody>
      </p:sp>
      <p:cxnSp>
        <p:nvCxnSpPr>
          <p:cNvPr id="18" name="Straight Arrow Connector 17">
            <a:extLst>
              <a:ext uri="{FF2B5EF4-FFF2-40B4-BE49-F238E27FC236}">
                <a16:creationId xmlns:a16="http://schemas.microsoft.com/office/drawing/2014/main" id="{BF0BF585-37C5-47C4-9A19-F1D9CD33D665}"/>
              </a:ext>
            </a:extLst>
          </p:cNvPr>
          <p:cNvCxnSpPr>
            <a:cxnSpLocks/>
          </p:cNvCxnSpPr>
          <p:nvPr/>
        </p:nvCxnSpPr>
        <p:spPr>
          <a:xfrm>
            <a:off x="7785283" y="6848646"/>
            <a:ext cx="0" cy="1146820"/>
          </a:xfrm>
          <a:prstGeom prst="straightConnector1">
            <a:avLst/>
          </a:prstGeom>
          <a:ln>
            <a:tailEnd type="arrow"/>
          </a:ln>
        </p:spPr>
        <p:style>
          <a:lnRef idx="3">
            <a:schemeClr val="dk1"/>
          </a:lnRef>
          <a:fillRef idx="0">
            <a:schemeClr val="dk1"/>
          </a:fillRef>
          <a:effectRef idx="2">
            <a:schemeClr val="dk1"/>
          </a:effectRef>
          <a:fontRef idx="minor">
            <a:schemeClr val="tx1"/>
          </a:fontRef>
        </p:style>
      </p:cxnSp>
      <p:cxnSp>
        <p:nvCxnSpPr>
          <p:cNvPr id="19" name="Straight Arrow Connector 18">
            <a:extLst>
              <a:ext uri="{FF2B5EF4-FFF2-40B4-BE49-F238E27FC236}">
                <a16:creationId xmlns:a16="http://schemas.microsoft.com/office/drawing/2014/main" id="{B1DD45E9-4A84-4BDE-B072-609FC02E2CEF}"/>
              </a:ext>
            </a:extLst>
          </p:cNvPr>
          <p:cNvCxnSpPr>
            <a:cxnSpLocks/>
          </p:cNvCxnSpPr>
          <p:nvPr/>
        </p:nvCxnSpPr>
        <p:spPr>
          <a:xfrm>
            <a:off x="8006907" y="8708075"/>
            <a:ext cx="309715" cy="511527"/>
          </a:xfrm>
          <a:prstGeom prst="straightConnector1">
            <a:avLst/>
          </a:prstGeom>
          <a:ln>
            <a:tailEnd type="arrow"/>
          </a:ln>
        </p:spPr>
        <p:style>
          <a:lnRef idx="3">
            <a:schemeClr val="dk1"/>
          </a:lnRef>
          <a:fillRef idx="0">
            <a:schemeClr val="dk1"/>
          </a:fillRef>
          <a:effectRef idx="2">
            <a:schemeClr val="dk1"/>
          </a:effectRef>
          <a:fontRef idx="minor">
            <a:schemeClr val="tx1"/>
          </a:fontRef>
        </p:style>
      </p:cxnSp>
      <p:cxnSp>
        <p:nvCxnSpPr>
          <p:cNvPr id="20" name="Straight Arrow Connector 19">
            <a:extLst>
              <a:ext uri="{FF2B5EF4-FFF2-40B4-BE49-F238E27FC236}">
                <a16:creationId xmlns:a16="http://schemas.microsoft.com/office/drawing/2014/main" id="{EA268BB1-0173-4D65-A441-12E473D62DBE}"/>
              </a:ext>
            </a:extLst>
          </p:cNvPr>
          <p:cNvCxnSpPr>
            <a:cxnSpLocks/>
          </p:cNvCxnSpPr>
          <p:nvPr/>
        </p:nvCxnSpPr>
        <p:spPr>
          <a:xfrm>
            <a:off x="9053677" y="9590560"/>
            <a:ext cx="776724" cy="194320"/>
          </a:xfrm>
          <a:prstGeom prst="straightConnector1">
            <a:avLst/>
          </a:prstGeom>
          <a:ln>
            <a:tailEnd type="arrow"/>
          </a:ln>
        </p:spPr>
        <p:style>
          <a:lnRef idx="3">
            <a:schemeClr val="dk1"/>
          </a:lnRef>
          <a:fillRef idx="0">
            <a:schemeClr val="dk1"/>
          </a:fillRef>
          <a:effectRef idx="2">
            <a:schemeClr val="dk1"/>
          </a:effectRef>
          <a:fontRef idx="minor">
            <a:schemeClr val="tx1"/>
          </a:fontRef>
        </p:style>
      </p:cxnSp>
      <p:cxnSp>
        <p:nvCxnSpPr>
          <p:cNvPr id="21" name="Straight Arrow Connector 20">
            <a:extLst>
              <a:ext uri="{FF2B5EF4-FFF2-40B4-BE49-F238E27FC236}">
                <a16:creationId xmlns:a16="http://schemas.microsoft.com/office/drawing/2014/main" id="{3971D2B0-F22E-495B-BD4A-FD655487CEC9}"/>
              </a:ext>
            </a:extLst>
          </p:cNvPr>
          <p:cNvCxnSpPr>
            <a:cxnSpLocks/>
          </p:cNvCxnSpPr>
          <p:nvPr/>
        </p:nvCxnSpPr>
        <p:spPr>
          <a:xfrm flipV="1">
            <a:off x="11323129" y="9687720"/>
            <a:ext cx="835877" cy="62332"/>
          </a:xfrm>
          <a:prstGeom prst="straightConnector1">
            <a:avLst/>
          </a:prstGeom>
          <a:ln>
            <a:tailEnd type="arrow"/>
          </a:ln>
        </p:spPr>
        <p:style>
          <a:lnRef idx="3">
            <a:schemeClr val="dk1"/>
          </a:lnRef>
          <a:fillRef idx="0">
            <a:schemeClr val="dk1"/>
          </a:fillRef>
          <a:effectRef idx="2">
            <a:schemeClr val="dk1"/>
          </a:effectRef>
          <a:fontRef idx="minor">
            <a:schemeClr val="tx1"/>
          </a:fontRef>
        </p:style>
      </p:cxnSp>
      <p:cxnSp>
        <p:nvCxnSpPr>
          <p:cNvPr id="22" name="Straight Arrow Connector 21">
            <a:extLst>
              <a:ext uri="{FF2B5EF4-FFF2-40B4-BE49-F238E27FC236}">
                <a16:creationId xmlns:a16="http://schemas.microsoft.com/office/drawing/2014/main" id="{A2B7A56E-CED4-4AFC-8E37-1E2AE87C1ECC}"/>
              </a:ext>
            </a:extLst>
          </p:cNvPr>
          <p:cNvCxnSpPr>
            <a:cxnSpLocks/>
          </p:cNvCxnSpPr>
          <p:nvPr/>
        </p:nvCxnSpPr>
        <p:spPr>
          <a:xfrm flipV="1">
            <a:off x="12944978" y="8521359"/>
            <a:ext cx="294482" cy="559514"/>
          </a:xfrm>
          <a:prstGeom prst="straightConnector1">
            <a:avLst/>
          </a:prstGeom>
          <a:ln>
            <a:tailEnd type="arrow"/>
          </a:ln>
        </p:spPr>
        <p:style>
          <a:lnRef idx="3">
            <a:schemeClr val="dk1"/>
          </a:lnRef>
          <a:fillRef idx="0">
            <a:schemeClr val="dk1"/>
          </a:fillRef>
          <a:effectRef idx="2">
            <a:schemeClr val="dk1"/>
          </a:effectRef>
          <a:fontRef idx="minor">
            <a:schemeClr val="tx1"/>
          </a:fontRef>
        </p:style>
      </p:cxnSp>
      <p:cxnSp>
        <p:nvCxnSpPr>
          <p:cNvPr id="23" name="Straight Arrow Connector 22">
            <a:extLst>
              <a:ext uri="{FF2B5EF4-FFF2-40B4-BE49-F238E27FC236}">
                <a16:creationId xmlns:a16="http://schemas.microsoft.com/office/drawing/2014/main" id="{A957046F-DD01-4BE8-8B79-0423918217FD}"/>
              </a:ext>
            </a:extLst>
          </p:cNvPr>
          <p:cNvCxnSpPr>
            <a:cxnSpLocks/>
          </p:cNvCxnSpPr>
          <p:nvPr/>
        </p:nvCxnSpPr>
        <p:spPr>
          <a:xfrm flipV="1">
            <a:off x="13388440" y="6848646"/>
            <a:ext cx="0" cy="1207553"/>
          </a:xfrm>
          <a:prstGeom prst="straightConnector1">
            <a:avLst/>
          </a:prstGeom>
          <a:ln>
            <a:tailEnd type="arrow"/>
          </a:ln>
        </p:spPr>
        <p:style>
          <a:lnRef idx="3">
            <a:schemeClr val="dk1"/>
          </a:lnRef>
          <a:fillRef idx="0">
            <a:schemeClr val="dk1"/>
          </a:fillRef>
          <a:effectRef idx="2">
            <a:schemeClr val="dk1"/>
          </a:effectRef>
          <a:fontRef idx="minor">
            <a:schemeClr val="tx1"/>
          </a:fontRef>
        </p:style>
      </p:cxnSp>
      <p:sp>
        <p:nvSpPr>
          <p:cNvPr id="55" name="AutoShape 3">
            <a:extLst>
              <a:ext uri="{FF2B5EF4-FFF2-40B4-BE49-F238E27FC236}">
                <a16:creationId xmlns:a16="http://schemas.microsoft.com/office/drawing/2014/main" id="{E81A342C-1A79-4964-AB36-81C2920D986B}"/>
              </a:ext>
            </a:extLst>
          </p:cNvPr>
          <p:cNvSpPr>
            <a:spLocks noChangeArrowheads="1"/>
          </p:cNvSpPr>
          <p:nvPr/>
        </p:nvSpPr>
        <p:spPr bwMode="auto">
          <a:xfrm>
            <a:off x="6643620" y="5459005"/>
            <a:ext cx="2283326" cy="1354063"/>
          </a:xfrm>
          <a:prstGeom prst="flowChartProcess">
            <a:avLst/>
          </a:prstGeom>
          <a:ln>
            <a:headEnd/>
            <a:tailEnd/>
          </a:ln>
        </p:spPr>
        <p:style>
          <a:lnRef idx="1">
            <a:schemeClr val="dk1"/>
          </a:lnRef>
          <a:fillRef idx="2">
            <a:schemeClr val="dk1"/>
          </a:fillRef>
          <a:effectRef idx="1">
            <a:schemeClr val="dk1"/>
          </a:effectRef>
          <a:fontRef idx="minor">
            <a:schemeClr val="dk1"/>
          </a:fontRef>
        </p:style>
        <p:txBody>
          <a:bodyPr vert="horz" wrap="square" lIns="91440" tIns="45720" rIns="91440" bIns="45720" numCol="1" anchor="ctr" anchorCtr="0" compatLnSpc="1">
            <a:prstTxWarp prst="textNoShape">
              <a:avLst/>
            </a:prstTxWarp>
          </a:bodyPr>
          <a:lstStyle/>
          <a:p>
            <a:pPr algn="ctr" fontAlgn="base">
              <a:spcBef>
                <a:spcPts val="1200"/>
              </a:spcBef>
              <a:spcAft>
                <a:spcPts val="1000"/>
              </a:spcAft>
            </a:pPr>
            <a:r>
              <a:rPr lang="es-ES_tradnl" b="1" dirty="0">
                <a:solidFill>
                  <a:prstClr val="black"/>
                </a:solidFill>
                <a:latin typeface="Arial Narrow" pitchFamily="34" charset="0"/>
                <a:cs typeface="Arial" pitchFamily="34" charset="0"/>
              </a:rPr>
              <a:t>Extraction</a:t>
            </a:r>
            <a:endParaRPr lang="es-ES" dirty="0">
              <a:solidFill>
                <a:prstClr val="black"/>
              </a:solidFill>
              <a:latin typeface="Arial" pitchFamily="34" charset="0"/>
              <a:cs typeface="Arial" pitchFamily="34" charset="0"/>
            </a:endParaRPr>
          </a:p>
        </p:txBody>
      </p:sp>
      <p:sp>
        <p:nvSpPr>
          <p:cNvPr id="56" name="AutoShape 3">
            <a:extLst>
              <a:ext uri="{FF2B5EF4-FFF2-40B4-BE49-F238E27FC236}">
                <a16:creationId xmlns:a16="http://schemas.microsoft.com/office/drawing/2014/main" id="{DB50DF5A-5F22-4C64-BD5E-25BD8BA88998}"/>
              </a:ext>
            </a:extLst>
          </p:cNvPr>
          <p:cNvSpPr>
            <a:spLocks noChangeArrowheads="1"/>
          </p:cNvSpPr>
          <p:nvPr/>
        </p:nvSpPr>
        <p:spPr bwMode="auto">
          <a:xfrm>
            <a:off x="12246777" y="5494583"/>
            <a:ext cx="2283326" cy="1354063"/>
          </a:xfrm>
          <a:prstGeom prst="flowChartProcess">
            <a:avLst/>
          </a:prstGeom>
          <a:ln>
            <a:headEnd/>
            <a:tailEnd/>
          </a:ln>
        </p:spPr>
        <p:style>
          <a:lnRef idx="1">
            <a:schemeClr val="dk1"/>
          </a:lnRef>
          <a:fillRef idx="2">
            <a:schemeClr val="dk1"/>
          </a:fillRef>
          <a:effectRef idx="1">
            <a:schemeClr val="dk1"/>
          </a:effectRef>
          <a:fontRef idx="minor">
            <a:schemeClr val="dk1"/>
          </a:fontRef>
        </p:style>
        <p:txBody>
          <a:bodyPr vert="horz" wrap="square" lIns="91440" tIns="45720" rIns="91440" bIns="45720" numCol="1" anchor="ctr" anchorCtr="0" compatLnSpc="1">
            <a:prstTxWarp prst="textNoShape">
              <a:avLst/>
            </a:prstTxWarp>
          </a:bodyPr>
          <a:lstStyle/>
          <a:p>
            <a:pPr algn="ctr" fontAlgn="base">
              <a:spcBef>
                <a:spcPts val="1200"/>
              </a:spcBef>
              <a:spcAft>
                <a:spcPts val="1000"/>
              </a:spcAft>
            </a:pPr>
            <a:r>
              <a:rPr lang="es-ES_tradnl" b="1" dirty="0">
                <a:solidFill>
                  <a:prstClr val="black"/>
                </a:solidFill>
                <a:latin typeface="Arial Narrow" pitchFamily="34" charset="0"/>
                <a:cs typeface="Arial" pitchFamily="34" charset="0"/>
              </a:rPr>
              <a:t>End disposal </a:t>
            </a:r>
            <a:endParaRPr lang="es-ES" dirty="0">
              <a:solidFill>
                <a:prstClr val="black"/>
              </a:solidFill>
              <a:latin typeface="Arial" pitchFamily="34" charset="0"/>
              <a:cs typeface="Arial" pitchFamily="34" charset="0"/>
            </a:endParaRPr>
          </a:p>
        </p:txBody>
      </p:sp>
      <p:sp>
        <p:nvSpPr>
          <p:cNvPr id="58" name="TextBox 57">
            <a:extLst>
              <a:ext uri="{FF2B5EF4-FFF2-40B4-BE49-F238E27FC236}">
                <a16:creationId xmlns:a16="http://schemas.microsoft.com/office/drawing/2014/main" id="{C21E415C-7F13-4680-91BA-2ADBB2473060}"/>
              </a:ext>
            </a:extLst>
          </p:cNvPr>
          <p:cNvSpPr txBox="1"/>
          <p:nvPr/>
        </p:nvSpPr>
        <p:spPr>
          <a:xfrm>
            <a:off x="15626571" y="4726176"/>
            <a:ext cx="4453304" cy="523220"/>
          </a:xfrm>
          <a:prstGeom prst="rect">
            <a:avLst/>
          </a:prstGeom>
          <a:solidFill>
            <a:schemeClr val="bg1">
              <a:lumMod val="50000"/>
            </a:schemeClr>
          </a:solidFill>
        </p:spPr>
        <p:txBody>
          <a:bodyPr wrap="square" rtlCol="0">
            <a:spAutoFit/>
          </a:bodyPr>
          <a:lstStyle/>
          <a:p>
            <a:pPr algn="ctr"/>
            <a:r>
              <a:rPr lang="en-GB" sz="2800" b="1" dirty="0">
                <a:latin typeface="Arial" panose="020B0604020202020204" pitchFamily="34" charset="0"/>
                <a:cs typeface="Arial" panose="020B0604020202020204" pitchFamily="34" charset="0"/>
              </a:rPr>
              <a:t>Aim</a:t>
            </a:r>
          </a:p>
        </p:txBody>
      </p:sp>
      <p:sp>
        <p:nvSpPr>
          <p:cNvPr id="59" name="TextBox 58">
            <a:extLst>
              <a:ext uri="{FF2B5EF4-FFF2-40B4-BE49-F238E27FC236}">
                <a16:creationId xmlns:a16="http://schemas.microsoft.com/office/drawing/2014/main" id="{2463C5DC-0EA8-423C-951C-688633DB4859}"/>
              </a:ext>
            </a:extLst>
          </p:cNvPr>
          <p:cNvSpPr txBox="1"/>
          <p:nvPr/>
        </p:nvSpPr>
        <p:spPr>
          <a:xfrm>
            <a:off x="15626571" y="5249396"/>
            <a:ext cx="4453304" cy="1815882"/>
          </a:xfrm>
          <a:prstGeom prst="rect">
            <a:avLst/>
          </a:prstGeom>
          <a:noFill/>
          <a:ln>
            <a:solidFill>
              <a:schemeClr val="tx1"/>
            </a:solidFill>
          </a:ln>
        </p:spPr>
        <p:txBody>
          <a:bodyPr wrap="square" rtlCol="0">
            <a:spAutoFit/>
          </a:bodyPr>
          <a:lstStyle/>
          <a:p>
            <a:r>
              <a:rPr lang="en-GB" sz="1600" dirty="0">
                <a:latin typeface="Arial" panose="020B0604020202020204" pitchFamily="34" charset="0"/>
                <a:cs typeface="Arial" panose="020B0604020202020204" pitchFamily="34" charset="0"/>
              </a:rPr>
              <a:t>At every stage of this life cycle we are going to try and asses the cost implications of the production of concrete. We will asses the costs at both the pre construction, maintenance and then the post life stage. We will also then look at the possibility of the reuse of concrete and if it is possible to be recycled.</a:t>
            </a:r>
            <a:endParaRPr lang="en-GB" sz="2000" dirty="0">
              <a:latin typeface="Arial" panose="020B0604020202020204" pitchFamily="34" charset="0"/>
              <a:cs typeface="Arial" panose="020B0604020202020204" pitchFamily="34" charset="0"/>
            </a:endParaRPr>
          </a:p>
        </p:txBody>
      </p:sp>
      <p:sp>
        <p:nvSpPr>
          <p:cNvPr id="62" name="Rectangle 61">
            <a:extLst>
              <a:ext uri="{FF2B5EF4-FFF2-40B4-BE49-F238E27FC236}">
                <a16:creationId xmlns:a16="http://schemas.microsoft.com/office/drawing/2014/main" id="{6B1176A0-319F-4F24-8070-06E55BC367AF}"/>
              </a:ext>
            </a:extLst>
          </p:cNvPr>
          <p:cNvSpPr/>
          <p:nvPr/>
        </p:nvSpPr>
        <p:spPr>
          <a:xfrm>
            <a:off x="0" y="-1"/>
            <a:ext cx="21383625" cy="30275213"/>
          </a:xfrm>
          <a:prstGeom prst="rect">
            <a:avLst/>
          </a:prstGeom>
          <a:noFill/>
          <a:ln w="3810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3" name="TextBox 62">
            <a:extLst>
              <a:ext uri="{FF2B5EF4-FFF2-40B4-BE49-F238E27FC236}">
                <a16:creationId xmlns:a16="http://schemas.microsoft.com/office/drawing/2014/main" id="{4D8C7877-6CE4-4E27-AEF9-5236D48D05D0}"/>
              </a:ext>
            </a:extLst>
          </p:cNvPr>
          <p:cNvSpPr txBox="1"/>
          <p:nvPr/>
        </p:nvSpPr>
        <p:spPr>
          <a:xfrm>
            <a:off x="1283369" y="11935052"/>
            <a:ext cx="4453304" cy="523220"/>
          </a:xfrm>
          <a:prstGeom prst="rect">
            <a:avLst/>
          </a:prstGeom>
          <a:solidFill>
            <a:schemeClr val="bg1">
              <a:lumMod val="50000"/>
            </a:schemeClr>
          </a:solidFill>
        </p:spPr>
        <p:txBody>
          <a:bodyPr wrap="square" rtlCol="0">
            <a:spAutoFit/>
          </a:bodyPr>
          <a:lstStyle/>
          <a:p>
            <a:pPr algn="ctr"/>
            <a:r>
              <a:rPr lang="en-GB" sz="2800" b="1" dirty="0">
                <a:latin typeface="Arial" panose="020B0604020202020204" pitchFamily="34" charset="0"/>
                <a:cs typeface="Arial" panose="020B0604020202020204" pitchFamily="34" charset="0"/>
              </a:rPr>
              <a:t>Extraction</a:t>
            </a:r>
          </a:p>
        </p:txBody>
      </p:sp>
      <p:sp>
        <p:nvSpPr>
          <p:cNvPr id="64" name="TextBox 63">
            <a:extLst>
              <a:ext uri="{FF2B5EF4-FFF2-40B4-BE49-F238E27FC236}">
                <a16:creationId xmlns:a16="http://schemas.microsoft.com/office/drawing/2014/main" id="{3013686F-A095-4BD8-BB36-116B2EBE6D6C}"/>
              </a:ext>
            </a:extLst>
          </p:cNvPr>
          <p:cNvSpPr txBox="1"/>
          <p:nvPr/>
        </p:nvSpPr>
        <p:spPr>
          <a:xfrm>
            <a:off x="1283369" y="12458272"/>
            <a:ext cx="4453304" cy="4770537"/>
          </a:xfrm>
          <a:prstGeom prst="rect">
            <a:avLst/>
          </a:prstGeom>
          <a:noFill/>
          <a:ln>
            <a:solidFill>
              <a:schemeClr val="tx1"/>
            </a:solidFill>
          </a:ln>
        </p:spPr>
        <p:txBody>
          <a:bodyPr wrap="square" rtlCol="0">
            <a:spAutoFit/>
          </a:bodyPr>
          <a:lstStyle/>
          <a:p>
            <a:r>
              <a:rPr lang="en-GB" sz="1600" dirty="0">
                <a:latin typeface="Arial" panose="020B0604020202020204" pitchFamily="34" charset="0"/>
                <a:cs typeface="Arial" panose="020B0604020202020204" pitchFamily="34" charset="0"/>
              </a:rPr>
              <a:t>Concrete is made up of three components; water, aggregate and Portland cement. Cement is usually in the powder form and acts as a binding agent. Once combined it will be poured and harden into concrete. The raw materials of Portland cement is clay, shale and limestone ground to a powder and baked in a kiln and ground up with Gypsum</a:t>
            </a:r>
          </a:p>
          <a:p>
            <a:endParaRPr lang="en-GB" sz="1600" dirty="0">
              <a:latin typeface="Arial" panose="020B0604020202020204" pitchFamily="34" charset="0"/>
              <a:cs typeface="Arial" panose="020B0604020202020204" pitchFamily="34" charset="0"/>
            </a:endParaRPr>
          </a:p>
          <a:p>
            <a:r>
              <a:rPr lang="en-GB" sz="1600" u="sng" dirty="0">
                <a:latin typeface="Arial" panose="020B0604020202020204" pitchFamily="34" charset="0"/>
                <a:cs typeface="Arial" panose="020B0604020202020204" pitchFamily="34" charset="0"/>
              </a:rPr>
              <a:t>Costs </a:t>
            </a:r>
          </a:p>
          <a:p>
            <a:r>
              <a:rPr lang="en-GB" sz="1600" dirty="0">
                <a:latin typeface="Arial" panose="020B0604020202020204" pitchFamily="34" charset="0"/>
                <a:cs typeface="Arial" panose="020B0604020202020204" pitchFamily="34" charset="0"/>
              </a:rPr>
              <a:t>Associated costs that need to be considered, the water will be very cheap and a ‘renewable’ product. When buying aggregate we would consider normal price to be £20=£60 per tonne depending on what type is required and the cement is around £50 - £80 a tonne. We also have to consider the cost of mining these raw materials and impact it has on the environment.</a:t>
            </a:r>
          </a:p>
        </p:txBody>
      </p:sp>
      <p:cxnSp>
        <p:nvCxnSpPr>
          <p:cNvPr id="65" name="Straight Arrow Connector 64">
            <a:extLst>
              <a:ext uri="{FF2B5EF4-FFF2-40B4-BE49-F238E27FC236}">
                <a16:creationId xmlns:a16="http://schemas.microsoft.com/office/drawing/2014/main" id="{3363A59B-F77A-44EA-854C-E6A660AF90E2}"/>
              </a:ext>
            </a:extLst>
          </p:cNvPr>
          <p:cNvCxnSpPr>
            <a:cxnSpLocks/>
          </p:cNvCxnSpPr>
          <p:nvPr/>
        </p:nvCxnSpPr>
        <p:spPr>
          <a:xfrm flipH="1">
            <a:off x="9309304" y="6207296"/>
            <a:ext cx="2849703" cy="0"/>
          </a:xfrm>
          <a:prstGeom prst="straightConnector1">
            <a:avLst/>
          </a:prstGeom>
          <a:ln>
            <a:tailEnd type="arrow"/>
          </a:ln>
        </p:spPr>
        <p:style>
          <a:lnRef idx="3">
            <a:schemeClr val="dk1"/>
          </a:lnRef>
          <a:fillRef idx="0">
            <a:schemeClr val="dk1"/>
          </a:fillRef>
          <a:effectRef idx="2">
            <a:schemeClr val="dk1"/>
          </a:effectRef>
          <a:fontRef idx="minor">
            <a:schemeClr val="tx1"/>
          </a:fontRef>
        </p:style>
      </p:cxnSp>
      <p:sp>
        <p:nvSpPr>
          <p:cNvPr id="69" name="Rectangle 68">
            <a:extLst>
              <a:ext uri="{FF2B5EF4-FFF2-40B4-BE49-F238E27FC236}">
                <a16:creationId xmlns:a16="http://schemas.microsoft.com/office/drawing/2014/main" id="{01C6725E-4854-4E70-8A5F-09D4134E1E16}"/>
              </a:ext>
            </a:extLst>
          </p:cNvPr>
          <p:cNvSpPr/>
          <p:nvPr/>
        </p:nvSpPr>
        <p:spPr>
          <a:xfrm>
            <a:off x="10354706" y="5249396"/>
            <a:ext cx="505267" cy="923330"/>
          </a:xfrm>
          <a:prstGeom prst="rect">
            <a:avLst/>
          </a:prstGeom>
          <a:noFill/>
        </p:spPr>
        <p:txBody>
          <a:bodyPr wrap="none" lIns="91440" tIns="45720" rIns="91440" bIns="45720">
            <a:spAutoFit/>
          </a:bodyPr>
          <a:lstStyle/>
          <a:p>
            <a:pPr algn="ctr"/>
            <a:r>
              <a:rPr lang="en-US" sz="5400" b="0" cap="none" spc="0" dirty="0">
                <a:ln w="0"/>
                <a:solidFill>
                  <a:schemeClr val="tx1"/>
                </a:solidFill>
                <a:effectLst>
                  <a:outerShdw blurRad="38100" dist="19050" dir="2700000" algn="tl" rotWithShape="0">
                    <a:schemeClr val="dk1">
                      <a:alpha val="40000"/>
                    </a:schemeClr>
                  </a:outerShdw>
                </a:effectLst>
              </a:rPr>
              <a:t>?</a:t>
            </a:r>
          </a:p>
        </p:txBody>
      </p:sp>
      <p:pic>
        <p:nvPicPr>
          <p:cNvPr id="71" name="Picture 70">
            <a:extLst>
              <a:ext uri="{FF2B5EF4-FFF2-40B4-BE49-F238E27FC236}">
                <a16:creationId xmlns:a16="http://schemas.microsoft.com/office/drawing/2014/main" id="{DDAF3653-8A54-44C6-9D89-FC3678EDD2C2}"/>
              </a:ext>
            </a:extLst>
          </p:cNvPr>
          <p:cNvPicPr>
            <a:picLocks noChangeAspect="1"/>
          </p:cNvPicPr>
          <p:nvPr/>
        </p:nvPicPr>
        <p:blipFill>
          <a:blip r:embed="rId2"/>
          <a:stretch>
            <a:fillRect/>
          </a:stretch>
        </p:blipFill>
        <p:spPr>
          <a:xfrm>
            <a:off x="15626571" y="8047463"/>
            <a:ext cx="4453304" cy="2888765"/>
          </a:xfrm>
          <a:prstGeom prst="rect">
            <a:avLst/>
          </a:prstGeom>
          <a:solidFill>
            <a:schemeClr val="tx1"/>
          </a:solidFill>
          <a:ln w="38100">
            <a:solidFill>
              <a:schemeClr val="tx1"/>
            </a:solidFill>
          </a:ln>
        </p:spPr>
      </p:pic>
      <p:sp>
        <p:nvSpPr>
          <p:cNvPr id="72" name="TextBox 71">
            <a:extLst>
              <a:ext uri="{FF2B5EF4-FFF2-40B4-BE49-F238E27FC236}">
                <a16:creationId xmlns:a16="http://schemas.microsoft.com/office/drawing/2014/main" id="{681F17E8-52E3-4B03-B29E-9AAB2EA4D6E4}"/>
              </a:ext>
            </a:extLst>
          </p:cNvPr>
          <p:cNvSpPr txBox="1"/>
          <p:nvPr/>
        </p:nvSpPr>
        <p:spPr>
          <a:xfrm>
            <a:off x="15626571" y="7541287"/>
            <a:ext cx="4453304" cy="523220"/>
          </a:xfrm>
          <a:prstGeom prst="rect">
            <a:avLst/>
          </a:prstGeom>
          <a:solidFill>
            <a:schemeClr val="bg1">
              <a:lumMod val="50000"/>
            </a:schemeClr>
          </a:solidFill>
          <a:ln w="76200">
            <a:solidFill>
              <a:schemeClr val="tx1"/>
            </a:solidFill>
          </a:ln>
        </p:spPr>
        <p:txBody>
          <a:bodyPr wrap="square" rtlCol="0">
            <a:spAutoFit/>
          </a:bodyPr>
          <a:lstStyle/>
          <a:p>
            <a:pPr algn="ctr"/>
            <a:r>
              <a:rPr lang="en-GB" sz="2800" b="1" dirty="0">
                <a:latin typeface="Arial" panose="020B0604020202020204" pitchFamily="34" charset="0"/>
                <a:cs typeface="Arial" panose="020B0604020202020204" pitchFamily="34" charset="0"/>
              </a:rPr>
              <a:t>Extraction </a:t>
            </a:r>
            <a:r>
              <a:rPr lang="en-GB" sz="2800" b="1" dirty="0">
                <a:latin typeface="Arial" panose="020B0604020202020204" pitchFamily="34" charset="0"/>
                <a:cs typeface="Arial" panose="020B0604020202020204" pitchFamily="34" charset="0"/>
                <a:sym typeface="Wingdings" panose="05000000000000000000" pitchFamily="2" charset="2"/>
              </a:rPr>
              <a:t> Production</a:t>
            </a:r>
            <a:endParaRPr lang="en-GB" sz="2800" b="1" dirty="0">
              <a:latin typeface="Arial" panose="020B0604020202020204" pitchFamily="34" charset="0"/>
              <a:cs typeface="Arial" panose="020B0604020202020204" pitchFamily="34" charset="0"/>
            </a:endParaRPr>
          </a:p>
        </p:txBody>
      </p:sp>
      <p:sp>
        <p:nvSpPr>
          <p:cNvPr id="73" name="TextBox 72">
            <a:extLst>
              <a:ext uri="{FF2B5EF4-FFF2-40B4-BE49-F238E27FC236}">
                <a16:creationId xmlns:a16="http://schemas.microsoft.com/office/drawing/2014/main" id="{448134FF-6551-4FA8-BA71-DAD5A4DDB094}"/>
              </a:ext>
            </a:extLst>
          </p:cNvPr>
          <p:cNvSpPr txBox="1"/>
          <p:nvPr/>
        </p:nvSpPr>
        <p:spPr>
          <a:xfrm>
            <a:off x="8547093" y="11935052"/>
            <a:ext cx="4453304" cy="523220"/>
          </a:xfrm>
          <a:prstGeom prst="rect">
            <a:avLst/>
          </a:prstGeom>
          <a:solidFill>
            <a:schemeClr val="bg1">
              <a:lumMod val="50000"/>
            </a:schemeClr>
          </a:solidFill>
        </p:spPr>
        <p:txBody>
          <a:bodyPr wrap="square" rtlCol="0">
            <a:spAutoFit/>
          </a:bodyPr>
          <a:lstStyle/>
          <a:p>
            <a:pPr algn="ctr"/>
            <a:r>
              <a:rPr lang="en-GB" sz="2800" b="1" dirty="0">
                <a:latin typeface="Arial" panose="020B0604020202020204" pitchFamily="34" charset="0"/>
                <a:cs typeface="Arial" panose="020B0604020202020204" pitchFamily="34" charset="0"/>
              </a:rPr>
              <a:t>Production</a:t>
            </a:r>
          </a:p>
        </p:txBody>
      </p:sp>
      <p:sp>
        <p:nvSpPr>
          <p:cNvPr id="74" name="TextBox 73">
            <a:extLst>
              <a:ext uri="{FF2B5EF4-FFF2-40B4-BE49-F238E27FC236}">
                <a16:creationId xmlns:a16="http://schemas.microsoft.com/office/drawing/2014/main" id="{DBB1B1D7-4364-448F-A62E-192F7047E2F6}"/>
              </a:ext>
            </a:extLst>
          </p:cNvPr>
          <p:cNvSpPr txBox="1"/>
          <p:nvPr/>
        </p:nvSpPr>
        <p:spPr>
          <a:xfrm>
            <a:off x="8547093" y="12458272"/>
            <a:ext cx="4453304" cy="3785652"/>
          </a:xfrm>
          <a:prstGeom prst="rect">
            <a:avLst/>
          </a:prstGeom>
          <a:noFill/>
          <a:ln>
            <a:solidFill>
              <a:schemeClr val="tx1"/>
            </a:solidFill>
          </a:ln>
        </p:spPr>
        <p:txBody>
          <a:bodyPr wrap="square" rtlCol="0">
            <a:spAutoFit/>
          </a:bodyPr>
          <a:lstStyle/>
          <a:p>
            <a:r>
              <a:rPr lang="en-GB" sz="1600" dirty="0">
                <a:latin typeface="Arial" panose="020B0604020202020204" pitchFamily="34" charset="0"/>
                <a:cs typeface="Arial" panose="020B0604020202020204" pitchFamily="34" charset="0"/>
              </a:rPr>
              <a:t>The Portland cement is burned in a large rotary kiln at 1,400 degrees Celsius with the addition of gypsum and other chemicals. It is then mixed with the other components and cement is produced </a:t>
            </a:r>
          </a:p>
          <a:p>
            <a:endParaRPr lang="en-GB" sz="1600" dirty="0">
              <a:latin typeface="Arial" panose="020B0604020202020204" pitchFamily="34" charset="0"/>
              <a:cs typeface="Arial" panose="020B0604020202020204" pitchFamily="34" charset="0"/>
            </a:endParaRPr>
          </a:p>
          <a:p>
            <a:r>
              <a:rPr lang="en-GB" sz="1600" u="sng" dirty="0">
                <a:latin typeface="Arial" panose="020B0604020202020204" pitchFamily="34" charset="0"/>
                <a:cs typeface="Arial" panose="020B0604020202020204" pitchFamily="34" charset="0"/>
              </a:rPr>
              <a:t>Costs</a:t>
            </a:r>
            <a:br>
              <a:rPr lang="en-GB" sz="1600" u="sng" dirty="0"/>
            </a:br>
            <a:r>
              <a:rPr lang="en-GB" sz="1600" dirty="0">
                <a:latin typeface="Arial" panose="020B0604020202020204" pitchFamily="34" charset="0"/>
                <a:cs typeface="Arial" panose="020B0604020202020204" pitchFamily="34" charset="0"/>
              </a:rPr>
              <a:t>The cost of heating this kiln consistently will accrued massive costs yearly for the production of cement and then eventually concrete. Also in terms of using up water; global production accounts for almost a tenth of worldwide industrial water use. </a:t>
            </a:r>
            <a:br>
              <a:rPr lang="en-GB" dirty="0"/>
            </a:br>
            <a:r>
              <a:rPr lang="en-GB" sz="1600" dirty="0">
                <a:latin typeface="Arial" panose="020B0604020202020204" pitchFamily="34" charset="0"/>
                <a:cs typeface="Arial" panose="020B0604020202020204" pitchFamily="34" charset="0"/>
              </a:rPr>
              <a:t>By products of concrete also to be considered and the cost of removal</a:t>
            </a:r>
          </a:p>
        </p:txBody>
      </p:sp>
      <p:sp>
        <p:nvSpPr>
          <p:cNvPr id="75" name="TextBox 74">
            <a:extLst>
              <a:ext uri="{FF2B5EF4-FFF2-40B4-BE49-F238E27FC236}">
                <a16:creationId xmlns:a16="http://schemas.microsoft.com/office/drawing/2014/main" id="{6794743F-93E4-4AD3-B3F4-3FB6112F374A}"/>
              </a:ext>
            </a:extLst>
          </p:cNvPr>
          <p:cNvSpPr txBox="1"/>
          <p:nvPr/>
        </p:nvSpPr>
        <p:spPr>
          <a:xfrm>
            <a:off x="15646952" y="11935052"/>
            <a:ext cx="4453304" cy="523220"/>
          </a:xfrm>
          <a:prstGeom prst="rect">
            <a:avLst/>
          </a:prstGeom>
          <a:solidFill>
            <a:schemeClr val="bg1">
              <a:lumMod val="50000"/>
            </a:schemeClr>
          </a:solidFill>
        </p:spPr>
        <p:txBody>
          <a:bodyPr wrap="square" rtlCol="0">
            <a:spAutoFit/>
          </a:bodyPr>
          <a:lstStyle/>
          <a:p>
            <a:pPr algn="ctr"/>
            <a:r>
              <a:rPr lang="en-GB" sz="2800" b="1" dirty="0">
                <a:latin typeface="Arial" panose="020B0604020202020204" pitchFamily="34" charset="0"/>
                <a:cs typeface="Arial" panose="020B0604020202020204" pitchFamily="34" charset="0"/>
              </a:rPr>
              <a:t>Transport </a:t>
            </a:r>
          </a:p>
        </p:txBody>
      </p:sp>
      <p:sp>
        <p:nvSpPr>
          <p:cNvPr id="76" name="TextBox 75">
            <a:extLst>
              <a:ext uri="{FF2B5EF4-FFF2-40B4-BE49-F238E27FC236}">
                <a16:creationId xmlns:a16="http://schemas.microsoft.com/office/drawing/2014/main" id="{EC146A99-A107-4F3C-B3F8-8DA557AF4414}"/>
              </a:ext>
            </a:extLst>
          </p:cNvPr>
          <p:cNvSpPr txBox="1"/>
          <p:nvPr/>
        </p:nvSpPr>
        <p:spPr>
          <a:xfrm>
            <a:off x="15646952" y="12458272"/>
            <a:ext cx="4453304" cy="3785652"/>
          </a:xfrm>
          <a:prstGeom prst="rect">
            <a:avLst/>
          </a:prstGeom>
          <a:noFill/>
          <a:ln>
            <a:solidFill>
              <a:schemeClr val="tx1"/>
            </a:solidFill>
          </a:ln>
        </p:spPr>
        <p:txBody>
          <a:bodyPr wrap="square" rtlCol="0">
            <a:spAutoFit/>
          </a:bodyPr>
          <a:lstStyle/>
          <a:p>
            <a:r>
              <a:rPr lang="en-GB" sz="1600" dirty="0">
                <a:latin typeface="Arial" panose="020B0604020202020204" pitchFamily="34" charset="0"/>
                <a:cs typeface="Arial" panose="020B0604020202020204" pitchFamily="34" charset="0"/>
              </a:rPr>
              <a:t>Transport of concrete can be hard as normally it will need to be transported long distances away and needs to be specially transported.</a:t>
            </a:r>
          </a:p>
          <a:p>
            <a:endParaRPr lang="en-GB" sz="1600" u="sng" dirty="0">
              <a:latin typeface="Arial" panose="020B0604020202020204" pitchFamily="34" charset="0"/>
              <a:cs typeface="Arial" panose="020B0604020202020204" pitchFamily="34" charset="0"/>
            </a:endParaRPr>
          </a:p>
          <a:p>
            <a:r>
              <a:rPr lang="en-GB" sz="1600" u="sng" dirty="0">
                <a:latin typeface="Arial" panose="020B0604020202020204" pitchFamily="34" charset="0"/>
                <a:cs typeface="Arial" panose="020B0604020202020204" pitchFamily="34" charset="0"/>
              </a:rPr>
              <a:t>Costs</a:t>
            </a:r>
          </a:p>
          <a:p>
            <a:r>
              <a:rPr lang="en-GB" sz="1600" dirty="0">
                <a:latin typeface="Arial" panose="020B0604020202020204" pitchFamily="34" charset="0"/>
                <a:cs typeface="Arial" panose="020B0604020202020204" pitchFamily="34" charset="0"/>
              </a:rPr>
              <a:t>Specialist Equipment; </a:t>
            </a:r>
          </a:p>
          <a:p>
            <a:r>
              <a:rPr lang="en-GB" sz="1600" dirty="0">
                <a:latin typeface="Arial" panose="020B0604020202020204" pitchFamily="34" charset="0"/>
                <a:cs typeface="Arial" panose="020B0604020202020204" pitchFamily="34" charset="0"/>
              </a:rPr>
              <a:t>				  Cement Mixers</a:t>
            </a:r>
          </a:p>
          <a:p>
            <a:r>
              <a:rPr lang="en-GB" sz="1600" dirty="0">
                <a:latin typeface="Arial" panose="020B0604020202020204" pitchFamily="34" charset="0"/>
                <a:cs typeface="Arial" panose="020B0604020202020204" pitchFamily="34" charset="0"/>
              </a:rPr>
              <a:t>				  Cement Pumps</a:t>
            </a:r>
          </a:p>
          <a:p>
            <a:r>
              <a:rPr lang="en-GB" sz="1600" dirty="0">
                <a:latin typeface="Arial" panose="020B0604020202020204" pitchFamily="34" charset="0"/>
                <a:cs typeface="Arial" panose="020B0604020202020204" pitchFamily="34" charset="0"/>
              </a:rPr>
              <a:t>On a large construction site there would have to be tonnes of concrete transported and the energy used would be huge.</a:t>
            </a:r>
          </a:p>
          <a:p>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Fuel costs and depreciation of vehicles to be considered.</a:t>
            </a:r>
          </a:p>
          <a:p>
            <a:endParaRPr lang="en-GB" sz="1600" dirty="0">
              <a:latin typeface="Arial" panose="020B0604020202020204" pitchFamily="34" charset="0"/>
              <a:cs typeface="Arial" panose="020B0604020202020204" pitchFamily="34" charset="0"/>
            </a:endParaRPr>
          </a:p>
        </p:txBody>
      </p:sp>
      <p:sp>
        <p:nvSpPr>
          <p:cNvPr id="83" name="TextBox 82">
            <a:extLst>
              <a:ext uri="{FF2B5EF4-FFF2-40B4-BE49-F238E27FC236}">
                <a16:creationId xmlns:a16="http://schemas.microsoft.com/office/drawing/2014/main" id="{B0B71E0B-0721-492C-B942-865E79719B0C}"/>
              </a:ext>
            </a:extLst>
          </p:cNvPr>
          <p:cNvSpPr txBox="1"/>
          <p:nvPr/>
        </p:nvSpPr>
        <p:spPr>
          <a:xfrm>
            <a:off x="15626571" y="18152641"/>
            <a:ext cx="4453304" cy="523220"/>
          </a:xfrm>
          <a:prstGeom prst="rect">
            <a:avLst/>
          </a:prstGeom>
          <a:solidFill>
            <a:schemeClr val="bg1">
              <a:lumMod val="50000"/>
            </a:schemeClr>
          </a:solidFill>
        </p:spPr>
        <p:txBody>
          <a:bodyPr wrap="square" rtlCol="0">
            <a:spAutoFit/>
          </a:bodyPr>
          <a:lstStyle/>
          <a:p>
            <a:pPr algn="ctr"/>
            <a:r>
              <a:rPr lang="en-GB" sz="2800" b="1" dirty="0">
                <a:latin typeface="Arial" panose="020B0604020202020204" pitchFamily="34" charset="0"/>
                <a:cs typeface="Arial" panose="020B0604020202020204" pitchFamily="34" charset="0"/>
              </a:rPr>
              <a:t>Demolition </a:t>
            </a:r>
          </a:p>
        </p:txBody>
      </p:sp>
      <p:sp>
        <p:nvSpPr>
          <p:cNvPr id="84" name="TextBox 83">
            <a:extLst>
              <a:ext uri="{FF2B5EF4-FFF2-40B4-BE49-F238E27FC236}">
                <a16:creationId xmlns:a16="http://schemas.microsoft.com/office/drawing/2014/main" id="{AD14DBEA-D31C-47CB-9A61-8D040D02629D}"/>
              </a:ext>
            </a:extLst>
          </p:cNvPr>
          <p:cNvSpPr txBox="1"/>
          <p:nvPr/>
        </p:nvSpPr>
        <p:spPr>
          <a:xfrm>
            <a:off x="15626571" y="18675861"/>
            <a:ext cx="4453304" cy="3539430"/>
          </a:xfrm>
          <a:prstGeom prst="rect">
            <a:avLst/>
          </a:prstGeom>
          <a:noFill/>
          <a:ln>
            <a:solidFill>
              <a:schemeClr val="tx1"/>
            </a:solidFill>
          </a:ln>
        </p:spPr>
        <p:txBody>
          <a:bodyPr wrap="square" rtlCol="0">
            <a:spAutoFit/>
          </a:bodyPr>
          <a:lstStyle/>
          <a:p>
            <a:r>
              <a:rPr lang="en-GB" sz="1600" dirty="0">
                <a:latin typeface="Arial" panose="020B0604020202020204" pitchFamily="34" charset="0"/>
                <a:cs typeface="Arial" panose="020B0604020202020204" pitchFamily="34" charset="0"/>
              </a:rPr>
              <a:t>When a building is no longer required it will need to be destroyed. When this time comes there will be large costs associated with it. It will get destroyed by a bulldozer and need to be transported away. Dust suppression techniques will also need to be applied in order to protect a safe working environment.</a:t>
            </a:r>
          </a:p>
          <a:p>
            <a:endParaRPr lang="en-GB" sz="1600" dirty="0">
              <a:latin typeface="Arial" panose="020B0604020202020204" pitchFamily="34" charset="0"/>
              <a:cs typeface="Arial" panose="020B0604020202020204" pitchFamily="34" charset="0"/>
            </a:endParaRPr>
          </a:p>
          <a:p>
            <a:r>
              <a:rPr lang="en-GB" sz="1600" u="sng" dirty="0">
                <a:latin typeface="Arial" panose="020B0604020202020204" pitchFamily="34" charset="0"/>
                <a:cs typeface="Arial" panose="020B0604020202020204" pitchFamily="34" charset="0"/>
              </a:rPr>
              <a:t>Costs</a:t>
            </a:r>
          </a:p>
          <a:p>
            <a:r>
              <a:rPr lang="en-GB" sz="1600" dirty="0">
                <a:latin typeface="Arial" panose="020B0604020202020204" pitchFamily="34" charset="0"/>
                <a:cs typeface="Arial" panose="020B0604020202020204" pitchFamily="34" charset="0"/>
              </a:rPr>
              <a:t>Bulldozer Hire</a:t>
            </a:r>
          </a:p>
          <a:p>
            <a:r>
              <a:rPr lang="en-GB" sz="1600" dirty="0">
                <a:latin typeface="Arial" panose="020B0604020202020204" pitchFamily="34" charset="0"/>
                <a:cs typeface="Arial" panose="020B0604020202020204" pitchFamily="34" charset="0"/>
              </a:rPr>
              <a:t>Transport </a:t>
            </a:r>
          </a:p>
          <a:p>
            <a:r>
              <a:rPr lang="en-GB" sz="1600" dirty="0">
                <a:latin typeface="Arial" panose="020B0604020202020204" pitchFamily="34" charset="0"/>
                <a:cs typeface="Arial" panose="020B0604020202020204" pitchFamily="34" charset="0"/>
              </a:rPr>
              <a:t>Labour</a:t>
            </a:r>
          </a:p>
          <a:p>
            <a:r>
              <a:rPr lang="en-GB" sz="1600" dirty="0">
                <a:latin typeface="Arial" panose="020B0604020202020204" pitchFamily="34" charset="0"/>
                <a:cs typeface="Arial" panose="020B0604020202020204" pitchFamily="34" charset="0"/>
              </a:rPr>
              <a:t>Disposal </a:t>
            </a:r>
          </a:p>
          <a:p>
            <a:r>
              <a:rPr lang="en-GB" sz="1600" dirty="0">
                <a:latin typeface="Arial" panose="020B0604020202020204" pitchFamily="34" charset="0"/>
                <a:cs typeface="Arial" panose="020B0604020202020204" pitchFamily="34" charset="0"/>
              </a:rPr>
              <a:t>Recycling</a:t>
            </a:r>
          </a:p>
        </p:txBody>
      </p:sp>
      <p:sp>
        <p:nvSpPr>
          <p:cNvPr id="85" name="TextBox 84">
            <a:extLst>
              <a:ext uri="{FF2B5EF4-FFF2-40B4-BE49-F238E27FC236}">
                <a16:creationId xmlns:a16="http://schemas.microsoft.com/office/drawing/2014/main" id="{3F1FFDD2-BC24-4FB2-BBAE-099B819F40CC}"/>
              </a:ext>
            </a:extLst>
          </p:cNvPr>
          <p:cNvSpPr txBox="1"/>
          <p:nvPr/>
        </p:nvSpPr>
        <p:spPr>
          <a:xfrm>
            <a:off x="8547093" y="18152641"/>
            <a:ext cx="4453304" cy="523220"/>
          </a:xfrm>
          <a:prstGeom prst="rect">
            <a:avLst/>
          </a:prstGeom>
          <a:solidFill>
            <a:schemeClr val="bg1">
              <a:lumMod val="50000"/>
            </a:schemeClr>
          </a:solidFill>
        </p:spPr>
        <p:txBody>
          <a:bodyPr wrap="square" rtlCol="0">
            <a:spAutoFit/>
          </a:bodyPr>
          <a:lstStyle/>
          <a:p>
            <a:pPr algn="ctr"/>
            <a:r>
              <a:rPr lang="en-GB" sz="2800" b="1" dirty="0">
                <a:latin typeface="Arial" panose="020B0604020202020204" pitchFamily="34" charset="0"/>
                <a:cs typeface="Arial" panose="020B0604020202020204" pitchFamily="34" charset="0"/>
              </a:rPr>
              <a:t>Use and maintenance </a:t>
            </a:r>
          </a:p>
        </p:txBody>
      </p:sp>
      <p:sp>
        <p:nvSpPr>
          <p:cNvPr id="86" name="TextBox 85">
            <a:extLst>
              <a:ext uri="{FF2B5EF4-FFF2-40B4-BE49-F238E27FC236}">
                <a16:creationId xmlns:a16="http://schemas.microsoft.com/office/drawing/2014/main" id="{0520A559-9EB0-4F9F-9F53-2AB5B7A04E82}"/>
              </a:ext>
            </a:extLst>
          </p:cNvPr>
          <p:cNvSpPr txBox="1"/>
          <p:nvPr/>
        </p:nvSpPr>
        <p:spPr>
          <a:xfrm>
            <a:off x="8547093" y="18675861"/>
            <a:ext cx="4453304" cy="2308324"/>
          </a:xfrm>
          <a:prstGeom prst="rect">
            <a:avLst/>
          </a:prstGeom>
          <a:noFill/>
          <a:ln>
            <a:solidFill>
              <a:schemeClr val="tx1"/>
            </a:solidFill>
          </a:ln>
        </p:spPr>
        <p:txBody>
          <a:bodyPr wrap="square" rtlCol="0">
            <a:spAutoFit/>
          </a:bodyPr>
          <a:lstStyle/>
          <a:p>
            <a:r>
              <a:rPr lang="en-GB" sz="1600" dirty="0">
                <a:latin typeface="Arial" panose="020B0604020202020204" pitchFamily="34" charset="0"/>
                <a:cs typeface="Arial" panose="020B0604020202020204" pitchFamily="34" charset="0"/>
              </a:rPr>
              <a:t>Concrete will require minimal consultation during the usage phase of a contract. It is an extremely durable material and can last anything between 30 and 100 years. If repairs are kept on top of there is no reason why it cannot exceed these figures. </a:t>
            </a:r>
          </a:p>
          <a:p>
            <a:endParaRPr lang="en-GB" sz="1600" dirty="0">
              <a:latin typeface="Arial" panose="020B0604020202020204" pitchFamily="34" charset="0"/>
              <a:cs typeface="Arial" panose="020B0604020202020204" pitchFamily="34" charset="0"/>
            </a:endParaRPr>
          </a:p>
          <a:p>
            <a:r>
              <a:rPr lang="en-GB" sz="1600" u="sng" dirty="0">
                <a:latin typeface="Arial" panose="020B0604020202020204" pitchFamily="34" charset="0"/>
                <a:cs typeface="Arial" panose="020B0604020202020204" pitchFamily="34" charset="0"/>
              </a:rPr>
              <a:t>Cost</a:t>
            </a:r>
          </a:p>
          <a:p>
            <a:r>
              <a:rPr lang="en-GB" sz="1600" dirty="0">
                <a:latin typeface="Arial" panose="020B0604020202020204" pitchFamily="34" charset="0"/>
                <a:cs typeface="Arial" panose="020B0604020202020204" pitchFamily="34" charset="0"/>
              </a:rPr>
              <a:t>Repairs (minimal)</a:t>
            </a:r>
          </a:p>
        </p:txBody>
      </p:sp>
      <p:sp>
        <p:nvSpPr>
          <p:cNvPr id="87" name="TextBox 86">
            <a:extLst>
              <a:ext uri="{FF2B5EF4-FFF2-40B4-BE49-F238E27FC236}">
                <a16:creationId xmlns:a16="http://schemas.microsoft.com/office/drawing/2014/main" id="{D2B6B1A7-3489-48B2-9AD3-295CFC22B39D}"/>
              </a:ext>
            </a:extLst>
          </p:cNvPr>
          <p:cNvSpPr txBox="1"/>
          <p:nvPr/>
        </p:nvSpPr>
        <p:spPr>
          <a:xfrm>
            <a:off x="1283369" y="18152641"/>
            <a:ext cx="4453304" cy="523220"/>
          </a:xfrm>
          <a:prstGeom prst="rect">
            <a:avLst/>
          </a:prstGeom>
          <a:solidFill>
            <a:schemeClr val="bg1">
              <a:lumMod val="50000"/>
            </a:schemeClr>
          </a:solidFill>
        </p:spPr>
        <p:txBody>
          <a:bodyPr wrap="square" rtlCol="0">
            <a:spAutoFit/>
          </a:bodyPr>
          <a:lstStyle/>
          <a:p>
            <a:pPr algn="ctr"/>
            <a:r>
              <a:rPr lang="en-GB" sz="2800" b="1" dirty="0">
                <a:latin typeface="Arial" panose="020B0604020202020204" pitchFamily="34" charset="0"/>
                <a:cs typeface="Arial" panose="020B0604020202020204" pitchFamily="34" charset="0"/>
              </a:rPr>
              <a:t>Construction </a:t>
            </a:r>
          </a:p>
        </p:txBody>
      </p:sp>
      <p:sp>
        <p:nvSpPr>
          <p:cNvPr id="88" name="TextBox 87">
            <a:extLst>
              <a:ext uri="{FF2B5EF4-FFF2-40B4-BE49-F238E27FC236}">
                <a16:creationId xmlns:a16="http://schemas.microsoft.com/office/drawing/2014/main" id="{6AB8DF47-9107-485B-B52F-7E11D3244854}"/>
              </a:ext>
            </a:extLst>
          </p:cNvPr>
          <p:cNvSpPr txBox="1"/>
          <p:nvPr/>
        </p:nvSpPr>
        <p:spPr>
          <a:xfrm>
            <a:off x="1283369" y="18675861"/>
            <a:ext cx="4453304" cy="2800767"/>
          </a:xfrm>
          <a:prstGeom prst="rect">
            <a:avLst/>
          </a:prstGeom>
          <a:noFill/>
          <a:ln>
            <a:solidFill>
              <a:schemeClr val="tx1"/>
            </a:solidFill>
          </a:ln>
        </p:spPr>
        <p:txBody>
          <a:bodyPr wrap="square" rtlCol="0">
            <a:spAutoFit/>
          </a:bodyPr>
          <a:lstStyle/>
          <a:p>
            <a:r>
              <a:rPr lang="en-GB" sz="1600" dirty="0">
                <a:latin typeface="Arial" panose="020B0604020202020204" pitchFamily="34" charset="0"/>
                <a:cs typeface="Arial" panose="020B0604020202020204" pitchFamily="34" charset="0"/>
              </a:rPr>
              <a:t>Once at the site, the concrete must be placed and compacted. Contractor's will use a range of techniques in order to compact the concrete and ensure no air bubbles are in the mixture. They will use a power float to do this.</a:t>
            </a:r>
          </a:p>
          <a:p>
            <a:endParaRPr lang="en-GB" sz="1600" u="sng" dirty="0">
              <a:latin typeface="Arial" panose="020B0604020202020204" pitchFamily="34" charset="0"/>
              <a:cs typeface="Arial" panose="020B0604020202020204" pitchFamily="34" charset="0"/>
            </a:endParaRPr>
          </a:p>
          <a:p>
            <a:r>
              <a:rPr lang="en-GB" sz="1600" u="sng" dirty="0">
                <a:latin typeface="Arial" panose="020B0604020202020204" pitchFamily="34" charset="0"/>
                <a:cs typeface="Arial" panose="020B0604020202020204" pitchFamily="34" charset="0"/>
              </a:rPr>
              <a:t>Costs</a:t>
            </a:r>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The costs here are quite minimal, only the labour that would be required on site in order to lay the concrete and the small amount of fuel to run the power float system if adapted.</a:t>
            </a:r>
          </a:p>
        </p:txBody>
      </p:sp>
      <p:sp>
        <p:nvSpPr>
          <p:cNvPr id="89" name="TextBox 88">
            <a:extLst>
              <a:ext uri="{FF2B5EF4-FFF2-40B4-BE49-F238E27FC236}">
                <a16:creationId xmlns:a16="http://schemas.microsoft.com/office/drawing/2014/main" id="{EBB420A1-21BD-4085-860A-E1CF71C53166}"/>
              </a:ext>
            </a:extLst>
          </p:cNvPr>
          <p:cNvSpPr txBox="1"/>
          <p:nvPr/>
        </p:nvSpPr>
        <p:spPr>
          <a:xfrm>
            <a:off x="1283369" y="23952316"/>
            <a:ext cx="4453304" cy="523220"/>
          </a:xfrm>
          <a:prstGeom prst="rect">
            <a:avLst/>
          </a:prstGeom>
          <a:solidFill>
            <a:schemeClr val="bg1">
              <a:lumMod val="50000"/>
            </a:schemeClr>
          </a:solidFill>
        </p:spPr>
        <p:txBody>
          <a:bodyPr wrap="square" rtlCol="0">
            <a:spAutoFit/>
          </a:bodyPr>
          <a:lstStyle/>
          <a:p>
            <a:pPr algn="ctr"/>
            <a:r>
              <a:rPr lang="en-GB" sz="2800" b="1" dirty="0">
                <a:latin typeface="Arial" panose="020B0604020202020204" pitchFamily="34" charset="0"/>
                <a:cs typeface="Arial" panose="020B0604020202020204" pitchFamily="34" charset="0"/>
              </a:rPr>
              <a:t>End disposal</a:t>
            </a:r>
          </a:p>
        </p:txBody>
      </p:sp>
      <p:sp>
        <p:nvSpPr>
          <p:cNvPr id="90" name="TextBox 89">
            <a:extLst>
              <a:ext uri="{FF2B5EF4-FFF2-40B4-BE49-F238E27FC236}">
                <a16:creationId xmlns:a16="http://schemas.microsoft.com/office/drawing/2014/main" id="{07AE4A02-8737-44AA-A250-EF75B8A11E2B}"/>
              </a:ext>
            </a:extLst>
          </p:cNvPr>
          <p:cNvSpPr txBox="1"/>
          <p:nvPr/>
        </p:nvSpPr>
        <p:spPr>
          <a:xfrm>
            <a:off x="1283369" y="24475536"/>
            <a:ext cx="4453304" cy="4524315"/>
          </a:xfrm>
          <a:prstGeom prst="rect">
            <a:avLst/>
          </a:prstGeom>
          <a:noFill/>
          <a:ln>
            <a:solidFill>
              <a:schemeClr val="tx1"/>
            </a:solidFill>
          </a:ln>
        </p:spPr>
        <p:txBody>
          <a:bodyPr wrap="square" rtlCol="0">
            <a:spAutoFit/>
          </a:bodyPr>
          <a:lstStyle/>
          <a:p>
            <a:r>
              <a:rPr lang="en-GB" sz="1600" dirty="0">
                <a:latin typeface="Arial" panose="020B0604020202020204" pitchFamily="34" charset="0"/>
                <a:cs typeface="Arial" panose="020B0604020202020204" pitchFamily="34" charset="0"/>
              </a:rPr>
              <a:t>Concrete can be recycled and reused as aggregate for other buildings. When concrete is used in conjunction with rebar it is more difficult but still can be done.</a:t>
            </a:r>
          </a:p>
          <a:p>
            <a:endParaRPr lang="en-GB" sz="1600" dirty="0">
              <a:latin typeface="Arial" panose="020B0604020202020204" pitchFamily="34" charset="0"/>
              <a:cs typeface="Arial" panose="020B0604020202020204" pitchFamily="34" charset="0"/>
            </a:endParaRPr>
          </a:p>
          <a:p>
            <a:r>
              <a:rPr lang="en-GB" sz="1600" u="sng" dirty="0">
                <a:latin typeface="Arial" panose="020B0604020202020204" pitchFamily="34" charset="0"/>
                <a:cs typeface="Arial" panose="020B0604020202020204" pitchFamily="34" charset="0"/>
              </a:rPr>
              <a:t>Costs</a:t>
            </a:r>
          </a:p>
          <a:p>
            <a:r>
              <a:rPr lang="en-GB" sz="1600" dirty="0">
                <a:latin typeface="Arial" panose="020B0604020202020204" pitchFamily="34" charset="0"/>
                <a:cs typeface="Arial" panose="020B0604020202020204" pitchFamily="34" charset="0"/>
              </a:rPr>
              <a:t>Transport</a:t>
            </a:r>
          </a:p>
          <a:p>
            <a:r>
              <a:rPr lang="en-GB" sz="1600" dirty="0">
                <a:latin typeface="Arial" panose="020B0604020202020204" pitchFamily="34" charset="0"/>
                <a:cs typeface="Arial" panose="020B0604020202020204" pitchFamily="34" charset="0"/>
              </a:rPr>
              <a:t>Disposal at landfill</a:t>
            </a:r>
          </a:p>
          <a:p>
            <a:r>
              <a:rPr lang="en-GB" sz="1600" dirty="0">
                <a:latin typeface="Arial" panose="020B0604020202020204" pitchFamily="34" charset="0"/>
                <a:cs typeface="Arial" panose="020B0604020202020204" pitchFamily="34" charset="0"/>
              </a:rPr>
              <a:t>Recycling </a:t>
            </a:r>
          </a:p>
          <a:p>
            <a:r>
              <a:rPr lang="en-GB" sz="1600" dirty="0">
                <a:latin typeface="Arial" panose="020B0604020202020204" pitchFamily="34" charset="0"/>
                <a:cs typeface="Arial" panose="020B0604020202020204" pitchFamily="34" charset="0"/>
              </a:rPr>
              <a:t>Reusing on the new build after demolition</a:t>
            </a:r>
          </a:p>
          <a:p>
            <a:r>
              <a:rPr lang="en-GB" sz="1600" dirty="0">
                <a:latin typeface="Arial" panose="020B0604020202020204" pitchFamily="34" charset="0"/>
                <a:cs typeface="Arial" panose="020B0604020202020204" pitchFamily="34" charset="0"/>
              </a:rPr>
              <a:t>(this would save money on construction costs of the new build) </a:t>
            </a:r>
          </a:p>
          <a:p>
            <a:endParaRPr lang="en-GB" sz="1600" dirty="0">
              <a:latin typeface="Arial" panose="020B060402020202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p:txBody>
      </p:sp>
      <p:pic>
        <p:nvPicPr>
          <p:cNvPr id="93" name="Picture 92">
            <a:extLst>
              <a:ext uri="{FF2B5EF4-FFF2-40B4-BE49-F238E27FC236}">
                <a16:creationId xmlns:a16="http://schemas.microsoft.com/office/drawing/2014/main" id="{B346080E-17D1-44F0-BC26-459FD6409AFC}"/>
              </a:ext>
            </a:extLst>
          </p:cNvPr>
          <p:cNvPicPr>
            <a:picLocks noChangeAspect="1"/>
          </p:cNvPicPr>
          <p:nvPr/>
        </p:nvPicPr>
        <p:blipFill>
          <a:blip r:embed="rId3"/>
          <a:stretch>
            <a:fillRect/>
          </a:stretch>
        </p:blipFill>
        <p:spPr>
          <a:xfrm>
            <a:off x="1283369" y="9235648"/>
            <a:ext cx="4444447" cy="2431409"/>
          </a:xfrm>
          <a:prstGeom prst="rect">
            <a:avLst/>
          </a:prstGeom>
        </p:spPr>
      </p:pic>
      <p:pic>
        <p:nvPicPr>
          <p:cNvPr id="94" name="Picture 93">
            <a:extLst>
              <a:ext uri="{FF2B5EF4-FFF2-40B4-BE49-F238E27FC236}">
                <a16:creationId xmlns:a16="http://schemas.microsoft.com/office/drawing/2014/main" id="{B3C29620-0FDD-42B4-AEE1-0F454F5AF5FC}"/>
              </a:ext>
            </a:extLst>
          </p:cNvPr>
          <p:cNvPicPr>
            <a:picLocks noChangeAspect="1"/>
          </p:cNvPicPr>
          <p:nvPr/>
        </p:nvPicPr>
        <p:blipFill>
          <a:blip r:embed="rId4"/>
          <a:stretch>
            <a:fillRect/>
          </a:stretch>
        </p:blipFill>
        <p:spPr>
          <a:xfrm>
            <a:off x="8542617" y="24475536"/>
            <a:ext cx="4453304" cy="2659201"/>
          </a:xfrm>
          <a:prstGeom prst="rect">
            <a:avLst/>
          </a:prstGeom>
          <a:ln>
            <a:solidFill>
              <a:schemeClr val="tx1"/>
            </a:solidFill>
          </a:ln>
        </p:spPr>
      </p:pic>
      <p:sp>
        <p:nvSpPr>
          <p:cNvPr id="95" name="TextBox 94">
            <a:extLst>
              <a:ext uri="{FF2B5EF4-FFF2-40B4-BE49-F238E27FC236}">
                <a16:creationId xmlns:a16="http://schemas.microsoft.com/office/drawing/2014/main" id="{8FC815CA-30D5-4F12-8631-934D01A2CA38}"/>
              </a:ext>
            </a:extLst>
          </p:cNvPr>
          <p:cNvSpPr txBox="1"/>
          <p:nvPr/>
        </p:nvSpPr>
        <p:spPr>
          <a:xfrm>
            <a:off x="8542617" y="23952316"/>
            <a:ext cx="4453304" cy="523220"/>
          </a:xfrm>
          <a:prstGeom prst="rect">
            <a:avLst/>
          </a:prstGeom>
          <a:solidFill>
            <a:schemeClr val="bg1">
              <a:lumMod val="50000"/>
            </a:schemeClr>
          </a:solidFill>
          <a:ln w="12700">
            <a:solidFill>
              <a:schemeClr val="tx1"/>
            </a:solidFill>
          </a:ln>
        </p:spPr>
        <p:txBody>
          <a:bodyPr wrap="square" rtlCol="0">
            <a:spAutoFit/>
          </a:bodyPr>
          <a:lstStyle/>
          <a:p>
            <a:pPr algn="ctr"/>
            <a:r>
              <a:rPr lang="en-GB" sz="2800" b="1" dirty="0">
                <a:latin typeface="Arial" panose="020B0604020202020204" pitchFamily="34" charset="0"/>
                <a:cs typeface="Arial" panose="020B0604020202020204" pitchFamily="34" charset="0"/>
              </a:rPr>
              <a:t>Energy usage </a:t>
            </a:r>
          </a:p>
        </p:txBody>
      </p:sp>
      <p:sp>
        <p:nvSpPr>
          <p:cNvPr id="96" name="TextBox 95">
            <a:extLst>
              <a:ext uri="{FF2B5EF4-FFF2-40B4-BE49-F238E27FC236}">
                <a16:creationId xmlns:a16="http://schemas.microsoft.com/office/drawing/2014/main" id="{4DE3AC00-6B5C-42DF-B0DF-E171EC29F9F1}"/>
              </a:ext>
            </a:extLst>
          </p:cNvPr>
          <p:cNvSpPr txBox="1"/>
          <p:nvPr/>
        </p:nvSpPr>
        <p:spPr>
          <a:xfrm>
            <a:off x="8542617" y="27127240"/>
            <a:ext cx="4453304" cy="2308324"/>
          </a:xfrm>
          <a:prstGeom prst="rect">
            <a:avLst/>
          </a:prstGeom>
          <a:noFill/>
          <a:ln>
            <a:solidFill>
              <a:schemeClr val="tx1"/>
            </a:solidFill>
          </a:ln>
        </p:spPr>
        <p:txBody>
          <a:bodyPr wrap="square" rtlCol="0">
            <a:spAutoFit/>
          </a:bodyPr>
          <a:lstStyle/>
          <a:p>
            <a:r>
              <a:rPr lang="en-GB" sz="1600" dirty="0">
                <a:latin typeface="Arial" panose="020B0604020202020204" pitchFamily="34" charset="0"/>
                <a:cs typeface="Arial" panose="020B0604020202020204" pitchFamily="34" charset="0"/>
              </a:rPr>
              <a:t>This graph shows the energy impact during different stages of the life cycle. This shows that although there is high energy on disposal and manufacture but during the usage stage there is very low amounts. This also represents the relative cost and shows that once manufacture costs are low. These building also have a very long life span so very good for the environment</a:t>
            </a:r>
          </a:p>
        </p:txBody>
      </p:sp>
      <p:pic>
        <p:nvPicPr>
          <p:cNvPr id="97" name="Picture 96">
            <a:extLst>
              <a:ext uri="{FF2B5EF4-FFF2-40B4-BE49-F238E27FC236}">
                <a16:creationId xmlns:a16="http://schemas.microsoft.com/office/drawing/2014/main" id="{D30AF6B9-E9A7-4E88-96E3-78E92B5097E4}"/>
              </a:ext>
            </a:extLst>
          </p:cNvPr>
          <p:cNvPicPr>
            <a:picLocks noChangeAspect="1"/>
          </p:cNvPicPr>
          <p:nvPr/>
        </p:nvPicPr>
        <p:blipFill>
          <a:blip r:embed="rId5"/>
          <a:stretch>
            <a:fillRect/>
          </a:stretch>
        </p:blipFill>
        <p:spPr>
          <a:xfrm>
            <a:off x="9094200" y="6918908"/>
            <a:ext cx="3024282" cy="1477967"/>
          </a:xfrm>
          <a:prstGeom prst="rect">
            <a:avLst/>
          </a:prstGeom>
        </p:spPr>
      </p:pic>
      <p:sp>
        <p:nvSpPr>
          <p:cNvPr id="98" name="TextBox 97">
            <a:extLst>
              <a:ext uri="{FF2B5EF4-FFF2-40B4-BE49-F238E27FC236}">
                <a16:creationId xmlns:a16="http://schemas.microsoft.com/office/drawing/2014/main" id="{D0957C40-A15E-4535-93C0-877FFBD129CD}"/>
              </a:ext>
            </a:extLst>
          </p:cNvPr>
          <p:cNvSpPr txBox="1"/>
          <p:nvPr/>
        </p:nvSpPr>
        <p:spPr>
          <a:xfrm>
            <a:off x="9096479" y="6664212"/>
            <a:ext cx="3034345" cy="261610"/>
          </a:xfrm>
          <a:prstGeom prst="rect">
            <a:avLst/>
          </a:prstGeom>
          <a:solidFill>
            <a:schemeClr val="bg1">
              <a:lumMod val="50000"/>
            </a:schemeClr>
          </a:solidFill>
        </p:spPr>
        <p:txBody>
          <a:bodyPr wrap="square" rtlCol="0">
            <a:spAutoFit/>
          </a:bodyPr>
          <a:lstStyle/>
          <a:p>
            <a:pPr algn="ctr"/>
            <a:r>
              <a:rPr lang="en-GB" sz="1050" b="1" dirty="0" err="1">
                <a:latin typeface="Arial" panose="020B0604020202020204" pitchFamily="34" charset="0"/>
                <a:cs typeface="Arial" panose="020B0604020202020204" pitchFamily="34" charset="0"/>
              </a:rPr>
              <a:t>Rics</a:t>
            </a:r>
            <a:r>
              <a:rPr lang="en-GB" sz="1050" b="1" dirty="0">
                <a:latin typeface="Arial" panose="020B0604020202020204" pitchFamily="34" charset="0"/>
                <a:cs typeface="Arial" panose="020B0604020202020204" pitchFamily="34" charset="0"/>
              </a:rPr>
              <a:t> life cycle assessment </a:t>
            </a:r>
          </a:p>
        </p:txBody>
      </p:sp>
      <p:sp>
        <p:nvSpPr>
          <p:cNvPr id="99" name="Rectangle 98">
            <a:extLst>
              <a:ext uri="{FF2B5EF4-FFF2-40B4-BE49-F238E27FC236}">
                <a16:creationId xmlns:a16="http://schemas.microsoft.com/office/drawing/2014/main" id="{B920CC99-AC6D-4770-998D-376F1606ECB5}"/>
              </a:ext>
            </a:extLst>
          </p:cNvPr>
          <p:cNvSpPr/>
          <p:nvPr/>
        </p:nvSpPr>
        <p:spPr>
          <a:xfrm>
            <a:off x="188685" y="159656"/>
            <a:ext cx="20987658" cy="29928457"/>
          </a:xfrm>
          <a:prstGeom prst="rect">
            <a:avLst/>
          </a:prstGeom>
          <a:noFill/>
          <a:ln w="76200">
            <a:solidFill>
              <a:schemeClr val="tx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0" name="TextBox 99">
            <a:extLst>
              <a:ext uri="{FF2B5EF4-FFF2-40B4-BE49-F238E27FC236}">
                <a16:creationId xmlns:a16="http://schemas.microsoft.com/office/drawing/2014/main" id="{29BF32F6-9C96-4311-B6C9-F6E4F47CFD23}"/>
              </a:ext>
            </a:extLst>
          </p:cNvPr>
          <p:cNvSpPr txBox="1"/>
          <p:nvPr/>
        </p:nvSpPr>
        <p:spPr>
          <a:xfrm>
            <a:off x="15709947" y="23952316"/>
            <a:ext cx="4453304" cy="523220"/>
          </a:xfrm>
          <a:prstGeom prst="rect">
            <a:avLst/>
          </a:prstGeom>
          <a:solidFill>
            <a:schemeClr val="bg1">
              <a:lumMod val="50000"/>
            </a:schemeClr>
          </a:solidFill>
        </p:spPr>
        <p:txBody>
          <a:bodyPr wrap="square" rtlCol="0">
            <a:spAutoFit/>
          </a:bodyPr>
          <a:lstStyle/>
          <a:p>
            <a:pPr algn="ctr"/>
            <a:r>
              <a:rPr lang="en-GB" sz="2800" b="1" dirty="0">
                <a:latin typeface="Arial" panose="020B0604020202020204" pitchFamily="34" charset="0"/>
                <a:cs typeface="Arial" panose="020B0604020202020204" pitchFamily="34" charset="0"/>
              </a:rPr>
              <a:t>Reducing total life cost </a:t>
            </a:r>
          </a:p>
        </p:txBody>
      </p:sp>
      <p:sp>
        <p:nvSpPr>
          <p:cNvPr id="101" name="TextBox 100">
            <a:extLst>
              <a:ext uri="{FF2B5EF4-FFF2-40B4-BE49-F238E27FC236}">
                <a16:creationId xmlns:a16="http://schemas.microsoft.com/office/drawing/2014/main" id="{125D7FAC-2744-4ADF-8081-74E8FEF4E81E}"/>
              </a:ext>
            </a:extLst>
          </p:cNvPr>
          <p:cNvSpPr txBox="1"/>
          <p:nvPr/>
        </p:nvSpPr>
        <p:spPr>
          <a:xfrm>
            <a:off x="15709947" y="24475536"/>
            <a:ext cx="4453304" cy="1815882"/>
          </a:xfrm>
          <a:prstGeom prst="rect">
            <a:avLst/>
          </a:prstGeom>
          <a:noFill/>
          <a:ln>
            <a:solidFill>
              <a:schemeClr val="tx1"/>
            </a:solidFill>
          </a:ln>
        </p:spPr>
        <p:txBody>
          <a:bodyPr wrap="square" rtlCol="0">
            <a:spAutoFit/>
          </a:bodyPr>
          <a:lstStyle/>
          <a:p>
            <a:r>
              <a:rPr lang="en-GB" sz="1600" dirty="0">
                <a:latin typeface="Arial" panose="020B0604020202020204" pitchFamily="34" charset="0"/>
                <a:cs typeface="Arial" panose="020B0604020202020204" pitchFamily="34" charset="0"/>
              </a:rPr>
              <a:t>Ways to reduce total life cost;</a:t>
            </a:r>
          </a:p>
          <a:p>
            <a:endParaRPr lang="en-GB" sz="1600" dirty="0">
              <a:latin typeface="Arial" panose="020B0604020202020204" pitchFamily="34" charset="0"/>
              <a:cs typeface="Arial" panose="020B0604020202020204" pitchFamily="34" charset="0"/>
            </a:endParaRPr>
          </a:p>
          <a:p>
            <a:pPr marL="285750" indent="-285750">
              <a:buFontTx/>
              <a:buChar char="-"/>
            </a:pPr>
            <a:r>
              <a:rPr lang="en-GB" sz="1600" dirty="0">
                <a:latin typeface="Arial" panose="020B0604020202020204" pitchFamily="34" charset="0"/>
                <a:cs typeface="Arial" panose="020B0604020202020204" pitchFamily="34" charset="0"/>
              </a:rPr>
              <a:t>Recuse concrete after demolition</a:t>
            </a:r>
          </a:p>
          <a:p>
            <a:r>
              <a:rPr lang="en-GB" sz="1600" dirty="0">
                <a:latin typeface="Arial" panose="020B0604020202020204" pitchFamily="34" charset="0"/>
                <a:cs typeface="Arial" panose="020B0604020202020204" pitchFamily="34" charset="0"/>
              </a:rPr>
              <a:t>Saves space in landfill</a:t>
            </a:r>
          </a:p>
          <a:p>
            <a:r>
              <a:rPr lang="en-GB" sz="1600" dirty="0">
                <a:latin typeface="Arial" panose="020B0604020202020204" pitchFamily="34" charset="0"/>
                <a:cs typeface="Arial" panose="020B0604020202020204" pitchFamily="34" charset="0"/>
              </a:rPr>
              <a:t>Stops using up natural resources</a:t>
            </a:r>
          </a:p>
          <a:p>
            <a:pPr marL="285750" indent="-285750">
              <a:buFontTx/>
              <a:buChar char="-"/>
            </a:pPr>
            <a:r>
              <a:rPr lang="en-GB" sz="1600" dirty="0">
                <a:latin typeface="Arial" panose="020B0604020202020204" pitchFamily="34" charset="0"/>
                <a:cs typeface="Arial" panose="020B0604020202020204" pitchFamily="34" charset="0"/>
              </a:rPr>
              <a:t>Use production by products for other processes</a:t>
            </a:r>
          </a:p>
        </p:txBody>
      </p:sp>
      <p:pic>
        <p:nvPicPr>
          <p:cNvPr id="102" name="Picture 101">
            <a:extLst>
              <a:ext uri="{FF2B5EF4-FFF2-40B4-BE49-F238E27FC236}">
                <a16:creationId xmlns:a16="http://schemas.microsoft.com/office/drawing/2014/main" id="{596D0119-D7FE-4219-99D7-40F23B0C7600}"/>
              </a:ext>
            </a:extLst>
          </p:cNvPr>
          <p:cNvPicPr>
            <a:picLocks noChangeAspect="1"/>
          </p:cNvPicPr>
          <p:nvPr/>
        </p:nvPicPr>
        <p:blipFill>
          <a:blip r:embed="rId6"/>
          <a:stretch>
            <a:fillRect/>
          </a:stretch>
        </p:blipFill>
        <p:spPr>
          <a:xfrm>
            <a:off x="1397392" y="21817484"/>
            <a:ext cx="4216400" cy="1793975"/>
          </a:xfrm>
          <a:prstGeom prst="rect">
            <a:avLst/>
          </a:prstGeom>
          <a:ln w="127000" cap="sq">
            <a:solidFill>
              <a:srgbClr val="000000"/>
            </a:solidFill>
            <a:miter lim="800000"/>
          </a:ln>
          <a:effectLst>
            <a:outerShdw blurRad="57150" dist="50800" dir="2700000" algn="tl" rotWithShape="0">
              <a:srgbClr val="000000">
                <a:alpha val="40000"/>
              </a:srgbClr>
            </a:outerShdw>
          </a:effectLst>
        </p:spPr>
      </p:pic>
    </p:spTree>
    <p:extLst>
      <p:ext uri="{BB962C8B-B14F-4D97-AF65-F5344CB8AC3E}">
        <p14:creationId xmlns:p14="http://schemas.microsoft.com/office/powerpoint/2010/main" val="342469822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EBD36F5-2114-4139-B9D5-96C009E775BD}"/>
              </a:ext>
            </a:extLst>
          </p:cNvPr>
          <p:cNvSpPr txBox="1"/>
          <p:nvPr/>
        </p:nvSpPr>
        <p:spPr>
          <a:xfrm>
            <a:off x="2241755" y="2035277"/>
            <a:ext cx="17491587" cy="3970318"/>
          </a:xfrm>
          <a:prstGeom prst="rect">
            <a:avLst/>
          </a:prstGeom>
          <a:noFill/>
        </p:spPr>
        <p:txBody>
          <a:bodyPr wrap="square" rtlCol="0">
            <a:spAutoFit/>
          </a:bodyPr>
          <a:lstStyle/>
          <a:p>
            <a:r>
              <a:rPr lang="en-GB" dirty="0" err="1"/>
              <a:t>Refernces</a:t>
            </a:r>
            <a:endParaRPr lang="en-GB" dirty="0"/>
          </a:p>
          <a:p>
            <a:endParaRPr lang="en-GB" dirty="0"/>
          </a:p>
          <a:p>
            <a:r>
              <a:rPr lang="en-GB" dirty="0">
                <a:hlinkClick r:id="rId2"/>
              </a:rPr>
              <a:t>https://moodle.uwtsd.ac.uk/pluginfile.php/324086/mod_resource/content/1/life-cycle-costing-1st-edition-rics.pdf</a:t>
            </a:r>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2479484570"/>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149</TotalTime>
  <Words>913</Words>
  <Application>Microsoft Office PowerPoint</Application>
  <PresentationFormat>Custom</PresentationFormat>
  <Paragraphs>88</Paragraphs>
  <Slides>2</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vt:i4>
      </vt:variant>
    </vt:vector>
  </HeadingPairs>
  <TitlesOfParts>
    <vt:vector size="8" baseType="lpstr">
      <vt:lpstr>Arial</vt:lpstr>
      <vt:lpstr>Arial Narrow</vt:lpstr>
      <vt:lpstr>Calibri</vt:lpstr>
      <vt:lpstr>Calibri Light</vt:lpstr>
      <vt:lpstr>Wingdings</vt:lpstr>
      <vt:lpstr>Office Theme</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Lewis Towell (1702544)</dc:creator>
  <cp:lastModifiedBy>Lewis Towell (1702544)</cp:lastModifiedBy>
  <cp:revision>14</cp:revision>
  <dcterms:created xsi:type="dcterms:W3CDTF">2020-02-13T15:42:59Z</dcterms:created>
  <dcterms:modified xsi:type="dcterms:W3CDTF">2020-02-13T18:12:25Z</dcterms:modified>
</cp:coreProperties>
</file>