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7" r:id="rId3"/>
    <p:sldId id="259" r:id="rId4"/>
    <p:sldId id="267" r:id="rId5"/>
    <p:sldId id="271" r:id="rId6"/>
    <p:sldId id="272" r:id="rId7"/>
    <p:sldId id="256" r:id="rId8"/>
    <p:sldId id="260" r:id="rId9"/>
    <p:sldId id="261" r:id="rId10"/>
    <p:sldId id="266" r:id="rId11"/>
    <p:sldId id="262" r:id="rId12"/>
    <p:sldId id="268" r:id="rId13"/>
    <p:sldId id="269" r:id="rId14"/>
    <p:sldId id="264" r:id="rId15"/>
    <p:sldId id="265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793" autoAdjust="0"/>
    <p:restoredTop sz="94660"/>
  </p:normalViewPr>
  <p:slideViewPr>
    <p:cSldViewPr snapToGrid="0">
      <p:cViewPr varScale="1">
        <p:scale>
          <a:sx n="82" d="100"/>
          <a:sy n="82" d="100"/>
        </p:scale>
        <p:origin x="48" y="1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6D09B-4274-4B29-BDC4-4DB88CB156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27A82C7-E19A-4EB3-8BE1-7119911C916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6A065E-2989-4B71-A717-4E5B756D4F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10444B-66E1-423B-BF3F-FE1113FB46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57B2B-66ED-427F-98BE-DA63892046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7877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E14919-8FD6-4E7B-89B1-EF843C6D09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B77F02-19B0-44B1-9D66-D1A4C6CC50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E3E592-80D8-4A8A-BAB6-757D3C64B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799AA9A-BE34-42AD-A0FD-8F5E9386EF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8104A8-8D17-407C-99BC-370BB40F2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8235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6BAC9-1076-4B55-873A-956FBABA0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107A8D-1BA8-46F6-8E07-6AAA9733AB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3D191F-36D4-4C50-927C-3B08E71F6B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3A0EF0-5C01-41F8-B2BD-EA1FDC68B7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167D01-BE29-4D9E-84BB-E267298186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44810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3CA6AA-4EA0-4AA1-B676-F8A613A51D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740F7-C961-4F3C-8F63-954DB7DEBD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B86C66-597F-46B3-8B36-C318F52F84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E96EA6-A87D-41FD-83F4-70892664E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AEBC3F-D319-4F6D-AE85-F7D3EC966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8FE6A9-9294-4D77-AD50-037D797D14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2078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E0D-E0BE-4551-BCA6-5BB66114D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7DFA58B-D17C-48FD-8B47-BF8B3CF4B6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496E82D-BD33-4561-A3F1-05680D6527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1420067-CE2E-4446-9A0B-8D90BE601D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8577D1-D754-4390-903B-947A8D1156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AE2183A-9C2D-413D-B0AA-A9412A702C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B3B517-6698-417D-A6DD-E703D346D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88E1F3C-BDC6-48DF-8FDF-DD28FF2EA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2008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8619F1-DDB8-4CF0-83AB-8B841C675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1BB258A-0135-43B7-BF1E-DE73C31360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AEB9AF-6385-45DC-8566-316FAD8D59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F2E8229-7149-47B5-A27F-BE039FFA8E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0541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6EE824C-8775-489D-ABD8-2A0CF84747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F1F50E-19C6-401F-B4F2-80186341D3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941F641-6B94-4313-9957-964D081446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4908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C6EF3A-6C19-4848-9B09-394D499FED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0003B5-40A8-4C20-81FC-666002A0F8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F410A89-5607-4BCE-AF2E-494F24EF3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FCBB63-6FEB-4DFA-B30C-86A212F53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918F18-D4D4-4445-8B0E-11CE9DF42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985045-65DF-4A60-ABD5-74B6A14171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4465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8C6F8-006E-4C78-BD68-8A94DC5FDA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E3145FE-7A38-40DB-A811-8657CD827E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6B5570-3CD1-47CE-B4E2-8ACB493E55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5D3329-979F-42C4-A795-28D5A26498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797543-3512-44CE-8180-94596F0680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22C27D-5E7B-4F80-B62C-81D65CF5B9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264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9B925E-1006-44A6-BF06-7D47674516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C74FEA-6E2C-42F7-AB42-1AAFAF8A49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E35B53-BAAD-4EA8-BF49-58D6CDE433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EDF5E-BAB0-4B50-846B-E16DC175C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E4C953-7B41-4AFC-B322-C7ADF5CE71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6876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AD139C1-736F-41D9-93C0-F02B2191BFB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806292-EA48-48A4-84CB-7A9670F1D6E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71FBFD-D424-49AD-ABBE-EBD0DF87D6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56B8297-72D1-4BD3-A7F5-5F0906282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5F6530-1C02-4FBE-9365-A2BE9B249B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5340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1D3F7E2-DE0B-4206-9C42-23CDD33BB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FC41EEB-E295-4475-BC1E-B15DB4A6B0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E63D5A2-1C3D-469E-AEA9-EE08F90C27B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658B49-8CF8-4CD9-982D-B1FAF343AED0}" type="datetimeFigureOut">
              <a:rPr lang="en-GB" smtClean="0"/>
              <a:t>22/07/2018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9E0FA-5A8C-46DB-ACF9-C8AC3D8247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012B969-0CB5-456C-BC3C-90D9D17F69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8C38076-1E6E-47CE-9D80-42FE41D193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8363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jpeg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466F05-B422-4B82-BBD7-53CFA2176F8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8792" y="446529"/>
            <a:ext cx="9144000" cy="2734574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tx2">
                    <a:lumMod val="50000"/>
                  </a:schemeClr>
                </a:solidFill>
                <a:latin typeface="Arial Nova" panose="020B0504020202020204" pitchFamily="34" charset="0"/>
              </a:rPr>
              <a:t>Attitudes towards </a:t>
            </a:r>
            <a:br>
              <a:rPr lang="en-GB" b="1" dirty="0">
                <a:solidFill>
                  <a:schemeClr val="tx2">
                    <a:lumMod val="50000"/>
                  </a:schemeClr>
                </a:solidFill>
                <a:latin typeface="Arial Nova" panose="020B0504020202020204" pitchFamily="34" charset="0"/>
              </a:rPr>
            </a:br>
            <a:r>
              <a:rPr lang="en-GB" b="1" dirty="0">
                <a:solidFill>
                  <a:schemeClr val="tx2">
                    <a:lumMod val="50000"/>
                  </a:schemeClr>
                </a:solidFill>
                <a:latin typeface="Arial Nova" panose="020B0504020202020204" pitchFamily="34" charset="0"/>
              </a:rPr>
              <a:t>celebrity endorsement advertisements</a:t>
            </a:r>
          </a:p>
        </p:txBody>
      </p:sp>
      <p:pic>
        <p:nvPicPr>
          <p:cNvPr id="2050" name="Picture 2" descr="Image result for mila kunis jim beam advert">
            <a:extLst>
              <a:ext uri="{FF2B5EF4-FFF2-40B4-BE49-F238E27FC236}">
                <a16:creationId xmlns:a16="http://schemas.microsoft.com/office/drawing/2014/main" id="{4CC332F8-594D-4E25-B751-B7BC9624E0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942750"/>
            <a:ext cx="2771480" cy="291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celebrity adverts">
            <a:extLst>
              <a:ext uri="{FF2B5EF4-FFF2-40B4-BE49-F238E27FC236}">
                <a16:creationId xmlns:a16="http://schemas.microsoft.com/office/drawing/2014/main" id="{D88E3888-FEDB-45A5-AAB3-42CCD7D22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67638" y="2052678"/>
            <a:ext cx="2924362" cy="18900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celebrity adverts">
            <a:extLst>
              <a:ext uri="{FF2B5EF4-FFF2-40B4-BE49-F238E27FC236}">
                <a16:creationId xmlns:a16="http://schemas.microsoft.com/office/drawing/2014/main" id="{B10BB896-9540-4431-A84A-0A6DC1DB47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480" y="3942751"/>
            <a:ext cx="2312339" cy="291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utoShape 8" descr="Image result for celebrity adverts">
            <a:extLst>
              <a:ext uri="{FF2B5EF4-FFF2-40B4-BE49-F238E27FC236}">
                <a16:creationId xmlns:a16="http://schemas.microsoft.com/office/drawing/2014/main" id="{D613A289-FF36-4DC7-AE29-0BEBDFB90A65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058" name="Picture 10" descr="Image result for celebrity adverts">
            <a:extLst>
              <a:ext uri="{FF2B5EF4-FFF2-40B4-BE49-F238E27FC236}">
                <a16:creationId xmlns:a16="http://schemas.microsoft.com/office/drawing/2014/main" id="{B9FDF61A-AED7-4395-8FDA-4281B7B29A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0980" y="1"/>
            <a:ext cx="2921020" cy="20526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Related image">
            <a:extLst>
              <a:ext uri="{FF2B5EF4-FFF2-40B4-BE49-F238E27FC236}">
                <a16:creationId xmlns:a16="http://schemas.microsoft.com/office/drawing/2014/main" id="{C7D76FC1-5884-44E6-9D5A-1F92F45AD20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3819" y="3942750"/>
            <a:ext cx="4201101" cy="2915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Image result for celebrity adverts">
            <a:extLst>
              <a:ext uri="{FF2B5EF4-FFF2-40B4-BE49-F238E27FC236}">
                <a16:creationId xmlns:a16="http://schemas.microsoft.com/office/drawing/2014/main" id="{BBFFB6A2-FD46-4F77-892A-263BCB187B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4920" y="3942750"/>
            <a:ext cx="2907080" cy="29245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77710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2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8C9AF-E158-403C-93B8-20011FC6F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2843" y="115747"/>
            <a:ext cx="10515600" cy="1088939"/>
          </a:xfr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sz="4800" b="1" dirty="0"/>
              <a:t>             Introduction- Attitudes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067914-9A79-43AC-A871-4D95C6A460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4997"/>
            <a:ext cx="10515600" cy="4351338"/>
          </a:xfrm>
        </p:spPr>
        <p:txBody>
          <a:bodyPr>
            <a:normAutofit lnSpcReduction="10000"/>
          </a:bodyPr>
          <a:lstStyle/>
          <a:p>
            <a:r>
              <a:rPr lang="en-GB" sz="3200" dirty="0">
                <a:latin typeface="Arial Nova" panose="020B0504020202020204" pitchFamily="34" charset="0"/>
              </a:rPr>
              <a:t>What is an attitude?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200" dirty="0">
                <a:latin typeface="Arial Nova" panose="020B0504020202020204" pitchFamily="34" charset="0"/>
              </a:rPr>
              <a:t>Feelings and beliefs a person holds about another person, object or event (Burner &amp; White, 1956)</a:t>
            </a:r>
          </a:p>
          <a:p>
            <a:pPr marL="0" indent="0">
              <a:buNone/>
            </a:pPr>
            <a:endParaRPr lang="en-GB" sz="3200" dirty="0">
              <a:latin typeface="Arial Nova" panose="020B0504020202020204" pitchFamily="34" charset="0"/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>
                <a:latin typeface="Arial Nova" panose="020B0504020202020204" pitchFamily="34" charset="0"/>
              </a:rPr>
              <a:t>Stem from evaluations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>
                <a:latin typeface="Arial Nova" panose="020B0504020202020204" pitchFamily="34" charset="0"/>
              </a:rPr>
              <a:t>Can be negative or positive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>
                <a:latin typeface="Arial Nova" panose="020B0504020202020204" pitchFamily="34" charset="0"/>
              </a:rPr>
              <a:t>Help us to form quick judgements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>
                <a:latin typeface="Arial Nova" panose="020B0504020202020204" pitchFamily="34" charset="0"/>
              </a:rPr>
              <a:t>Which is more efficient and saves energy</a:t>
            </a:r>
          </a:p>
        </p:txBody>
      </p:sp>
      <p:pic>
        <p:nvPicPr>
          <p:cNvPr id="1028" name="Picture 4" descr="Image result for attitude">
            <a:extLst>
              <a:ext uri="{FF2B5EF4-FFF2-40B4-BE49-F238E27FC236}">
                <a16:creationId xmlns:a16="http://schemas.microsoft.com/office/drawing/2014/main" id="{16D94536-8B55-4E24-AC0B-52435B4E86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4329" y="5303191"/>
            <a:ext cx="2649122" cy="13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Image result for attitude">
            <a:extLst>
              <a:ext uri="{FF2B5EF4-FFF2-40B4-BE49-F238E27FC236}">
                <a16:creationId xmlns:a16="http://schemas.microsoft.com/office/drawing/2014/main" id="{619EFB77-1988-4103-A6BF-7F2CB5BCC8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520" y="3429000"/>
            <a:ext cx="2406077" cy="1604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110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2">
                <a:lumMod val="20000"/>
                <a:lumOff val="8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2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E33F29-A491-491D-846A-5389B06FD9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1015133" cy="885371"/>
          </a:xfrm>
          <a:gradFill>
            <a:gsLst>
              <a:gs pos="0">
                <a:schemeClr val="accent2">
                  <a:lumMod val="20000"/>
                  <a:lumOff val="80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2">
                  <a:lumMod val="40000"/>
                  <a:lumOff val="60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</a:gradFill>
        </p:spPr>
        <p:txBody>
          <a:bodyPr>
            <a:normAutofit/>
          </a:bodyPr>
          <a:lstStyle/>
          <a:p>
            <a:r>
              <a:rPr lang="en-GB" sz="4800" b="1" dirty="0"/>
              <a:t>Literature review – Celebrity Endorsement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762B1-C14F-4AAA-9318-63012A0524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589" y="997304"/>
            <a:ext cx="10433138" cy="5412681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Kambitsis</a:t>
            </a: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et al (2002)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Celebrity endorsement is a multi million industry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One of the most utilised techniques by companies</a:t>
            </a:r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25% American advertisements used a celebrity </a:t>
            </a:r>
          </a:p>
          <a:p>
            <a:pPr marL="0" indent="0">
              <a:buNone/>
            </a:pPr>
            <a:r>
              <a:rPr lang="en-GB" sz="3200" dirty="0"/>
              <a:t>endorser (Stephens &amp; Rice (1998)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70% Japanese advertisements used a </a:t>
            </a:r>
          </a:p>
          <a:p>
            <a:pPr marL="0" indent="0">
              <a:buNone/>
            </a:pPr>
            <a:r>
              <a:rPr lang="en-GB" sz="3200" dirty="0"/>
              <a:t>celebrity endorser (Kilburn, 1998)</a:t>
            </a:r>
          </a:p>
          <a:p>
            <a:pPr marL="0" indent="0">
              <a:buNone/>
            </a:pPr>
            <a:endParaRPr lang="en-GB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Why do companies endorse celebrities?</a:t>
            </a:r>
          </a:p>
          <a:p>
            <a:pPr marL="0" indent="0">
              <a:buNone/>
            </a:pPr>
            <a:r>
              <a:rPr lang="en-GB" sz="3200" dirty="0"/>
              <a:t>According to Sherman et al (1985) endorsing a celebrity</a:t>
            </a:r>
          </a:p>
          <a:p>
            <a:pPr marL="0" indent="0">
              <a:buNone/>
            </a:pPr>
            <a:r>
              <a:rPr lang="en-GB" sz="3200" dirty="0"/>
              <a:t> influences consumers behaviour…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Recall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Focus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Buying habits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3200" dirty="0"/>
          </a:p>
        </p:txBody>
      </p:sp>
      <p:pic>
        <p:nvPicPr>
          <p:cNvPr id="2050" name="Picture 2" descr="Image result for celebrities">
            <a:extLst>
              <a:ext uri="{FF2B5EF4-FFF2-40B4-BE49-F238E27FC236}">
                <a16:creationId xmlns:a16="http://schemas.microsoft.com/office/drawing/2014/main" id="{5CE8F46E-C31B-4632-B358-D63F5463BC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1211" y="1621536"/>
            <a:ext cx="2111336" cy="211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Related image">
            <a:extLst>
              <a:ext uri="{FF2B5EF4-FFF2-40B4-BE49-F238E27FC236}">
                <a16:creationId xmlns:a16="http://schemas.microsoft.com/office/drawing/2014/main" id="{90EBC5EB-0B18-4217-BF00-F62B5AEB20C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98873" y="3732872"/>
            <a:ext cx="1811319" cy="2574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celebrities">
            <a:extLst>
              <a:ext uri="{FF2B5EF4-FFF2-40B4-BE49-F238E27FC236}">
                <a16:creationId xmlns:a16="http://schemas.microsoft.com/office/drawing/2014/main" id="{0B78A76E-0E8E-4520-94CD-589C3F67EE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82547" y="1638024"/>
            <a:ext cx="2111336" cy="2111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celebrities">
            <a:extLst>
              <a:ext uri="{FF2B5EF4-FFF2-40B4-BE49-F238E27FC236}">
                <a16:creationId xmlns:a16="http://schemas.microsoft.com/office/drawing/2014/main" id="{698919FE-16F0-4AF3-9051-CC346F28A68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5992" y="3732872"/>
            <a:ext cx="2052881" cy="20528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78171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34590-04C3-45C2-AE2A-574E5269F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0"/>
            <a:ext cx="10515600" cy="1037545"/>
          </a:xfrm>
        </p:spPr>
        <p:txBody>
          <a:bodyPr/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Literature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review – Meaning Transfer</a:t>
            </a:r>
            <a:endParaRPr lang="en-GB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 descr="Image result for celebrities">
            <a:extLst>
              <a:ext uri="{FF2B5EF4-FFF2-40B4-BE49-F238E27FC236}">
                <a16:creationId xmlns:a16="http://schemas.microsoft.com/office/drawing/2014/main" id="{A6A8F856-378A-4AE4-AECB-00B9E2FDD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147" y="2307244"/>
            <a:ext cx="1197350" cy="1436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Related image">
            <a:extLst>
              <a:ext uri="{FF2B5EF4-FFF2-40B4-BE49-F238E27FC236}">
                <a16:creationId xmlns:a16="http://schemas.microsoft.com/office/drawing/2014/main" id="{5E52CCFC-DB92-47CE-AE2D-5F068EFCFB88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1261" y="948251"/>
            <a:ext cx="1197350" cy="1358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Image result for celebrities">
            <a:extLst>
              <a:ext uri="{FF2B5EF4-FFF2-40B4-BE49-F238E27FC236}">
                <a16:creationId xmlns:a16="http://schemas.microsoft.com/office/drawing/2014/main" id="{9FC8F19A-B114-4C4A-B780-DEED260ED6B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72700" y="4206881"/>
            <a:ext cx="1512278" cy="11955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Related image">
            <a:extLst>
              <a:ext uri="{FF2B5EF4-FFF2-40B4-BE49-F238E27FC236}">
                <a16:creationId xmlns:a16="http://schemas.microsoft.com/office/drawing/2014/main" id="{5A64DD51-9A5F-4EA9-8D57-A5D3B851E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70477" y="5402434"/>
            <a:ext cx="1512278" cy="11530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05AB853-7231-42EF-85FA-B9D6B8DE4FAF}"/>
              </a:ext>
            </a:extLst>
          </p:cNvPr>
          <p:cNvSpPr txBox="1"/>
          <p:nvPr/>
        </p:nvSpPr>
        <p:spPr>
          <a:xfrm>
            <a:off x="1722383" y="897131"/>
            <a:ext cx="837079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McCracken 1986-1989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Meaning transfer model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Media portrayal of celebrities affects how they are perceived by viewers 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Celebrity endorsement links the persona of celebrity to the product or brand (Baker &amp; Erdogan, 2000)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Transfers the associations of the celebrity held by consumer on to the product or brand</a:t>
            </a:r>
          </a:p>
          <a:p>
            <a:endParaRPr lang="en-GB" sz="2800" dirty="0"/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 </a:t>
            </a:r>
            <a:r>
              <a:rPr lang="en-GB" sz="2800" b="1" i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However</a:t>
            </a:r>
            <a:r>
              <a:rPr lang="en-GB" sz="2800" dirty="0"/>
              <a:t>, if a strong link between the celebrity and product or brand has been made…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2800" dirty="0"/>
              <a:t> Negative associations with the celebrity can affect the brand or products appeal to consumers</a:t>
            </a:r>
          </a:p>
        </p:txBody>
      </p:sp>
    </p:spTree>
    <p:extLst>
      <p:ext uri="{BB962C8B-B14F-4D97-AF65-F5344CB8AC3E}">
        <p14:creationId xmlns:p14="http://schemas.microsoft.com/office/powerpoint/2010/main" val="12921203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6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B2D9AE-7394-43E1-9936-05DF97708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32067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>
                    <a:lumMod val="9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Literature review- Source Credibility Model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B3A5B0-B789-48D9-BBCB-2E4DAEAE5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1738" y="902251"/>
            <a:ext cx="10515600" cy="4351338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Goldsmith et al (2000)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b="1" dirty="0"/>
              <a:t>Celebrities perceived as a reliable source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Two source models(Erdogan 1999)</a:t>
            </a:r>
          </a:p>
          <a:p>
            <a:pPr marL="0" indent="0">
              <a:buNone/>
            </a:pPr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Source credibility-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Consumer perception of celebrity expertise &amp; trustworthiness affects whether they respond to the advertisement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Source attractive Model-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3200" dirty="0"/>
              <a:t>Attractiveness of the celebrity is determined by their perceived likeability, familiarity and similarity</a:t>
            </a:r>
          </a:p>
          <a:p>
            <a:endParaRPr lang="en-GB" sz="3200" dirty="0"/>
          </a:p>
        </p:txBody>
      </p:sp>
      <p:pic>
        <p:nvPicPr>
          <p:cNvPr id="1026" name="Picture 2" descr="Image result for likeability">
            <a:extLst>
              <a:ext uri="{FF2B5EF4-FFF2-40B4-BE49-F238E27FC236}">
                <a16:creationId xmlns:a16="http://schemas.microsoft.com/office/drawing/2014/main" id="{A0367338-99A9-400D-AFE6-A5B4EC5CF75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5456" y="5388346"/>
            <a:ext cx="3820668" cy="1273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credibility">
            <a:extLst>
              <a:ext uri="{FF2B5EF4-FFF2-40B4-BE49-F238E27FC236}">
                <a16:creationId xmlns:a16="http://schemas.microsoft.com/office/drawing/2014/main" id="{948F1F7A-728D-437B-94DC-21EA50F8406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8385" y="1004888"/>
            <a:ext cx="2671877" cy="14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Related image">
            <a:extLst>
              <a:ext uri="{FF2B5EF4-FFF2-40B4-BE49-F238E27FC236}">
                <a16:creationId xmlns:a16="http://schemas.microsoft.com/office/drawing/2014/main" id="{5AC9C7E5-D2CB-4112-810A-C4242AE6E5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302" y="3512966"/>
            <a:ext cx="2222072" cy="1740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202939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>
            <a:alpha val="19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EFFC6-62A5-463F-86AC-0319F2508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9519" y="71717"/>
            <a:ext cx="8736106" cy="615296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Literature review- Match-up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D87C53-EF18-4DF9-B9B0-66D8A89DCC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055" y="906097"/>
            <a:ext cx="10515600" cy="5391430"/>
          </a:xfrm>
        </p:spPr>
        <p:txBody>
          <a:bodyPr/>
          <a:lstStyle/>
          <a:p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Suggests attractiveness of the celebrity will only enhance the product if it “</a:t>
            </a:r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matches up” </a:t>
            </a:r>
            <a:r>
              <a:rPr lang="en-GB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 the image of the celebrity (Sherman 1985)</a:t>
            </a:r>
          </a:p>
          <a:p>
            <a:r>
              <a:rPr lang="en-GB" dirty="0"/>
              <a:t>Example… Eva Longoria and Loreal Paris commercial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Perceived as feminine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Beauty product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dirty="0"/>
              <a:t>Woman using feminine product aimed at women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r>
              <a:rPr lang="en-GB" b="1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However</a:t>
            </a:r>
            <a:r>
              <a:rPr lang="en-GB" dirty="0"/>
              <a:t> if there is an incongruence between the product and celebrity attractiveness…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dirty="0"/>
              <a:t>The perceived value of the product or brand will decline</a:t>
            </a:r>
          </a:p>
          <a:p>
            <a:pPr marL="0" indent="0">
              <a:buNone/>
            </a:pPr>
            <a:endParaRPr lang="en-GB" dirty="0"/>
          </a:p>
          <a:p>
            <a:pPr>
              <a:buFont typeface="Wingdings" panose="05000000000000000000" pitchFamily="2" charset="2"/>
              <a:buChar char="ü"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2050" name="Picture 2" descr="Related image">
            <a:extLst>
              <a:ext uri="{FF2B5EF4-FFF2-40B4-BE49-F238E27FC236}">
                <a16:creationId xmlns:a16="http://schemas.microsoft.com/office/drawing/2014/main" id="{C1BB6904-8C5E-4797-BA28-EED86A8C34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50625" y="1841754"/>
            <a:ext cx="3810000" cy="2857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057305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F587E3-8A06-44BA-94D4-568F6064D1C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-1274449" y="3001378"/>
            <a:ext cx="9144000" cy="3098479"/>
          </a:xfrm>
        </p:spPr>
        <p:txBody>
          <a:bodyPr>
            <a:normAutofit fontScale="90000"/>
          </a:bodyPr>
          <a:lstStyle/>
          <a:p>
            <a:br>
              <a:rPr lang="en-GB" dirty="0">
                <a:latin typeface="Arial Nova" panose="020B0504020202020204" pitchFamily="34" charset="0"/>
              </a:rPr>
            </a:br>
            <a:br>
              <a:rPr lang="en-GB" dirty="0">
                <a:latin typeface="Arial Nova" panose="020B0504020202020204" pitchFamily="34" charset="0"/>
              </a:rPr>
            </a:br>
            <a:br>
              <a:rPr lang="en-GB" dirty="0">
                <a:latin typeface="Arial Nova" panose="020B0504020202020204" pitchFamily="34" charset="0"/>
              </a:rPr>
            </a:br>
            <a:br>
              <a:rPr lang="en-GB" dirty="0">
                <a:latin typeface="Arial Nova" panose="020B0504020202020204" pitchFamily="34" charset="0"/>
              </a:rPr>
            </a:br>
            <a:br>
              <a:rPr lang="en-GB" dirty="0">
                <a:latin typeface="Arial Nova" panose="020B0504020202020204" pitchFamily="34" charset="0"/>
              </a:rPr>
            </a:br>
            <a:br>
              <a:rPr lang="en-GB" dirty="0">
                <a:latin typeface="Arial Nova" panose="020B0504020202020204" pitchFamily="34" charset="0"/>
              </a:rPr>
            </a:br>
            <a:r>
              <a:rPr lang="en-GB" dirty="0">
                <a:latin typeface="Arial Nova" panose="020B0504020202020204" pitchFamily="34" charset="0"/>
              </a:rPr>
              <a:t>    </a:t>
            </a:r>
            <a:r>
              <a:rPr lang="en-GB" sz="7300" b="1" dirty="0">
                <a:latin typeface="Arial Nova" panose="020B0504020202020204" pitchFamily="34" charset="0"/>
              </a:rPr>
              <a:t>Attitudes towards </a:t>
            </a:r>
            <a:br>
              <a:rPr lang="en-GB" sz="7300" b="1" dirty="0">
                <a:latin typeface="Arial Nova" panose="020B0504020202020204" pitchFamily="34" charset="0"/>
              </a:rPr>
            </a:br>
            <a:r>
              <a:rPr lang="en-GB" sz="7300" b="1" dirty="0">
                <a:latin typeface="Arial Nova" panose="020B0504020202020204" pitchFamily="34" charset="0"/>
              </a:rPr>
              <a:t>Jim Beam </a:t>
            </a:r>
            <a:br>
              <a:rPr lang="en-GB" sz="7300" b="1" dirty="0">
                <a:latin typeface="Arial Nova" panose="020B0504020202020204" pitchFamily="34" charset="0"/>
              </a:rPr>
            </a:br>
            <a:r>
              <a:rPr lang="en-GB" sz="7300" b="1" dirty="0">
                <a:solidFill>
                  <a:srgbClr val="0070C0"/>
                </a:solidFill>
                <a:latin typeface="Arial Nova" panose="020B0504020202020204" pitchFamily="34" charset="0"/>
              </a:rPr>
              <a:t>“</a:t>
            </a:r>
            <a:r>
              <a:rPr lang="en-GB" sz="7300" b="1" i="1" dirty="0">
                <a:solidFill>
                  <a:srgbClr val="0070C0"/>
                </a:solidFill>
                <a:latin typeface="Arial Nova" panose="020B0504020202020204" pitchFamily="34" charset="0"/>
              </a:rPr>
              <a:t>Mila Kunis </a:t>
            </a:r>
            <a:br>
              <a:rPr lang="en-GB" sz="7300" b="1" i="1" dirty="0">
                <a:solidFill>
                  <a:srgbClr val="0070C0"/>
                </a:solidFill>
                <a:latin typeface="Arial Nova" panose="020B0504020202020204" pitchFamily="34" charset="0"/>
              </a:rPr>
            </a:br>
            <a:r>
              <a:rPr lang="en-GB" sz="7300" b="1" i="1" dirty="0">
                <a:solidFill>
                  <a:srgbClr val="0070C0"/>
                </a:solidFill>
                <a:latin typeface="Arial Nova" panose="020B0504020202020204" pitchFamily="34" charset="0"/>
              </a:rPr>
              <a:t>leaves her mark </a:t>
            </a:r>
            <a:br>
              <a:rPr lang="en-GB" sz="7300" b="1" i="1" dirty="0">
                <a:solidFill>
                  <a:srgbClr val="0070C0"/>
                </a:solidFill>
                <a:latin typeface="Arial Nova" panose="020B0504020202020204" pitchFamily="34" charset="0"/>
              </a:rPr>
            </a:br>
            <a:r>
              <a:rPr lang="en-GB" sz="7300" b="1" i="1" dirty="0">
                <a:solidFill>
                  <a:srgbClr val="0070C0"/>
                </a:solidFill>
                <a:latin typeface="Arial Nova" panose="020B0504020202020204" pitchFamily="34" charset="0"/>
              </a:rPr>
              <a:t>on history</a:t>
            </a:r>
            <a:r>
              <a:rPr lang="en-GB" sz="7300" b="1" dirty="0">
                <a:solidFill>
                  <a:srgbClr val="0070C0"/>
                </a:solidFill>
                <a:latin typeface="Arial Nova" panose="020B0504020202020204" pitchFamily="34" charset="0"/>
              </a:rPr>
              <a:t>” </a:t>
            </a:r>
            <a:br>
              <a:rPr lang="en-GB" sz="7300" b="1" dirty="0">
                <a:latin typeface="Arial Nova" panose="020B0504020202020204" pitchFamily="34" charset="0"/>
              </a:rPr>
            </a:br>
            <a:r>
              <a:rPr lang="en-GB" sz="7300" b="1" dirty="0">
                <a:latin typeface="Arial Nova" panose="020B0504020202020204" pitchFamily="34" charset="0"/>
              </a:rPr>
              <a:t>commercial</a:t>
            </a:r>
            <a:endParaRPr lang="en-GB" b="1" dirty="0">
              <a:latin typeface="Arial Nova" panose="020B0504020202020204" pitchFamily="34" charset="0"/>
            </a:endParaRPr>
          </a:p>
        </p:txBody>
      </p:sp>
      <p:pic>
        <p:nvPicPr>
          <p:cNvPr id="1026" name="Picture 2" descr="Image result for mila kunis jim beam advert">
            <a:extLst>
              <a:ext uri="{FF2B5EF4-FFF2-40B4-BE49-F238E27FC236}">
                <a16:creationId xmlns:a16="http://schemas.microsoft.com/office/drawing/2014/main" id="{002B27D8-9F44-421A-B03E-583768E43D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8487" y="921913"/>
            <a:ext cx="4494835" cy="5177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1636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B55229-B9F4-491B-AA7A-3E65B66587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9064" y="-100482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Rationale &amp;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88AEEE-E9E8-4C62-9C51-B4D3CE4641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25081"/>
            <a:ext cx="10515600" cy="486536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Rationale:</a:t>
            </a:r>
          </a:p>
          <a:p>
            <a:r>
              <a:rPr lang="en-GB" dirty="0"/>
              <a:t>To explore the relationship between celebrity endorsement and consumer interest in the product</a:t>
            </a:r>
          </a:p>
          <a:p>
            <a:r>
              <a:rPr lang="en-GB" dirty="0"/>
              <a:t>To establish the interaction between gender, age and celebrity endorsement</a:t>
            </a:r>
          </a:p>
          <a:p>
            <a:pPr marL="0" indent="0">
              <a:buNone/>
            </a:pPr>
            <a:r>
              <a:rPr lang="en-GB" sz="3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Hypotheses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Male participants will score higher on the questionnaire than females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Participants in the age group 18-30 will score higher on the questionnaire than those in the 30+ age group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Males from the 18-30 age group will score the highest on the questionnaire.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4403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10616-BCE6-41F5-81FF-EDA7B83B68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4566" y="-233186"/>
            <a:ext cx="11082868" cy="1328208"/>
          </a:xfrm>
        </p:spPr>
        <p:txBody>
          <a:bodyPr>
            <a:noAutofit/>
          </a:bodyPr>
          <a:lstStyle/>
          <a:p>
            <a:r>
              <a:rPr lang="en-GB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Methodology – Participants &amp; Questionnaire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61ABA3-994D-46B1-BCD2-3BD25E368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549" y="1095022"/>
            <a:ext cx="10515600" cy="5422510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40 participants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18 male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22 female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Aged 18-57</a:t>
            </a:r>
          </a:p>
          <a:p>
            <a:pPr marL="0" indent="0">
              <a:buNone/>
            </a:pPr>
            <a:endParaRPr lang="en-GB" sz="3500" dirty="0"/>
          </a:p>
          <a:p>
            <a:pPr>
              <a:buFont typeface="Wingdings" panose="05000000000000000000" pitchFamily="2" charset="2"/>
              <a:buChar char="v"/>
            </a:pPr>
            <a:r>
              <a:rPr lang="en-GB" sz="4000" b="1" dirty="0"/>
              <a:t>Data collected using a Self-reported questionnaire, designed to analyse the specific psychological variables underlying the study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sz="4000" b="1" dirty="0"/>
              <a:t>Questions used a 5 point Likert Scale and followed the below structure</a:t>
            </a:r>
          </a:p>
          <a:p>
            <a:pPr marL="0" indent="0">
              <a:buNone/>
            </a:pPr>
            <a:r>
              <a:rPr lang="en-GB" sz="3800" dirty="0"/>
              <a:t>  </a:t>
            </a:r>
          </a:p>
          <a:p>
            <a:pPr marL="0" indent="0">
              <a:buNone/>
            </a:pPr>
            <a:r>
              <a:rPr lang="en-GB" sz="3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Would you buy a product if your favourite celebrity is endorsing it?</a:t>
            </a:r>
            <a:endParaRPr lang="en-GB" sz="34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400" dirty="0"/>
              <a:t>Strongly disagree []</a:t>
            </a:r>
          </a:p>
          <a:p>
            <a:r>
              <a:rPr lang="en-GB" sz="3400" dirty="0"/>
              <a:t>Disagree [] x</a:t>
            </a:r>
          </a:p>
          <a:p>
            <a:r>
              <a:rPr lang="en-GB" sz="3400" dirty="0"/>
              <a:t>Agree []</a:t>
            </a:r>
          </a:p>
          <a:p>
            <a:r>
              <a:rPr lang="en-GB" sz="3400" dirty="0"/>
              <a:t>Strongly Agree []</a:t>
            </a:r>
          </a:p>
          <a:p>
            <a:pPr marL="0" indent="0">
              <a:buNone/>
            </a:pPr>
            <a:r>
              <a:rPr lang="en-GB" sz="3400" b="1" dirty="0"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 would consider buying the product after seeing this advert?</a:t>
            </a:r>
            <a:endParaRPr lang="en-GB" sz="3400" dirty="0">
              <a:solidFill>
                <a:schemeClr val="tx1">
                  <a:lumMod val="85000"/>
                  <a:lumOff val="1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3400" dirty="0"/>
              <a:t>Strongly disagree []</a:t>
            </a:r>
          </a:p>
          <a:p>
            <a:r>
              <a:rPr lang="en-GB" sz="3400" dirty="0"/>
              <a:t>Disagree [] x</a:t>
            </a:r>
          </a:p>
          <a:p>
            <a:r>
              <a:rPr lang="en-GB" sz="3400" dirty="0"/>
              <a:t>Agree []</a:t>
            </a:r>
          </a:p>
          <a:p>
            <a:r>
              <a:rPr lang="en-GB" sz="3400" dirty="0"/>
              <a:t>Strongly Agree []</a:t>
            </a:r>
          </a:p>
          <a:p>
            <a:pPr marL="0" indent="0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692972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13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02FBA-6714-45E8-8BF7-7D9161C87D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9400" y="-20360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Methodology – Ethics &amp; Procedure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EF655-B040-45BA-8FA1-C78ACFF5D6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4955" y="933803"/>
            <a:ext cx="10515600" cy="560318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Ethics</a:t>
            </a:r>
          </a:p>
          <a:p>
            <a:r>
              <a:rPr lang="en-GB" sz="3200" dirty="0"/>
              <a:t>Informed consent </a:t>
            </a:r>
          </a:p>
          <a:p>
            <a:r>
              <a:rPr lang="en-GB" sz="3200" dirty="0"/>
              <a:t>Right to withdraw</a:t>
            </a:r>
          </a:p>
          <a:p>
            <a:r>
              <a:rPr lang="en-GB" sz="3200" dirty="0"/>
              <a:t>Confidentiality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Survey completed online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Participants watched the advertisement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Completed survey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Data collected and analysed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Percentages made to compare results</a:t>
            </a:r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5122" name="Picture 2" descr="Image result for ethics">
            <a:extLst>
              <a:ext uri="{FF2B5EF4-FFF2-40B4-BE49-F238E27FC236}">
                <a16:creationId xmlns:a16="http://schemas.microsoft.com/office/drawing/2014/main" id="{BE80931C-F5B3-4D9F-BA05-C00F03BB5A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38116" y="2306060"/>
            <a:ext cx="2644661" cy="17631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Image result for survey monkey">
            <a:extLst>
              <a:ext uri="{FF2B5EF4-FFF2-40B4-BE49-F238E27FC236}">
                <a16:creationId xmlns:a16="http://schemas.microsoft.com/office/drawing/2014/main" id="{DCC834AD-504B-474A-AC78-CF4A645A2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01945" y="4069167"/>
            <a:ext cx="2705100" cy="1666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71524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4F2A71-0E78-4BE6-AE28-75BCDC2D9C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8549" y="2222754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Were the hypotheses supported?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The results showed that males scored higher on the questionnaire than females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The results showed that there was little difference in scores between the age groups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The results showed males in the age group 18-30 scored the highest on the questionnaire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pic>
        <p:nvPicPr>
          <p:cNvPr id="4098" name="Picture 2" descr="Image result for results">
            <a:extLst>
              <a:ext uri="{FF2B5EF4-FFF2-40B4-BE49-F238E27FC236}">
                <a16:creationId xmlns:a16="http://schemas.microsoft.com/office/drawing/2014/main" id="{8A33451F-E932-4DCB-8AA7-87B4F298D3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3920" y="0"/>
            <a:ext cx="2958829" cy="2022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06964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1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DFAB87-553B-4D6E-A20C-7024D25E6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17822" y="-109847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Results- graph of percentages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52B4928-0E8B-4C71-8B60-2C08BD2954F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61172" y="1605701"/>
            <a:ext cx="8921147" cy="3890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141921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  <a:alpha val="4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E7902-C1CD-409C-8266-790D1957C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2341" y="-202255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Discussion of Results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A41B0A-A984-41F6-B333-B6C0D9D1EE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8281" y="806067"/>
            <a:ext cx="10515600" cy="5734691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5100" b="1" dirty="0">
                <a:solidFill>
                  <a:srgbClr val="002060"/>
                </a:solidFill>
              </a:rPr>
              <a:t>According to the questionnaire, male participants were more interested in the advertisement endorsed by Mila Kunis, than females…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50.12% score for males aged 18-30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48.02% score for males aged 30+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41.07% score for females aged 18-30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5100" dirty="0"/>
              <a:t>38.39% score for females aged 30+</a:t>
            </a:r>
          </a:p>
          <a:p>
            <a:pPr marL="0" indent="0">
              <a:buNone/>
            </a:pPr>
            <a:endParaRPr lang="en-GB" sz="5100" dirty="0"/>
          </a:p>
          <a:p>
            <a:pPr marL="0" indent="0">
              <a:buNone/>
            </a:pPr>
            <a:r>
              <a:rPr lang="en-GB" sz="5100" b="1" dirty="0">
                <a:solidFill>
                  <a:srgbClr val="002060"/>
                </a:solidFill>
              </a:rPr>
              <a:t>Why is this?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5100" b="1" dirty="0">
                <a:solidFill>
                  <a:srgbClr val="002060"/>
                </a:solidFill>
              </a:rPr>
              <a:t>Match-up Hypothesis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5100" dirty="0"/>
              <a:t>The commercial was advertising a product that may have been perceived as “</a:t>
            </a:r>
            <a:r>
              <a:rPr lang="en-GB" sz="5100" i="1" dirty="0"/>
              <a:t>masculine”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5100" dirty="0"/>
              <a:t>The commercial used a female, however, as she was using a “</a:t>
            </a:r>
            <a:r>
              <a:rPr lang="en-GB" sz="5100" i="1" dirty="0"/>
              <a:t>masculine”</a:t>
            </a:r>
            <a:r>
              <a:rPr lang="en-GB" sz="5100" dirty="0"/>
              <a:t> product it may have had a negative effect on female interest in it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5100" dirty="0"/>
              <a:t>Mila Kunis was portrayed in a more “</a:t>
            </a:r>
            <a:r>
              <a:rPr lang="en-GB" sz="5100" i="1" dirty="0"/>
              <a:t>rugged” and</a:t>
            </a:r>
            <a:r>
              <a:rPr lang="en-GB" sz="5100" dirty="0"/>
              <a:t> less feminine way which may have affected other women’s ability relate to her whilst watching the advert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5100" dirty="0"/>
              <a:t>Previous roles Mila has portrayed in the media</a:t>
            </a:r>
          </a:p>
          <a:p>
            <a:pPr marL="0" indent="0">
              <a:buNone/>
            </a:pPr>
            <a:endParaRPr lang="en-GB" sz="51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5100" dirty="0"/>
              <a:t>Source credibility Hypothesis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5100" dirty="0"/>
              <a:t>Portrayed as likable, fun &amp; strong </a:t>
            </a:r>
          </a:p>
          <a:p>
            <a:pPr>
              <a:buFont typeface="Wingdings" panose="05000000000000000000" pitchFamily="2" charset="2"/>
              <a:buChar char="ü"/>
            </a:pPr>
            <a:endParaRPr lang="en-GB" sz="5100" dirty="0"/>
          </a:p>
          <a:p>
            <a:pPr>
              <a:buFont typeface="Wingdings" panose="05000000000000000000" pitchFamily="2" charset="2"/>
              <a:buChar char="ü"/>
            </a:pPr>
            <a:endParaRPr lang="en-GB" sz="5100" dirty="0"/>
          </a:p>
          <a:p>
            <a:pPr>
              <a:buFont typeface="Wingdings" panose="05000000000000000000" pitchFamily="2" charset="2"/>
              <a:buChar char="ü"/>
            </a:pPr>
            <a:endParaRPr lang="en-GB" sz="5100" dirty="0"/>
          </a:p>
          <a:p>
            <a:pPr>
              <a:buFont typeface="Wingdings" panose="05000000000000000000" pitchFamily="2" charset="2"/>
              <a:buChar char="ü"/>
            </a:pPr>
            <a:endParaRPr lang="en-GB" sz="5100" dirty="0"/>
          </a:p>
          <a:p>
            <a:pPr marL="0" indent="0">
              <a:buNone/>
            </a:pPr>
            <a:endParaRPr lang="en-GB" sz="5100" dirty="0"/>
          </a:p>
          <a:p>
            <a:pPr>
              <a:buFont typeface="Wingdings" panose="05000000000000000000" pitchFamily="2" charset="2"/>
              <a:buChar char="ü"/>
            </a:pPr>
            <a:endParaRPr lang="en-GB" sz="3200" dirty="0"/>
          </a:p>
          <a:p>
            <a:pPr>
              <a:buFont typeface="Wingdings" panose="05000000000000000000" pitchFamily="2" charset="2"/>
              <a:buChar char="ü"/>
            </a:pPr>
            <a:endParaRPr lang="en-GB" sz="3200" dirty="0"/>
          </a:p>
          <a:p>
            <a:pPr>
              <a:buFont typeface="Wingdings" panose="05000000000000000000" pitchFamily="2" charset="2"/>
              <a:buChar char="Ø"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6754362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93BFE1-FAD3-4305-BBB1-0EE0E49754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48450" y="-291361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Implications &amp;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BE7F7-5D10-4914-9144-677FAE2C46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7051" y="771168"/>
            <a:ext cx="10515600" cy="4351338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Study had low number of participants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Only used advertisement for men, can’t see comparable effects for women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Study only used percentages as means to analyse data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3200" dirty="0"/>
              <a:t>Not able to identify separate effects of the study</a:t>
            </a:r>
          </a:p>
          <a:p>
            <a:pPr marL="0" indent="0">
              <a:buNone/>
            </a:pPr>
            <a:endParaRPr lang="en-GB" sz="32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However, the study has shown support for the Match-up Hypothesis and the Source Credibility Hypothesis.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3200" dirty="0"/>
              <a:t>The study also found a link between the gender of viewers and the gender that the product is aimed at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endParaRPr lang="en-GB" sz="3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B823C36-F85C-403E-B85B-CE289D696319}"/>
              </a:ext>
            </a:extLst>
          </p:cNvPr>
          <p:cNvSpPr txBox="1"/>
          <p:nvPr/>
        </p:nvSpPr>
        <p:spPr>
          <a:xfrm>
            <a:off x="838200" y="5122506"/>
            <a:ext cx="1001330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 conclusion, the study found a link between celebrity endorsement and consumer view of the product or brand… which may effect consumer purchase habits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42467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5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41D6D6-F9B8-4949-A94A-F97B9B8E38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-121010"/>
            <a:ext cx="10515600" cy="1325563"/>
          </a:xfrm>
        </p:spPr>
        <p:txBody>
          <a:bodyPr>
            <a:normAutofit/>
          </a:bodyPr>
          <a:lstStyle/>
          <a:p>
            <a:r>
              <a:rPr lang="en-GB" sz="4800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66F55-9B99-4983-9DE7-DBA19575C7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0673"/>
            <a:ext cx="10515600" cy="5431416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dirty="0"/>
              <a:t>Hogg, M &amp; Vaughan, G. (2010). Essentials of Social Psychology. England: Pearson Education Limited.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 err="1"/>
              <a:t>Mcentarffer</a:t>
            </a:r>
            <a:r>
              <a:rPr lang="en-GB" dirty="0"/>
              <a:t>, R &amp; </a:t>
            </a:r>
            <a:r>
              <a:rPr lang="en-GB" dirty="0" err="1"/>
              <a:t>Weseley</a:t>
            </a:r>
            <a:r>
              <a:rPr lang="en-GB" dirty="0"/>
              <a:t>, A. (2007). Barron's AP Psychology. (3rd ed.). New York: Barron's Educational Series.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 err="1"/>
              <a:t>Harreveld</a:t>
            </a:r>
            <a:r>
              <a:rPr lang="en-GB" dirty="0"/>
              <a:t>, F, </a:t>
            </a:r>
            <a:r>
              <a:rPr lang="en-GB" dirty="0" err="1"/>
              <a:t>Nohlen</a:t>
            </a:r>
            <a:r>
              <a:rPr lang="en-GB" dirty="0"/>
              <a:t>, H &amp; Schneider, I. 2015. The ABC of Ambivalence: Affective, </a:t>
            </a:r>
            <a:r>
              <a:rPr lang="en-GB" dirty="0" err="1"/>
              <a:t>Behavioral</a:t>
            </a:r>
            <a:r>
              <a:rPr lang="en-GB" dirty="0"/>
              <a:t>, and Cognitive Consequences of Attitudinal </a:t>
            </a:r>
            <a:r>
              <a:rPr lang="en-GB" dirty="0" err="1"/>
              <a:t>Conflict.Advances</a:t>
            </a:r>
            <a:r>
              <a:rPr lang="en-GB" dirty="0"/>
              <a:t> in Experimental Social Psychology. 52(1), pp. 285-324.</a:t>
            </a:r>
          </a:p>
          <a:p>
            <a:pPr marL="0" indent="0">
              <a:lnSpc>
                <a:spcPct val="100000"/>
              </a:lnSpc>
              <a:buNone/>
            </a:pPr>
            <a:r>
              <a:rPr lang="en-GB" dirty="0" err="1"/>
              <a:t>Temperley</a:t>
            </a:r>
            <a:r>
              <a:rPr lang="en-GB" dirty="0"/>
              <a:t>, J &amp; </a:t>
            </a:r>
            <a:r>
              <a:rPr lang="en-GB" dirty="0" err="1"/>
              <a:t>Tangen</a:t>
            </a:r>
            <a:r>
              <a:rPr lang="en-GB" dirty="0"/>
              <a:t>, D. 2006. The </a:t>
            </a:r>
            <a:r>
              <a:rPr lang="en-GB" dirty="0" err="1"/>
              <a:t>Pinoccio</a:t>
            </a:r>
            <a:r>
              <a:rPr lang="en-GB" dirty="0"/>
              <a:t> Factor in Consumer Attitudes Towards Celebrity Endorsement: Celebrity Endorsement, The Reebok Brand, and an Examination Of a Recent Campaign. Special Edition on Consumer Satisfaction – Global Perspective . 2(3), pp. 97-105.</a:t>
            </a:r>
          </a:p>
          <a:p>
            <a:pPr marL="0" indent="0">
              <a:lnSpc>
                <a:spcPct val="10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9407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>
            <a:alpha val="31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F696A3-BDB2-4103-B07A-F0514B70D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55"/>
            <a:ext cx="10515600" cy="1325563"/>
          </a:xfrm>
        </p:spPr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006201-6137-483C-9BD0-A4425C6D74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12224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err="1"/>
              <a:t>Kamins</a:t>
            </a:r>
            <a:r>
              <a:rPr lang="en-GB" dirty="0"/>
              <a:t>, M. (1990). An Investigation into the "Match-up" Hypothesis in Celebrity Advertising: When Beauty May Be Only Skin Deep. 4-13, 19(1), 4-13.</a:t>
            </a:r>
          </a:p>
          <a:p>
            <a:pPr marL="0" indent="0">
              <a:buNone/>
            </a:pPr>
            <a:r>
              <a:rPr lang="en-GB" dirty="0"/>
              <a:t>Miller, F &amp; Allen, C. (2012). How does celebrity meaning transfer? Investigating the process of meaning transfer with celebrity affiliates and mature brands. Journal of Consumer Psychology, 22(3), 443-452.</a:t>
            </a:r>
          </a:p>
        </p:txBody>
      </p:sp>
    </p:spTree>
    <p:extLst>
      <p:ext uri="{BB962C8B-B14F-4D97-AF65-F5344CB8AC3E}">
        <p14:creationId xmlns:p14="http://schemas.microsoft.com/office/powerpoint/2010/main" val="241578672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707</TotalTime>
  <Words>858</Words>
  <Application>Microsoft Office PowerPoint</Application>
  <PresentationFormat>Widescreen</PresentationFormat>
  <Paragraphs>138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Arial</vt:lpstr>
      <vt:lpstr>Arial Nova</vt:lpstr>
      <vt:lpstr>Calibri</vt:lpstr>
      <vt:lpstr>Calibri Light</vt:lpstr>
      <vt:lpstr>Courier New</vt:lpstr>
      <vt:lpstr>Wingdings</vt:lpstr>
      <vt:lpstr>Office Theme</vt:lpstr>
      <vt:lpstr>Attitudes towards  celebrity endorsement advertisements</vt:lpstr>
      <vt:lpstr>             Introduction- Attitudes</vt:lpstr>
      <vt:lpstr>Literature review – Celebrity Endorsement </vt:lpstr>
      <vt:lpstr>Literature review – Meaning Transfer</vt:lpstr>
      <vt:lpstr>Literature review- Source Credibility Model</vt:lpstr>
      <vt:lpstr>Literature review- Match-up Hypothesis</vt:lpstr>
      <vt:lpstr>          Attitudes towards  Jim Beam  “Mila Kunis  leaves her mark  on history”  commercial</vt:lpstr>
      <vt:lpstr>Rationale &amp; Hypothesis</vt:lpstr>
      <vt:lpstr>Methodology – Participants &amp; Questionnaire</vt:lpstr>
      <vt:lpstr>Methodology – Ethics &amp; Procedure</vt:lpstr>
      <vt:lpstr>PowerPoint Presentation</vt:lpstr>
      <vt:lpstr>Results- graph of percentages</vt:lpstr>
      <vt:lpstr>Discussion of Results</vt:lpstr>
      <vt:lpstr>Implications &amp; Conclusion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Attitudes towards "My Father is a Liar"  commercial</dc:title>
  <dc:creator>owner</dc:creator>
  <cp:lastModifiedBy>owner</cp:lastModifiedBy>
  <cp:revision>79</cp:revision>
  <dcterms:created xsi:type="dcterms:W3CDTF">2018-07-17T13:40:49Z</dcterms:created>
  <dcterms:modified xsi:type="dcterms:W3CDTF">2018-07-22T11:50:30Z</dcterms:modified>
</cp:coreProperties>
</file>