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5"/>
  </p:notesMasterIdLst>
  <p:handoutMasterIdLst>
    <p:handoutMasterId r:id="rId26"/>
  </p:handoutMasterIdLst>
  <p:sldIdLst>
    <p:sldId id="256" r:id="rId2"/>
    <p:sldId id="273" r:id="rId3"/>
    <p:sldId id="272" r:id="rId4"/>
    <p:sldId id="274" r:id="rId5"/>
    <p:sldId id="275" r:id="rId6"/>
    <p:sldId id="259" r:id="rId7"/>
    <p:sldId id="260" r:id="rId8"/>
    <p:sldId id="261" r:id="rId9"/>
    <p:sldId id="257" r:id="rId10"/>
    <p:sldId id="258" r:id="rId11"/>
    <p:sldId id="276" r:id="rId12"/>
    <p:sldId id="262" r:id="rId13"/>
    <p:sldId id="268" r:id="rId14"/>
    <p:sldId id="263" r:id="rId15"/>
    <p:sldId id="269" r:id="rId16"/>
    <p:sldId id="264" r:id="rId17"/>
    <p:sldId id="265" r:id="rId18"/>
    <p:sldId id="277" r:id="rId19"/>
    <p:sldId id="266" r:id="rId20"/>
    <p:sldId id="267" r:id="rId21"/>
    <p:sldId id="270" r:id="rId22"/>
    <p:sldId id="271" r:id="rId23"/>
    <p:sldId id="278"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144" autoAdjust="0"/>
  </p:normalViewPr>
  <p:slideViewPr>
    <p:cSldViewPr>
      <p:cViewPr varScale="1">
        <p:scale>
          <a:sx n="64" d="100"/>
          <a:sy n="64" d="100"/>
        </p:scale>
        <p:origin x="-215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6" y="0"/>
            <a:ext cx="2971800" cy="457200"/>
          </a:xfrm>
          <a:prstGeom prst="rect">
            <a:avLst/>
          </a:prstGeom>
          <a:noFill/>
          <a:ln w="9525">
            <a:noFill/>
            <a:miter lim="800000"/>
            <a:headEnd/>
            <a:tailEnd/>
          </a:ln>
          <a:effectLst/>
        </p:spPr>
        <p:txBody>
          <a:bodyPr vert="horz" wrap="square" lIns="91407" tIns="45702" rIns="91407" bIns="45702"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6" y="0"/>
            <a:ext cx="2971800" cy="457200"/>
          </a:xfrm>
          <a:prstGeom prst="rect">
            <a:avLst/>
          </a:prstGeom>
          <a:noFill/>
          <a:ln w="9525">
            <a:noFill/>
            <a:miter lim="800000"/>
            <a:headEnd/>
            <a:tailEnd/>
          </a:ln>
          <a:effectLst/>
        </p:spPr>
        <p:txBody>
          <a:bodyPr vert="horz" wrap="square" lIns="91407" tIns="45702" rIns="91407" bIns="45702"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6" y="8685213"/>
            <a:ext cx="2971800" cy="457200"/>
          </a:xfrm>
          <a:prstGeom prst="rect">
            <a:avLst/>
          </a:prstGeom>
          <a:noFill/>
          <a:ln w="9525">
            <a:noFill/>
            <a:miter lim="800000"/>
            <a:headEnd/>
            <a:tailEnd/>
          </a:ln>
          <a:effectLst/>
        </p:spPr>
        <p:txBody>
          <a:bodyPr vert="horz" wrap="square" lIns="91407" tIns="45702" rIns="91407" bIns="45702"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6" y="8685213"/>
            <a:ext cx="2971800" cy="457200"/>
          </a:xfrm>
          <a:prstGeom prst="rect">
            <a:avLst/>
          </a:prstGeom>
          <a:noFill/>
          <a:ln w="9525">
            <a:noFill/>
            <a:miter lim="800000"/>
            <a:headEnd/>
            <a:tailEnd/>
          </a:ln>
          <a:effectLst/>
        </p:spPr>
        <p:txBody>
          <a:bodyPr vert="horz" wrap="square" lIns="91407" tIns="45702" rIns="91407" bIns="45702"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6" y="0"/>
            <a:ext cx="2971800" cy="458788"/>
          </a:xfrm>
          <a:prstGeom prst="rect">
            <a:avLst/>
          </a:prstGeom>
        </p:spPr>
        <p:txBody>
          <a:bodyPr vert="horz" lIns="91407" tIns="45702" rIns="91407" bIns="45702" rtlCol="0"/>
          <a:lstStyle>
            <a:lvl1pPr algn="l">
              <a:defRPr sz="1200"/>
            </a:lvl1pPr>
          </a:lstStyle>
          <a:p>
            <a:endParaRPr lang="en-GB"/>
          </a:p>
        </p:txBody>
      </p:sp>
      <p:sp>
        <p:nvSpPr>
          <p:cNvPr id="3" name="Date Placeholder 2"/>
          <p:cNvSpPr>
            <a:spLocks noGrp="1"/>
          </p:cNvSpPr>
          <p:nvPr>
            <p:ph type="dt" idx="1"/>
          </p:nvPr>
        </p:nvSpPr>
        <p:spPr>
          <a:xfrm>
            <a:off x="3884616" y="0"/>
            <a:ext cx="2971800" cy="458788"/>
          </a:xfrm>
          <a:prstGeom prst="rect">
            <a:avLst/>
          </a:prstGeom>
        </p:spPr>
        <p:txBody>
          <a:bodyPr vert="horz" lIns="91407" tIns="45702" rIns="91407" bIns="45702" rtlCol="0"/>
          <a:lstStyle>
            <a:lvl1pPr algn="r">
              <a:defRPr sz="1200"/>
            </a:lvl1pPr>
          </a:lstStyle>
          <a:p>
            <a:fld id="{A4F60D46-6BDD-4579-A901-AA5608FEE9BC}" type="datetimeFigureOut">
              <a:rPr lang="en-GB" smtClean="0"/>
              <a:pPr/>
              <a:t>02/10/2019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07" tIns="45702" rIns="91407" bIns="45702"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07" tIns="45702" rIns="91407" bIns="45702"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6" y="8685213"/>
            <a:ext cx="2971800" cy="458787"/>
          </a:xfrm>
          <a:prstGeom prst="rect">
            <a:avLst/>
          </a:prstGeom>
        </p:spPr>
        <p:txBody>
          <a:bodyPr vert="horz" lIns="91407" tIns="45702" rIns="91407" bIns="45702" rtlCol="0" anchor="b"/>
          <a:lstStyle>
            <a:lvl1pPr algn="l">
              <a:defRPr sz="1200"/>
            </a:lvl1pPr>
          </a:lstStyle>
          <a:p>
            <a:endParaRPr lang="en-GB"/>
          </a:p>
        </p:txBody>
      </p:sp>
      <p:sp>
        <p:nvSpPr>
          <p:cNvPr id="7" name="Slide Number Placeholder 6"/>
          <p:cNvSpPr>
            <a:spLocks noGrp="1"/>
          </p:cNvSpPr>
          <p:nvPr>
            <p:ph type="sldNum" sz="quarter" idx="5"/>
          </p:nvPr>
        </p:nvSpPr>
        <p:spPr>
          <a:xfrm>
            <a:off x="3884616" y="8685213"/>
            <a:ext cx="2971800" cy="458787"/>
          </a:xfrm>
          <a:prstGeom prst="rect">
            <a:avLst/>
          </a:prstGeom>
        </p:spPr>
        <p:txBody>
          <a:bodyPr vert="horz" lIns="91407" tIns="45702" rIns="91407" bIns="45702" rtlCol="0" anchor="b"/>
          <a:lstStyle>
            <a:lvl1pPr algn="r">
              <a:defRPr sz="1200"/>
            </a:lvl1pPr>
          </a:lstStyle>
          <a:p>
            <a:fld id="{E9711B94-8DC2-4E59-8C34-D0C8338AD48C}" type="slidenum">
              <a:rPr lang="en-GB" smtClean="0"/>
              <a:pPr/>
              <a:t>‹#›</a:t>
            </a:fld>
            <a:endParaRPr lang="en-GB"/>
          </a:p>
        </p:txBody>
      </p:sp>
    </p:spTree>
    <p:extLst>
      <p:ext uri="{BB962C8B-B14F-4D97-AF65-F5344CB8AC3E}">
        <p14:creationId xmlns:p14="http://schemas.microsoft.com/office/powerpoint/2010/main" xmlns="" val="2047711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a:t>
            </a:fld>
            <a:endParaRPr lang="en-GB"/>
          </a:p>
        </p:txBody>
      </p:sp>
    </p:spTree>
    <p:extLst>
      <p:ext uri="{BB962C8B-B14F-4D97-AF65-F5344CB8AC3E}">
        <p14:creationId xmlns:p14="http://schemas.microsoft.com/office/powerpoint/2010/main" xmlns="" val="3052761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a:t>
            </a:fld>
            <a:endParaRPr lang="en-GB"/>
          </a:p>
        </p:txBody>
      </p:sp>
    </p:spTree>
    <p:extLst>
      <p:ext uri="{BB962C8B-B14F-4D97-AF65-F5344CB8AC3E}">
        <p14:creationId xmlns:p14="http://schemas.microsoft.com/office/powerpoint/2010/main" xmlns="" val="155073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3</a:t>
            </a:fld>
            <a:endParaRPr lang="en-GB"/>
          </a:p>
        </p:txBody>
      </p:sp>
    </p:spTree>
    <p:extLst>
      <p:ext uri="{BB962C8B-B14F-4D97-AF65-F5344CB8AC3E}">
        <p14:creationId xmlns:p14="http://schemas.microsoft.com/office/powerpoint/2010/main" xmlns="" val="304444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E9711B94-8DC2-4E59-8C34-D0C8338AD48C}" type="slidenum">
              <a:rPr lang="en-GB" smtClean="0"/>
              <a:pPr/>
              <a:t>4</a:t>
            </a:fld>
            <a:endParaRPr lang="en-GB"/>
          </a:p>
        </p:txBody>
      </p:sp>
    </p:spTree>
    <p:extLst>
      <p:ext uri="{BB962C8B-B14F-4D97-AF65-F5344CB8AC3E}">
        <p14:creationId xmlns:p14="http://schemas.microsoft.com/office/powerpoint/2010/main" xmlns="" val="877322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5</a:t>
            </a:fld>
            <a:endParaRPr lang="en-GB"/>
          </a:p>
        </p:txBody>
      </p:sp>
    </p:spTree>
    <p:extLst>
      <p:ext uri="{BB962C8B-B14F-4D97-AF65-F5344CB8AC3E}">
        <p14:creationId xmlns:p14="http://schemas.microsoft.com/office/powerpoint/2010/main" xmlns="" val="173563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9711B94-8DC2-4E59-8C34-D0C8338AD48C}" type="slidenum">
              <a:rPr lang="en-GB" smtClean="0"/>
              <a:pPr/>
              <a:t>6</a:t>
            </a:fld>
            <a:endParaRPr lang="en-GB"/>
          </a:p>
        </p:txBody>
      </p:sp>
    </p:spTree>
    <p:extLst>
      <p:ext uri="{BB962C8B-B14F-4D97-AF65-F5344CB8AC3E}">
        <p14:creationId xmlns:p14="http://schemas.microsoft.com/office/powerpoint/2010/main" xmlns="" val="970295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7</a:t>
            </a:fld>
            <a:endParaRPr lang="en-GB"/>
          </a:p>
        </p:txBody>
      </p:sp>
    </p:spTree>
    <p:extLst>
      <p:ext uri="{BB962C8B-B14F-4D97-AF65-F5344CB8AC3E}">
        <p14:creationId xmlns:p14="http://schemas.microsoft.com/office/powerpoint/2010/main" xmlns="" val="2323067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8</a:t>
            </a:fld>
            <a:endParaRPr lang="en-GB"/>
          </a:p>
        </p:txBody>
      </p:sp>
    </p:spTree>
    <p:extLst>
      <p:ext uri="{BB962C8B-B14F-4D97-AF65-F5344CB8AC3E}">
        <p14:creationId xmlns:p14="http://schemas.microsoft.com/office/powerpoint/2010/main" xmlns="" val="2571281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E9711B94-8DC2-4E59-8C34-D0C8338AD48C}" type="slidenum">
              <a:rPr lang="en-GB" smtClean="0"/>
              <a:pPr/>
              <a:t>9</a:t>
            </a:fld>
            <a:endParaRPr lang="en-GB"/>
          </a:p>
        </p:txBody>
      </p:sp>
    </p:spTree>
    <p:extLst>
      <p:ext uri="{BB962C8B-B14F-4D97-AF65-F5344CB8AC3E}">
        <p14:creationId xmlns:p14="http://schemas.microsoft.com/office/powerpoint/2010/main" xmlns="" val="1797400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none" baseline="0" dirty="0" smtClean="0"/>
          </a:p>
        </p:txBody>
      </p:sp>
      <p:sp>
        <p:nvSpPr>
          <p:cNvPr id="4" name="Slide Number Placeholder 3"/>
          <p:cNvSpPr>
            <a:spLocks noGrp="1"/>
          </p:cNvSpPr>
          <p:nvPr>
            <p:ph type="sldNum" sz="quarter" idx="10"/>
          </p:nvPr>
        </p:nvSpPr>
        <p:spPr/>
        <p:txBody>
          <a:bodyPr/>
          <a:lstStyle/>
          <a:p>
            <a:fld id="{E9711B94-8DC2-4E59-8C34-D0C8338AD48C}" type="slidenum">
              <a:rPr lang="en-GB" smtClean="0"/>
              <a:pPr/>
              <a:t>10</a:t>
            </a:fld>
            <a:endParaRPr lang="en-GB"/>
          </a:p>
        </p:txBody>
      </p:sp>
    </p:spTree>
    <p:extLst>
      <p:ext uri="{BB962C8B-B14F-4D97-AF65-F5344CB8AC3E}">
        <p14:creationId xmlns:p14="http://schemas.microsoft.com/office/powerpoint/2010/main" xmlns="" val="4106398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11</a:t>
            </a:fld>
            <a:endParaRPr lang="en-GB"/>
          </a:p>
        </p:txBody>
      </p:sp>
    </p:spTree>
    <p:extLst>
      <p:ext uri="{BB962C8B-B14F-4D97-AF65-F5344CB8AC3E}">
        <p14:creationId xmlns:p14="http://schemas.microsoft.com/office/powerpoint/2010/main" xmlns="" val="3502567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12</a:t>
            </a:fld>
            <a:endParaRPr lang="en-GB"/>
          </a:p>
        </p:txBody>
      </p:sp>
    </p:spTree>
    <p:extLst>
      <p:ext uri="{BB962C8B-B14F-4D97-AF65-F5344CB8AC3E}">
        <p14:creationId xmlns:p14="http://schemas.microsoft.com/office/powerpoint/2010/main" xmlns="" val="2400246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13</a:t>
            </a:fld>
            <a:endParaRPr lang="en-GB"/>
          </a:p>
        </p:txBody>
      </p:sp>
    </p:spTree>
    <p:extLst>
      <p:ext uri="{BB962C8B-B14F-4D97-AF65-F5344CB8AC3E}">
        <p14:creationId xmlns:p14="http://schemas.microsoft.com/office/powerpoint/2010/main" xmlns="" val="3775714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14</a:t>
            </a:fld>
            <a:endParaRPr lang="en-GB"/>
          </a:p>
        </p:txBody>
      </p:sp>
    </p:spTree>
    <p:extLst>
      <p:ext uri="{BB962C8B-B14F-4D97-AF65-F5344CB8AC3E}">
        <p14:creationId xmlns:p14="http://schemas.microsoft.com/office/powerpoint/2010/main" xmlns="" val="744083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15</a:t>
            </a:fld>
            <a:endParaRPr lang="en-GB"/>
          </a:p>
        </p:txBody>
      </p:sp>
    </p:spTree>
    <p:extLst>
      <p:ext uri="{BB962C8B-B14F-4D97-AF65-F5344CB8AC3E}">
        <p14:creationId xmlns:p14="http://schemas.microsoft.com/office/powerpoint/2010/main" xmlns="" val="3527498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9711B94-8DC2-4E59-8C34-D0C8338AD48C}" type="slidenum">
              <a:rPr lang="en-GB" smtClean="0"/>
              <a:pPr/>
              <a:t>16</a:t>
            </a:fld>
            <a:endParaRPr lang="en-GB"/>
          </a:p>
        </p:txBody>
      </p:sp>
    </p:spTree>
    <p:extLst>
      <p:ext uri="{BB962C8B-B14F-4D97-AF65-F5344CB8AC3E}">
        <p14:creationId xmlns:p14="http://schemas.microsoft.com/office/powerpoint/2010/main" xmlns="" val="4122219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17</a:t>
            </a:fld>
            <a:endParaRPr lang="en-GB"/>
          </a:p>
        </p:txBody>
      </p:sp>
    </p:spTree>
    <p:extLst>
      <p:ext uri="{BB962C8B-B14F-4D97-AF65-F5344CB8AC3E}">
        <p14:creationId xmlns:p14="http://schemas.microsoft.com/office/powerpoint/2010/main" xmlns="" val="2048056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18</a:t>
            </a:fld>
            <a:endParaRPr lang="en-GB"/>
          </a:p>
        </p:txBody>
      </p:sp>
    </p:spTree>
    <p:extLst>
      <p:ext uri="{BB962C8B-B14F-4D97-AF65-F5344CB8AC3E}">
        <p14:creationId xmlns:p14="http://schemas.microsoft.com/office/powerpoint/2010/main" xmlns="" val="29754505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19</a:t>
            </a:fld>
            <a:endParaRPr lang="en-GB"/>
          </a:p>
        </p:txBody>
      </p:sp>
    </p:spTree>
    <p:extLst>
      <p:ext uri="{BB962C8B-B14F-4D97-AF65-F5344CB8AC3E}">
        <p14:creationId xmlns:p14="http://schemas.microsoft.com/office/powerpoint/2010/main" xmlns="" val="162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smtClean="0"/>
          </a:p>
        </p:txBody>
      </p:sp>
      <p:sp>
        <p:nvSpPr>
          <p:cNvPr id="4" name="Slide Number Placeholder 3"/>
          <p:cNvSpPr>
            <a:spLocks noGrp="1"/>
          </p:cNvSpPr>
          <p:nvPr>
            <p:ph type="sldNum" sz="quarter" idx="10"/>
          </p:nvPr>
        </p:nvSpPr>
        <p:spPr/>
        <p:txBody>
          <a:bodyPr/>
          <a:lstStyle/>
          <a:p>
            <a:fld id="{E9711B94-8DC2-4E59-8C34-D0C8338AD48C}" type="slidenum">
              <a:rPr lang="en-GB" smtClean="0"/>
              <a:pPr/>
              <a:t>20</a:t>
            </a:fld>
            <a:endParaRPr lang="en-GB"/>
          </a:p>
        </p:txBody>
      </p:sp>
    </p:spTree>
    <p:extLst>
      <p:ext uri="{BB962C8B-B14F-4D97-AF65-F5344CB8AC3E}">
        <p14:creationId xmlns:p14="http://schemas.microsoft.com/office/powerpoint/2010/main" xmlns="" val="29863603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21</a:t>
            </a:fld>
            <a:endParaRPr lang="en-GB"/>
          </a:p>
        </p:txBody>
      </p:sp>
    </p:spTree>
    <p:extLst>
      <p:ext uri="{BB962C8B-B14F-4D97-AF65-F5344CB8AC3E}">
        <p14:creationId xmlns:p14="http://schemas.microsoft.com/office/powerpoint/2010/main" xmlns="" val="21314840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711B94-8DC2-4E59-8C34-D0C8338AD48C}" type="slidenum">
              <a:rPr lang="en-GB" smtClean="0"/>
              <a:pPr/>
              <a:t>22</a:t>
            </a:fld>
            <a:endParaRPr lang="en-GB"/>
          </a:p>
        </p:txBody>
      </p:sp>
    </p:spTree>
    <p:extLst>
      <p:ext uri="{BB962C8B-B14F-4D97-AF65-F5344CB8AC3E}">
        <p14:creationId xmlns:p14="http://schemas.microsoft.com/office/powerpoint/2010/main" xmlns="" val="30641141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23</a:t>
            </a:fld>
            <a:endParaRPr lang="en-GB"/>
          </a:p>
        </p:txBody>
      </p:sp>
    </p:spTree>
    <p:extLst>
      <p:ext uri="{BB962C8B-B14F-4D97-AF65-F5344CB8AC3E}">
        <p14:creationId xmlns:p14="http://schemas.microsoft.com/office/powerpoint/2010/main" xmlns="" val="267969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1B01F9B-0CB2-49F5-993F-EE61469AA93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2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D2D1EDF0-AD54-4818-B20E-9B682E62B1EC}"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8CCA319-A777-4A36-9AB7-E4572521F63C}"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xEl>
                                              <p:pRg st="0" end="0"/>
                                            </p:txEl>
                                          </p:spTgt>
                                        </p:tgtEl>
                                        <p:attrNameLst>
                                          <p:attrName>style.visibility</p:attrName>
                                        </p:attrNameLst>
                                      </p:cBhvr>
                                      <p:to>
                                        <p:strVal val="visible"/>
                                      </p:to>
                                    </p:set>
                                    <p:animEffect transition="in" filter="fade">
                                      <p:cBhvr>
                                        <p:cTn id="12" dur="2000"/>
                                        <p:tgtEl>
                                          <p:spTgt spid="30">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0">
                                            <p:txEl>
                                              <p:pRg st="1" end="1"/>
                                            </p:txEl>
                                          </p:spTgt>
                                        </p:tgtEl>
                                        <p:attrNameLst>
                                          <p:attrName>style.visibility</p:attrName>
                                        </p:attrNameLst>
                                      </p:cBhvr>
                                      <p:to>
                                        <p:strVal val="visible"/>
                                      </p:to>
                                    </p:set>
                                    <p:animEffect transition="in" filter="fade">
                                      <p:cBhvr>
                                        <p:cTn id="15" dur="2000"/>
                                        <p:tgtEl>
                                          <p:spTgt spid="30">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xEl>
                                              <p:pRg st="2" end="2"/>
                                            </p:txEl>
                                          </p:spTgt>
                                        </p:tgtEl>
                                        <p:attrNameLst>
                                          <p:attrName>style.visibility</p:attrName>
                                        </p:attrNameLst>
                                      </p:cBhvr>
                                      <p:to>
                                        <p:strVal val="visible"/>
                                      </p:to>
                                    </p:set>
                                    <p:animEffect transition="in" filter="fade">
                                      <p:cBhvr>
                                        <p:cTn id="18" dur="2000"/>
                                        <p:tgtEl>
                                          <p:spTgt spid="30">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xEl>
                                              <p:pRg st="3" end="3"/>
                                            </p:txEl>
                                          </p:spTgt>
                                        </p:tgtEl>
                                        <p:attrNameLst>
                                          <p:attrName>style.visibility</p:attrName>
                                        </p:attrNameLst>
                                      </p:cBhvr>
                                      <p:to>
                                        <p:strVal val="visible"/>
                                      </p:to>
                                    </p:set>
                                    <p:animEffect transition="in" filter="fade">
                                      <p:cBhvr>
                                        <p:cTn id="21" dur="2000"/>
                                        <p:tgtEl>
                                          <p:spTgt spid="30">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xEl>
                                              <p:pRg st="4" end="4"/>
                                            </p:txEl>
                                          </p:spTgt>
                                        </p:tgtEl>
                                        <p:attrNameLst>
                                          <p:attrName>style.visibility</p:attrName>
                                        </p:attrNameLst>
                                      </p:cBhvr>
                                      <p:to>
                                        <p:strVal val="visible"/>
                                      </p:to>
                                    </p:set>
                                    <p:animEffect transition="in" filter="fade">
                                      <p:cBhvr>
                                        <p:cTn id="24" dur="2000"/>
                                        <p:tgtEl>
                                          <p:spTgt spid="3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0" grpId="0" build="p"/>
    </p:bld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algn="ctr"/>
            <a:r>
              <a:rPr lang="en-GB" dirty="0"/>
              <a:t>Landscape</a:t>
            </a:r>
          </a:p>
        </p:txBody>
      </p:sp>
      <p:sp>
        <p:nvSpPr>
          <p:cNvPr id="2051" name="Rectangle 3"/>
          <p:cNvSpPr>
            <a:spLocks noGrp="1" noChangeArrowheads="1"/>
          </p:cNvSpPr>
          <p:nvPr>
            <p:ph type="subTitle" idx="1"/>
          </p:nvPr>
        </p:nvSpPr>
        <p:spPr/>
        <p:txBody>
          <a:bodyPr/>
          <a:lstStyle/>
          <a:p>
            <a:endParaRPr lang="en-GB" dirty="0"/>
          </a:p>
        </p:txBody>
      </p:sp>
      <p:pic>
        <p:nvPicPr>
          <p:cNvPr id="4" name="Picture 3" descr="mountains.jpg"/>
          <p:cNvPicPr>
            <a:picLocks noChangeAspect="1"/>
          </p:cNvPicPr>
          <p:nvPr/>
        </p:nvPicPr>
        <p:blipFill>
          <a:blip r:embed="rId3" cstate="print"/>
          <a:stretch>
            <a:fillRect/>
          </a:stretch>
        </p:blipFill>
        <p:spPr>
          <a:xfrm>
            <a:off x="0" y="0"/>
            <a:ext cx="3538567" cy="2376264"/>
          </a:xfrm>
          <a:prstGeom prst="rect">
            <a:avLst/>
          </a:prstGeom>
        </p:spPr>
      </p:pic>
      <p:pic>
        <p:nvPicPr>
          <p:cNvPr id="5" name="Picture 4" descr="paddy.jpg"/>
          <p:cNvPicPr>
            <a:picLocks noChangeAspect="1"/>
          </p:cNvPicPr>
          <p:nvPr/>
        </p:nvPicPr>
        <p:blipFill>
          <a:blip r:embed="rId4" cstate="print"/>
          <a:stretch>
            <a:fillRect/>
          </a:stretch>
        </p:blipFill>
        <p:spPr>
          <a:xfrm>
            <a:off x="5004048" y="0"/>
            <a:ext cx="4072014" cy="2412529"/>
          </a:xfrm>
          <a:prstGeom prst="rect">
            <a:avLst/>
          </a:prstGeom>
        </p:spPr>
      </p:pic>
      <p:pic>
        <p:nvPicPr>
          <p:cNvPr id="6" name="Picture 5" descr="international-landscape-photographer-of-the-year-2018-fb5-png__700.jpg"/>
          <p:cNvPicPr>
            <a:picLocks noChangeAspect="1"/>
          </p:cNvPicPr>
          <p:nvPr/>
        </p:nvPicPr>
        <p:blipFill>
          <a:blip r:embed="rId5" cstate="print"/>
          <a:stretch>
            <a:fillRect/>
          </a:stretch>
        </p:blipFill>
        <p:spPr>
          <a:xfrm>
            <a:off x="1403648" y="3327366"/>
            <a:ext cx="6228193" cy="327425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a:t>Landscape Definitions and Meanings</a:t>
            </a:r>
            <a:r>
              <a:rPr lang="en-GB" dirty="0"/>
              <a:t/>
            </a:r>
            <a:br>
              <a:rPr lang="en-GB" dirty="0"/>
            </a:br>
            <a:endParaRPr lang="en-GB" dirty="0"/>
          </a:p>
        </p:txBody>
      </p:sp>
      <p:sp>
        <p:nvSpPr>
          <p:cNvPr id="3" name="Content Placeholder 2"/>
          <p:cNvSpPr>
            <a:spLocks noGrp="1"/>
          </p:cNvSpPr>
          <p:nvPr>
            <p:ph idx="1"/>
          </p:nvPr>
        </p:nvSpPr>
        <p:spPr>
          <a:xfrm>
            <a:off x="323528" y="1412776"/>
            <a:ext cx="8640960" cy="5328592"/>
          </a:xfrm>
        </p:spPr>
        <p:txBody>
          <a:bodyPr>
            <a:normAutofit/>
          </a:bodyPr>
          <a:lstStyle/>
          <a:p>
            <a:r>
              <a:rPr lang="en-GB" sz="2400" dirty="0" smtClean="0"/>
              <a:t>A natural Landscape</a:t>
            </a:r>
          </a:p>
          <a:p>
            <a:r>
              <a:rPr lang="en-GB" sz="2400" dirty="0" smtClean="0"/>
              <a:t>A cultural Landscape</a:t>
            </a:r>
          </a:p>
          <a:p>
            <a:r>
              <a:rPr lang="en-GB" sz="2400" dirty="0" smtClean="0"/>
              <a:t>United Nations since 1992 recognise interactions between people and landscape as official cultural landscapes</a:t>
            </a:r>
          </a:p>
          <a:p>
            <a:endParaRPr lang="en-GB" sz="2400" dirty="0"/>
          </a:p>
          <a:p>
            <a:r>
              <a:rPr lang="en-GB" sz="2400" dirty="0" smtClean="0"/>
              <a:t>Technology and landscape</a:t>
            </a:r>
          </a:p>
          <a:p>
            <a:r>
              <a:rPr lang="en-GB" sz="2400" dirty="0" smtClean="0"/>
              <a:t>Dams change landscape Three Gorges dam China</a:t>
            </a:r>
          </a:p>
          <a:p>
            <a:r>
              <a:rPr lang="en-GB" sz="2400" dirty="0" smtClean="0"/>
              <a:t>Study of natural &amp; cultural landscape allows us see how people’s activities affect land</a:t>
            </a:r>
          </a:p>
          <a:p>
            <a:endParaRPr lang="en-GB" sz="2400" dirty="0"/>
          </a:p>
          <a:p>
            <a:r>
              <a:rPr lang="en-GB" sz="2400" dirty="0" smtClean="0"/>
              <a:t>Landscape architecture is planning and altering features of natural landscape for example public parks &amp; Gardens</a:t>
            </a:r>
          </a:p>
          <a:p>
            <a:endParaRPr lang="en-GB" dirty="0" smtClean="0"/>
          </a:p>
          <a:p>
            <a:endParaRPr lang="en-GB" dirty="0"/>
          </a:p>
        </p:txBody>
      </p:sp>
    </p:spTree>
    <p:extLst>
      <p:ext uri="{BB962C8B-B14F-4D97-AF65-F5344CB8AC3E}">
        <p14:creationId xmlns:p14="http://schemas.microsoft.com/office/powerpoint/2010/main" xmlns="" val="50726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57200" y="549275"/>
            <a:ext cx="8229600" cy="5546725"/>
          </a:xfrm>
        </p:spPr>
        <p:txBody>
          <a:bodyPr/>
          <a:lstStyle/>
          <a:p>
            <a:pPr algn="ctr">
              <a:buFontTx/>
              <a:buNone/>
            </a:pPr>
            <a:endParaRPr lang="en-GB" dirty="0"/>
          </a:p>
          <a:p>
            <a:pPr algn="ctr">
              <a:buFontTx/>
              <a:buNone/>
            </a:pPr>
            <a:endParaRPr lang="en-GB" dirty="0"/>
          </a:p>
          <a:p>
            <a:pPr algn="ctr">
              <a:buFontTx/>
              <a:buNone/>
            </a:pPr>
            <a:endParaRPr lang="en-GB" dirty="0"/>
          </a:p>
          <a:p>
            <a:pPr algn="ctr">
              <a:buFontTx/>
              <a:buNone/>
            </a:pPr>
            <a:r>
              <a:rPr lang="en-GB" sz="6000" dirty="0"/>
              <a:t>What does ‘Landscape’ mean to you?</a:t>
            </a:r>
          </a:p>
        </p:txBody>
      </p:sp>
      <p:pic>
        <p:nvPicPr>
          <p:cNvPr id="3" name="Picture 2" descr="images.jpg"/>
          <p:cNvPicPr>
            <a:picLocks noChangeAspect="1"/>
          </p:cNvPicPr>
          <p:nvPr/>
        </p:nvPicPr>
        <p:blipFill>
          <a:blip r:embed="rId3" cstate="print"/>
          <a:stretch>
            <a:fillRect/>
          </a:stretch>
        </p:blipFill>
        <p:spPr>
          <a:xfrm>
            <a:off x="2195736" y="4149080"/>
            <a:ext cx="4536504" cy="2540442"/>
          </a:xfrm>
          <a:prstGeom prst="rect">
            <a:avLst/>
          </a:prstGeom>
        </p:spPr>
      </p:pic>
      <p:pic>
        <p:nvPicPr>
          <p:cNvPr id="4" name="Picture 3" descr="images (1).jpg"/>
          <p:cNvPicPr>
            <a:picLocks noChangeAspect="1"/>
          </p:cNvPicPr>
          <p:nvPr/>
        </p:nvPicPr>
        <p:blipFill>
          <a:blip r:embed="rId4" cstate="print"/>
          <a:stretch>
            <a:fillRect/>
          </a:stretch>
        </p:blipFill>
        <p:spPr>
          <a:xfrm>
            <a:off x="2771800" y="0"/>
            <a:ext cx="3312368" cy="2129379"/>
          </a:xfrm>
          <a:prstGeom prst="rect">
            <a:avLst/>
          </a:prstGeom>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landscape mean to you?</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Landscape has a dual meaning physicality of scenery and representation of it.</a:t>
            </a:r>
          </a:p>
          <a:p>
            <a:r>
              <a:rPr lang="en-GB" dirty="0" smtClean="0"/>
              <a:t>Cultural landscapes:</a:t>
            </a:r>
          </a:p>
          <a:p>
            <a:pPr lvl="1"/>
            <a:r>
              <a:rPr lang="en-GB" dirty="0" smtClean="0"/>
              <a:t>Designed landscapes</a:t>
            </a:r>
          </a:p>
          <a:p>
            <a:pPr lvl="1"/>
            <a:r>
              <a:rPr lang="en-GB" dirty="0" smtClean="0"/>
              <a:t>Ethnographic landscapes</a:t>
            </a:r>
          </a:p>
          <a:p>
            <a:pPr lvl="1"/>
            <a:r>
              <a:rPr lang="en-GB" dirty="0" smtClean="0"/>
              <a:t>Historic sites</a:t>
            </a:r>
          </a:p>
          <a:p>
            <a:pPr lvl="1"/>
            <a:r>
              <a:rPr lang="en-GB" dirty="0" smtClean="0"/>
              <a:t>Vernacular landscapes</a:t>
            </a:r>
          </a:p>
          <a:p>
            <a:r>
              <a:rPr lang="en-GB" dirty="0" smtClean="0"/>
              <a:t>The term Cultural Landscape can be seen as owing its appearance to human activity</a:t>
            </a:r>
          </a:p>
          <a:p>
            <a:r>
              <a:rPr lang="en-GB" dirty="0"/>
              <a:t>Landscape means the natural and physical attributes of land together with air and water which change over time and which is made known by people’s evolving perceptions and associations [such as beliefs, uses, values and relationships] . </a:t>
            </a:r>
          </a:p>
        </p:txBody>
      </p:sp>
      <p:pic>
        <p:nvPicPr>
          <p:cNvPr id="4" name="Picture 3" descr="download.jpg"/>
          <p:cNvPicPr>
            <a:picLocks noChangeAspect="1"/>
          </p:cNvPicPr>
          <p:nvPr/>
        </p:nvPicPr>
        <p:blipFill>
          <a:blip r:embed="rId3" cstate="print"/>
          <a:stretch>
            <a:fillRect/>
          </a:stretch>
        </p:blipFill>
        <p:spPr>
          <a:xfrm>
            <a:off x="5580112" y="2348880"/>
            <a:ext cx="2466975" cy="1847850"/>
          </a:xfrm>
          <a:prstGeom prst="rect">
            <a:avLst/>
          </a:prstGeom>
        </p:spPr>
      </p:pic>
    </p:spTree>
    <p:extLst>
      <p:ext uri="{BB962C8B-B14F-4D97-AF65-F5344CB8AC3E}">
        <p14:creationId xmlns:p14="http://schemas.microsoft.com/office/powerpoint/2010/main" xmlns="" val="31431164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landscape mean</a:t>
            </a:r>
            <a:endParaRPr lang="en-GB" dirty="0"/>
          </a:p>
        </p:txBody>
      </p:sp>
      <p:sp>
        <p:nvSpPr>
          <p:cNvPr id="3" name="Content Placeholder 2"/>
          <p:cNvSpPr>
            <a:spLocks noGrp="1"/>
          </p:cNvSpPr>
          <p:nvPr>
            <p:ph idx="1"/>
          </p:nvPr>
        </p:nvSpPr>
        <p:spPr/>
        <p:txBody>
          <a:bodyPr/>
          <a:lstStyle/>
          <a:p>
            <a:r>
              <a:rPr lang="en-GB" dirty="0"/>
              <a:t>Landscape means the natural and physical attributes of land together with air and water which change over time and which is made known by people’s evolving perceptions and associations [such as beliefs, uses, values and relationships] . </a:t>
            </a:r>
          </a:p>
          <a:p>
            <a:endParaRPr lang="en-GB" dirty="0"/>
          </a:p>
        </p:txBody>
      </p:sp>
    </p:spTree>
    <p:extLst>
      <p:ext uri="{BB962C8B-B14F-4D97-AF65-F5344CB8AC3E}">
        <p14:creationId xmlns:p14="http://schemas.microsoft.com/office/powerpoint/2010/main" xmlns="" val="12597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476672"/>
            <a:ext cx="8229600" cy="1143000"/>
          </a:xfrm>
        </p:spPr>
        <p:txBody>
          <a:bodyPr>
            <a:normAutofit fontScale="90000"/>
          </a:bodyPr>
          <a:lstStyle/>
          <a:p>
            <a:r>
              <a:rPr lang="en-GB" sz="3200" dirty="0"/>
              <a:t>Atkins et al (1998) look at the different meanings of landscape:</a:t>
            </a:r>
            <a:r>
              <a:rPr lang="en-GB" sz="3200" b="1" dirty="0"/>
              <a:t/>
            </a:r>
            <a:br>
              <a:rPr lang="en-GB" sz="3200" b="1" dirty="0"/>
            </a:br>
            <a:endParaRPr lang="en-GB" sz="3200" b="1" dirty="0"/>
          </a:p>
        </p:txBody>
      </p:sp>
      <p:sp>
        <p:nvSpPr>
          <p:cNvPr id="8195" name="Rectangle 3"/>
          <p:cNvSpPr>
            <a:spLocks noGrp="1" noChangeArrowheads="1"/>
          </p:cNvSpPr>
          <p:nvPr>
            <p:ph idx="1"/>
          </p:nvPr>
        </p:nvSpPr>
        <p:spPr>
          <a:xfrm>
            <a:off x="395536" y="1484784"/>
            <a:ext cx="8229600" cy="4389120"/>
          </a:xfrm>
        </p:spPr>
        <p:txBody>
          <a:bodyPr/>
          <a:lstStyle/>
          <a:p>
            <a:pPr>
              <a:lnSpc>
                <a:spcPct val="80000"/>
              </a:lnSpc>
              <a:buFontTx/>
              <a:buNone/>
            </a:pPr>
            <a:r>
              <a:rPr lang="en-GB" sz="2800" b="1" dirty="0"/>
              <a:t>1. Landscape as Scenery</a:t>
            </a:r>
            <a:endParaRPr lang="en-GB" sz="2800" dirty="0"/>
          </a:p>
          <a:p>
            <a:pPr>
              <a:lnSpc>
                <a:spcPct val="80000"/>
              </a:lnSpc>
            </a:pPr>
            <a:r>
              <a:rPr lang="en-GB" sz="2800" dirty="0"/>
              <a:t>Visual, tangible aspect of the world</a:t>
            </a:r>
          </a:p>
          <a:p>
            <a:pPr>
              <a:lnSpc>
                <a:spcPct val="80000"/>
              </a:lnSpc>
            </a:pPr>
            <a:r>
              <a:rPr lang="en-GB" sz="2800" dirty="0"/>
              <a:t>A landscape can refer to a pleasing outlook or panorama</a:t>
            </a:r>
          </a:p>
          <a:p>
            <a:pPr>
              <a:lnSpc>
                <a:spcPct val="80000"/>
              </a:lnSpc>
            </a:pPr>
            <a:r>
              <a:rPr lang="en-GB" sz="2800" dirty="0"/>
              <a:t>Images of countryside dominates our thinking – we rarely think of industrial or urban landscapes</a:t>
            </a:r>
          </a:p>
          <a:p>
            <a:pPr>
              <a:lnSpc>
                <a:spcPct val="80000"/>
              </a:lnSpc>
              <a:buFontTx/>
              <a:buNone/>
            </a:pPr>
            <a:endParaRPr lang="en-GB" sz="2800" b="1" dirty="0"/>
          </a:p>
          <a:p>
            <a:pPr>
              <a:lnSpc>
                <a:spcPct val="80000"/>
              </a:lnSpc>
              <a:buFontTx/>
              <a:buNone/>
            </a:pPr>
            <a:r>
              <a:rPr lang="en-GB" sz="2800" b="1" dirty="0"/>
              <a:t>2. Landscape as Topography</a:t>
            </a:r>
            <a:endParaRPr lang="en-GB" sz="2800" dirty="0"/>
          </a:p>
          <a:p>
            <a:pPr>
              <a:lnSpc>
                <a:spcPct val="80000"/>
              </a:lnSpc>
            </a:pPr>
            <a:r>
              <a:rPr lang="en-GB" sz="2800" dirty="0"/>
              <a:t>Geologists or geomorphologists study landscapes as assemblages of landforms and </a:t>
            </a:r>
            <a:r>
              <a:rPr lang="en-GB" sz="2800" dirty="0" smtClean="0"/>
              <a:t/>
            </a:r>
            <a:br>
              <a:rPr lang="en-GB" sz="2800" dirty="0" smtClean="0"/>
            </a:br>
            <a:r>
              <a:rPr lang="en-GB" sz="2800" dirty="0" smtClean="0"/>
              <a:t>structures</a:t>
            </a:r>
            <a:endParaRPr lang="en-GB" sz="2800" b="1" dirty="0"/>
          </a:p>
        </p:txBody>
      </p:sp>
      <p:pic>
        <p:nvPicPr>
          <p:cNvPr id="4" name="Picture 3" descr="download (1).jpg"/>
          <p:cNvPicPr>
            <a:picLocks noChangeAspect="1"/>
          </p:cNvPicPr>
          <p:nvPr/>
        </p:nvPicPr>
        <p:blipFill>
          <a:blip r:embed="rId3" cstate="print"/>
          <a:stretch>
            <a:fillRect/>
          </a:stretch>
        </p:blipFill>
        <p:spPr>
          <a:xfrm>
            <a:off x="6804248" y="5105445"/>
            <a:ext cx="2339752" cy="1752556"/>
          </a:xfrm>
          <a:prstGeom prst="rect">
            <a:avLst/>
          </a:prstGeom>
        </p:spPr>
      </p:pic>
      <p:pic>
        <p:nvPicPr>
          <p:cNvPr id="5" name="Picture 4" descr="download (2).jpg"/>
          <p:cNvPicPr>
            <a:picLocks noChangeAspect="1"/>
          </p:cNvPicPr>
          <p:nvPr/>
        </p:nvPicPr>
        <p:blipFill>
          <a:blip r:embed="rId4" cstate="print"/>
          <a:stretch>
            <a:fillRect/>
          </a:stretch>
        </p:blipFill>
        <p:spPr>
          <a:xfrm>
            <a:off x="4644008" y="764704"/>
            <a:ext cx="3848100" cy="1190625"/>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457200" y="620713"/>
            <a:ext cx="8229600" cy="5475287"/>
          </a:xfrm>
        </p:spPr>
        <p:txBody>
          <a:bodyPr/>
          <a:lstStyle/>
          <a:p>
            <a:pPr>
              <a:lnSpc>
                <a:spcPct val="90000"/>
              </a:lnSpc>
              <a:buFontTx/>
              <a:buNone/>
            </a:pPr>
            <a:r>
              <a:rPr lang="en-GB" sz="2800" b="1"/>
              <a:t>3. Landscape as Nature</a:t>
            </a:r>
            <a:endParaRPr lang="en-GB" sz="2800"/>
          </a:p>
          <a:p>
            <a:pPr>
              <a:lnSpc>
                <a:spcPct val="90000"/>
              </a:lnSpc>
            </a:pPr>
            <a:r>
              <a:rPr lang="en-GB" sz="2800"/>
              <a:t>Stresses here are on physical structures and processes</a:t>
            </a:r>
          </a:p>
          <a:p>
            <a:pPr>
              <a:lnSpc>
                <a:spcPct val="90000"/>
              </a:lnSpc>
            </a:pPr>
            <a:r>
              <a:rPr lang="en-GB" sz="2800"/>
              <a:t>‘nature’ is essentially the part of the world beyond humankind</a:t>
            </a:r>
          </a:p>
          <a:p>
            <a:pPr>
              <a:lnSpc>
                <a:spcPct val="90000"/>
              </a:lnSpc>
            </a:pPr>
            <a:endParaRPr lang="en-GB" sz="2800" b="1"/>
          </a:p>
          <a:p>
            <a:pPr>
              <a:lnSpc>
                <a:spcPct val="90000"/>
              </a:lnSpc>
              <a:buFontTx/>
              <a:buNone/>
            </a:pPr>
            <a:r>
              <a:rPr lang="en-GB" sz="2800" b="1"/>
              <a:t>4. Landscape as Environment or Habitat</a:t>
            </a:r>
            <a:endParaRPr lang="en-GB" sz="2800"/>
          </a:p>
          <a:p>
            <a:pPr>
              <a:lnSpc>
                <a:spcPct val="90000"/>
              </a:lnSpc>
            </a:pPr>
            <a:r>
              <a:rPr lang="en-GB" sz="2800"/>
              <a:t>Influences surrounding people, including flora, fauna, climate, water and soil</a:t>
            </a:r>
            <a:endParaRPr lang="en-GB" sz="2800" b="1"/>
          </a:p>
          <a:p>
            <a:pPr>
              <a:lnSpc>
                <a:spcPct val="90000"/>
              </a:lnSpc>
            </a:pPr>
            <a:endParaRPr lang="en-GB" sz="2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457200" y="549275"/>
            <a:ext cx="8229600" cy="6308725"/>
          </a:xfrm>
        </p:spPr>
        <p:txBody>
          <a:bodyPr/>
          <a:lstStyle/>
          <a:p>
            <a:pPr>
              <a:lnSpc>
                <a:spcPct val="90000"/>
              </a:lnSpc>
              <a:buFontTx/>
              <a:buNone/>
            </a:pPr>
            <a:r>
              <a:rPr lang="en-GB" sz="2800" b="1" dirty="0"/>
              <a:t>5. Landscape as Artefact</a:t>
            </a:r>
            <a:endParaRPr lang="en-GB" sz="2800" dirty="0"/>
          </a:p>
          <a:p>
            <a:pPr>
              <a:lnSpc>
                <a:spcPct val="90000"/>
              </a:lnSpc>
            </a:pPr>
            <a:r>
              <a:rPr lang="en-GB" sz="2800" dirty="0"/>
              <a:t>Humans are perceived as active modifiers and tamers of nature for their own purposes</a:t>
            </a:r>
          </a:p>
          <a:p>
            <a:pPr>
              <a:lnSpc>
                <a:spcPct val="90000"/>
              </a:lnSpc>
            </a:pPr>
            <a:r>
              <a:rPr lang="en-GB" sz="2800" dirty="0"/>
              <a:t>Landscapes may themselves be symbols and become a focus of group identity</a:t>
            </a:r>
          </a:p>
          <a:p>
            <a:pPr>
              <a:lnSpc>
                <a:spcPct val="90000"/>
              </a:lnSpc>
              <a:buFontTx/>
              <a:buNone/>
            </a:pPr>
            <a:endParaRPr lang="en-GB" sz="2800" b="1" dirty="0" smtClean="0"/>
          </a:p>
          <a:p>
            <a:pPr>
              <a:lnSpc>
                <a:spcPct val="90000"/>
              </a:lnSpc>
              <a:buFontTx/>
              <a:buNone/>
            </a:pPr>
            <a:endParaRPr lang="en-GB" sz="2800" b="1" dirty="0" smtClean="0"/>
          </a:p>
          <a:p>
            <a:pPr>
              <a:lnSpc>
                <a:spcPct val="90000"/>
              </a:lnSpc>
              <a:buFontTx/>
              <a:buNone/>
            </a:pPr>
            <a:endParaRPr lang="en-GB" sz="2800" b="1" dirty="0" smtClean="0"/>
          </a:p>
          <a:p>
            <a:pPr>
              <a:lnSpc>
                <a:spcPct val="90000"/>
              </a:lnSpc>
              <a:buFontTx/>
              <a:buNone/>
            </a:pPr>
            <a:endParaRPr lang="en-GB" sz="2800" b="1" dirty="0"/>
          </a:p>
          <a:p>
            <a:pPr>
              <a:lnSpc>
                <a:spcPct val="90000"/>
              </a:lnSpc>
              <a:buFontTx/>
              <a:buNone/>
            </a:pPr>
            <a:r>
              <a:rPr lang="en-GB" sz="2800" b="1" dirty="0"/>
              <a:t>6. Landscape as Place, Location or Territory</a:t>
            </a:r>
            <a:endParaRPr lang="en-GB" sz="2800" dirty="0"/>
          </a:p>
          <a:p>
            <a:pPr>
              <a:lnSpc>
                <a:spcPct val="90000"/>
              </a:lnSpc>
            </a:pPr>
            <a:r>
              <a:rPr lang="en-GB" sz="2800" dirty="0"/>
              <a:t>Common usage in geography where the study of place emphasises the relationship between people and landscape</a:t>
            </a:r>
          </a:p>
          <a:p>
            <a:pPr>
              <a:lnSpc>
                <a:spcPct val="90000"/>
              </a:lnSpc>
            </a:pPr>
            <a:endParaRPr lang="en-GB" sz="2800" dirty="0"/>
          </a:p>
        </p:txBody>
      </p:sp>
      <p:pic>
        <p:nvPicPr>
          <p:cNvPr id="3" name="Picture 2" descr="download (3).jpg"/>
          <p:cNvPicPr>
            <a:picLocks noChangeAspect="1"/>
          </p:cNvPicPr>
          <p:nvPr/>
        </p:nvPicPr>
        <p:blipFill>
          <a:blip r:embed="rId3" cstate="print"/>
          <a:stretch>
            <a:fillRect/>
          </a:stretch>
        </p:blipFill>
        <p:spPr>
          <a:xfrm>
            <a:off x="5076056" y="2708920"/>
            <a:ext cx="2619375" cy="17430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620713"/>
            <a:ext cx="8229600" cy="5475287"/>
          </a:xfrm>
        </p:spPr>
        <p:txBody>
          <a:bodyPr>
            <a:normAutofit lnSpcReduction="10000"/>
          </a:bodyPr>
          <a:lstStyle/>
          <a:p>
            <a:pPr>
              <a:buFontTx/>
              <a:buNone/>
            </a:pPr>
            <a:r>
              <a:rPr lang="en-GB" i="1" dirty="0"/>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dirty="0"/>
              <a:t> (Cosgrove, 1984, p15) </a:t>
            </a:r>
            <a:endParaRPr lang="en-GB" dirty="0" smtClean="0"/>
          </a:p>
          <a:p>
            <a:pPr>
              <a:buFontTx/>
              <a:buNone/>
            </a:pPr>
            <a:endParaRPr lang="en-GB" dirty="0" smtClean="0"/>
          </a:p>
          <a:p>
            <a:r>
              <a:rPr lang="en-GB" dirty="0" smtClean="0"/>
              <a:t>Cultural or natural landscape is how societies perceive Landscape “</a:t>
            </a:r>
            <a:r>
              <a:rPr lang="en-GB" dirty="0" smtClean="0"/>
              <a:t>all </a:t>
            </a:r>
            <a:r>
              <a:rPr lang="en-GB" dirty="0" smtClean="0"/>
              <a:t>the visible features of an area of </a:t>
            </a:r>
            <a:r>
              <a:rPr lang="en-GB" dirty="0" smtClean="0"/>
              <a:t>land”</a:t>
            </a:r>
          </a:p>
          <a:p>
            <a:r>
              <a:rPr lang="en-GB" dirty="0" smtClean="0"/>
              <a:t>How societies perceive the landscape is influenced by culture (Norms, values, beliefs etc.) and politics (laws, agendas etc.)</a:t>
            </a:r>
          </a:p>
          <a:p>
            <a:pPr>
              <a:buFontTx/>
              <a:buNone/>
            </a:pPr>
            <a:endParaRPr lang="en-GB" dirty="0"/>
          </a:p>
        </p:txBody>
      </p:sp>
      <p:sp>
        <p:nvSpPr>
          <p:cNvPr id="3" name="TextBox 2"/>
          <p:cNvSpPr txBox="1"/>
          <p:nvPr/>
        </p:nvSpPr>
        <p:spPr>
          <a:xfrm>
            <a:off x="1619672" y="0"/>
            <a:ext cx="6059672" cy="584775"/>
          </a:xfrm>
          <a:prstGeom prst="rect">
            <a:avLst/>
          </a:prstGeom>
          <a:noFill/>
        </p:spPr>
        <p:txBody>
          <a:bodyPr wrap="none" rtlCol="0">
            <a:spAutoFit/>
          </a:bodyPr>
          <a:lstStyle/>
          <a:p>
            <a:r>
              <a:rPr lang="en-GB" sz="3200" dirty="0" smtClean="0"/>
              <a:t>Our Perception of the landscape</a:t>
            </a:r>
            <a:endParaRPr lang="en-GB" sz="3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57200" y="476250"/>
            <a:ext cx="8229600" cy="5619750"/>
          </a:xfrm>
        </p:spPr>
        <p:txBody>
          <a:bodyPr>
            <a:normAutofit/>
          </a:bodyPr>
          <a:lstStyle/>
          <a:p>
            <a:pPr>
              <a:buFontTx/>
              <a:buNone/>
            </a:pPr>
            <a:r>
              <a:rPr lang="en-GB" dirty="0" err="1"/>
              <a:t>Urry</a:t>
            </a:r>
            <a:r>
              <a:rPr lang="en-GB" dirty="0"/>
              <a:t> (1995</a:t>
            </a:r>
            <a:r>
              <a:rPr lang="en-GB" dirty="0" smtClean="0"/>
              <a:t>): </a:t>
            </a:r>
            <a:r>
              <a:rPr lang="en-GB" b="1" i="1" u="sng" dirty="0" smtClean="0"/>
              <a:t>Shifts in perception of desirable landscapes</a:t>
            </a:r>
            <a:endParaRPr lang="en-GB" b="1" i="1" u="sng" dirty="0"/>
          </a:p>
          <a:p>
            <a:r>
              <a:rPr lang="en-GB" dirty="0"/>
              <a:t>A person’s wish to visit a particular environment is something that is socially constructed and depends on developing a ‘cultural desire’ for a particular landscape</a:t>
            </a:r>
          </a:p>
          <a:p>
            <a:r>
              <a:rPr lang="en-GB" dirty="0"/>
              <a:t>The shift in perception of desirability is associated with social &amp; cultural changes in </a:t>
            </a:r>
            <a:r>
              <a:rPr lang="en-GB" dirty="0" smtClean="0"/>
              <a:t>society</a:t>
            </a:r>
          </a:p>
          <a:p>
            <a:endParaRPr lang="en-GB" dirty="0"/>
          </a:p>
          <a:p>
            <a:r>
              <a:rPr lang="en-GB" dirty="0"/>
              <a:t>Shifts in perception of what is regarded as being desirable landscapes are therefore associated with social and cultural changes in society that tourists originate from. </a:t>
            </a:r>
            <a:r>
              <a:rPr lang="en-GB" sz="1800" dirty="0"/>
              <a:t>For instance, a notable change in itinerary of places to visit in the Grand Tour began in the 18th </a:t>
            </a:r>
            <a:r>
              <a:rPr lang="en-GB" sz="1800" dirty="0" smtClean="0"/>
              <a:t>century</a:t>
            </a:r>
          </a:p>
          <a:p>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Autofit/>
          </a:bodyPr>
          <a:lstStyle/>
          <a:p>
            <a:r>
              <a:rPr lang="en-GB" sz="4000" dirty="0" smtClean="0"/>
              <a:t>Shifts in perception of desirable landscapes</a:t>
            </a:r>
            <a:endParaRPr lang="en-GB" sz="4000" dirty="0"/>
          </a:p>
        </p:txBody>
      </p:sp>
      <p:sp>
        <p:nvSpPr>
          <p:cNvPr id="3" name="Content Placeholder 2"/>
          <p:cNvSpPr>
            <a:spLocks noGrp="1"/>
          </p:cNvSpPr>
          <p:nvPr>
            <p:ph idx="1"/>
          </p:nvPr>
        </p:nvSpPr>
        <p:spPr>
          <a:xfrm>
            <a:off x="179512" y="1556792"/>
            <a:ext cx="8507288" cy="5301208"/>
          </a:xfrm>
        </p:spPr>
        <p:txBody>
          <a:bodyPr>
            <a:normAutofit lnSpcReduction="10000"/>
          </a:bodyPr>
          <a:lstStyle/>
          <a:p>
            <a:r>
              <a:rPr lang="en-GB" dirty="0" smtClean="0"/>
              <a:t>Two main perspectives on the meaning of </a:t>
            </a:r>
            <a:r>
              <a:rPr lang="en-GB" dirty="0" smtClean="0"/>
              <a:t/>
            </a:r>
            <a:br>
              <a:rPr lang="en-GB" dirty="0" smtClean="0"/>
            </a:br>
            <a:r>
              <a:rPr lang="en-GB" dirty="0" smtClean="0"/>
              <a:t>wildness</a:t>
            </a:r>
            <a:r>
              <a:rPr lang="en-GB" dirty="0" smtClean="0"/>
              <a:t>:</a:t>
            </a:r>
          </a:p>
          <a:p>
            <a:pPr lvl="1"/>
            <a:r>
              <a:rPr lang="en-GB" dirty="0" smtClean="0"/>
              <a:t>Classical perspective </a:t>
            </a:r>
            <a:r>
              <a:rPr lang="en-GB" dirty="0" smtClean="0"/>
              <a:t>– </a:t>
            </a:r>
            <a:r>
              <a:rPr lang="en-GB" dirty="0" smtClean="0"/>
              <a:t>creation of urban </a:t>
            </a:r>
            <a:endParaRPr lang="en-GB" dirty="0" smtClean="0"/>
          </a:p>
          <a:p>
            <a:pPr lvl="1">
              <a:buNone/>
            </a:pPr>
            <a:r>
              <a:rPr lang="en-GB" dirty="0" smtClean="0"/>
              <a:t>and usable </a:t>
            </a:r>
            <a:r>
              <a:rPr lang="en-GB" dirty="0" smtClean="0"/>
              <a:t>spaces is mark of civilisation and </a:t>
            </a:r>
            <a:endParaRPr lang="en-GB" dirty="0" smtClean="0"/>
          </a:p>
          <a:p>
            <a:pPr lvl="1">
              <a:buNone/>
            </a:pPr>
            <a:r>
              <a:rPr lang="en-GB" dirty="0" smtClean="0"/>
              <a:t>progress</a:t>
            </a:r>
          </a:p>
          <a:p>
            <a:pPr lvl="1">
              <a:buNone/>
            </a:pPr>
            <a:endParaRPr lang="en-GB" dirty="0" smtClean="0"/>
          </a:p>
          <a:p>
            <a:pPr lvl="1"/>
            <a:r>
              <a:rPr lang="en-GB" dirty="0" smtClean="0"/>
              <a:t>Romantic </a:t>
            </a:r>
            <a:r>
              <a:rPr lang="en-GB" dirty="0" smtClean="0"/>
              <a:t>perspective – untouched </a:t>
            </a:r>
            <a:r>
              <a:rPr lang="en-GB" dirty="0" smtClean="0"/>
              <a:t/>
            </a:r>
            <a:br>
              <a:rPr lang="en-GB" dirty="0" smtClean="0"/>
            </a:br>
            <a:r>
              <a:rPr lang="en-GB" dirty="0" smtClean="0"/>
              <a:t>spaces </a:t>
            </a:r>
            <a:r>
              <a:rPr lang="en-GB" dirty="0" smtClean="0"/>
              <a:t>have </a:t>
            </a:r>
            <a:r>
              <a:rPr lang="en-GB" dirty="0" smtClean="0"/>
              <a:t>greatest </a:t>
            </a:r>
            <a:r>
              <a:rPr lang="en-GB" dirty="0" smtClean="0"/>
              <a:t>value</a:t>
            </a:r>
          </a:p>
          <a:p>
            <a:pPr lvl="1"/>
            <a:endParaRPr lang="en-GB" dirty="0"/>
          </a:p>
          <a:p>
            <a:r>
              <a:rPr lang="en-GB" dirty="0" err="1" smtClean="0"/>
              <a:t>Urry</a:t>
            </a:r>
            <a:r>
              <a:rPr lang="en-GB" dirty="0" smtClean="0"/>
              <a:t> (1990) associates shift towards wilder landscape with the development of the “Romantic Movement”.</a:t>
            </a:r>
          </a:p>
          <a:p>
            <a:r>
              <a:rPr lang="en-GB" dirty="0" smtClean="0"/>
              <a:t>This led to appreciation of natural landscapes like Mountains and Coast</a:t>
            </a:r>
          </a:p>
          <a:p>
            <a:pPr lvl="1"/>
            <a:endParaRPr lang="en-GB" dirty="0"/>
          </a:p>
        </p:txBody>
      </p:sp>
      <p:pic>
        <p:nvPicPr>
          <p:cNvPr id="4" name="Picture 3" descr="images (2).jpg"/>
          <p:cNvPicPr>
            <a:picLocks noChangeAspect="1"/>
          </p:cNvPicPr>
          <p:nvPr/>
        </p:nvPicPr>
        <p:blipFill>
          <a:blip r:embed="rId3" cstate="print"/>
          <a:stretch>
            <a:fillRect/>
          </a:stretch>
        </p:blipFill>
        <p:spPr>
          <a:xfrm>
            <a:off x="6876256" y="1772816"/>
            <a:ext cx="2078332" cy="1383035"/>
          </a:xfrm>
          <a:prstGeom prst="rect">
            <a:avLst/>
          </a:prstGeom>
        </p:spPr>
      </p:pic>
      <p:pic>
        <p:nvPicPr>
          <p:cNvPr id="5" name="Picture 4" descr="images (3).jpg"/>
          <p:cNvPicPr>
            <a:picLocks noChangeAspect="1"/>
          </p:cNvPicPr>
          <p:nvPr/>
        </p:nvPicPr>
        <p:blipFill>
          <a:blip r:embed="rId4" cstate="print"/>
          <a:stretch>
            <a:fillRect/>
          </a:stretch>
        </p:blipFill>
        <p:spPr>
          <a:xfrm>
            <a:off x="6948264" y="3284984"/>
            <a:ext cx="1948798" cy="1872208"/>
          </a:xfrm>
          <a:prstGeom prst="rect">
            <a:avLst/>
          </a:prstGeom>
        </p:spPr>
      </p:pic>
    </p:spTree>
    <p:extLst>
      <p:ext uri="{BB962C8B-B14F-4D97-AF65-F5344CB8AC3E}">
        <p14:creationId xmlns:p14="http://schemas.microsoft.com/office/powerpoint/2010/main" xmlns="" val="26270225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The Nature Debate</a:t>
            </a:r>
          </a:p>
        </p:txBody>
      </p:sp>
      <p:sp>
        <p:nvSpPr>
          <p:cNvPr id="11267" name="Rectangle 3"/>
          <p:cNvSpPr>
            <a:spLocks noGrp="1" noChangeArrowheads="1"/>
          </p:cNvSpPr>
          <p:nvPr>
            <p:ph idx="1"/>
          </p:nvPr>
        </p:nvSpPr>
        <p:spPr/>
        <p:txBody>
          <a:bodyPr/>
          <a:lstStyle/>
          <a:p>
            <a:pPr>
              <a:buFontTx/>
              <a:buNone/>
            </a:pPr>
            <a:r>
              <a:rPr lang="en-GB" dirty="0"/>
              <a:t>Are we as mankind:</a:t>
            </a:r>
          </a:p>
          <a:p>
            <a:pPr>
              <a:buFontTx/>
              <a:buNone/>
            </a:pPr>
            <a:endParaRPr lang="en-GB" dirty="0"/>
          </a:p>
          <a:p>
            <a:pPr>
              <a:buFont typeface="Wingdings" pitchFamily="2" charset="2"/>
              <a:buChar char="Ø"/>
            </a:pPr>
            <a:r>
              <a:rPr lang="en-GB" dirty="0"/>
              <a:t>Set Apart from Nature (Larsen, 1992)</a:t>
            </a:r>
          </a:p>
          <a:p>
            <a:pPr>
              <a:buFont typeface="Wingdings" pitchFamily="2" charset="2"/>
              <a:buChar char="Ø"/>
            </a:pPr>
            <a:r>
              <a:rPr lang="en-GB" dirty="0"/>
              <a:t>Embedded within Nature (Thomas, 1975)</a:t>
            </a:r>
          </a:p>
          <a:p>
            <a:pPr>
              <a:buFont typeface="Wingdings" pitchFamily="2" charset="2"/>
              <a:buChar char="Ø"/>
            </a:pPr>
            <a:r>
              <a:rPr lang="en-GB" dirty="0"/>
              <a:t>Linked to it (Gold, 1989)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a:t>Some Relevant ideas</a:t>
            </a:r>
          </a:p>
        </p:txBody>
      </p:sp>
      <p:sp>
        <p:nvSpPr>
          <p:cNvPr id="20483" name="Rectangle 3"/>
          <p:cNvSpPr>
            <a:spLocks noGrp="1" noChangeArrowheads="1"/>
          </p:cNvSpPr>
          <p:nvPr>
            <p:ph idx="1"/>
          </p:nvPr>
        </p:nvSpPr>
        <p:spPr>
          <a:xfrm>
            <a:off x="428596" y="1857364"/>
            <a:ext cx="8229600" cy="4827587"/>
          </a:xfrm>
        </p:spPr>
        <p:txBody>
          <a:bodyPr/>
          <a:lstStyle/>
          <a:p>
            <a:r>
              <a:rPr lang="en-GB" sz="2400" dirty="0" err="1"/>
              <a:t>Bronowski</a:t>
            </a:r>
            <a:r>
              <a:rPr lang="en-GB" sz="2400" dirty="0"/>
              <a:t> (1973) – man/ nature relationship is the fundamental relationship of mankind – a symbiotic relationship</a:t>
            </a:r>
          </a:p>
          <a:p>
            <a:r>
              <a:rPr lang="en-GB" sz="2400" dirty="0"/>
              <a:t>Mitchell (1994) – landscape provides a communicative bridge between mankind’s socio-cultural environment and his natural surroundings</a:t>
            </a:r>
          </a:p>
          <a:p>
            <a:r>
              <a:rPr lang="en-GB" sz="2400" dirty="0"/>
              <a:t>Beliefs about our position in nature can strongly influence actions which affect the quality of human life and the natural environment (Schneider &amp; Morton, 1981)</a:t>
            </a:r>
          </a:p>
          <a:p>
            <a:r>
              <a:rPr lang="en-GB" sz="2400" dirty="0"/>
              <a:t>Larsen (1992) – man has transformed nature into landscape which in turn becomes an economic entity</a:t>
            </a:r>
            <a:r>
              <a:rPr lang="en-GB" sz="2400" dirty="0" smtClean="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Perceptions of Nature</a:t>
            </a:r>
          </a:p>
        </p:txBody>
      </p:sp>
      <p:sp>
        <p:nvSpPr>
          <p:cNvPr id="12291" name="Rectangle 3"/>
          <p:cNvSpPr>
            <a:spLocks noGrp="1" noChangeArrowheads="1"/>
          </p:cNvSpPr>
          <p:nvPr>
            <p:ph idx="1"/>
          </p:nvPr>
        </p:nvSpPr>
        <p:spPr/>
        <p:txBody>
          <a:bodyPr>
            <a:normAutofit lnSpcReduction="10000"/>
          </a:bodyPr>
          <a:lstStyle/>
          <a:p>
            <a:pPr>
              <a:lnSpc>
                <a:spcPct val="90000"/>
              </a:lnSpc>
              <a:buFontTx/>
              <a:buNone/>
            </a:pPr>
            <a:r>
              <a:rPr lang="en-GB" b="1" dirty="0"/>
              <a:t>The Pagan View 		</a:t>
            </a:r>
          </a:p>
          <a:p>
            <a:pPr>
              <a:lnSpc>
                <a:spcPct val="90000"/>
              </a:lnSpc>
            </a:pPr>
            <a:r>
              <a:rPr lang="en-GB" sz="2800" dirty="0"/>
              <a:t>Nature a Tyrant, an all powerful ‘god’</a:t>
            </a:r>
          </a:p>
          <a:p>
            <a:pPr>
              <a:lnSpc>
                <a:spcPct val="90000"/>
              </a:lnSpc>
            </a:pPr>
            <a:r>
              <a:rPr lang="en-GB" sz="2800" dirty="0"/>
              <a:t> Spirits were present in the trees, </a:t>
            </a:r>
            <a:r>
              <a:rPr lang="en-GB" sz="2800" dirty="0" smtClean="0"/>
              <a:t/>
            </a:r>
            <a:br>
              <a:rPr lang="en-GB" sz="2800" dirty="0" smtClean="0"/>
            </a:br>
            <a:r>
              <a:rPr lang="en-GB" sz="2800" dirty="0" smtClean="0"/>
              <a:t>earth</a:t>
            </a:r>
            <a:r>
              <a:rPr lang="en-GB" sz="2800" dirty="0"/>
              <a:t>, water</a:t>
            </a:r>
          </a:p>
          <a:p>
            <a:pPr>
              <a:lnSpc>
                <a:spcPct val="90000"/>
              </a:lnSpc>
            </a:pPr>
            <a:r>
              <a:rPr lang="en-GB" sz="2800" dirty="0"/>
              <a:t>Nature was something to be venerated, obeyed and worshipped</a:t>
            </a:r>
          </a:p>
          <a:p>
            <a:pPr>
              <a:lnSpc>
                <a:spcPct val="90000"/>
              </a:lnSpc>
            </a:pPr>
            <a:r>
              <a:rPr lang="en-GB" sz="2800" dirty="0"/>
              <a:t>Set apart from and above mankind</a:t>
            </a:r>
          </a:p>
          <a:p>
            <a:pPr>
              <a:lnSpc>
                <a:spcPct val="90000"/>
              </a:lnSpc>
            </a:pPr>
            <a:r>
              <a:rPr lang="en-GB" sz="2800" dirty="0"/>
              <a:t>Elements of the natural world e.g. mountains were viewed with fear</a:t>
            </a:r>
          </a:p>
          <a:p>
            <a:pPr>
              <a:lnSpc>
                <a:spcPct val="90000"/>
              </a:lnSpc>
            </a:pPr>
            <a:r>
              <a:rPr lang="en-GB" sz="2800" dirty="0"/>
              <a:t>A respect and love of the Earth</a:t>
            </a:r>
          </a:p>
          <a:p>
            <a:pPr>
              <a:lnSpc>
                <a:spcPct val="90000"/>
              </a:lnSpc>
              <a:buFontTx/>
              <a:buNone/>
            </a:pPr>
            <a:endParaRPr lang="en-GB" dirty="0"/>
          </a:p>
        </p:txBody>
      </p:sp>
      <p:pic>
        <p:nvPicPr>
          <p:cNvPr id="4" name="Picture 3" descr="Green man.jpg"/>
          <p:cNvPicPr>
            <a:picLocks noChangeAspect="1"/>
          </p:cNvPicPr>
          <p:nvPr/>
        </p:nvPicPr>
        <p:blipFill>
          <a:blip r:embed="rId3" cstate="print"/>
          <a:stretch>
            <a:fillRect/>
          </a:stretch>
        </p:blipFill>
        <p:spPr>
          <a:xfrm>
            <a:off x="6697927" y="0"/>
            <a:ext cx="2446073" cy="333094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457200" y="476250"/>
            <a:ext cx="8229600" cy="5619750"/>
          </a:xfrm>
        </p:spPr>
        <p:txBody>
          <a:bodyPr/>
          <a:lstStyle/>
          <a:p>
            <a:pPr>
              <a:buFontTx/>
              <a:buNone/>
            </a:pPr>
            <a:r>
              <a:rPr lang="en-GB" dirty="0"/>
              <a:t>Domination of Nature</a:t>
            </a:r>
          </a:p>
          <a:p>
            <a:r>
              <a:rPr lang="en-GB" sz="2800" dirty="0"/>
              <a:t>‘Scientifically based rationality’ traced back to the Hellenistic period, when mankind started to shape nature in his own image (</a:t>
            </a:r>
            <a:r>
              <a:rPr lang="en-GB" sz="2800" dirty="0" err="1"/>
              <a:t>Glacken</a:t>
            </a:r>
            <a:r>
              <a:rPr lang="en-GB" sz="2800" dirty="0"/>
              <a:t>, 1961)</a:t>
            </a:r>
          </a:p>
          <a:p>
            <a:r>
              <a:rPr lang="en-GB" sz="2800" dirty="0"/>
              <a:t>Judaeo-Christian thought – man’s rightful domination over nature – origins in Genesis I v. 26:</a:t>
            </a:r>
          </a:p>
          <a:p>
            <a:pPr>
              <a:buFontTx/>
              <a:buNone/>
            </a:pPr>
            <a:r>
              <a:rPr lang="en-GB" sz="2800" i="1" dirty="0"/>
              <a:t>‘The God said “Let us make men in our image, after our likeness.  Let them have dominion over the fish of the sea, the birds of the air and the cattle, and over all the wild animals and all the creatures that crawl on the ground.”’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67544" y="0"/>
            <a:ext cx="8229600" cy="980728"/>
          </a:xfrm>
        </p:spPr>
        <p:txBody>
          <a:bodyPr/>
          <a:lstStyle/>
          <a:p>
            <a:r>
              <a:rPr lang="en-GB" dirty="0"/>
              <a:t>18</a:t>
            </a:r>
            <a:r>
              <a:rPr lang="en-GB" baseline="30000" dirty="0"/>
              <a:t>th</a:t>
            </a:r>
            <a:r>
              <a:rPr lang="en-GB" dirty="0"/>
              <a:t> Century Ideas</a:t>
            </a:r>
          </a:p>
        </p:txBody>
      </p:sp>
      <p:sp>
        <p:nvSpPr>
          <p:cNvPr id="13315" name="Rectangle 3"/>
          <p:cNvSpPr>
            <a:spLocks noGrp="1" noChangeArrowheads="1"/>
          </p:cNvSpPr>
          <p:nvPr>
            <p:ph idx="1"/>
          </p:nvPr>
        </p:nvSpPr>
        <p:spPr>
          <a:xfrm>
            <a:off x="395536" y="908720"/>
            <a:ext cx="8229600" cy="5949280"/>
          </a:xfrm>
        </p:spPr>
        <p:txBody>
          <a:bodyPr>
            <a:normAutofit lnSpcReduction="10000"/>
          </a:bodyPr>
          <a:lstStyle/>
          <a:p>
            <a:r>
              <a:rPr lang="en-GB" sz="2400" dirty="0" smtClean="0"/>
              <a:t>This was the era of the rise of “Managed natural landscapes”</a:t>
            </a:r>
          </a:p>
          <a:p>
            <a:r>
              <a:rPr lang="en-GB" sz="2400" dirty="0" smtClean="0"/>
              <a:t>Mankind </a:t>
            </a:r>
            <a:r>
              <a:rPr lang="en-GB" sz="2400" dirty="0"/>
              <a:t>was conquering nature through industrial exploitation:</a:t>
            </a:r>
          </a:p>
          <a:p>
            <a:pPr>
              <a:buFontTx/>
              <a:buNone/>
            </a:pPr>
            <a:r>
              <a:rPr lang="en-GB" sz="2400" i="1" dirty="0"/>
              <a:t>“More than any other identifiable experience, the emergence of industrial capitalism is responsible for setting contemporary views and visions of nature.” (Smith, 1990, p1)</a:t>
            </a:r>
          </a:p>
          <a:p>
            <a:endParaRPr lang="en-GB" sz="2400" dirty="0" smtClean="0"/>
          </a:p>
          <a:p>
            <a:endParaRPr lang="en-GB" sz="2400" dirty="0" smtClean="0"/>
          </a:p>
          <a:p>
            <a:pPr>
              <a:buNone/>
            </a:pPr>
            <a:r>
              <a:rPr lang="en-GB" sz="2400" dirty="0" smtClean="0"/>
              <a:t/>
            </a:r>
            <a:br>
              <a:rPr lang="en-GB" sz="2400" dirty="0" smtClean="0"/>
            </a:br>
            <a:endParaRPr lang="en-GB" sz="2400" dirty="0" smtClean="0"/>
          </a:p>
          <a:p>
            <a:r>
              <a:rPr lang="en-GB" sz="2400" dirty="0" smtClean="0"/>
              <a:t>Nature </a:t>
            </a:r>
            <a:r>
              <a:rPr lang="en-GB" sz="2400" dirty="0"/>
              <a:t>could be improved upon – landscape architects worked hard to create landscapes that were a blend of the best of man and nature; the domination and control of nature celebrated in terms of formal design e.g. Versailles</a:t>
            </a:r>
          </a:p>
        </p:txBody>
      </p:sp>
      <p:pic>
        <p:nvPicPr>
          <p:cNvPr id="4" name="Picture 3" descr="industrial revolution.jpg"/>
          <p:cNvPicPr>
            <a:picLocks noChangeAspect="1"/>
          </p:cNvPicPr>
          <p:nvPr/>
        </p:nvPicPr>
        <p:blipFill>
          <a:blip r:embed="rId3" cstate="print"/>
          <a:stretch>
            <a:fillRect/>
          </a:stretch>
        </p:blipFill>
        <p:spPr>
          <a:xfrm>
            <a:off x="1547664" y="3429000"/>
            <a:ext cx="6096000" cy="15240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dirty="0"/>
              <a:t>Romantic Movement – 19</a:t>
            </a:r>
            <a:r>
              <a:rPr lang="en-GB" sz="4000" baseline="30000" dirty="0"/>
              <a:t>th</a:t>
            </a:r>
            <a:r>
              <a:rPr lang="en-GB" sz="4000" dirty="0"/>
              <a:t> century</a:t>
            </a:r>
          </a:p>
        </p:txBody>
      </p:sp>
      <p:sp>
        <p:nvSpPr>
          <p:cNvPr id="14339" name="Rectangle 3"/>
          <p:cNvSpPr>
            <a:spLocks noGrp="1" noChangeArrowheads="1"/>
          </p:cNvSpPr>
          <p:nvPr>
            <p:ph idx="1"/>
          </p:nvPr>
        </p:nvSpPr>
        <p:spPr/>
        <p:txBody>
          <a:bodyPr>
            <a:normAutofit fontScale="92500"/>
          </a:bodyPr>
          <a:lstStyle/>
          <a:p>
            <a:pPr>
              <a:lnSpc>
                <a:spcPct val="90000"/>
              </a:lnSpc>
            </a:pPr>
            <a:r>
              <a:rPr lang="en-GB" sz="2400" dirty="0"/>
              <a:t>Reaction against formal design, environmental exploitation and urbanisation</a:t>
            </a:r>
          </a:p>
          <a:p>
            <a:pPr>
              <a:lnSpc>
                <a:spcPct val="90000"/>
              </a:lnSpc>
            </a:pPr>
            <a:r>
              <a:rPr lang="en-GB" sz="2400" dirty="0"/>
              <a:t>Romantic movement emphasised feelings of emotion, joy, freedom and beauty gained from visiting ‘untamed’ landscapes</a:t>
            </a:r>
          </a:p>
          <a:p>
            <a:pPr>
              <a:lnSpc>
                <a:spcPct val="90000"/>
              </a:lnSpc>
            </a:pPr>
            <a:r>
              <a:rPr lang="en-GB" sz="2400" dirty="0"/>
              <a:t>Untouched spaces have the greatest value – wilderness has a deep spiritual significance</a:t>
            </a:r>
          </a:p>
          <a:p>
            <a:pPr>
              <a:lnSpc>
                <a:spcPct val="90000"/>
              </a:lnSpc>
            </a:pPr>
            <a:r>
              <a:rPr lang="en-GB" sz="2400" dirty="0"/>
              <a:t>Desire to visit ‘</a:t>
            </a:r>
            <a:r>
              <a:rPr lang="en-GB" sz="2400" dirty="0" err="1"/>
              <a:t>wildscape</a:t>
            </a:r>
            <a:r>
              <a:rPr lang="en-GB" sz="2400" dirty="0"/>
              <a:t>’ – preference for the raw power of nature manifested in mountains, gorges, waterfalls and forests</a:t>
            </a:r>
          </a:p>
          <a:p>
            <a:pPr>
              <a:lnSpc>
                <a:spcPct val="90000"/>
              </a:lnSpc>
            </a:pPr>
            <a:r>
              <a:rPr lang="en-GB" sz="2400" dirty="0"/>
              <a:t>This change had a major impact on patterns of contemporary tourism and </a:t>
            </a:r>
            <a:r>
              <a:rPr lang="en-GB" sz="2400" dirty="0" smtClean="0"/>
              <a:t>recreation</a:t>
            </a:r>
          </a:p>
          <a:p>
            <a:pPr>
              <a:lnSpc>
                <a:spcPct val="90000"/>
              </a:lnSpc>
            </a:pPr>
            <a:r>
              <a:rPr lang="en-GB" sz="2400" dirty="0"/>
              <a:t>Marxism emphasises the link between mankind and nature – through our actions upon nature we form ourselves</a:t>
            </a:r>
          </a:p>
          <a:p>
            <a:pPr>
              <a:lnSpc>
                <a:spcPct val="90000"/>
              </a:lnSpc>
            </a:pPr>
            <a:endParaRPr lang="en-GB"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dirty="0"/>
              <a:t>Romantic Movement – 19</a:t>
            </a:r>
            <a:r>
              <a:rPr lang="en-GB" sz="5400" baseline="30000" dirty="0"/>
              <a:t>th</a:t>
            </a:r>
            <a:r>
              <a:rPr lang="en-GB" sz="5400" dirty="0"/>
              <a:t> century</a:t>
            </a:r>
            <a:endParaRPr lang="en-GB" dirty="0"/>
          </a:p>
        </p:txBody>
      </p:sp>
      <p:sp>
        <p:nvSpPr>
          <p:cNvPr id="3" name="Content Placeholder 2"/>
          <p:cNvSpPr>
            <a:spLocks noGrp="1"/>
          </p:cNvSpPr>
          <p:nvPr>
            <p:ph idx="1"/>
          </p:nvPr>
        </p:nvSpPr>
        <p:spPr/>
        <p:txBody>
          <a:bodyPr/>
          <a:lstStyle/>
          <a:p>
            <a:r>
              <a:rPr lang="en-GB" dirty="0"/>
              <a:t>Friedrich </a:t>
            </a:r>
            <a:r>
              <a:rPr lang="en-GB" dirty="0" smtClean="0"/>
              <a:t>Nietzsche God is dead</a:t>
            </a:r>
          </a:p>
          <a:p>
            <a:pPr fontAlgn="base"/>
            <a:r>
              <a:rPr lang="en-GB" sz="2800" dirty="0"/>
              <a:t>Political dimension : the birth of </a:t>
            </a:r>
            <a:r>
              <a:rPr lang="en-GB" sz="2800" dirty="0" smtClean="0"/>
              <a:t>Romanticism - Romanticism </a:t>
            </a:r>
            <a:r>
              <a:rPr lang="en-GB" sz="2800" dirty="0"/>
              <a:t>represents a break with the universalistic outlook of the Enlightenment. </a:t>
            </a:r>
            <a:r>
              <a:rPr lang="en-GB" sz="2800" dirty="0" smtClean="0"/>
              <a:t>Lord Byron, John Keats, Mary Shelly etc.</a:t>
            </a:r>
          </a:p>
          <a:p>
            <a:pPr fontAlgn="base"/>
            <a:r>
              <a:rPr lang="en-GB" sz="2800" dirty="0" smtClean="0"/>
              <a:t>Enclose Movement 18</a:t>
            </a:r>
            <a:r>
              <a:rPr lang="en-GB" sz="2800" baseline="30000" dirty="0" smtClean="0"/>
              <a:t>th</a:t>
            </a:r>
            <a:r>
              <a:rPr lang="en-GB" sz="2800" dirty="0" smtClean="0"/>
              <a:t> – 19</a:t>
            </a:r>
            <a:r>
              <a:rPr lang="en-GB" sz="2800" baseline="30000" dirty="0" smtClean="0"/>
              <a:t>th</a:t>
            </a:r>
            <a:r>
              <a:rPr lang="en-GB" sz="2800" dirty="0" smtClean="0"/>
              <a:t> century </a:t>
            </a:r>
          </a:p>
          <a:p>
            <a:pPr fontAlgn="base"/>
            <a:r>
              <a:rPr lang="en-GB" sz="2800" dirty="0" smtClean="0"/>
              <a:t>Idealization of Nature</a:t>
            </a:r>
            <a:endParaRPr lang="en-GB" sz="2800" dirty="0"/>
          </a:p>
          <a:p>
            <a:endParaRPr lang="en-GB" dirty="0" smtClean="0"/>
          </a:p>
          <a:p>
            <a:endParaRPr lang="en-GB" dirty="0"/>
          </a:p>
        </p:txBody>
      </p:sp>
    </p:spTree>
    <p:extLst>
      <p:ext uri="{BB962C8B-B14F-4D97-AF65-F5344CB8AC3E}">
        <p14:creationId xmlns:p14="http://schemas.microsoft.com/office/powerpoint/2010/main" xmlns="" val="1390135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428596" y="1000108"/>
            <a:ext cx="8229600" cy="5619750"/>
          </a:xfrm>
        </p:spPr>
        <p:txBody>
          <a:bodyPr/>
          <a:lstStyle/>
          <a:p>
            <a:r>
              <a:rPr lang="en-GB" sz="2400" dirty="0"/>
              <a:t>Romanticism led to an appreciation of both mountain areas and coastline</a:t>
            </a:r>
          </a:p>
          <a:p>
            <a:r>
              <a:rPr lang="en-GB" sz="2400" dirty="0"/>
              <a:t>Barren and mountainous landscapes had been largely detested and feared by the majority of the population</a:t>
            </a:r>
          </a:p>
          <a:p>
            <a:r>
              <a:rPr lang="en-GB" sz="2400" dirty="0" smtClean="0"/>
              <a:t>Up to </a:t>
            </a:r>
            <a:r>
              <a:rPr lang="en-GB" sz="2400" dirty="0"/>
              <a:t>18</a:t>
            </a:r>
            <a:r>
              <a:rPr lang="en-GB" sz="2400" baseline="30000" dirty="0"/>
              <a:t>th</a:t>
            </a:r>
            <a:r>
              <a:rPr lang="en-GB" sz="2400" dirty="0"/>
              <a:t> century the Scottish highlands viewed as an inhospitable place</a:t>
            </a:r>
          </a:p>
          <a:p>
            <a:r>
              <a:rPr lang="en-GB" sz="2400" i="1" dirty="0"/>
              <a:t>“It is only in the last century that a traveller passing through the Alps would have the carriage blinds lowered to make sure that they were not unduly offended by the sight.”</a:t>
            </a:r>
            <a:r>
              <a:rPr lang="en-GB" sz="2400" dirty="0"/>
              <a:t> (</a:t>
            </a:r>
            <a:r>
              <a:rPr lang="en-GB" sz="2400" dirty="0" err="1"/>
              <a:t>Urry</a:t>
            </a:r>
            <a:r>
              <a:rPr lang="en-GB" sz="2400" dirty="0"/>
              <a:t>, 1995, p213)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2400" dirty="0"/>
              <a:t>Tuan (</a:t>
            </a:r>
            <a:r>
              <a:rPr lang="en-GB" sz="2400" dirty="0" smtClean="0"/>
              <a:t>1990) </a:t>
            </a:r>
            <a:r>
              <a:rPr lang="en-GB" sz="2400" dirty="0"/>
              <a:t>takes the example of the mountain to illustrate changes in environmental attitude:</a:t>
            </a:r>
          </a:p>
        </p:txBody>
      </p:sp>
      <p:sp>
        <p:nvSpPr>
          <p:cNvPr id="16387" name="Rectangle 3"/>
          <p:cNvSpPr>
            <a:spLocks noGrp="1" noChangeArrowheads="1"/>
          </p:cNvSpPr>
          <p:nvPr>
            <p:ph idx="1"/>
          </p:nvPr>
        </p:nvSpPr>
        <p:spPr>
          <a:xfrm>
            <a:off x="428596" y="1928802"/>
            <a:ext cx="8229600" cy="4754562"/>
          </a:xfrm>
        </p:spPr>
        <p:txBody>
          <a:bodyPr/>
          <a:lstStyle/>
          <a:p>
            <a:pPr>
              <a:buFontTx/>
              <a:buNone/>
            </a:pPr>
            <a:r>
              <a:rPr lang="en-GB" sz="2000" dirty="0" smtClean="0"/>
              <a:t>Hebrews </a:t>
            </a:r>
            <a:r>
              <a:rPr lang="en-GB" sz="2000" dirty="0"/>
              <a:t>	</a:t>
            </a:r>
            <a:r>
              <a:rPr lang="en-GB" sz="2000" dirty="0" smtClean="0"/>
              <a:t>a </a:t>
            </a:r>
            <a:r>
              <a:rPr lang="en-GB" sz="2000" dirty="0"/>
              <a:t>sign of peace</a:t>
            </a:r>
          </a:p>
          <a:p>
            <a:pPr>
              <a:buFontTx/>
              <a:buNone/>
            </a:pPr>
            <a:r>
              <a:rPr lang="en-GB" sz="2000" dirty="0"/>
              <a:t>Greeks		</a:t>
            </a:r>
            <a:r>
              <a:rPr lang="en-GB" sz="2000" dirty="0" smtClean="0"/>
              <a:t>wild </a:t>
            </a:r>
            <a:r>
              <a:rPr lang="en-GB" sz="2000" dirty="0"/>
              <a:t>and terrifying</a:t>
            </a:r>
          </a:p>
          <a:p>
            <a:pPr>
              <a:buFontTx/>
              <a:buNone/>
            </a:pPr>
            <a:r>
              <a:rPr lang="en-GB" sz="2000" dirty="0"/>
              <a:t>Chinese		fear and aversion</a:t>
            </a:r>
          </a:p>
          <a:p>
            <a:pPr>
              <a:buFontTx/>
              <a:buNone/>
            </a:pPr>
            <a:r>
              <a:rPr lang="en-GB" sz="2000" dirty="0"/>
              <a:t>Romans		hostile and desolate</a:t>
            </a:r>
          </a:p>
          <a:p>
            <a:pPr>
              <a:buFontTx/>
              <a:buNone/>
            </a:pPr>
            <a:endParaRPr lang="en-GB" sz="2000" dirty="0"/>
          </a:p>
          <a:p>
            <a:pPr>
              <a:buFontTx/>
              <a:buNone/>
            </a:pPr>
            <a:r>
              <a:rPr lang="en-GB" sz="2000" dirty="0"/>
              <a:t>Attitudes have changed over time in both Eastern and Western cultures:</a:t>
            </a:r>
          </a:p>
          <a:p>
            <a:pPr>
              <a:buFontTx/>
              <a:buNone/>
            </a:pPr>
            <a:r>
              <a:rPr lang="en-GB" sz="2000" i="1" dirty="0"/>
              <a:t>“in both civilisations the change was from a religious attitude in which awe was combined with aversion, to an aesthetic attitude that shifted from a sense of the sublime to a feeling for the picturesque, to the modern evaluation of mountains as a recreational resource.”</a:t>
            </a:r>
          </a:p>
          <a:p>
            <a:pPr>
              <a:buFontTx/>
              <a:buNone/>
            </a:pPr>
            <a:r>
              <a:rPr lang="en-GB" sz="2000" dirty="0"/>
              <a:t>(Tuan, </a:t>
            </a:r>
            <a:r>
              <a:rPr lang="en-GB" sz="2000" dirty="0" smtClean="0"/>
              <a:t>1990, </a:t>
            </a:r>
            <a:r>
              <a:rPr lang="en-GB" sz="2000" dirty="0"/>
              <a:t>p71)</a:t>
            </a:r>
          </a:p>
          <a:p>
            <a:pPr>
              <a:buFontTx/>
              <a:buNone/>
            </a:pPr>
            <a:endParaRPr lang="en-GB" sz="2000" dirty="0"/>
          </a:p>
          <a:p>
            <a:pPr>
              <a:buFontTx/>
              <a:buNone/>
            </a:pPr>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2800" dirty="0"/>
              <a:t>Shifts relate to </a:t>
            </a:r>
            <a:r>
              <a:rPr lang="en-GB" sz="2800" dirty="0" err="1"/>
              <a:t>Kluckhorn’s</a:t>
            </a:r>
            <a:r>
              <a:rPr lang="en-GB" sz="2800" dirty="0"/>
              <a:t> (1953) categorisation:</a:t>
            </a:r>
          </a:p>
        </p:txBody>
      </p:sp>
      <p:sp>
        <p:nvSpPr>
          <p:cNvPr id="22531" name="Rectangle 3"/>
          <p:cNvSpPr>
            <a:spLocks noGrp="1" noChangeArrowheads="1"/>
          </p:cNvSpPr>
          <p:nvPr>
            <p:ph idx="1"/>
          </p:nvPr>
        </p:nvSpPr>
        <p:spPr/>
        <p:txBody>
          <a:bodyPr/>
          <a:lstStyle/>
          <a:p>
            <a:pPr marL="609600" indent="-609600">
              <a:buFontTx/>
              <a:buAutoNum type="arabicPeriod"/>
            </a:pPr>
            <a:r>
              <a:rPr lang="en-GB" sz="2800" dirty="0"/>
              <a:t>Man subjugated to </a:t>
            </a:r>
            <a:r>
              <a:rPr lang="en-GB" sz="2800" dirty="0" smtClean="0"/>
              <a:t>nature</a:t>
            </a:r>
            <a:r>
              <a:rPr lang="en-GB" sz="1800" dirty="0" smtClean="0"/>
              <a:t> – small holdings</a:t>
            </a:r>
            <a:endParaRPr lang="en-GB" sz="2800" dirty="0"/>
          </a:p>
          <a:p>
            <a:pPr marL="609600" indent="-609600">
              <a:buFontTx/>
              <a:buAutoNum type="arabicPeriod"/>
            </a:pPr>
            <a:endParaRPr lang="en-GB" sz="2800" dirty="0"/>
          </a:p>
          <a:p>
            <a:pPr marL="609600" indent="-609600">
              <a:buFontTx/>
              <a:buAutoNum type="arabicPeriod"/>
            </a:pPr>
            <a:r>
              <a:rPr lang="en-GB" sz="2800" dirty="0"/>
              <a:t>Man in </a:t>
            </a:r>
            <a:r>
              <a:rPr lang="en-GB" sz="2800" dirty="0" smtClean="0"/>
              <a:t>nature </a:t>
            </a:r>
            <a:r>
              <a:rPr lang="en-GB" sz="1800" dirty="0" smtClean="0"/>
              <a:t>– hill farming, rewilding projects and off-grid living</a:t>
            </a:r>
            <a:endParaRPr lang="en-GB" sz="1800" dirty="0"/>
          </a:p>
          <a:p>
            <a:pPr marL="609600" indent="-609600">
              <a:buFontTx/>
              <a:buAutoNum type="arabicPeriod"/>
            </a:pPr>
            <a:endParaRPr lang="en-GB" sz="2800" dirty="0"/>
          </a:p>
          <a:p>
            <a:pPr marL="609600" indent="-609600">
              <a:buFontTx/>
              <a:buAutoNum type="arabicPeriod"/>
            </a:pPr>
            <a:r>
              <a:rPr lang="en-GB" sz="2800" dirty="0"/>
              <a:t>Man over </a:t>
            </a:r>
            <a:r>
              <a:rPr lang="en-GB" sz="2800" dirty="0" smtClean="0"/>
              <a:t>nature</a:t>
            </a:r>
            <a:r>
              <a:rPr lang="en-GB" sz="1800" dirty="0" smtClean="0"/>
              <a:t> – suburban development and support</a:t>
            </a:r>
            <a:endParaRPr lang="en-GB"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200"/>
              <a:t>Final Thought</a:t>
            </a:r>
          </a:p>
        </p:txBody>
      </p:sp>
      <p:sp>
        <p:nvSpPr>
          <p:cNvPr id="23555" name="Rectangle 3"/>
          <p:cNvSpPr>
            <a:spLocks noGrp="1" noChangeArrowheads="1"/>
          </p:cNvSpPr>
          <p:nvPr>
            <p:ph idx="1"/>
          </p:nvPr>
        </p:nvSpPr>
        <p:spPr/>
        <p:txBody>
          <a:bodyPr/>
          <a:lstStyle/>
          <a:p>
            <a:pPr>
              <a:buFontTx/>
              <a:buNone/>
            </a:pPr>
            <a:r>
              <a:rPr lang="en-GB" dirty="0"/>
              <a:t>“ </a:t>
            </a:r>
            <a:r>
              <a:rPr lang="en-GB" i="1" dirty="0"/>
              <a:t>Nature has a history which cannot simply be regarded as something which exists outside of the human imaginative response, for without ourselves as observers, nature has no </a:t>
            </a:r>
            <a:r>
              <a:rPr lang="en-GB" i="1"/>
              <a:t>meaning</a:t>
            </a:r>
            <a:r>
              <a:rPr lang="en-GB" i="1" smtClean="0"/>
              <a:t>.”</a:t>
            </a:r>
          </a:p>
          <a:p>
            <a:pPr>
              <a:buFontTx/>
              <a:buNone/>
            </a:pPr>
            <a:r>
              <a:rPr lang="en-GB" smtClean="0"/>
              <a:t>(McKay, 1989, p34)</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Peter </a:t>
            </a:r>
            <a:r>
              <a:rPr lang="en-GB" dirty="0"/>
              <a:t>J. Atkins Brian K. Roberts 1939-; I. G Simmons (Ian Gordon), 1937-. People, land and time : an historical introduction to the relations </a:t>
            </a:r>
            <a:r>
              <a:rPr lang="en-GB" dirty="0" err="1"/>
              <a:t>betweeen</a:t>
            </a:r>
            <a:r>
              <a:rPr lang="en-GB" dirty="0"/>
              <a:t> landscape, culture and </a:t>
            </a:r>
            <a:r>
              <a:rPr lang="en-GB" dirty="0" smtClean="0"/>
              <a:t>environment. </a:t>
            </a:r>
          </a:p>
          <a:p>
            <a:r>
              <a:rPr lang="en-GB" dirty="0"/>
              <a:t>Cosgrove, D. Social Formation and Symbolic Landscape, </a:t>
            </a:r>
            <a:r>
              <a:rPr lang="en-GB" dirty="0" err="1"/>
              <a:t>Croom</a:t>
            </a:r>
            <a:r>
              <a:rPr lang="en-GB" dirty="0"/>
              <a:t> Helm: London, 1984</a:t>
            </a:r>
            <a:r>
              <a:rPr lang="en-GB" dirty="0" smtClean="0"/>
              <a:t>.</a:t>
            </a:r>
          </a:p>
          <a:p>
            <a:r>
              <a:rPr lang="en-GB" dirty="0"/>
              <a:t>Yi-Fu </a:t>
            </a:r>
            <a:r>
              <a:rPr lang="en-GB" dirty="0" smtClean="0"/>
              <a:t>Tuan, </a:t>
            </a:r>
            <a:r>
              <a:rPr lang="en-GB" dirty="0"/>
              <a:t>(1990</a:t>
            </a:r>
            <a:r>
              <a:rPr lang="en-GB" dirty="0" smtClean="0"/>
              <a:t>) </a:t>
            </a:r>
            <a:r>
              <a:rPr lang="en-GB" dirty="0" err="1"/>
              <a:t>Topophilia</a:t>
            </a:r>
            <a:r>
              <a:rPr lang="en-GB" dirty="0"/>
              <a:t> A Study of Environmental Perceptions, Attitudes, and </a:t>
            </a:r>
            <a:r>
              <a:rPr lang="en-GB" dirty="0" smtClean="0"/>
              <a:t>Values. </a:t>
            </a:r>
            <a:r>
              <a:rPr lang="en-GB" dirty="0" err="1" smtClean="0"/>
              <a:t>Colmbia</a:t>
            </a:r>
            <a:r>
              <a:rPr lang="en-GB" dirty="0" smtClean="0"/>
              <a:t> University</a:t>
            </a:r>
          </a:p>
          <a:p>
            <a:r>
              <a:rPr lang="en-GB" dirty="0"/>
              <a:t>John </a:t>
            </a:r>
            <a:r>
              <a:rPr lang="en-GB" dirty="0" err="1" smtClean="0"/>
              <a:t>Urry</a:t>
            </a:r>
            <a:r>
              <a:rPr lang="en-GB" dirty="0" smtClean="0"/>
              <a:t>, (1995). Consuming Places. </a:t>
            </a:r>
            <a:r>
              <a:rPr lang="en-GB" dirty="0" err="1" smtClean="0"/>
              <a:t>Routlege</a:t>
            </a:r>
            <a:endParaRPr lang="en-GB" dirty="0" smtClean="0"/>
          </a:p>
          <a:p>
            <a:r>
              <a:rPr lang="en-GB" dirty="0" err="1" smtClean="0"/>
              <a:t>Bronwski</a:t>
            </a:r>
            <a:r>
              <a:rPr lang="en-GB" dirty="0" smtClean="0"/>
              <a:t>, (1973) The Accent </a:t>
            </a:r>
            <a:r>
              <a:rPr lang="en-GB" dirty="0"/>
              <a:t>of Man. The Folio </a:t>
            </a:r>
            <a:r>
              <a:rPr lang="en-GB" dirty="0" smtClean="0"/>
              <a:t>Society</a:t>
            </a:r>
          </a:p>
          <a:p>
            <a:r>
              <a:rPr lang="en-GB" dirty="0" smtClean="0"/>
              <a:t>Larsen, </a:t>
            </a:r>
            <a:r>
              <a:rPr lang="en-GB" dirty="0"/>
              <a:t>(1992) Is nature really natural</a:t>
            </a:r>
            <a:r>
              <a:rPr lang="en-GB" dirty="0" smtClean="0"/>
              <a:t>? </a:t>
            </a:r>
            <a:r>
              <a:rPr lang="en-GB" dirty="0" err="1" smtClean="0"/>
              <a:t>Routlege</a:t>
            </a:r>
            <a:endParaRPr lang="en-GB" dirty="0" smtClean="0"/>
          </a:p>
          <a:p>
            <a:r>
              <a:rPr lang="en-GB" dirty="0" err="1"/>
              <a:t>Glacken</a:t>
            </a:r>
            <a:r>
              <a:rPr lang="en-GB" dirty="0"/>
              <a:t>, Clarence J.(1961) Traces on the </a:t>
            </a:r>
            <a:r>
              <a:rPr lang="en-GB" dirty="0" err="1"/>
              <a:t>Rhodian</a:t>
            </a:r>
            <a:r>
              <a:rPr lang="en-GB" dirty="0"/>
              <a:t> Shore: Nature and Conflict in Western Thought from Ancient times to the End of the Eighteenth Century. University of California </a:t>
            </a:r>
            <a:r>
              <a:rPr lang="en-GB" dirty="0" smtClean="0"/>
              <a:t>Press</a:t>
            </a:r>
          </a:p>
          <a:p>
            <a:r>
              <a:rPr lang="en-GB" dirty="0"/>
              <a:t>Neil </a:t>
            </a:r>
            <a:r>
              <a:rPr lang="en-GB" dirty="0" smtClean="0"/>
              <a:t>Smith, (2010) Uneven </a:t>
            </a:r>
            <a:r>
              <a:rPr lang="en-GB" dirty="0"/>
              <a:t>Development: Nature, Capital, and the Production of </a:t>
            </a:r>
            <a:r>
              <a:rPr lang="en-GB" dirty="0" smtClean="0"/>
              <a:t>Space. Georgia Press</a:t>
            </a:r>
          </a:p>
          <a:p>
            <a:r>
              <a:rPr lang="en-GB" dirty="0"/>
              <a:t>Murray, Henry A. and Clyde </a:t>
            </a:r>
            <a:r>
              <a:rPr lang="en-GB" dirty="0" err="1"/>
              <a:t>Kluckhohn</a:t>
            </a:r>
            <a:r>
              <a:rPr lang="en-GB" dirty="0"/>
              <a:t>, (1953) Personality in Nature, Society, </a:t>
            </a:r>
            <a:r>
              <a:rPr lang="en-GB"/>
              <a:t>and </a:t>
            </a:r>
            <a:r>
              <a:rPr lang="en-GB" smtClean="0"/>
              <a:t>Culture</a:t>
            </a:r>
            <a:endParaRPr lang="en-GB" dirty="0"/>
          </a:p>
          <a:p>
            <a:endParaRPr lang="en-GB" dirty="0"/>
          </a:p>
          <a:p>
            <a:endParaRPr lang="en-GB" dirty="0" smtClean="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xmlns="" val="9064820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1263</TotalTime>
  <Words>1231</Words>
  <Application>Microsoft Office PowerPoint</Application>
  <PresentationFormat>On-screen Show (4:3)</PresentationFormat>
  <Paragraphs>171</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Flow</vt:lpstr>
      <vt:lpstr>Landscape</vt:lpstr>
      <vt:lpstr>Landscape Definitions and Meanings </vt:lpstr>
      <vt:lpstr>Slide 3</vt:lpstr>
      <vt:lpstr>What does landscape mean to you?</vt:lpstr>
      <vt:lpstr>What does landscape mean</vt:lpstr>
      <vt:lpstr>Atkins et al (1998) look at the different meanings of landscape: </vt:lpstr>
      <vt:lpstr>Slide 7</vt:lpstr>
      <vt:lpstr>Slide 8</vt:lpstr>
      <vt:lpstr>Slide 9</vt:lpstr>
      <vt:lpstr>Slide 10</vt:lpstr>
      <vt:lpstr>Shifts in perception of desirable landscapes</vt:lpstr>
      <vt:lpstr>The Nature Debate</vt:lpstr>
      <vt:lpstr>Some Relevant ideas</vt:lpstr>
      <vt:lpstr>Perceptions of Nature</vt:lpstr>
      <vt:lpstr>Slide 15</vt:lpstr>
      <vt:lpstr>18th Century Ideas</vt:lpstr>
      <vt:lpstr>Romantic Movement – 19th century</vt:lpstr>
      <vt:lpstr>Romantic Movement – 19th century</vt:lpstr>
      <vt:lpstr>Slide 19</vt:lpstr>
      <vt:lpstr>Tuan (1990) takes the example of the mountain to illustrate changes in environmental attitude:</vt:lpstr>
      <vt:lpstr>Shifts relate to Kluckhorn’s (1953) categorisation:</vt:lpstr>
      <vt:lpstr>Final Thought</vt:lpstr>
      <vt:lpstr>References</vt:lpstr>
    </vt:vector>
  </TitlesOfParts>
  <Company>CYD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se046</cp:lastModifiedBy>
  <cp:revision>106</cp:revision>
  <cp:lastPrinted>2019-10-02T11:21:37Z</cp:lastPrinted>
  <dcterms:created xsi:type="dcterms:W3CDTF">2004-01-28T13:10:38Z</dcterms:created>
  <dcterms:modified xsi:type="dcterms:W3CDTF">2019-10-02T17:28:41Z</dcterms:modified>
</cp:coreProperties>
</file>