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7"/>
  </p:notesMasterIdLst>
  <p:handoutMasterIdLst>
    <p:handoutMasterId r:id="rId28"/>
  </p:handoutMasterIdLst>
  <p:sldIdLst>
    <p:sldId id="256" r:id="rId2"/>
    <p:sldId id="549" r:id="rId3"/>
    <p:sldId id="544" r:id="rId4"/>
    <p:sldId id="387" r:id="rId5"/>
    <p:sldId id="797" r:id="rId6"/>
    <p:sldId id="798" r:id="rId7"/>
    <p:sldId id="799" r:id="rId8"/>
    <p:sldId id="800" r:id="rId9"/>
    <p:sldId id="775" r:id="rId10"/>
    <p:sldId id="776" r:id="rId11"/>
    <p:sldId id="794" r:id="rId12"/>
    <p:sldId id="795" r:id="rId13"/>
    <p:sldId id="792" r:id="rId14"/>
    <p:sldId id="801" r:id="rId15"/>
    <p:sldId id="802" r:id="rId16"/>
    <p:sldId id="803" r:id="rId17"/>
    <p:sldId id="804" r:id="rId18"/>
    <p:sldId id="796" r:id="rId19"/>
    <p:sldId id="807" r:id="rId20"/>
    <p:sldId id="809" r:id="rId21"/>
    <p:sldId id="810" r:id="rId22"/>
    <p:sldId id="811" r:id="rId23"/>
    <p:sldId id="812" r:id="rId24"/>
    <p:sldId id="813" r:id="rId25"/>
    <p:sldId id="554" r:id="rId26"/>
  </p:sldIdLst>
  <p:sldSz cx="9144000" cy="6858000" type="screen4x3"/>
  <p:notesSz cx="6888163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711" autoAdjust="0"/>
    <p:restoredTop sz="94618"/>
  </p:normalViewPr>
  <p:slideViewPr>
    <p:cSldViewPr>
      <p:cViewPr varScale="1">
        <p:scale>
          <a:sx n="93" d="100"/>
          <a:sy n="93" d="100"/>
        </p:scale>
        <p:origin x="704" y="20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0935" y="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/>
          <a:lstStyle>
            <a:lvl1pPr algn="r">
              <a:defRPr sz="1200"/>
            </a:lvl1pPr>
          </a:lstStyle>
          <a:p>
            <a:fld id="{DDFE4924-2982-45AF-8ADA-F127DD0F8FDB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2" y="951871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0935" y="951871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 anchor="b"/>
          <a:lstStyle>
            <a:lvl1pPr algn="r">
              <a:defRPr sz="1200"/>
            </a:lvl1pPr>
          </a:lstStyle>
          <a:p>
            <a:fld id="{5872F017-5F31-4D73-8D27-A5F06DBD9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002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3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9" y="3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/>
          <a:lstStyle>
            <a:lvl1pPr algn="r">
              <a:defRPr sz="1200"/>
            </a:lvl1pPr>
          </a:lstStyle>
          <a:p>
            <a:fld id="{AFA9FFA1-0787-45DB-8011-CE0131B7A5DA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8213" y="750888"/>
            <a:ext cx="5011737" cy="37592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035" tIns="46518" rIns="93035" bIns="4651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760398"/>
            <a:ext cx="5510530" cy="4509849"/>
          </a:xfrm>
          <a:prstGeom prst="rect">
            <a:avLst/>
          </a:prstGeom>
        </p:spPr>
        <p:txBody>
          <a:bodyPr vert="horz" lIns="93035" tIns="46518" rIns="93035" bIns="4651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519055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9" y="9519055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 anchor="b"/>
          <a:lstStyle>
            <a:lvl1pPr algn="r">
              <a:defRPr sz="1200"/>
            </a:lvl1pPr>
          </a:lstStyle>
          <a:p>
            <a:fld id="{11C954A8-3C2B-4595-96CF-48521B4CF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800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28CDF6D-39EA-4309-9A8D-D4F3F260564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728CDF6D-39EA-4309-9A8D-D4F3F260564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28CDF6D-39EA-4309-9A8D-D4F3F260564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28CDF6D-39EA-4309-9A8D-D4F3F2605643}" type="datetimeFigureOut">
              <a:rPr lang="en-GB" smtClean="0"/>
              <a:t>29/04/2021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tiff"/><Relationship Id="rId3" Type="http://schemas.openxmlformats.org/officeDocument/2006/relationships/image" Target="../media/image8.tiff"/><Relationship Id="rId7" Type="http://schemas.openxmlformats.org/officeDocument/2006/relationships/image" Target="../media/image12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tiff"/><Relationship Id="rId5" Type="http://schemas.openxmlformats.org/officeDocument/2006/relationships/image" Target="../media/image10.tiff"/><Relationship Id="rId4" Type="http://schemas.openxmlformats.org/officeDocument/2006/relationships/image" Target="../media/image9.tiff"/><Relationship Id="rId9" Type="http://schemas.openxmlformats.org/officeDocument/2006/relationships/image" Target="../media/image14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image" Target="../media/image8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image" Target="../media/image8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14.tif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image" Target="../media/image15.tif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3.png"/><Relationship Id="rId4" Type="http://schemas.openxmlformats.org/officeDocument/2006/relationships/image" Target="../media/image17.tif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3.png"/><Relationship Id="rId4" Type="http://schemas.openxmlformats.org/officeDocument/2006/relationships/image" Target="../media/image18.tif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17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audio" Target="../media/media18.m4a"/><Relationship Id="rId5" Type="http://schemas.microsoft.com/office/2007/relationships/media" Target="../media/media18.m4a"/><Relationship Id="rId4" Type="http://schemas.openxmlformats.org/officeDocument/2006/relationships/audio" Target="../media/media17.m4a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FEFF020-BDDE-4A48-A44C-A151535A7855}"/>
              </a:ext>
            </a:extLst>
          </p:cNvPr>
          <p:cNvSpPr txBox="1"/>
          <p:nvPr/>
        </p:nvSpPr>
        <p:spPr>
          <a:xfrm>
            <a:off x="4920538" y="22309"/>
            <a:ext cx="4223462" cy="67403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8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Fy ardal leol</a:t>
            </a:r>
          </a:p>
          <a:p>
            <a:pPr algn="ctr"/>
            <a:endParaRPr lang="cy-GB" sz="8000" b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endParaRPr lang="cy-GB" sz="3200" b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cy-GB" sz="80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My local area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1847A0-C998-EB48-B2EC-D085CD88EF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4955"/>
            <a:ext cx="4920538" cy="6858000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B05A22C-4768-544B-87BF-EAD75F0AB9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16216" y="2579662"/>
            <a:ext cx="1209378" cy="1209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853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24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81EB54D-9EAC-894E-9D5D-0615A2ED4326}"/>
              </a:ext>
            </a:extLst>
          </p:cNvPr>
          <p:cNvSpPr txBox="1"/>
          <p:nvPr/>
        </p:nvSpPr>
        <p:spPr>
          <a:xfrm>
            <a:off x="179512" y="1196752"/>
            <a:ext cx="8712968" cy="29546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6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6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6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48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 you live?</a:t>
            </a:r>
            <a:endParaRPr lang="cy-GB" sz="66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C767BD-A520-C043-9666-34C0429936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29596" y="226767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426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A9F7AD5-79A3-294E-95EF-757A733AF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706090"/>
          </a:xfrm>
        </p:spPr>
        <p:txBody>
          <a:bodyPr>
            <a:normAutofit/>
          </a:bodyPr>
          <a:lstStyle/>
          <a:p>
            <a:r>
              <a:rPr lang="en-US" sz="36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Geirfa</a:t>
            </a:r>
            <a: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6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ddefnyddiol</a:t>
            </a:r>
            <a: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		        Useful vocabulary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21D6AA0-6170-DF4B-A50F-8CDF4DB233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7245623"/>
              </p:ext>
            </p:extLst>
          </p:nvPr>
        </p:nvGraphicFramePr>
        <p:xfrm>
          <a:off x="471232" y="1196752"/>
          <a:ext cx="3884742" cy="509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2371">
                  <a:extLst>
                    <a:ext uri="{9D8B030D-6E8A-4147-A177-3AD203B41FA5}">
                      <a16:colId xmlns:a16="http://schemas.microsoft.com/office/drawing/2014/main" val="4156728078"/>
                    </a:ext>
                  </a:extLst>
                </a:gridCol>
                <a:gridCol w="1942371">
                  <a:extLst>
                    <a:ext uri="{9D8B030D-6E8A-4147-A177-3AD203B41FA5}">
                      <a16:colId xmlns:a16="http://schemas.microsoft.com/office/drawing/2014/main" val="22627214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cartref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home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23000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house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34460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ty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wahân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detached house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4974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ty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pâr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Semi-detached house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764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ty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teras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terraced house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5461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byngalo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 err="1">
                          <a:solidFill>
                            <a:schemeClr val="tx1"/>
                          </a:solidFill>
                        </a:rPr>
                        <a:t>bungalo</a:t>
                      </a:r>
                      <a:endParaRPr lang="en-US" b="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2391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bwthyn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cottage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88371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fflat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flat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985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carafán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caravan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61675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fferm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farm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96223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ffermdy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farmhouse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87685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pentref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village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0335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tref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town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1431748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DCE2D43-980B-1243-9299-E3F3545DD5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1372059"/>
              </p:ext>
            </p:extLst>
          </p:nvPr>
        </p:nvGraphicFramePr>
        <p:xfrm>
          <a:off x="4860032" y="1196752"/>
          <a:ext cx="3884742" cy="5323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2371">
                  <a:extLst>
                    <a:ext uri="{9D8B030D-6E8A-4147-A177-3AD203B41FA5}">
                      <a16:colId xmlns:a16="http://schemas.microsoft.com/office/drawing/2014/main" val="4156728078"/>
                    </a:ext>
                  </a:extLst>
                </a:gridCol>
                <a:gridCol w="1942371">
                  <a:extLst>
                    <a:ext uri="{9D8B030D-6E8A-4147-A177-3AD203B41FA5}">
                      <a16:colId xmlns:a16="http://schemas.microsoft.com/office/drawing/2014/main" val="22627214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dinas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city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4768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sir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county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07862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gwlad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country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34460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wlad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in the countryside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6701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dref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in the town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362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rwyt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byw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Where do you live?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764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byw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Where does he live?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5461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byw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Where does she live?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2391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nhw’n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byw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Where do they live?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985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Rhys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byw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Where does Rhys live?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6167579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51450C-A9B7-5944-A601-0A2E9BD139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78493" y="27594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076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734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060848"/>
            <a:ext cx="4896544" cy="3394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671031-0DA2-6E4F-B1FC-FDB5ABBEC1E1}"/>
              </a:ext>
            </a:extLst>
          </p:cNvPr>
          <p:cNvSpPr txBox="1"/>
          <p:nvPr/>
        </p:nvSpPr>
        <p:spPr>
          <a:xfrm>
            <a:off x="5497818" y="5380672"/>
            <a:ext cx="2180812" cy="1477328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900" b="1" dirty="0" err="1"/>
              <a:t>prifddinas</a:t>
            </a:r>
            <a:r>
              <a:rPr lang="en-US" sz="900" b="1" dirty="0"/>
              <a:t> = </a:t>
            </a:r>
            <a:r>
              <a:rPr lang="en-US" sz="900" i="1" dirty="0"/>
              <a:t>capital city</a:t>
            </a:r>
          </a:p>
          <a:p>
            <a:r>
              <a:rPr lang="en-US" sz="900" b="1" dirty="0" err="1"/>
              <a:t>ieithoedd</a:t>
            </a:r>
            <a:r>
              <a:rPr lang="en-US" sz="900" b="1" dirty="0"/>
              <a:t> = </a:t>
            </a:r>
            <a:r>
              <a:rPr lang="en-US" sz="900" i="1" dirty="0"/>
              <a:t>languages</a:t>
            </a:r>
          </a:p>
          <a:p>
            <a:r>
              <a:rPr lang="en-US" sz="900" b="1" dirty="0" err="1"/>
              <a:t>arian</a:t>
            </a:r>
            <a:r>
              <a:rPr lang="en-US" sz="900" b="1" dirty="0"/>
              <a:t> = </a:t>
            </a:r>
            <a:r>
              <a:rPr lang="en-US" sz="900" i="1" dirty="0"/>
              <a:t>money</a:t>
            </a:r>
          </a:p>
          <a:p>
            <a:r>
              <a:rPr lang="en-US" sz="900" b="1" dirty="0" err="1"/>
              <a:t>tir</a:t>
            </a:r>
            <a:r>
              <a:rPr lang="en-US" sz="900" dirty="0"/>
              <a:t> = </a:t>
            </a:r>
            <a:r>
              <a:rPr lang="en-US" sz="900" i="1" dirty="0"/>
              <a:t>land</a:t>
            </a:r>
          </a:p>
          <a:p>
            <a:r>
              <a:rPr lang="en-US" sz="900" b="1" dirty="0" err="1"/>
              <a:t>môr</a:t>
            </a:r>
            <a:r>
              <a:rPr lang="en-US" sz="900" dirty="0"/>
              <a:t> = </a:t>
            </a:r>
            <a:r>
              <a:rPr lang="en-US" sz="900" i="1" dirty="0"/>
              <a:t>sea</a:t>
            </a:r>
          </a:p>
          <a:p>
            <a:r>
              <a:rPr lang="en-US" sz="900" b="1" dirty="0" err="1"/>
              <a:t>mynydd</a:t>
            </a:r>
            <a:r>
              <a:rPr lang="en-US" sz="900" dirty="0"/>
              <a:t> = </a:t>
            </a:r>
            <a:r>
              <a:rPr lang="en-US" sz="900" i="1" dirty="0"/>
              <a:t>mountain</a:t>
            </a:r>
          </a:p>
          <a:p>
            <a:r>
              <a:rPr lang="en-US" sz="900" b="1" dirty="0" err="1"/>
              <a:t>afon</a:t>
            </a:r>
            <a:r>
              <a:rPr lang="en-US" sz="900" dirty="0"/>
              <a:t> = </a:t>
            </a:r>
            <a:r>
              <a:rPr lang="en-US" sz="900" i="1" dirty="0"/>
              <a:t>river</a:t>
            </a:r>
          </a:p>
          <a:p>
            <a:r>
              <a:rPr lang="en-US" sz="900" b="1" dirty="0" err="1"/>
              <a:t>llyn</a:t>
            </a:r>
            <a:r>
              <a:rPr lang="en-US" sz="900" dirty="0"/>
              <a:t> = </a:t>
            </a:r>
            <a:r>
              <a:rPr lang="en-US" sz="900" i="1" dirty="0"/>
              <a:t>lake</a:t>
            </a:r>
          </a:p>
          <a:p>
            <a:r>
              <a:rPr lang="en-US" sz="900" b="1" dirty="0" err="1"/>
              <a:t>ynys</a:t>
            </a:r>
            <a:r>
              <a:rPr lang="en-US" sz="900" dirty="0"/>
              <a:t> = </a:t>
            </a:r>
            <a:r>
              <a:rPr lang="en-US" sz="900" i="1" dirty="0"/>
              <a:t>island</a:t>
            </a:r>
          </a:p>
          <a:p>
            <a:r>
              <a:rPr lang="en-US" sz="900" b="1" dirty="0" err="1"/>
              <a:t>parc</a:t>
            </a:r>
            <a:r>
              <a:rPr lang="en-US" sz="900" b="1" dirty="0"/>
              <a:t> </a:t>
            </a:r>
            <a:r>
              <a:rPr lang="en-US" sz="900" b="1" dirty="0" err="1"/>
              <a:t>cenedlaethol</a:t>
            </a:r>
            <a:r>
              <a:rPr lang="en-US" sz="900" b="1" dirty="0"/>
              <a:t> </a:t>
            </a:r>
            <a:r>
              <a:rPr lang="en-US" sz="900" dirty="0"/>
              <a:t>= </a:t>
            </a:r>
            <a:r>
              <a:rPr lang="en-US" sz="900" i="1" dirty="0"/>
              <a:t>national park</a:t>
            </a:r>
            <a:endParaRPr lang="en-US" sz="1000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 you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170534" y="2780928"/>
            <a:ext cx="3969418" cy="3240360"/>
          </a:xfrm>
          <a:prstGeom prst="wedgeEllipseCallout">
            <a:avLst>
              <a:gd name="adj1" fmla="val 38708"/>
              <a:gd name="adj2" fmla="val -75549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Rydw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i’n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gwlad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enw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Cymru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b="1" i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 live 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in a country called Wales.</a:t>
            </a:r>
            <a:endParaRPr lang="cy-GB" sz="3200" i="1" dirty="0">
              <a:solidFill>
                <a:schemeClr val="accent1">
                  <a:lumMod val="20000"/>
                  <a:lumOff val="8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11ADB1A-412F-7641-B0DA-DE61ACE91B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24328" y="47667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600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6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060848"/>
            <a:ext cx="4896544" cy="3394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671031-0DA2-6E4F-B1FC-FDB5ABBEC1E1}"/>
              </a:ext>
            </a:extLst>
          </p:cNvPr>
          <p:cNvSpPr txBox="1"/>
          <p:nvPr/>
        </p:nvSpPr>
        <p:spPr>
          <a:xfrm>
            <a:off x="5497818" y="5380672"/>
            <a:ext cx="2180812" cy="1477328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900" b="1" dirty="0" err="1"/>
              <a:t>prifddinas</a:t>
            </a:r>
            <a:r>
              <a:rPr lang="en-US" sz="900" b="1" dirty="0"/>
              <a:t> = </a:t>
            </a:r>
            <a:r>
              <a:rPr lang="en-US" sz="900" i="1" dirty="0"/>
              <a:t>capital city</a:t>
            </a:r>
          </a:p>
          <a:p>
            <a:r>
              <a:rPr lang="en-US" sz="900" b="1" dirty="0" err="1"/>
              <a:t>ieithoedd</a:t>
            </a:r>
            <a:r>
              <a:rPr lang="en-US" sz="900" b="1" dirty="0"/>
              <a:t> = </a:t>
            </a:r>
            <a:r>
              <a:rPr lang="en-US" sz="900" i="1" dirty="0"/>
              <a:t>languages</a:t>
            </a:r>
          </a:p>
          <a:p>
            <a:r>
              <a:rPr lang="en-US" sz="900" b="1" dirty="0" err="1"/>
              <a:t>arian</a:t>
            </a:r>
            <a:r>
              <a:rPr lang="en-US" sz="900" b="1" dirty="0"/>
              <a:t> = </a:t>
            </a:r>
            <a:r>
              <a:rPr lang="en-US" sz="900" i="1" dirty="0"/>
              <a:t>money</a:t>
            </a:r>
          </a:p>
          <a:p>
            <a:r>
              <a:rPr lang="en-US" sz="900" b="1" dirty="0" err="1"/>
              <a:t>tir</a:t>
            </a:r>
            <a:r>
              <a:rPr lang="en-US" sz="900" dirty="0"/>
              <a:t> = </a:t>
            </a:r>
            <a:r>
              <a:rPr lang="en-US" sz="900" i="1" dirty="0"/>
              <a:t>land</a:t>
            </a:r>
          </a:p>
          <a:p>
            <a:r>
              <a:rPr lang="en-US" sz="900" b="1" dirty="0" err="1"/>
              <a:t>môr</a:t>
            </a:r>
            <a:r>
              <a:rPr lang="en-US" sz="900" dirty="0"/>
              <a:t> = </a:t>
            </a:r>
            <a:r>
              <a:rPr lang="en-US" sz="900" i="1" dirty="0"/>
              <a:t>sea</a:t>
            </a:r>
          </a:p>
          <a:p>
            <a:r>
              <a:rPr lang="en-US" sz="900" b="1" dirty="0" err="1"/>
              <a:t>mynydd</a:t>
            </a:r>
            <a:r>
              <a:rPr lang="en-US" sz="900" dirty="0"/>
              <a:t> = </a:t>
            </a:r>
            <a:r>
              <a:rPr lang="en-US" sz="900" i="1" dirty="0"/>
              <a:t>mountain</a:t>
            </a:r>
          </a:p>
          <a:p>
            <a:r>
              <a:rPr lang="en-US" sz="900" b="1" dirty="0" err="1"/>
              <a:t>afon</a:t>
            </a:r>
            <a:r>
              <a:rPr lang="en-US" sz="900" dirty="0"/>
              <a:t> = </a:t>
            </a:r>
            <a:r>
              <a:rPr lang="en-US" sz="900" i="1" dirty="0"/>
              <a:t>river</a:t>
            </a:r>
          </a:p>
          <a:p>
            <a:r>
              <a:rPr lang="en-US" sz="900" b="1" dirty="0" err="1"/>
              <a:t>llyn</a:t>
            </a:r>
            <a:r>
              <a:rPr lang="en-US" sz="900" dirty="0"/>
              <a:t> = </a:t>
            </a:r>
            <a:r>
              <a:rPr lang="en-US" sz="900" i="1" dirty="0"/>
              <a:t>lake</a:t>
            </a:r>
          </a:p>
          <a:p>
            <a:r>
              <a:rPr lang="en-US" sz="900" b="1" dirty="0" err="1"/>
              <a:t>ynys</a:t>
            </a:r>
            <a:r>
              <a:rPr lang="en-US" sz="900" dirty="0"/>
              <a:t> = </a:t>
            </a:r>
            <a:r>
              <a:rPr lang="en-US" sz="900" i="1" dirty="0"/>
              <a:t>island</a:t>
            </a:r>
          </a:p>
          <a:p>
            <a:r>
              <a:rPr lang="en-US" sz="900" b="1" dirty="0" err="1"/>
              <a:t>parc</a:t>
            </a:r>
            <a:r>
              <a:rPr lang="en-US" sz="900" b="1" dirty="0"/>
              <a:t> </a:t>
            </a:r>
            <a:r>
              <a:rPr lang="en-US" sz="900" b="1" dirty="0" err="1"/>
              <a:t>cenedlaethol</a:t>
            </a:r>
            <a:r>
              <a:rPr lang="en-US" sz="900" b="1" dirty="0"/>
              <a:t> </a:t>
            </a:r>
            <a:r>
              <a:rPr lang="en-US" sz="900" dirty="0"/>
              <a:t>= </a:t>
            </a:r>
            <a:r>
              <a:rPr lang="en-US" sz="900" i="1" dirty="0"/>
              <a:t>national park</a:t>
            </a:r>
            <a:endParaRPr lang="en-US" sz="1000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e’n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does </a:t>
            </a:r>
            <a:r>
              <a:rPr lang="en-GB" sz="3200" b="1" i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he</a:t>
            </a: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170534" y="2780928"/>
            <a:ext cx="3969418" cy="3240360"/>
          </a:xfrm>
          <a:prstGeom prst="wedgeEllipseCallout">
            <a:avLst>
              <a:gd name="adj1" fmla="val 38708"/>
              <a:gd name="adj2" fmla="val -75549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</a:t>
            </a:r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e’n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gwlad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enw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Cymru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b="1" i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He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lives in a country called Wales.</a:t>
            </a:r>
            <a:endParaRPr lang="cy-GB" sz="3200" i="1" dirty="0">
              <a:solidFill>
                <a:schemeClr val="accent1">
                  <a:lumMod val="20000"/>
                  <a:lumOff val="8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9CC064-1E30-3D4C-A029-5EA06C7E00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96336" y="47667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898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3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060848"/>
            <a:ext cx="4896544" cy="3394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671031-0DA2-6E4F-B1FC-FDB5ABBEC1E1}"/>
              </a:ext>
            </a:extLst>
          </p:cNvPr>
          <p:cNvSpPr txBox="1"/>
          <p:nvPr/>
        </p:nvSpPr>
        <p:spPr>
          <a:xfrm>
            <a:off x="5497818" y="5380672"/>
            <a:ext cx="2180812" cy="1477328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900" b="1" dirty="0" err="1"/>
              <a:t>prifddinas</a:t>
            </a:r>
            <a:r>
              <a:rPr lang="en-US" sz="900" b="1" dirty="0"/>
              <a:t> = </a:t>
            </a:r>
            <a:r>
              <a:rPr lang="en-US" sz="900" i="1" dirty="0"/>
              <a:t>capital city</a:t>
            </a:r>
          </a:p>
          <a:p>
            <a:r>
              <a:rPr lang="en-US" sz="900" b="1" dirty="0" err="1"/>
              <a:t>ieithoedd</a:t>
            </a:r>
            <a:r>
              <a:rPr lang="en-US" sz="900" b="1" dirty="0"/>
              <a:t> = </a:t>
            </a:r>
            <a:r>
              <a:rPr lang="en-US" sz="900" i="1" dirty="0"/>
              <a:t>languages</a:t>
            </a:r>
          </a:p>
          <a:p>
            <a:r>
              <a:rPr lang="en-US" sz="900" b="1" dirty="0" err="1"/>
              <a:t>arian</a:t>
            </a:r>
            <a:r>
              <a:rPr lang="en-US" sz="900" b="1" dirty="0"/>
              <a:t> = </a:t>
            </a:r>
            <a:r>
              <a:rPr lang="en-US" sz="900" i="1" dirty="0"/>
              <a:t>money</a:t>
            </a:r>
          </a:p>
          <a:p>
            <a:r>
              <a:rPr lang="en-US" sz="900" b="1" dirty="0" err="1"/>
              <a:t>tir</a:t>
            </a:r>
            <a:r>
              <a:rPr lang="en-US" sz="900" dirty="0"/>
              <a:t> = </a:t>
            </a:r>
            <a:r>
              <a:rPr lang="en-US" sz="900" i="1" dirty="0"/>
              <a:t>land</a:t>
            </a:r>
          </a:p>
          <a:p>
            <a:r>
              <a:rPr lang="en-US" sz="900" b="1" dirty="0" err="1"/>
              <a:t>môr</a:t>
            </a:r>
            <a:r>
              <a:rPr lang="en-US" sz="900" dirty="0"/>
              <a:t> = </a:t>
            </a:r>
            <a:r>
              <a:rPr lang="en-US" sz="900" i="1" dirty="0"/>
              <a:t>sea</a:t>
            </a:r>
          </a:p>
          <a:p>
            <a:r>
              <a:rPr lang="en-US" sz="900" b="1" dirty="0" err="1"/>
              <a:t>mynydd</a:t>
            </a:r>
            <a:r>
              <a:rPr lang="en-US" sz="900" dirty="0"/>
              <a:t> = </a:t>
            </a:r>
            <a:r>
              <a:rPr lang="en-US" sz="900" i="1" dirty="0"/>
              <a:t>mountain</a:t>
            </a:r>
          </a:p>
          <a:p>
            <a:r>
              <a:rPr lang="en-US" sz="900" b="1" dirty="0" err="1"/>
              <a:t>afon</a:t>
            </a:r>
            <a:r>
              <a:rPr lang="en-US" sz="900" dirty="0"/>
              <a:t> = </a:t>
            </a:r>
            <a:r>
              <a:rPr lang="en-US" sz="900" i="1" dirty="0"/>
              <a:t>river</a:t>
            </a:r>
          </a:p>
          <a:p>
            <a:r>
              <a:rPr lang="en-US" sz="900" b="1" dirty="0" err="1"/>
              <a:t>llyn</a:t>
            </a:r>
            <a:r>
              <a:rPr lang="en-US" sz="900" dirty="0"/>
              <a:t> = </a:t>
            </a:r>
            <a:r>
              <a:rPr lang="en-US" sz="900" i="1" dirty="0"/>
              <a:t>lake</a:t>
            </a:r>
          </a:p>
          <a:p>
            <a:r>
              <a:rPr lang="en-US" sz="900" b="1" dirty="0" err="1"/>
              <a:t>ynys</a:t>
            </a:r>
            <a:r>
              <a:rPr lang="en-US" sz="900" dirty="0"/>
              <a:t> = </a:t>
            </a:r>
            <a:r>
              <a:rPr lang="en-US" sz="900" i="1" dirty="0"/>
              <a:t>island</a:t>
            </a:r>
          </a:p>
          <a:p>
            <a:r>
              <a:rPr lang="en-US" sz="900" b="1" dirty="0" err="1"/>
              <a:t>parc</a:t>
            </a:r>
            <a:r>
              <a:rPr lang="en-US" sz="900" b="1" dirty="0"/>
              <a:t> </a:t>
            </a:r>
            <a:r>
              <a:rPr lang="en-US" sz="900" b="1" dirty="0" err="1"/>
              <a:t>cenedlaethol</a:t>
            </a:r>
            <a:r>
              <a:rPr lang="en-US" sz="900" b="1" dirty="0"/>
              <a:t> </a:t>
            </a:r>
            <a:r>
              <a:rPr lang="en-US" sz="900" dirty="0"/>
              <a:t>= </a:t>
            </a:r>
            <a:r>
              <a:rPr lang="en-US" sz="900" i="1" dirty="0"/>
              <a:t>national park</a:t>
            </a:r>
            <a:endParaRPr lang="en-US" sz="1000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hi’n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does </a:t>
            </a:r>
            <a:r>
              <a:rPr lang="en-GB" sz="3200" b="1" i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she</a:t>
            </a: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170534" y="2780928"/>
            <a:ext cx="3969418" cy="3240360"/>
          </a:xfrm>
          <a:prstGeom prst="wedgeEllipseCallout">
            <a:avLst>
              <a:gd name="adj1" fmla="val 38708"/>
              <a:gd name="adj2" fmla="val -75549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</a:t>
            </a:r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hi’n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gwlad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enw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Cymru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b="1" i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She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lives in a country called Wales.</a:t>
            </a:r>
            <a:endParaRPr lang="cy-GB" sz="3200" i="1" dirty="0">
              <a:solidFill>
                <a:schemeClr val="accent1">
                  <a:lumMod val="20000"/>
                  <a:lumOff val="8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C75F4A4-9D59-4F4B-8D28-694582C5D2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78630" y="40466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014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7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060848"/>
            <a:ext cx="4896544" cy="3394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671031-0DA2-6E4F-B1FC-FDB5ABBEC1E1}"/>
              </a:ext>
            </a:extLst>
          </p:cNvPr>
          <p:cNvSpPr txBox="1"/>
          <p:nvPr/>
        </p:nvSpPr>
        <p:spPr>
          <a:xfrm>
            <a:off x="5497818" y="5380672"/>
            <a:ext cx="2180812" cy="1477328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900" b="1" dirty="0" err="1"/>
              <a:t>prifddinas</a:t>
            </a:r>
            <a:r>
              <a:rPr lang="en-US" sz="900" b="1" dirty="0"/>
              <a:t> = </a:t>
            </a:r>
            <a:r>
              <a:rPr lang="en-US" sz="900" i="1" dirty="0"/>
              <a:t>capital city</a:t>
            </a:r>
          </a:p>
          <a:p>
            <a:r>
              <a:rPr lang="en-US" sz="900" b="1" dirty="0" err="1"/>
              <a:t>ieithoedd</a:t>
            </a:r>
            <a:r>
              <a:rPr lang="en-US" sz="900" b="1" dirty="0"/>
              <a:t> = </a:t>
            </a:r>
            <a:r>
              <a:rPr lang="en-US" sz="900" i="1" dirty="0"/>
              <a:t>languages</a:t>
            </a:r>
          </a:p>
          <a:p>
            <a:r>
              <a:rPr lang="en-US" sz="900" b="1" dirty="0" err="1"/>
              <a:t>arian</a:t>
            </a:r>
            <a:r>
              <a:rPr lang="en-US" sz="900" b="1" dirty="0"/>
              <a:t> = </a:t>
            </a:r>
            <a:r>
              <a:rPr lang="en-US" sz="900" i="1" dirty="0"/>
              <a:t>money</a:t>
            </a:r>
          </a:p>
          <a:p>
            <a:r>
              <a:rPr lang="en-US" sz="900" b="1" dirty="0" err="1"/>
              <a:t>tir</a:t>
            </a:r>
            <a:r>
              <a:rPr lang="en-US" sz="900" dirty="0"/>
              <a:t> = </a:t>
            </a:r>
            <a:r>
              <a:rPr lang="en-US" sz="900" i="1" dirty="0"/>
              <a:t>land</a:t>
            </a:r>
          </a:p>
          <a:p>
            <a:r>
              <a:rPr lang="en-US" sz="900" b="1" dirty="0" err="1"/>
              <a:t>môr</a:t>
            </a:r>
            <a:r>
              <a:rPr lang="en-US" sz="900" dirty="0"/>
              <a:t> = </a:t>
            </a:r>
            <a:r>
              <a:rPr lang="en-US" sz="900" i="1" dirty="0"/>
              <a:t>sea</a:t>
            </a:r>
          </a:p>
          <a:p>
            <a:r>
              <a:rPr lang="en-US" sz="900" b="1" dirty="0" err="1"/>
              <a:t>mynydd</a:t>
            </a:r>
            <a:r>
              <a:rPr lang="en-US" sz="900" dirty="0"/>
              <a:t> = </a:t>
            </a:r>
            <a:r>
              <a:rPr lang="en-US" sz="900" i="1" dirty="0"/>
              <a:t>mountain</a:t>
            </a:r>
          </a:p>
          <a:p>
            <a:r>
              <a:rPr lang="en-US" sz="900" b="1" dirty="0" err="1"/>
              <a:t>afon</a:t>
            </a:r>
            <a:r>
              <a:rPr lang="en-US" sz="900" dirty="0"/>
              <a:t> = </a:t>
            </a:r>
            <a:r>
              <a:rPr lang="en-US" sz="900" i="1" dirty="0"/>
              <a:t>river</a:t>
            </a:r>
          </a:p>
          <a:p>
            <a:r>
              <a:rPr lang="en-US" sz="900" b="1" dirty="0" err="1"/>
              <a:t>llyn</a:t>
            </a:r>
            <a:r>
              <a:rPr lang="en-US" sz="900" dirty="0"/>
              <a:t> = </a:t>
            </a:r>
            <a:r>
              <a:rPr lang="en-US" sz="900" i="1" dirty="0"/>
              <a:t>lake</a:t>
            </a:r>
          </a:p>
          <a:p>
            <a:r>
              <a:rPr lang="en-US" sz="900" b="1" dirty="0" err="1"/>
              <a:t>ynys</a:t>
            </a:r>
            <a:r>
              <a:rPr lang="en-US" sz="900" dirty="0"/>
              <a:t> = </a:t>
            </a:r>
            <a:r>
              <a:rPr lang="en-US" sz="900" i="1" dirty="0"/>
              <a:t>island</a:t>
            </a:r>
          </a:p>
          <a:p>
            <a:r>
              <a:rPr lang="en-US" sz="900" b="1" dirty="0" err="1"/>
              <a:t>parc</a:t>
            </a:r>
            <a:r>
              <a:rPr lang="en-US" sz="900" b="1" dirty="0"/>
              <a:t> </a:t>
            </a:r>
            <a:r>
              <a:rPr lang="en-US" sz="900" b="1" dirty="0" err="1"/>
              <a:t>cenedlaethol</a:t>
            </a:r>
            <a:r>
              <a:rPr lang="en-US" sz="900" b="1" dirty="0"/>
              <a:t> </a:t>
            </a:r>
            <a:r>
              <a:rPr lang="en-US" sz="900" dirty="0"/>
              <a:t>= </a:t>
            </a:r>
            <a:r>
              <a:rPr lang="en-US" sz="900" i="1" dirty="0"/>
              <a:t>national park</a:t>
            </a:r>
            <a:endParaRPr lang="en-US" sz="1000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Rhys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does </a:t>
            </a:r>
            <a:r>
              <a:rPr lang="en-GB" sz="3200" b="1" i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Rhys</a:t>
            </a: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170534" y="2780928"/>
            <a:ext cx="3969418" cy="3240360"/>
          </a:xfrm>
          <a:prstGeom prst="wedgeEllipseCallout">
            <a:avLst>
              <a:gd name="adj1" fmla="val 38708"/>
              <a:gd name="adj2" fmla="val -75549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Rhys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gwlad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enw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Cymru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b="1" i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Rhys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lives in a country called Wales.</a:t>
            </a:r>
            <a:endParaRPr lang="cy-GB" sz="3200" i="1" dirty="0">
              <a:solidFill>
                <a:schemeClr val="accent1">
                  <a:lumMod val="20000"/>
                  <a:lumOff val="8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BF23AD-7942-BA40-AD5E-96458983ED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95220" y="83247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919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060848"/>
            <a:ext cx="4896544" cy="3394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671031-0DA2-6E4F-B1FC-FDB5ABBEC1E1}"/>
              </a:ext>
            </a:extLst>
          </p:cNvPr>
          <p:cNvSpPr txBox="1"/>
          <p:nvPr/>
        </p:nvSpPr>
        <p:spPr>
          <a:xfrm>
            <a:off x="5497818" y="5380672"/>
            <a:ext cx="2180812" cy="1477328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900" b="1" dirty="0" err="1"/>
              <a:t>prifddinas</a:t>
            </a:r>
            <a:r>
              <a:rPr lang="en-US" sz="900" b="1" dirty="0"/>
              <a:t> = </a:t>
            </a:r>
            <a:r>
              <a:rPr lang="en-US" sz="900" i="1" dirty="0"/>
              <a:t>capital city</a:t>
            </a:r>
          </a:p>
          <a:p>
            <a:r>
              <a:rPr lang="en-US" sz="900" b="1" dirty="0" err="1"/>
              <a:t>ieithoedd</a:t>
            </a:r>
            <a:r>
              <a:rPr lang="en-US" sz="900" b="1" dirty="0"/>
              <a:t> = </a:t>
            </a:r>
            <a:r>
              <a:rPr lang="en-US" sz="900" i="1" dirty="0"/>
              <a:t>languages</a:t>
            </a:r>
          </a:p>
          <a:p>
            <a:r>
              <a:rPr lang="en-US" sz="900" b="1" dirty="0" err="1"/>
              <a:t>arian</a:t>
            </a:r>
            <a:r>
              <a:rPr lang="en-US" sz="900" b="1" dirty="0"/>
              <a:t> = </a:t>
            </a:r>
            <a:r>
              <a:rPr lang="en-US" sz="900" i="1" dirty="0"/>
              <a:t>money</a:t>
            </a:r>
          </a:p>
          <a:p>
            <a:r>
              <a:rPr lang="en-US" sz="900" b="1" dirty="0" err="1"/>
              <a:t>tir</a:t>
            </a:r>
            <a:r>
              <a:rPr lang="en-US" sz="900" dirty="0"/>
              <a:t> = </a:t>
            </a:r>
            <a:r>
              <a:rPr lang="en-US" sz="900" i="1" dirty="0"/>
              <a:t>land</a:t>
            </a:r>
          </a:p>
          <a:p>
            <a:r>
              <a:rPr lang="en-US" sz="900" b="1" dirty="0" err="1"/>
              <a:t>môr</a:t>
            </a:r>
            <a:r>
              <a:rPr lang="en-US" sz="900" dirty="0"/>
              <a:t> = </a:t>
            </a:r>
            <a:r>
              <a:rPr lang="en-US" sz="900" i="1" dirty="0"/>
              <a:t>sea</a:t>
            </a:r>
          </a:p>
          <a:p>
            <a:r>
              <a:rPr lang="en-US" sz="900" b="1" dirty="0" err="1"/>
              <a:t>mynydd</a:t>
            </a:r>
            <a:r>
              <a:rPr lang="en-US" sz="900" dirty="0"/>
              <a:t> = </a:t>
            </a:r>
            <a:r>
              <a:rPr lang="en-US" sz="900" i="1" dirty="0"/>
              <a:t>mountain</a:t>
            </a:r>
          </a:p>
          <a:p>
            <a:r>
              <a:rPr lang="en-US" sz="900" b="1" dirty="0" err="1"/>
              <a:t>afon</a:t>
            </a:r>
            <a:r>
              <a:rPr lang="en-US" sz="900" dirty="0"/>
              <a:t> = </a:t>
            </a:r>
            <a:r>
              <a:rPr lang="en-US" sz="900" i="1" dirty="0"/>
              <a:t>river</a:t>
            </a:r>
          </a:p>
          <a:p>
            <a:r>
              <a:rPr lang="en-US" sz="900" b="1" dirty="0" err="1"/>
              <a:t>llyn</a:t>
            </a:r>
            <a:r>
              <a:rPr lang="en-US" sz="900" dirty="0"/>
              <a:t> = </a:t>
            </a:r>
            <a:r>
              <a:rPr lang="en-US" sz="900" i="1" dirty="0"/>
              <a:t>lake</a:t>
            </a:r>
          </a:p>
          <a:p>
            <a:r>
              <a:rPr lang="en-US" sz="900" b="1" dirty="0" err="1"/>
              <a:t>ynys</a:t>
            </a:r>
            <a:r>
              <a:rPr lang="en-US" sz="900" dirty="0"/>
              <a:t> = </a:t>
            </a:r>
            <a:r>
              <a:rPr lang="en-US" sz="900" i="1" dirty="0"/>
              <a:t>island</a:t>
            </a:r>
          </a:p>
          <a:p>
            <a:r>
              <a:rPr lang="en-US" sz="900" b="1" dirty="0" err="1"/>
              <a:t>parc</a:t>
            </a:r>
            <a:r>
              <a:rPr lang="en-US" sz="900" b="1" dirty="0"/>
              <a:t> </a:t>
            </a:r>
            <a:r>
              <a:rPr lang="en-US" sz="900" b="1" dirty="0" err="1"/>
              <a:t>cenedlaethol</a:t>
            </a:r>
            <a:r>
              <a:rPr lang="en-US" sz="900" b="1" dirty="0"/>
              <a:t> </a:t>
            </a:r>
            <a:r>
              <a:rPr lang="en-US" sz="900" dirty="0"/>
              <a:t>= </a:t>
            </a:r>
            <a:r>
              <a:rPr lang="en-US" sz="900" i="1" dirty="0"/>
              <a:t>national park</a:t>
            </a:r>
            <a:endParaRPr lang="en-US" sz="1000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nhw’n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 </a:t>
            </a:r>
            <a:r>
              <a:rPr lang="en-GB" sz="3200" b="1" i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they</a:t>
            </a: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170534" y="2780928"/>
            <a:ext cx="3969418" cy="3240360"/>
          </a:xfrm>
          <a:prstGeom prst="wedgeEllipseCallout">
            <a:avLst>
              <a:gd name="adj1" fmla="val 38708"/>
              <a:gd name="adj2" fmla="val -75549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Maen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nhw’n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gwlad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enw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Cymru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b="1" i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They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 in a country called Wales.</a:t>
            </a:r>
            <a:endParaRPr lang="cy-GB" sz="3200" i="1" dirty="0">
              <a:solidFill>
                <a:schemeClr val="accent1">
                  <a:lumMod val="20000"/>
                  <a:lumOff val="8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F696AE7-6A6E-0944-83CD-3BDBCF3EB2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12360" y="65830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153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0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63186C-5727-844E-A45C-E5261E7B1E5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441" t="4632" r="3615" b="21093"/>
          <a:stretch/>
        </p:blipFill>
        <p:spPr>
          <a:xfrm>
            <a:off x="5048110" y="537374"/>
            <a:ext cx="3910694" cy="2308856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2D1FAF74-91AF-FD49-BE68-D02A18D8B598}"/>
              </a:ext>
            </a:extLst>
          </p:cNvPr>
          <p:cNvSpPr/>
          <p:nvPr/>
        </p:nvSpPr>
        <p:spPr>
          <a:xfrm>
            <a:off x="6804248" y="739315"/>
            <a:ext cx="1257300" cy="1803400"/>
          </a:xfrm>
          <a:custGeom>
            <a:avLst/>
            <a:gdLst>
              <a:gd name="connsiteX0" fmla="*/ 1202267 w 1337734"/>
              <a:gd name="connsiteY0" fmla="*/ 67734 h 2336800"/>
              <a:gd name="connsiteX1" fmla="*/ 474134 w 1337734"/>
              <a:gd name="connsiteY1" fmla="*/ 101600 h 2336800"/>
              <a:gd name="connsiteX2" fmla="*/ 355600 w 1337734"/>
              <a:gd name="connsiteY2" fmla="*/ 118534 h 2336800"/>
              <a:gd name="connsiteX3" fmla="*/ 304800 w 1337734"/>
              <a:gd name="connsiteY3" fmla="*/ 135467 h 2336800"/>
              <a:gd name="connsiteX4" fmla="*/ 237067 w 1337734"/>
              <a:gd name="connsiteY4" fmla="*/ 152400 h 2336800"/>
              <a:gd name="connsiteX5" fmla="*/ 135467 w 1337734"/>
              <a:gd name="connsiteY5" fmla="*/ 186267 h 2336800"/>
              <a:gd name="connsiteX6" fmla="*/ 84667 w 1337734"/>
              <a:gd name="connsiteY6" fmla="*/ 220134 h 2336800"/>
              <a:gd name="connsiteX7" fmla="*/ 16934 w 1337734"/>
              <a:gd name="connsiteY7" fmla="*/ 372534 h 2336800"/>
              <a:gd name="connsiteX8" fmla="*/ 0 w 1337734"/>
              <a:gd name="connsiteY8" fmla="*/ 423334 h 2336800"/>
              <a:gd name="connsiteX9" fmla="*/ 16934 w 1337734"/>
              <a:gd name="connsiteY9" fmla="*/ 677334 h 2336800"/>
              <a:gd name="connsiteX10" fmla="*/ 33867 w 1337734"/>
              <a:gd name="connsiteY10" fmla="*/ 778934 h 2336800"/>
              <a:gd name="connsiteX11" fmla="*/ 67734 w 1337734"/>
              <a:gd name="connsiteY11" fmla="*/ 914400 h 2336800"/>
              <a:gd name="connsiteX12" fmla="*/ 84667 w 1337734"/>
              <a:gd name="connsiteY12" fmla="*/ 1016000 h 2336800"/>
              <a:gd name="connsiteX13" fmla="*/ 118534 w 1337734"/>
              <a:gd name="connsiteY13" fmla="*/ 1253067 h 2336800"/>
              <a:gd name="connsiteX14" fmla="*/ 135467 w 1337734"/>
              <a:gd name="connsiteY14" fmla="*/ 1320800 h 2336800"/>
              <a:gd name="connsiteX15" fmla="*/ 152400 w 1337734"/>
              <a:gd name="connsiteY15" fmla="*/ 1405467 h 2336800"/>
              <a:gd name="connsiteX16" fmla="*/ 186267 w 1337734"/>
              <a:gd name="connsiteY16" fmla="*/ 1507067 h 2336800"/>
              <a:gd name="connsiteX17" fmla="*/ 254000 w 1337734"/>
              <a:gd name="connsiteY17" fmla="*/ 1744134 h 2336800"/>
              <a:gd name="connsiteX18" fmla="*/ 270934 w 1337734"/>
              <a:gd name="connsiteY18" fmla="*/ 1794934 h 2336800"/>
              <a:gd name="connsiteX19" fmla="*/ 304800 w 1337734"/>
              <a:gd name="connsiteY19" fmla="*/ 1845734 h 2336800"/>
              <a:gd name="connsiteX20" fmla="*/ 321734 w 1337734"/>
              <a:gd name="connsiteY20" fmla="*/ 1896534 h 2336800"/>
              <a:gd name="connsiteX21" fmla="*/ 423334 w 1337734"/>
              <a:gd name="connsiteY21" fmla="*/ 2048934 h 2336800"/>
              <a:gd name="connsiteX22" fmla="*/ 457200 w 1337734"/>
              <a:gd name="connsiteY22" fmla="*/ 2099734 h 2336800"/>
              <a:gd name="connsiteX23" fmla="*/ 508000 w 1337734"/>
              <a:gd name="connsiteY23" fmla="*/ 2150534 h 2336800"/>
              <a:gd name="connsiteX24" fmla="*/ 541867 w 1337734"/>
              <a:gd name="connsiteY24" fmla="*/ 2201334 h 2336800"/>
              <a:gd name="connsiteX25" fmla="*/ 643467 w 1337734"/>
              <a:gd name="connsiteY25" fmla="*/ 2269067 h 2336800"/>
              <a:gd name="connsiteX26" fmla="*/ 694267 w 1337734"/>
              <a:gd name="connsiteY26" fmla="*/ 2302934 h 2336800"/>
              <a:gd name="connsiteX27" fmla="*/ 795867 w 1337734"/>
              <a:gd name="connsiteY27" fmla="*/ 2336800 h 2336800"/>
              <a:gd name="connsiteX28" fmla="*/ 965200 w 1337734"/>
              <a:gd name="connsiteY28" fmla="*/ 2302934 h 2336800"/>
              <a:gd name="connsiteX29" fmla="*/ 1066800 w 1337734"/>
              <a:gd name="connsiteY29" fmla="*/ 2235200 h 2336800"/>
              <a:gd name="connsiteX30" fmla="*/ 1168400 w 1337734"/>
              <a:gd name="connsiteY30" fmla="*/ 2082800 h 2336800"/>
              <a:gd name="connsiteX31" fmla="*/ 1202267 w 1337734"/>
              <a:gd name="connsiteY31" fmla="*/ 2032000 h 2336800"/>
              <a:gd name="connsiteX32" fmla="*/ 1253067 w 1337734"/>
              <a:gd name="connsiteY32" fmla="*/ 1930400 h 2336800"/>
              <a:gd name="connsiteX33" fmla="*/ 1270000 w 1337734"/>
              <a:gd name="connsiteY33" fmla="*/ 1862667 h 2336800"/>
              <a:gd name="connsiteX34" fmla="*/ 1303867 w 1337734"/>
              <a:gd name="connsiteY34" fmla="*/ 1608667 h 2336800"/>
              <a:gd name="connsiteX35" fmla="*/ 1337734 w 1337734"/>
              <a:gd name="connsiteY35" fmla="*/ 778934 h 2336800"/>
              <a:gd name="connsiteX36" fmla="*/ 1320800 w 1337734"/>
              <a:gd name="connsiteY36" fmla="*/ 287867 h 2336800"/>
              <a:gd name="connsiteX37" fmla="*/ 1303867 w 1337734"/>
              <a:gd name="connsiteY37" fmla="*/ 237067 h 2336800"/>
              <a:gd name="connsiteX38" fmla="*/ 1253067 w 1337734"/>
              <a:gd name="connsiteY38" fmla="*/ 220134 h 2336800"/>
              <a:gd name="connsiteX39" fmla="*/ 1151467 w 1337734"/>
              <a:gd name="connsiteY39" fmla="*/ 152400 h 2336800"/>
              <a:gd name="connsiteX40" fmla="*/ 897467 w 1337734"/>
              <a:gd name="connsiteY40" fmla="*/ 67734 h 2336800"/>
              <a:gd name="connsiteX41" fmla="*/ 745067 w 1337734"/>
              <a:gd name="connsiteY41" fmla="*/ 16934 h 2336800"/>
              <a:gd name="connsiteX42" fmla="*/ 694267 w 1337734"/>
              <a:gd name="connsiteY42" fmla="*/ 0 h 233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337734" h="2336800">
                <a:moveTo>
                  <a:pt x="1202267" y="67734"/>
                </a:moveTo>
                <a:cubicBezTo>
                  <a:pt x="857700" y="116957"/>
                  <a:pt x="1249932" y="65516"/>
                  <a:pt x="474134" y="101600"/>
                </a:cubicBezTo>
                <a:cubicBezTo>
                  <a:pt x="434265" y="103454"/>
                  <a:pt x="395111" y="112889"/>
                  <a:pt x="355600" y="118534"/>
                </a:cubicBezTo>
                <a:cubicBezTo>
                  <a:pt x="338667" y="124178"/>
                  <a:pt x="321963" y="130564"/>
                  <a:pt x="304800" y="135467"/>
                </a:cubicBezTo>
                <a:cubicBezTo>
                  <a:pt x="282423" y="141860"/>
                  <a:pt x="259358" y="145713"/>
                  <a:pt x="237067" y="152400"/>
                </a:cubicBezTo>
                <a:cubicBezTo>
                  <a:pt x="202874" y="162658"/>
                  <a:pt x="135467" y="186267"/>
                  <a:pt x="135467" y="186267"/>
                </a:cubicBezTo>
                <a:cubicBezTo>
                  <a:pt x="118534" y="197556"/>
                  <a:pt x="99058" y="205743"/>
                  <a:pt x="84667" y="220134"/>
                </a:cubicBezTo>
                <a:cubicBezTo>
                  <a:pt x="44414" y="260387"/>
                  <a:pt x="33702" y="322230"/>
                  <a:pt x="16934" y="372534"/>
                </a:cubicBezTo>
                <a:lnTo>
                  <a:pt x="0" y="423334"/>
                </a:lnTo>
                <a:cubicBezTo>
                  <a:pt x="5645" y="508001"/>
                  <a:pt x="8889" y="592862"/>
                  <a:pt x="16934" y="677334"/>
                </a:cubicBezTo>
                <a:cubicBezTo>
                  <a:pt x="20189" y="711513"/>
                  <a:pt x="27725" y="745154"/>
                  <a:pt x="33867" y="778934"/>
                </a:cubicBezTo>
                <a:cubicBezTo>
                  <a:pt x="50214" y="868843"/>
                  <a:pt x="44233" y="843899"/>
                  <a:pt x="67734" y="914400"/>
                </a:cubicBezTo>
                <a:cubicBezTo>
                  <a:pt x="73378" y="948267"/>
                  <a:pt x="79812" y="982011"/>
                  <a:pt x="84667" y="1016000"/>
                </a:cubicBezTo>
                <a:cubicBezTo>
                  <a:pt x="100277" y="1125275"/>
                  <a:pt x="98329" y="1152044"/>
                  <a:pt x="118534" y="1253067"/>
                </a:cubicBezTo>
                <a:cubicBezTo>
                  <a:pt x="123098" y="1275888"/>
                  <a:pt x="130419" y="1298082"/>
                  <a:pt x="135467" y="1320800"/>
                </a:cubicBezTo>
                <a:cubicBezTo>
                  <a:pt x="141710" y="1348896"/>
                  <a:pt x="144827" y="1377700"/>
                  <a:pt x="152400" y="1405467"/>
                </a:cubicBezTo>
                <a:cubicBezTo>
                  <a:pt x="161793" y="1439908"/>
                  <a:pt x="177609" y="1472434"/>
                  <a:pt x="186267" y="1507067"/>
                </a:cubicBezTo>
                <a:cubicBezTo>
                  <a:pt x="228788" y="1677152"/>
                  <a:pt x="205418" y="1598389"/>
                  <a:pt x="254000" y="1744134"/>
                </a:cubicBezTo>
                <a:cubicBezTo>
                  <a:pt x="259644" y="1761067"/>
                  <a:pt x="261033" y="1780082"/>
                  <a:pt x="270934" y="1794934"/>
                </a:cubicBezTo>
                <a:cubicBezTo>
                  <a:pt x="282223" y="1811867"/>
                  <a:pt x="295699" y="1827531"/>
                  <a:pt x="304800" y="1845734"/>
                </a:cubicBezTo>
                <a:cubicBezTo>
                  <a:pt x="312782" y="1861699"/>
                  <a:pt x="313066" y="1880931"/>
                  <a:pt x="321734" y="1896534"/>
                </a:cubicBezTo>
                <a:cubicBezTo>
                  <a:pt x="321742" y="1896549"/>
                  <a:pt x="406396" y="2023527"/>
                  <a:pt x="423334" y="2048934"/>
                </a:cubicBezTo>
                <a:cubicBezTo>
                  <a:pt x="434623" y="2065867"/>
                  <a:pt x="442810" y="2085344"/>
                  <a:pt x="457200" y="2099734"/>
                </a:cubicBezTo>
                <a:cubicBezTo>
                  <a:pt x="474133" y="2116667"/>
                  <a:pt x="492669" y="2132137"/>
                  <a:pt x="508000" y="2150534"/>
                </a:cubicBezTo>
                <a:cubicBezTo>
                  <a:pt x="521029" y="2166168"/>
                  <a:pt x="526551" y="2187933"/>
                  <a:pt x="541867" y="2201334"/>
                </a:cubicBezTo>
                <a:cubicBezTo>
                  <a:pt x="572499" y="2228137"/>
                  <a:pt x="609600" y="2246489"/>
                  <a:pt x="643467" y="2269067"/>
                </a:cubicBezTo>
                <a:cubicBezTo>
                  <a:pt x="660400" y="2280356"/>
                  <a:pt x="674960" y="2296498"/>
                  <a:pt x="694267" y="2302934"/>
                </a:cubicBezTo>
                <a:lnTo>
                  <a:pt x="795867" y="2336800"/>
                </a:lnTo>
                <a:cubicBezTo>
                  <a:pt x="825312" y="2332594"/>
                  <a:pt x="924279" y="2325668"/>
                  <a:pt x="965200" y="2302934"/>
                </a:cubicBezTo>
                <a:cubicBezTo>
                  <a:pt x="1000781" y="2283167"/>
                  <a:pt x="1066800" y="2235200"/>
                  <a:pt x="1066800" y="2235200"/>
                </a:cubicBezTo>
                <a:lnTo>
                  <a:pt x="1168400" y="2082800"/>
                </a:lnTo>
                <a:lnTo>
                  <a:pt x="1202267" y="2032000"/>
                </a:lnTo>
                <a:cubicBezTo>
                  <a:pt x="1273615" y="1817952"/>
                  <a:pt x="1154594" y="2160170"/>
                  <a:pt x="1253067" y="1930400"/>
                </a:cubicBezTo>
                <a:cubicBezTo>
                  <a:pt x="1262235" y="1909009"/>
                  <a:pt x="1265837" y="1885564"/>
                  <a:pt x="1270000" y="1862667"/>
                </a:cubicBezTo>
                <a:cubicBezTo>
                  <a:pt x="1279351" y="1811235"/>
                  <a:pt x="1297967" y="1655866"/>
                  <a:pt x="1303867" y="1608667"/>
                </a:cubicBezTo>
                <a:cubicBezTo>
                  <a:pt x="1318761" y="1340566"/>
                  <a:pt x="1337734" y="1041695"/>
                  <a:pt x="1337734" y="778934"/>
                </a:cubicBezTo>
                <a:cubicBezTo>
                  <a:pt x="1337734" y="615148"/>
                  <a:pt x="1331017" y="451334"/>
                  <a:pt x="1320800" y="287867"/>
                </a:cubicBezTo>
                <a:cubicBezTo>
                  <a:pt x="1319687" y="270052"/>
                  <a:pt x="1316488" y="249688"/>
                  <a:pt x="1303867" y="237067"/>
                </a:cubicBezTo>
                <a:cubicBezTo>
                  <a:pt x="1291246" y="224446"/>
                  <a:pt x="1270000" y="225778"/>
                  <a:pt x="1253067" y="220134"/>
                </a:cubicBezTo>
                <a:cubicBezTo>
                  <a:pt x="1219200" y="197556"/>
                  <a:pt x="1190081" y="165271"/>
                  <a:pt x="1151467" y="152400"/>
                </a:cubicBezTo>
                <a:lnTo>
                  <a:pt x="897467" y="67734"/>
                </a:lnTo>
                <a:lnTo>
                  <a:pt x="745067" y="16934"/>
                </a:lnTo>
                <a:lnTo>
                  <a:pt x="694267" y="0"/>
                </a:lnTo>
              </a:path>
            </a:pathLst>
          </a:cu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094B0657-674C-7745-A93D-7D62F43F0838}"/>
              </a:ext>
            </a:extLst>
          </p:cNvPr>
          <p:cNvSpPr/>
          <p:nvPr/>
        </p:nvSpPr>
        <p:spPr>
          <a:xfrm>
            <a:off x="2362529" y="1372674"/>
            <a:ext cx="2201020" cy="1834454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u="sng" dirty="0"/>
              <a:t>RHEOL:</a:t>
            </a:r>
          </a:p>
          <a:p>
            <a:pPr algn="ctr"/>
            <a:r>
              <a:rPr lang="en-US" sz="1350" b="1" dirty="0" err="1"/>
              <a:t>yn</a:t>
            </a:r>
            <a:r>
              <a:rPr lang="en-US" sz="1350" b="1" dirty="0"/>
              <a:t> + </a:t>
            </a:r>
            <a:r>
              <a:rPr lang="en-US" sz="1350" b="1" dirty="0" err="1"/>
              <a:t>enw</a:t>
            </a:r>
            <a:r>
              <a:rPr lang="en-US" sz="1350" b="1" dirty="0"/>
              <a:t> </a:t>
            </a:r>
            <a:r>
              <a:rPr lang="en-US" sz="1350" b="1" dirty="0" err="1"/>
              <a:t>lle</a:t>
            </a:r>
            <a:r>
              <a:rPr lang="en-US" sz="1350" b="1" dirty="0"/>
              <a:t> = </a:t>
            </a:r>
            <a:r>
              <a:rPr lang="en-US" sz="1350" b="1" dirty="0" err="1"/>
              <a:t>treiglad</a:t>
            </a:r>
            <a:r>
              <a:rPr lang="en-US" sz="1350" b="1" dirty="0"/>
              <a:t> </a:t>
            </a:r>
            <a:r>
              <a:rPr lang="en-US" sz="1350" b="1" dirty="0" err="1"/>
              <a:t>trwynol</a:t>
            </a:r>
            <a:endParaRPr lang="en-US" sz="135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63BE2D-E661-BC49-90B2-671D25526EE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5872" t="18245" r="7573" b="8852"/>
          <a:stretch/>
        </p:blipFill>
        <p:spPr>
          <a:xfrm>
            <a:off x="163001" y="3342803"/>
            <a:ext cx="3300038" cy="2540380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sp>
        <p:nvSpPr>
          <p:cNvPr id="7" name="Left Arrow 6">
            <a:extLst>
              <a:ext uri="{FF2B5EF4-FFF2-40B4-BE49-F238E27FC236}">
                <a16:creationId xmlns:a16="http://schemas.microsoft.com/office/drawing/2014/main" id="{A9575622-520F-EB4A-8AC0-D0BD93C2D2EA}"/>
              </a:ext>
            </a:extLst>
          </p:cNvPr>
          <p:cNvSpPr/>
          <p:nvPr/>
        </p:nvSpPr>
        <p:spPr>
          <a:xfrm>
            <a:off x="3138855" y="3490652"/>
            <a:ext cx="1147396" cy="461596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E0D771-13C8-EB41-BF27-346EEF38732B}"/>
              </a:ext>
            </a:extLst>
          </p:cNvPr>
          <p:cNvSpPr txBox="1"/>
          <p:nvPr/>
        </p:nvSpPr>
        <p:spPr>
          <a:xfrm>
            <a:off x="4451377" y="2975313"/>
            <a:ext cx="4660188" cy="133882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1350" dirty="0"/>
              <a:t>Does DIM </a:t>
            </a:r>
            <a:r>
              <a:rPr lang="en-US" sz="1350" dirty="0" err="1"/>
              <a:t>treiglad</a:t>
            </a:r>
            <a:r>
              <a:rPr lang="en-US" sz="1350" dirty="0"/>
              <a:t> am </a:t>
            </a:r>
            <a:r>
              <a:rPr lang="en-US" sz="1350" dirty="0" err="1"/>
              <a:t>fod</a:t>
            </a:r>
            <a:r>
              <a:rPr lang="en-US" sz="1350" dirty="0"/>
              <a:t> y </a:t>
            </a:r>
            <a:r>
              <a:rPr lang="en-US" sz="1350" dirty="0" err="1"/>
              <a:t>llefydd</a:t>
            </a:r>
            <a:r>
              <a:rPr lang="en-US" sz="1350" dirty="0"/>
              <a:t> </a:t>
            </a:r>
            <a:r>
              <a:rPr lang="en-US" sz="1350" dirty="0" err="1"/>
              <a:t>hyn</a:t>
            </a:r>
            <a:r>
              <a:rPr lang="en-US" sz="1350" dirty="0"/>
              <a:t> </a:t>
            </a:r>
            <a:r>
              <a:rPr lang="en-US" sz="1350" dirty="0" err="1"/>
              <a:t>yn</a:t>
            </a:r>
            <a:r>
              <a:rPr lang="en-US" sz="1350" dirty="0"/>
              <a:t> </a:t>
            </a:r>
            <a:r>
              <a:rPr lang="en-US" sz="1350" dirty="0" err="1"/>
              <a:t>dechrau</a:t>
            </a:r>
            <a:r>
              <a:rPr lang="en-US" sz="1350" dirty="0"/>
              <a:t> </a:t>
            </a:r>
            <a:r>
              <a:rPr lang="en-US" sz="1350" dirty="0" err="1"/>
              <a:t>gyda’r</a:t>
            </a:r>
            <a:r>
              <a:rPr lang="en-US" sz="1350" dirty="0"/>
              <a:t> </a:t>
            </a:r>
            <a:r>
              <a:rPr lang="en-US" sz="1350" dirty="0" err="1"/>
              <a:t>llythrennau</a:t>
            </a:r>
            <a:r>
              <a:rPr lang="en-US" sz="1350" dirty="0"/>
              <a:t> A </a:t>
            </a:r>
            <a:r>
              <a:rPr lang="en-US" sz="1350" dirty="0" err="1"/>
              <a:t>neu</a:t>
            </a:r>
            <a:r>
              <a:rPr lang="en-US" sz="1350" dirty="0"/>
              <a:t> LL </a:t>
            </a:r>
            <a:r>
              <a:rPr lang="en-US" sz="1350" dirty="0" err="1"/>
              <a:t>sydd</a:t>
            </a:r>
            <a:r>
              <a:rPr lang="en-US" sz="1350" dirty="0"/>
              <a:t> </a:t>
            </a:r>
            <a:r>
              <a:rPr lang="en-US" sz="1350" dirty="0" err="1"/>
              <a:t>ddim</a:t>
            </a:r>
            <a:r>
              <a:rPr lang="en-US" sz="1350" dirty="0"/>
              <a:t> </a:t>
            </a:r>
            <a:r>
              <a:rPr lang="en-US" sz="1350" dirty="0" err="1"/>
              <a:t>yn</a:t>
            </a:r>
            <a:r>
              <a:rPr lang="en-US" sz="1350" dirty="0"/>
              <a:t> </a:t>
            </a:r>
            <a:r>
              <a:rPr lang="en-US" sz="1350" dirty="0" err="1"/>
              <a:t>treiglo’n</a:t>
            </a:r>
            <a:r>
              <a:rPr lang="en-US" sz="1350" dirty="0"/>
              <a:t> </a:t>
            </a:r>
            <a:r>
              <a:rPr lang="en-US" sz="1350" dirty="0" err="1"/>
              <a:t>drwynol</a:t>
            </a:r>
            <a:r>
              <a:rPr lang="en-US" sz="1350" dirty="0"/>
              <a:t>.</a:t>
            </a:r>
          </a:p>
          <a:p>
            <a:r>
              <a:rPr lang="en-US" sz="1350" dirty="0"/>
              <a:t>There is no mutation here as the place names begin with the letters A or </a:t>
            </a:r>
            <a:r>
              <a:rPr lang="en-US" sz="1350" dirty="0" err="1"/>
              <a:t>Ll</a:t>
            </a:r>
            <a:r>
              <a:rPr lang="en-US" sz="1350" dirty="0"/>
              <a:t> and they do NOT have a nasal mutation.</a:t>
            </a:r>
          </a:p>
        </p:txBody>
      </p:sp>
      <p:sp>
        <p:nvSpPr>
          <p:cNvPr id="9" name="Left Arrow 8">
            <a:extLst>
              <a:ext uri="{FF2B5EF4-FFF2-40B4-BE49-F238E27FC236}">
                <a16:creationId xmlns:a16="http://schemas.microsoft.com/office/drawing/2014/main" id="{22AA9A68-77BC-8D44-BD75-142AB9C8DEEA}"/>
              </a:ext>
            </a:extLst>
          </p:cNvPr>
          <p:cNvSpPr/>
          <p:nvPr/>
        </p:nvSpPr>
        <p:spPr>
          <a:xfrm>
            <a:off x="3373901" y="4390899"/>
            <a:ext cx="1147396" cy="461596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CB1DD3-1FBF-1C4F-864E-1B613DD4F418}"/>
              </a:ext>
            </a:extLst>
          </p:cNvPr>
          <p:cNvSpPr txBox="1"/>
          <p:nvPr/>
        </p:nvSpPr>
        <p:spPr>
          <a:xfrm>
            <a:off x="4749801" y="4495525"/>
            <a:ext cx="2830873" cy="30008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1350" b="1" u="sng" dirty="0" err="1"/>
              <a:t>T</a:t>
            </a:r>
            <a:r>
              <a:rPr lang="en-US" sz="1350" dirty="0" err="1"/>
              <a:t>alybont</a:t>
            </a:r>
            <a:r>
              <a:rPr lang="en-US" sz="1350" dirty="0"/>
              <a:t>        </a:t>
            </a:r>
            <a:r>
              <a:rPr lang="en-US" sz="1350" b="1" u="sng" dirty="0" err="1"/>
              <a:t>D</a:t>
            </a:r>
            <a:r>
              <a:rPr lang="en-US" sz="1350" dirty="0" err="1"/>
              <a:t>inbych</a:t>
            </a:r>
            <a:r>
              <a:rPr lang="en-US" sz="1350" dirty="0"/>
              <a:t> y </a:t>
            </a:r>
            <a:r>
              <a:rPr lang="en-US" sz="1350" dirty="0" err="1"/>
              <a:t>Pysgod</a:t>
            </a:r>
            <a:endParaRPr lang="en-US" sz="1350" dirty="0"/>
          </a:p>
        </p:txBody>
      </p:sp>
      <p:sp>
        <p:nvSpPr>
          <p:cNvPr id="11" name="Left Arrow 10">
            <a:extLst>
              <a:ext uri="{FF2B5EF4-FFF2-40B4-BE49-F238E27FC236}">
                <a16:creationId xmlns:a16="http://schemas.microsoft.com/office/drawing/2014/main" id="{B15F0702-9675-914E-AA7A-2825F208CF02}"/>
              </a:ext>
            </a:extLst>
          </p:cNvPr>
          <p:cNvSpPr/>
          <p:nvPr/>
        </p:nvSpPr>
        <p:spPr>
          <a:xfrm>
            <a:off x="3383760" y="4937412"/>
            <a:ext cx="1147396" cy="461596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B7A1B571-238A-D742-A3BE-F21B80725CAF}"/>
              </a:ext>
            </a:extLst>
          </p:cNvPr>
          <p:cNvSpPr/>
          <p:nvPr/>
        </p:nvSpPr>
        <p:spPr>
          <a:xfrm>
            <a:off x="3388422" y="5473900"/>
            <a:ext cx="1147396" cy="461596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8EFB7D-A9AC-A24D-8A44-3FAB52ABA411}"/>
              </a:ext>
            </a:extLst>
          </p:cNvPr>
          <p:cNvSpPr txBox="1"/>
          <p:nvPr/>
        </p:nvSpPr>
        <p:spPr>
          <a:xfrm>
            <a:off x="4749801" y="5029710"/>
            <a:ext cx="2830873" cy="30008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1350" b="1" u="sng" dirty="0"/>
              <a:t>P</a:t>
            </a:r>
            <a:r>
              <a:rPr lang="en-US" sz="1350" dirty="0"/>
              <a:t>en-y-</a:t>
            </a:r>
            <a:r>
              <a:rPr lang="en-US" sz="1350" dirty="0" err="1"/>
              <a:t>bont</a:t>
            </a:r>
            <a:r>
              <a:rPr lang="en-US" sz="1350" dirty="0"/>
              <a:t>           </a:t>
            </a:r>
            <a:r>
              <a:rPr lang="en-US" sz="1350" b="1" u="sng" dirty="0"/>
              <a:t>B</a:t>
            </a:r>
            <a:r>
              <a:rPr lang="en-US" sz="1350" dirty="0"/>
              <a:t>angor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1BE5E90-C136-EC40-906A-ACEEEADA42B1}"/>
              </a:ext>
            </a:extLst>
          </p:cNvPr>
          <p:cNvSpPr txBox="1"/>
          <p:nvPr/>
        </p:nvSpPr>
        <p:spPr>
          <a:xfrm>
            <a:off x="4749800" y="5606183"/>
            <a:ext cx="2830873" cy="30008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1350" b="1" u="sng" dirty="0" err="1"/>
              <a:t>C</a:t>
            </a:r>
            <a:r>
              <a:rPr lang="en-US" sz="1350" dirty="0" err="1"/>
              <a:t>aerdydd</a:t>
            </a:r>
            <a:r>
              <a:rPr lang="en-US" sz="1350" dirty="0"/>
              <a:t>          </a:t>
            </a:r>
            <a:r>
              <a:rPr lang="en-US" sz="1350" b="1" u="sng" dirty="0"/>
              <a:t>G</a:t>
            </a:r>
            <a:r>
              <a:rPr lang="en-US" sz="1350" dirty="0"/>
              <a:t>wynedd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BDF5242-1D22-8542-BEAC-2FCCCBF68E8C}"/>
              </a:ext>
            </a:extLst>
          </p:cNvPr>
          <p:cNvSpPr txBox="1"/>
          <p:nvPr/>
        </p:nvSpPr>
        <p:spPr>
          <a:xfrm>
            <a:off x="163001" y="211806"/>
            <a:ext cx="4680520" cy="10772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GB" sz="44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GB" sz="44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 you live?</a:t>
            </a:r>
            <a:endParaRPr lang="cy-GB" sz="32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0C2EAF-39B1-8C4B-BAC4-25A7FE7165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030721" y="51367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942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77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193797" y="213498"/>
            <a:ext cx="4969799" cy="14542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50" b="1" dirty="0" err="1"/>
              <a:t>Ble</a:t>
            </a:r>
            <a:r>
              <a:rPr lang="en-US" sz="4050" b="1" dirty="0"/>
              <a:t> </a:t>
            </a:r>
            <a:r>
              <a:rPr lang="en-US" sz="4050" b="1" dirty="0" err="1"/>
              <a:t>rwyt</a:t>
            </a:r>
            <a:r>
              <a:rPr lang="en-US" sz="4050" b="1" dirty="0"/>
              <a:t> </a:t>
            </a:r>
            <a:r>
              <a:rPr lang="en-US" sz="4050" b="1" dirty="0" err="1">
                <a:solidFill>
                  <a:srgbClr val="FF0000"/>
                </a:solidFill>
              </a:rPr>
              <a:t>ti</a:t>
            </a:r>
            <a:r>
              <a:rPr lang="en-US" sz="4050" b="1" dirty="0" err="1"/>
              <a:t>’n</a:t>
            </a:r>
            <a:r>
              <a:rPr lang="en-US" sz="4050" b="1" dirty="0"/>
              <a:t> </a:t>
            </a:r>
            <a:r>
              <a:rPr lang="en-US" sz="4050" b="1" dirty="0" err="1"/>
              <a:t>byw</a:t>
            </a:r>
            <a:r>
              <a:rPr lang="en-US" sz="4050" b="1" dirty="0"/>
              <a:t>?</a:t>
            </a:r>
          </a:p>
          <a:p>
            <a:pPr algn="ctr"/>
            <a:endParaRPr lang="en-US" sz="2400" b="1" dirty="0"/>
          </a:p>
          <a:p>
            <a:pPr algn="ctr"/>
            <a:r>
              <a:rPr lang="en-US" sz="2400" b="1" i="1" dirty="0"/>
              <a:t>Where do </a:t>
            </a:r>
            <a:r>
              <a:rPr lang="en-US" sz="2400" b="1" i="1" dirty="0">
                <a:solidFill>
                  <a:srgbClr val="FF0000"/>
                </a:solidFill>
              </a:rPr>
              <a:t>you</a:t>
            </a:r>
            <a:r>
              <a:rPr lang="en-US" sz="2400" b="1" i="1" dirty="0"/>
              <a:t> live?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2888258" y="881823"/>
            <a:ext cx="388653" cy="35368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4041995" y="806530"/>
            <a:ext cx="234014" cy="42897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4838241" y="768883"/>
            <a:ext cx="0" cy="50426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5562600" y="831601"/>
            <a:ext cx="442071" cy="37721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1606226" y="2339710"/>
            <a:ext cx="5557370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Ry</a:t>
            </a:r>
            <a:r>
              <a:rPr lang="en-US" sz="3600" b="1" u="sng" dirty="0" err="1"/>
              <a:t>dw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i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B050"/>
                </a:solidFill>
              </a:rPr>
              <a:t>yn</a:t>
            </a:r>
            <a:r>
              <a:rPr lang="en-US" sz="3600" b="1" dirty="0"/>
              <a:t> …</a:t>
            </a:r>
          </a:p>
          <a:p>
            <a:pPr algn="ctr"/>
            <a:r>
              <a:rPr lang="en-US" sz="3600" b="1" u="sng" dirty="0" err="1"/>
              <a:t>Dw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i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B050"/>
                </a:solidFill>
              </a:rPr>
              <a:t>yn</a:t>
            </a:r>
            <a:r>
              <a:rPr lang="en-US" sz="3600" b="1" dirty="0"/>
              <a:t> …</a:t>
            </a:r>
          </a:p>
          <a:p>
            <a:pPr algn="ctr"/>
            <a:endParaRPr lang="en-US" b="1" dirty="0"/>
          </a:p>
          <a:p>
            <a:pPr algn="ctr"/>
            <a:r>
              <a:rPr lang="en-US" sz="2700" b="1" i="1" dirty="0"/>
              <a:t>I live in …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08B1144E-6F15-AA4A-B834-D8AECE997E29}"/>
              </a:ext>
            </a:extLst>
          </p:cNvPr>
          <p:cNvSpPr/>
          <p:nvPr/>
        </p:nvSpPr>
        <p:spPr>
          <a:xfrm>
            <a:off x="-7223" y="905223"/>
            <a:ext cx="2201020" cy="1834454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u="sng" dirty="0"/>
              <a:t>COFIWCH:</a:t>
            </a:r>
          </a:p>
          <a:p>
            <a:pPr algn="ctr"/>
            <a:r>
              <a:rPr lang="en-US" sz="1350" b="1" dirty="0"/>
              <a:t>TI </a:t>
            </a:r>
            <a:r>
              <a:rPr lang="en-US" sz="1350" b="1" dirty="0" err="1"/>
              <a:t>yn</a:t>
            </a:r>
            <a:r>
              <a:rPr lang="en-US" sz="1350" b="1" dirty="0"/>
              <a:t> y </a:t>
            </a:r>
            <a:r>
              <a:rPr lang="en-US" sz="1350" b="1" dirty="0" err="1"/>
              <a:t>cwestiwn</a:t>
            </a:r>
            <a:endParaRPr lang="en-US" sz="1350" b="1" dirty="0"/>
          </a:p>
          <a:p>
            <a:pPr algn="ctr"/>
            <a:r>
              <a:rPr lang="en-US" sz="1350" b="1" dirty="0"/>
              <a:t> = </a:t>
            </a:r>
          </a:p>
          <a:p>
            <a:pPr algn="ctr"/>
            <a:r>
              <a:rPr lang="en-US" sz="1350" b="1" dirty="0"/>
              <a:t>FI </a:t>
            </a:r>
            <a:r>
              <a:rPr lang="en-US" sz="1350" b="1" dirty="0" err="1"/>
              <a:t>yn</a:t>
            </a:r>
            <a:r>
              <a:rPr lang="en-US" sz="1350" b="1" dirty="0"/>
              <a:t> </a:t>
            </a:r>
            <a:r>
              <a:rPr lang="en-US" sz="1350" b="1" dirty="0" err="1"/>
              <a:t>yr</a:t>
            </a:r>
            <a:r>
              <a:rPr lang="en-US" sz="1350" b="1" dirty="0"/>
              <a:t> </a:t>
            </a:r>
            <a:r>
              <a:rPr lang="en-US" sz="1350" b="1" dirty="0" err="1"/>
              <a:t>ateb</a:t>
            </a:r>
            <a:endParaRPr lang="en-US" sz="135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407A33-AD24-764C-B37A-1506E8796489}"/>
              </a:ext>
            </a:extLst>
          </p:cNvPr>
          <p:cNvSpPr txBox="1"/>
          <p:nvPr/>
        </p:nvSpPr>
        <p:spPr>
          <a:xfrm>
            <a:off x="175376" y="3912204"/>
            <a:ext cx="2576634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A</a:t>
            </a:r>
            <a:r>
              <a:rPr lang="en-US" sz="2400" b="1" dirty="0" err="1"/>
              <a:t>beraeron</a:t>
            </a:r>
            <a:endParaRPr lang="en-US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8DCE5F-243D-EE44-B09C-3B8C591A6100}"/>
              </a:ext>
            </a:extLst>
          </p:cNvPr>
          <p:cNvSpPr txBox="1"/>
          <p:nvPr/>
        </p:nvSpPr>
        <p:spPr>
          <a:xfrm>
            <a:off x="175375" y="4592259"/>
            <a:ext cx="2796425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yng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C</a:t>
            </a:r>
            <a:r>
              <a:rPr lang="en-US" sz="2400" b="1" dirty="0" err="1"/>
              <a:t>aerfyrddin</a:t>
            </a:r>
            <a:endParaRPr lang="en-US" sz="2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217A27-FC65-6A40-B3FD-393FBB48304A}"/>
              </a:ext>
            </a:extLst>
          </p:cNvPr>
          <p:cNvSpPr txBox="1"/>
          <p:nvPr/>
        </p:nvSpPr>
        <p:spPr>
          <a:xfrm>
            <a:off x="371014" y="5647689"/>
            <a:ext cx="218535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Ll</a:t>
            </a:r>
            <a:r>
              <a:rPr lang="en-US" sz="2400" b="1" dirty="0" err="1"/>
              <a:t>anbed</a:t>
            </a:r>
            <a:endParaRPr lang="en-US" sz="2400" b="1" dirty="0"/>
          </a:p>
        </p:txBody>
      </p:sp>
      <p:sp>
        <p:nvSpPr>
          <p:cNvPr id="21" name="12-Point Star 20">
            <a:extLst>
              <a:ext uri="{FF2B5EF4-FFF2-40B4-BE49-F238E27FC236}">
                <a16:creationId xmlns:a16="http://schemas.microsoft.com/office/drawing/2014/main" id="{CB52C5F7-5E98-C84C-BA67-126621E0644F}"/>
              </a:ext>
            </a:extLst>
          </p:cNvPr>
          <p:cNvSpPr/>
          <p:nvPr/>
        </p:nvSpPr>
        <p:spPr>
          <a:xfrm>
            <a:off x="6592236" y="1775236"/>
            <a:ext cx="2201020" cy="1834454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u="sng" dirty="0"/>
              <a:t>COFIWCH:</a:t>
            </a:r>
          </a:p>
          <a:p>
            <a:pPr algn="ctr"/>
            <a:r>
              <a:rPr lang="en-US" sz="1350" b="1" dirty="0" err="1"/>
              <a:t>yn</a:t>
            </a:r>
            <a:r>
              <a:rPr lang="en-US" sz="1350" b="1" dirty="0"/>
              <a:t> + </a:t>
            </a:r>
            <a:r>
              <a:rPr lang="en-US" sz="1350" b="1" dirty="0" err="1"/>
              <a:t>enw</a:t>
            </a:r>
            <a:r>
              <a:rPr lang="en-US" sz="1350" b="1" dirty="0"/>
              <a:t> </a:t>
            </a:r>
            <a:r>
              <a:rPr lang="en-US" sz="1350" b="1" dirty="0" err="1"/>
              <a:t>lle</a:t>
            </a:r>
            <a:r>
              <a:rPr lang="en-US" sz="1350" b="1" dirty="0"/>
              <a:t> = </a:t>
            </a:r>
            <a:r>
              <a:rPr lang="en-US" sz="1350" b="1" dirty="0" err="1"/>
              <a:t>treiglad</a:t>
            </a:r>
            <a:r>
              <a:rPr lang="en-US" sz="1350" b="1" dirty="0"/>
              <a:t> </a:t>
            </a:r>
            <a:r>
              <a:rPr lang="en-US" sz="1350" b="1" dirty="0" err="1"/>
              <a:t>trwynol</a:t>
            </a:r>
            <a:endParaRPr lang="en-US" sz="1350" b="1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1E25563-CC98-A04C-A40B-2BAD13018A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734" t="12336" r="24399" b="40806"/>
          <a:stretch/>
        </p:blipFill>
        <p:spPr>
          <a:xfrm>
            <a:off x="3701966" y="4350786"/>
            <a:ext cx="1181269" cy="1456585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A5564AC-8FA3-3346-9778-295FF05E9272}"/>
              </a:ext>
            </a:extLst>
          </p:cNvPr>
          <p:cNvCxnSpPr>
            <a:cxnSpLocks/>
            <a:stCxn id="19" idx="3"/>
          </p:cNvCxnSpPr>
          <p:nvPr/>
        </p:nvCxnSpPr>
        <p:spPr>
          <a:xfrm>
            <a:off x="2971800" y="5007758"/>
            <a:ext cx="1086786" cy="7132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F2BCDAC-4C9F-F043-AEEF-222D6164BE73}"/>
              </a:ext>
            </a:extLst>
          </p:cNvPr>
          <p:cNvSpPr txBox="1"/>
          <p:nvPr/>
        </p:nvSpPr>
        <p:spPr>
          <a:xfrm>
            <a:off x="6004671" y="3972960"/>
            <a:ext cx="2912977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ym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P</a:t>
            </a:r>
            <a:r>
              <a:rPr lang="en-US" sz="2400" b="1" dirty="0" err="1"/>
              <a:t>ontyberem</a:t>
            </a:r>
            <a:endParaRPr lang="en-US" sz="2400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8B28004-36A2-9045-8A8C-19364CCC8904}"/>
              </a:ext>
            </a:extLst>
          </p:cNvPr>
          <p:cNvCxnSpPr>
            <a:cxnSpLocks/>
          </p:cNvCxnSpPr>
          <p:nvPr/>
        </p:nvCxnSpPr>
        <p:spPr>
          <a:xfrm flipH="1">
            <a:off x="4449863" y="4255620"/>
            <a:ext cx="1554808" cy="55592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ED7466D6-8791-6B41-9230-AF8D7B244D8A}"/>
              </a:ext>
            </a:extLst>
          </p:cNvPr>
          <p:cNvSpPr txBox="1"/>
          <p:nvPr/>
        </p:nvSpPr>
        <p:spPr>
          <a:xfrm>
            <a:off x="6423275" y="4640496"/>
            <a:ext cx="218535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T</a:t>
            </a:r>
            <a:r>
              <a:rPr lang="en-US" sz="2400" b="1" dirty="0" err="1"/>
              <a:t>ymbl</a:t>
            </a:r>
            <a:endParaRPr lang="en-US" sz="2400" b="1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A0E5D92-3EBF-6348-86A6-12593276F7FA}"/>
              </a:ext>
            </a:extLst>
          </p:cNvPr>
          <p:cNvCxnSpPr>
            <a:cxnSpLocks/>
          </p:cNvCxnSpPr>
          <p:nvPr/>
        </p:nvCxnSpPr>
        <p:spPr>
          <a:xfrm flipH="1" flipV="1">
            <a:off x="4395165" y="5488531"/>
            <a:ext cx="2028109" cy="14420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D580E674-C88E-D743-BA0A-820A967542E0}"/>
              </a:ext>
            </a:extLst>
          </p:cNvPr>
          <p:cNvSpPr txBox="1"/>
          <p:nvPr/>
        </p:nvSpPr>
        <p:spPr>
          <a:xfrm>
            <a:off x="6423274" y="5269241"/>
            <a:ext cx="2494373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D</a:t>
            </a:r>
            <a:r>
              <a:rPr lang="en-US" sz="2400" b="1" dirty="0" err="1"/>
              <a:t>ol</a:t>
            </a:r>
            <a:r>
              <a:rPr lang="en-US" sz="2400" b="1" dirty="0"/>
              <a:t>-y-</a:t>
            </a:r>
            <a:r>
              <a:rPr lang="en-US" sz="2400" b="1" dirty="0" err="1"/>
              <a:t>bont</a:t>
            </a:r>
            <a:endParaRPr lang="en-US" sz="2400" b="1" dirty="0"/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2625A661-E68F-7644-9F5A-E5D68C917ED8}"/>
              </a:ext>
            </a:extLst>
          </p:cNvPr>
          <p:cNvCxnSpPr>
            <a:cxnSpLocks/>
            <a:stCxn id="31" idx="1"/>
          </p:cNvCxnSpPr>
          <p:nvPr/>
        </p:nvCxnSpPr>
        <p:spPr>
          <a:xfrm flipH="1">
            <a:off x="4413113" y="4871329"/>
            <a:ext cx="2010162" cy="8442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45195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051720" y="76176"/>
            <a:ext cx="4752528" cy="14542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50" b="1" dirty="0" err="1"/>
              <a:t>Ble</a:t>
            </a:r>
            <a:r>
              <a:rPr lang="en-US" sz="4050" b="1" dirty="0"/>
              <a:t> </a:t>
            </a:r>
            <a:r>
              <a:rPr lang="en-US" sz="4050" b="1" dirty="0" err="1"/>
              <a:t>mae</a:t>
            </a:r>
            <a:r>
              <a:rPr lang="en-US" sz="4050" b="1" dirty="0"/>
              <a:t> </a:t>
            </a:r>
            <a:r>
              <a:rPr lang="en-US" sz="4050" b="1" dirty="0" err="1">
                <a:solidFill>
                  <a:srgbClr val="FF0000"/>
                </a:solidFill>
              </a:rPr>
              <a:t>e</a:t>
            </a:r>
            <a:r>
              <a:rPr lang="en-US" sz="4050" b="1" dirty="0" err="1"/>
              <a:t>’n</a:t>
            </a:r>
            <a:r>
              <a:rPr lang="en-US" sz="4050" b="1" dirty="0"/>
              <a:t> </a:t>
            </a:r>
            <a:r>
              <a:rPr lang="en-US" sz="4050" b="1" dirty="0" err="1"/>
              <a:t>byw</a:t>
            </a:r>
            <a:r>
              <a:rPr lang="en-US" sz="4050" b="1" dirty="0"/>
              <a:t>?</a:t>
            </a:r>
          </a:p>
          <a:p>
            <a:pPr algn="ctr"/>
            <a:endParaRPr lang="en-US" sz="2400" b="1" dirty="0"/>
          </a:p>
          <a:p>
            <a:pPr algn="ctr"/>
            <a:r>
              <a:rPr lang="en-US" sz="2400" b="1" dirty="0"/>
              <a:t>Where does </a:t>
            </a:r>
            <a:r>
              <a:rPr lang="en-US" sz="2400" b="1" dirty="0">
                <a:solidFill>
                  <a:srgbClr val="FF0000"/>
                </a:solidFill>
              </a:rPr>
              <a:t>he</a:t>
            </a:r>
            <a:r>
              <a:rPr lang="en-US" sz="2400" b="1" dirty="0"/>
              <a:t> live?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2863383" y="728383"/>
            <a:ext cx="388653" cy="35368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3894676" y="690736"/>
            <a:ext cx="234014" cy="42897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4636775" y="615443"/>
            <a:ext cx="134555" cy="46662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5418194" y="716615"/>
            <a:ext cx="442071" cy="37721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1606226" y="2339711"/>
            <a:ext cx="5557370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Mae </a:t>
            </a:r>
            <a:r>
              <a:rPr lang="en-US" sz="3600" b="1" dirty="0" err="1">
                <a:solidFill>
                  <a:srgbClr val="FF0000"/>
                </a:solidFill>
              </a:rPr>
              <a:t>e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B050"/>
                </a:solidFill>
              </a:rPr>
              <a:t>yn</a:t>
            </a:r>
            <a:r>
              <a:rPr lang="en-US" sz="3600" b="1" dirty="0"/>
              <a:t> …</a:t>
            </a:r>
          </a:p>
          <a:p>
            <a:pPr algn="ctr"/>
            <a:endParaRPr lang="en-US" b="1" dirty="0"/>
          </a:p>
          <a:p>
            <a:pPr algn="ctr"/>
            <a:r>
              <a:rPr lang="en-US" sz="2700" b="1" i="1" dirty="0">
                <a:solidFill>
                  <a:srgbClr val="FF0000"/>
                </a:solidFill>
              </a:rPr>
              <a:t>He</a:t>
            </a:r>
            <a:r>
              <a:rPr lang="en-US" sz="2700" b="1" i="1" dirty="0"/>
              <a:t> lives in …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08B1144E-6F15-AA4A-B834-D8AECE997E29}"/>
              </a:ext>
            </a:extLst>
          </p:cNvPr>
          <p:cNvSpPr/>
          <p:nvPr/>
        </p:nvSpPr>
        <p:spPr>
          <a:xfrm>
            <a:off x="-7223" y="905223"/>
            <a:ext cx="2201020" cy="1834454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u="sng" dirty="0"/>
              <a:t>COFIWCH:</a:t>
            </a:r>
          </a:p>
          <a:p>
            <a:pPr algn="ctr"/>
            <a:r>
              <a:rPr lang="en-US" sz="1350" b="1" dirty="0"/>
              <a:t>E </a:t>
            </a:r>
            <a:r>
              <a:rPr lang="en-US" sz="1350" b="1" dirty="0" err="1"/>
              <a:t>yn</a:t>
            </a:r>
            <a:r>
              <a:rPr lang="en-US" sz="1350" b="1" dirty="0"/>
              <a:t> y </a:t>
            </a:r>
            <a:r>
              <a:rPr lang="en-US" sz="1350" b="1" dirty="0" err="1"/>
              <a:t>cwestiwn</a:t>
            </a:r>
            <a:endParaRPr lang="en-US" sz="1350" b="1" dirty="0"/>
          </a:p>
          <a:p>
            <a:pPr algn="ctr"/>
            <a:r>
              <a:rPr lang="en-US" sz="1350" b="1" dirty="0"/>
              <a:t> = </a:t>
            </a:r>
          </a:p>
          <a:p>
            <a:pPr algn="ctr"/>
            <a:r>
              <a:rPr lang="en-US" sz="1350" b="1" dirty="0"/>
              <a:t>E </a:t>
            </a:r>
            <a:r>
              <a:rPr lang="en-US" sz="1350" b="1" dirty="0" err="1"/>
              <a:t>yn</a:t>
            </a:r>
            <a:r>
              <a:rPr lang="en-US" sz="1350" b="1" dirty="0"/>
              <a:t> </a:t>
            </a:r>
            <a:r>
              <a:rPr lang="en-US" sz="1350" b="1" dirty="0" err="1"/>
              <a:t>yr</a:t>
            </a:r>
            <a:r>
              <a:rPr lang="en-US" sz="1350" b="1" dirty="0"/>
              <a:t> </a:t>
            </a:r>
            <a:r>
              <a:rPr lang="en-US" sz="1350" b="1" dirty="0" err="1"/>
              <a:t>ateb</a:t>
            </a:r>
            <a:endParaRPr lang="en-US" sz="135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407A33-AD24-764C-B37A-1506E8796489}"/>
              </a:ext>
            </a:extLst>
          </p:cNvPr>
          <p:cNvSpPr txBox="1"/>
          <p:nvPr/>
        </p:nvSpPr>
        <p:spPr>
          <a:xfrm>
            <a:off x="175376" y="3912204"/>
            <a:ext cx="2576634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A</a:t>
            </a:r>
            <a:r>
              <a:rPr lang="en-US" sz="2400" b="1" dirty="0" err="1"/>
              <a:t>beraeron</a:t>
            </a:r>
            <a:endParaRPr lang="en-US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8DCE5F-243D-EE44-B09C-3B8C591A6100}"/>
              </a:ext>
            </a:extLst>
          </p:cNvPr>
          <p:cNvSpPr txBox="1"/>
          <p:nvPr/>
        </p:nvSpPr>
        <p:spPr>
          <a:xfrm>
            <a:off x="175375" y="4592259"/>
            <a:ext cx="2796425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yng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C</a:t>
            </a:r>
            <a:r>
              <a:rPr lang="en-US" sz="2400" b="1" dirty="0" err="1"/>
              <a:t>aerfyrddin</a:t>
            </a:r>
            <a:endParaRPr lang="en-US" sz="2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217A27-FC65-6A40-B3FD-393FBB48304A}"/>
              </a:ext>
            </a:extLst>
          </p:cNvPr>
          <p:cNvSpPr txBox="1"/>
          <p:nvPr/>
        </p:nvSpPr>
        <p:spPr>
          <a:xfrm>
            <a:off x="175375" y="5727736"/>
            <a:ext cx="218535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Ll</a:t>
            </a:r>
            <a:r>
              <a:rPr lang="en-US" sz="2400" b="1" dirty="0" err="1"/>
              <a:t>anbed</a:t>
            </a:r>
            <a:endParaRPr lang="en-US" sz="2400" b="1" dirty="0"/>
          </a:p>
        </p:txBody>
      </p:sp>
      <p:sp>
        <p:nvSpPr>
          <p:cNvPr id="21" name="12-Point Star 20">
            <a:extLst>
              <a:ext uri="{FF2B5EF4-FFF2-40B4-BE49-F238E27FC236}">
                <a16:creationId xmlns:a16="http://schemas.microsoft.com/office/drawing/2014/main" id="{CB52C5F7-5E98-C84C-BA67-126621E0644F}"/>
              </a:ext>
            </a:extLst>
          </p:cNvPr>
          <p:cNvSpPr/>
          <p:nvPr/>
        </p:nvSpPr>
        <p:spPr>
          <a:xfrm>
            <a:off x="6592236" y="1775236"/>
            <a:ext cx="2201020" cy="1834454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u="sng" dirty="0"/>
              <a:t>COFIWCH:</a:t>
            </a:r>
          </a:p>
          <a:p>
            <a:pPr algn="ctr"/>
            <a:r>
              <a:rPr lang="en-US" sz="1350" b="1" dirty="0" err="1"/>
              <a:t>yn</a:t>
            </a:r>
            <a:r>
              <a:rPr lang="en-US" sz="1350" b="1" dirty="0"/>
              <a:t> + </a:t>
            </a:r>
            <a:r>
              <a:rPr lang="en-US" sz="1350" b="1" dirty="0" err="1"/>
              <a:t>enw</a:t>
            </a:r>
            <a:r>
              <a:rPr lang="en-US" sz="1350" b="1" dirty="0"/>
              <a:t> </a:t>
            </a:r>
            <a:r>
              <a:rPr lang="en-US" sz="1350" b="1" dirty="0" err="1"/>
              <a:t>lle</a:t>
            </a:r>
            <a:r>
              <a:rPr lang="en-US" sz="1350" b="1" dirty="0"/>
              <a:t> = </a:t>
            </a:r>
            <a:r>
              <a:rPr lang="en-US" sz="1350" b="1" dirty="0" err="1"/>
              <a:t>treiglad</a:t>
            </a:r>
            <a:r>
              <a:rPr lang="en-US" sz="1350" b="1" dirty="0"/>
              <a:t> </a:t>
            </a:r>
            <a:r>
              <a:rPr lang="en-US" sz="1350" b="1" dirty="0" err="1"/>
              <a:t>trwynol</a:t>
            </a:r>
            <a:endParaRPr lang="en-US" sz="1350" b="1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1E25563-CC98-A04C-A40B-2BAD13018A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734" t="12336" r="24399" b="40806"/>
          <a:stretch/>
        </p:blipFill>
        <p:spPr>
          <a:xfrm>
            <a:off x="3701966" y="4350786"/>
            <a:ext cx="1181269" cy="1456585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A5564AC-8FA3-3346-9778-295FF05E9272}"/>
              </a:ext>
            </a:extLst>
          </p:cNvPr>
          <p:cNvCxnSpPr>
            <a:cxnSpLocks/>
            <a:stCxn id="19" idx="3"/>
          </p:cNvCxnSpPr>
          <p:nvPr/>
        </p:nvCxnSpPr>
        <p:spPr>
          <a:xfrm>
            <a:off x="2971800" y="5007758"/>
            <a:ext cx="1086786" cy="7132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F2BCDAC-4C9F-F043-AEEF-222D6164BE73}"/>
              </a:ext>
            </a:extLst>
          </p:cNvPr>
          <p:cNvSpPr txBox="1"/>
          <p:nvPr/>
        </p:nvSpPr>
        <p:spPr>
          <a:xfrm>
            <a:off x="6004671" y="3972960"/>
            <a:ext cx="2912977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ym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P</a:t>
            </a:r>
            <a:r>
              <a:rPr lang="en-US" sz="2400" b="1" dirty="0" err="1"/>
              <a:t>ontyberem</a:t>
            </a:r>
            <a:endParaRPr lang="en-US" sz="2400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8B28004-36A2-9045-8A8C-19364CCC8904}"/>
              </a:ext>
            </a:extLst>
          </p:cNvPr>
          <p:cNvCxnSpPr>
            <a:cxnSpLocks/>
          </p:cNvCxnSpPr>
          <p:nvPr/>
        </p:nvCxnSpPr>
        <p:spPr>
          <a:xfrm flipH="1">
            <a:off x="4449863" y="4255620"/>
            <a:ext cx="1554808" cy="55592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ED7466D6-8791-6B41-9230-AF8D7B244D8A}"/>
              </a:ext>
            </a:extLst>
          </p:cNvPr>
          <p:cNvSpPr txBox="1"/>
          <p:nvPr/>
        </p:nvSpPr>
        <p:spPr>
          <a:xfrm>
            <a:off x="6423275" y="4640496"/>
            <a:ext cx="218535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T</a:t>
            </a:r>
            <a:r>
              <a:rPr lang="en-US" sz="2400" b="1" dirty="0" err="1"/>
              <a:t>ymbl</a:t>
            </a:r>
            <a:endParaRPr lang="en-US" sz="2400" b="1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A0E5D92-3EBF-6348-86A6-12593276F7FA}"/>
              </a:ext>
            </a:extLst>
          </p:cNvPr>
          <p:cNvCxnSpPr>
            <a:cxnSpLocks/>
          </p:cNvCxnSpPr>
          <p:nvPr/>
        </p:nvCxnSpPr>
        <p:spPr>
          <a:xfrm flipH="1" flipV="1">
            <a:off x="4395165" y="5488531"/>
            <a:ext cx="2028109" cy="14420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D580E674-C88E-D743-BA0A-820A967542E0}"/>
              </a:ext>
            </a:extLst>
          </p:cNvPr>
          <p:cNvSpPr txBox="1"/>
          <p:nvPr/>
        </p:nvSpPr>
        <p:spPr>
          <a:xfrm>
            <a:off x="6423274" y="5269241"/>
            <a:ext cx="2494373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D</a:t>
            </a:r>
            <a:r>
              <a:rPr lang="en-US" sz="2400" b="1" dirty="0" err="1"/>
              <a:t>ol</a:t>
            </a:r>
            <a:r>
              <a:rPr lang="en-US" sz="2400" b="1" dirty="0"/>
              <a:t>-y-</a:t>
            </a:r>
            <a:r>
              <a:rPr lang="en-US" sz="2400" b="1" dirty="0" err="1"/>
              <a:t>bont</a:t>
            </a:r>
            <a:endParaRPr lang="en-US" sz="2400" b="1" dirty="0"/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2625A661-E68F-7644-9F5A-E5D68C917ED8}"/>
              </a:ext>
            </a:extLst>
          </p:cNvPr>
          <p:cNvCxnSpPr>
            <a:cxnSpLocks/>
            <a:stCxn id="31" idx="1"/>
          </p:cNvCxnSpPr>
          <p:nvPr/>
        </p:nvCxnSpPr>
        <p:spPr>
          <a:xfrm flipH="1">
            <a:off x="4413113" y="4871329"/>
            <a:ext cx="2010162" cy="8442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5909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051720" y="89274"/>
            <a:ext cx="4896544" cy="14542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50" b="1" dirty="0" err="1"/>
              <a:t>Ble</a:t>
            </a:r>
            <a:r>
              <a:rPr lang="en-US" sz="4050" b="1" dirty="0"/>
              <a:t> </a:t>
            </a:r>
            <a:r>
              <a:rPr lang="en-US" sz="4050" b="1" dirty="0" err="1"/>
              <a:t>mae</a:t>
            </a:r>
            <a:r>
              <a:rPr lang="en-US" sz="4050" b="1" dirty="0"/>
              <a:t> </a:t>
            </a:r>
            <a:r>
              <a:rPr lang="en-US" sz="4050" b="1" dirty="0" err="1">
                <a:solidFill>
                  <a:srgbClr val="FF0000"/>
                </a:solidFill>
              </a:rPr>
              <a:t>hi</a:t>
            </a:r>
            <a:r>
              <a:rPr lang="en-US" sz="4050" b="1" dirty="0" err="1"/>
              <a:t>’n</a:t>
            </a:r>
            <a:r>
              <a:rPr lang="en-US" sz="4050" b="1" dirty="0"/>
              <a:t> </a:t>
            </a:r>
            <a:r>
              <a:rPr lang="en-US" sz="4050" b="1" dirty="0" err="1"/>
              <a:t>byw</a:t>
            </a:r>
            <a:r>
              <a:rPr lang="en-US" sz="4050" b="1" dirty="0"/>
              <a:t>?</a:t>
            </a:r>
          </a:p>
          <a:p>
            <a:pPr algn="ctr"/>
            <a:endParaRPr lang="en-US" sz="2400" b="1" dirty="0"/>
          </a:p>
          <a:p>
            <a:pPr algn="ctr"/>
            <a:r>
              <a:rPr lang="en-US" sz="2400" b="1" dirty="0"/>
              <a:t>Where does </a:t>
            </a:r>
            <a:r>
              <a:rPr lang="en-US" sz="2400" b="1" dirty="0">
                <a:solidFill>
                  <a:srgbClr val="FF0000"/>
                </a:solidFill>
              </a:rPr>
              <a:t>she</a:t>
            </a:r>
            <a:r>
              <a:rPr lang="en-US" sz="2400" b="1" dirty="0"/>
              <a:t> live?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2731228" y="728383"/>
            <a:ext cx="388653" cy="35368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3837821" y="653090"/>
            <a:ext cx="234014" cy="42897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4748680" y="671913"/>
            <a:ext cx="134555" cy="46662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5701003" y="728383"/>
            <a:ext cx="442071" cy="37721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1606226" y="2339711"/>
            <a:ext cx="5557370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Mae </a:t>
            </a:r>
            <a:r>
              <a:rPr lang="en-US" sz="3600" b="1" dirty="0" err="1">
                <a:solidFill>
                  <a:srgbClr val="FF0000"/>
                </a:solidFill>
              </a:rPr>
              <a:t>hi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B050"/>
                </a:solidFill>
              </a:rPr>
              <a:t>yn</a:t>
            </a:r>
            <a:r>
              <a:rPr lang="en-US" sz="3600" b="1" dirty="0"/>
              <a:t> …</a:t>
            </a:r>
          </a:p>
          <a:p>
            <a:pPr algn="ctr"/>
            <a:endParaRPr lang="en-US" b="1" dirty="0"/>
          </a:p>
          <a:p>
            <a:pPr algn="ctr"/>
            <a:r>
              <a:rPr lang="en-US" sz="2700" b="1" i="1" dirty="0">
                <a:solidFill>
                  <a:srgbClr val="FF0000"/>
                </a:solidFill>
              </a:rPr>
              <a:t>She</a:t>
            </a:r>
            <a:r>
              <a:rPr lang="en-US" sz="2700" b="1" i="1" dirty="0"/>
              <a:t> lives in …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08B1144E-6F15-AA4A-B834-D8AECE997E29}"/>
              </a:ext>
            </a:extLst>
          </p:cNvPr>
          <p:cNvSpPr/>
          <p:nvPr/>
        </p:nvSpPr>
        <p:spPr>
          <a:xfrm>
            <a:off x="-7223" y="905223"/>
            <a:ext cx="2201020" cy="1834454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u="sng" dirty="0"/>
              <a:t>COFIWCH:</a:t>
            </a:r>
          </a:p>
          <a:p>
            <a:pPr algn="ctr"/>
            <a:r>
              <a:rPr lang="en-US" sz="1350" b="1" dirty="0"/>
              <a:t>HI </a:t>
            </a:r>
            <a:r>
              <a:rPr lang="en-US" sz="1350" b="1" dirty="0" err="1"/>
              <a:t>yn</a:t>
            </a:r>
            <a:r>
              <a:rPr lang="en-US" sz="1350" b="1" dirty="0"/>
              <a:t> y </a:t>
            </a:r>
            <a:r>
              <a:rPr lang="en-US" sz="1350" b="1" dirty="0" err="1"/>
              <a:t>cwestiwn</a:t>
            </a:r>
            <a:endParaRPr lang="en-US" sz="1350" b="1" dirty="0"/>
          </a:p>
          <a:p>
            <a:pPr algn="ctr"/>
            <a:r>
              <a:rPr lang="en-US" sz="1350" b="1" dirty="0"/>
              <a:t> = </a:t>
            </a:r>
          </a:p>
          <a:p>
            <a:pPr algn="ctr"/>
            <a:r>
              <a:rPr lang="en-US" sz="1350" b="1" dirty="0"/>
              <a:t>HI </a:t>
            </a:r>
            <a:r>
              <a:rPr lang="en-US" sz="1350" b="1" dirty="0" err="1"/>
              <a:t>yn</a:t>
            </a:r>
            <a:r>
              <a:rPr lang="en-US" sz="1350" b="1" dirty="0"/>
              <a:t> </a:t>
            </a:r>
            <a:r>
              <a:rPr lang="en-US" sz="1350" b="1" dirty="0" err="1"/>
              <a:t>yr</a:t>
            </a:r>
            <a:r>
              <a:rPr lang="en-US" sz="1350" b="1" dirty="0"/>
              <a:t> </a:t>
            </a:r>
            <a:r>
              <a:rPr lang="en-US" sz="1350" b="1" dirty="0" err="1"/>
              <a:t>ateb</a:t>
            </a:r>
            <a:endParaRPr lang="en-US" sz="135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407A33-AD24-764C-B37A-1506E8796489}"/>
              </a:ext>
            </a:extLst>
          </p:cNvPr>
          <p:cNvSpPr txBox="1"/>
          <p:nvPr/>
        </p:nvSpPr>
        <p:spPr>
          <a:xfrm>
            <a:off x="175376" y="3912204"/>
            <a:ext cx="2576634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A</a:t>
            </a:r>
            <a:r>
              <a:rPr lang="en-US" sz="2400" b="1" dirty="0" err="1"/>
              <a:t>beraeron</a:t>
            </a:r>
            <a:endParaRPr lang="en-US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8DCE5F-243D-EE44-B09C-3B8C591A6100}"/>
              </a:ext>
            </a:extLst>
          </p:cNvPr>
          <p:cNvSpPr txBox="1"/>
          <p:nvPr/>
        </p:nvSpPr>
        <p:spPr>
          <a:xfrm>
            <a:off x="175375" y="4592259"/>
            <a:ext cx="2796425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yng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C</a:t>
            </a:r>
            <a:r>
              <a:rPr lang="en-US" sz="2400" b="1" dirty="0" err="1"/>
              <a:t>aerfyrddin</a:t>
            </a:r>
            <a:endParaRPr lang="en-US" sz="2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217A27-FC65-6A40-B3FD-393FBB48304A}"/>
              </a:ext>
            </a:extLst>
          </p:cNvPr>
          <p:cNvSpPr txBox="1"/>
          <p:nvPr/>
        </p:nvSpPr>
        <p:spPr>
          <a:xfrm>
            <a:off x="251520" y="5684739"/>
            <a:ext cx="218535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Ll</a:t>
            </a:r>
            <a:r>
              <a:rPr lang="en-US" sz="2400" b="1" dirty="0" err="1"/>
              <a:t>anbed</a:t>
            </a:r>
            <a:endParaRPr lang="en-US" sz="2400" b="1" dirty="0"/>
          </a:p>
        </p:txBody>
      </p:sp>
      <p:sp>
        <p:nvSpPr>
          <p:cNvPr id="21" name="12-Point Star 20">
            <a:extLst>
              <a:ext uri="{FF2B5EF4-FFF2-40B4-BE49-F238E27FC236}">
                <a16:creationId xmlns:a16="http://schemas.microsoft.com/office/drawing/2014/main" id="{CB52C5F7-5E98-C84C-BA67-126621E0644F}"/>
              </a:ext>
            </a:extLst>
          </p:cNvPr>
          <p:cNvSpPr/>
          <p:nvPr/>
        </p:nvSpPr>
        <p:spPr>
          <a:xfrm>
            <a:off x="6592236" y="1775236"/>
            <a:ext cx="2201020" cy="1834454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u="sng" dirty="0"/>
              <a:t>COFIWCH:</a:t>
            </a:r>
          </a:p>
          <a:p>
            <a:pPr algn="ctr"/>
            <a:r>
              <a:rPr lang="en-US" sz="1350" b="1" dirty="0" err="1"/>
              <a:t>yn</a:t>
            </a:r>
            <a:r>
              <a:rPr lang="en-US" sz="1350" b="1" dirty="0"/>
              <a:t> + </a:t>
            </a:r>
            <a:r>
              <a:rPr lang="en-US" sz="1350" b="1" dirty="0" err="1"/>
              <a:t>enw</a:t>
            </a:r>
            <a:r>
              <a:rPr lang="en-US" sz="1350" b="1" dirty="0"/>
              <a:t> </a:t>
            </a:r>
            <a:r>
              <a:rPr lang="en-US" sz="1350" b="1" dirty="0" err="1"/>
              <a:t>lle</a:t>
            </a:r>
            <a:r>
              <a:rPr lang="en-US" sz="1350" b="1" dirty="0"/>
              <a:t> = </a:t>
            </a:r>
            <a:r>
              <a:rPr lang="en-US" sz="1350" b="1" dirty="0" err="1"/>
              <a:t>treiglad</a:t>
            </a:r>
            <a:r>
              <a:rPr lang="en-US" sz="1350" b="1" dirty="0"/>
              <a:t> </a:t>
            </a:r>
            <a:r>
              <a:rPr lang="en-US" sz="1350" b="1" dirty="0" err="1"/>
              <a:t>trwynol</a:t>
            </a:r>
            <a:endParaRPr lang="en-US" sz="1350" b="1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1E25563-CC98-A04C-A40B-2BAD13018A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734" t="12336" r="24399" b="40806"/>
          <a:stretch/>
        </p:blipFill>
        <p:spPr>
          <a:xfrm>
            <a:off x="3701966" y="4350786"/>
            <a:ext cx="1181269" cy="1456585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A5564AC-8FA3-3346-9778-295FF05E9272}"/>
              </a:ext>
            </a:extLst>
          </p:cNvPr>
          <p:cNvCxnSpPr>
            <a:cxnSpLocks/>
            <a:stCxn id="19" idx="3"/>
          </p:cNvCxnSpPr>
          <p:nvPr/>
        </p:nvCxnSpPr>
        <p:spPr>
          <a:xfrm>
            <a:off x="2971800" y="5007758"/>
            <a:ext cx="1086786" cy="7132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F2BCDAC-4C9F-F043-AEEF-222D6164BE73}"/>
              </a:ext>
            </a:extLst>
          </p:cNvPr>
          <p:cNvSpPr txBox="1"/>
          <p:nvPr/>
        </p:nvSpPr>
        <p:spPr>
          <a:xfrm>
            <a:off x="6004671" y="3972960"/>
            <a:ext cx="2912977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ym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P</a:t>
            </a:r>
            <a:r>
              <a:rPr lang="en-US" sz="2400" b="1" dirty="0" err="1"/>
              <a:t>ontyberem</a:t>
            </a:r>
            <a:endParaRPr lang="en-US" sz="2400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8B28004-36A2-9045-8A8C-19364CCC8904}"/>
              </a:ext>
            </a:extLst>
          </p:cNvPr>
          <p:cNvCxnSpPr>
            <a:cxnSpLocks/>
          </p:cNvCxnSpPr>
          <p:nvPr/>
        </p:nvCxnSpPr>
        <p:spPr>
          <a:xfrm flipH="1">
            <a:off x="4449863" y="4255620"/>
            <a:ext cx="1554808" cy="55592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ED7466D6-8791-6B41-9230-AF8D7B244D8A}"/>
              </a:ext>
            </a:extLst>
          </p:cNvPr>
          <p:cNvSpPr txBox="1"/>
          <p:nvPr/>
        </p:nvSpPr>
        <p:spPr>
          <a:xfrm>
            <a:off x="6423275" y="4640496"/>
            <a:ext cx="218535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T</a:t>
            </a:r>
            <a:r>
              <a:rPr lang="en-US" sz="2400" b="1" dirty="0" err="1"/>
              <a:t>ymbl</a:t>
            </a:r>
            <a:endParaRPr lang="en-US" sz="2400" b="1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A0E5D92-3EBF-6348-86A6-12593276F7FA}"/>
              </a:ext>
            </a:extLst>
          </p:cNvPr>
          <p:cNvCxnSpPr>
            <a:cxnSpLocks/>
          </p:cNvCxnSpPr>
          <p:nvPr/>
        </p:nvCxnSpPr>
        <p:spPr>
          <a:xfrm flipH="1" flipV="1">
            <a:off x="4395165" y="5488531"/>
            <a:ext cx="2028109" cy="14420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D580E674-C88E-D743-BA0A-820A967542E0}"/>
              </a:ext>
            </a:extLst>
          </p:cNvPr>
          <p:cNvSpPr txBox="1"/>
          <p:nvPr/>
        </p:nvSpPr>
        <p:spPr>
          <a:xfrm>
            <a:off x="6423274" y="5269241"/>
            <a:ext cx="2494373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D</a:t>
            </a:r>
            <a:r>
              <a:rPr lang="en-US" sz="2400" b="1" dirty="0" err="1"/>
              <a:t>ol</a:t>
            </a:r>
            <a:r>
              <a:rPr lang="en-US" sz="2400" b="1" dirty="0"/>
              <a:t>-y-</a:t>
            </a:r>
            <a:r>
              <a:rPr lang="en-US" sz="2400" b="1" dirty="0" err="1"/>
              <a:t>bont</a:t>
            </a:r>
            <a:endParaRPr lang="en-US" sz="2400" b="1" dirty="0"/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2625A661-E68F-7644-9F5A-E5D68C917ED8}"/>
              </a:ext>
            </a:extLst>
          </p:cNvPr>
          <p:cNvCxnSpPr>
            <a:cxnSpLocks/>
            <a:stCxn id="31" idx="1"/>
          </p:cNvCxnSpPr>
          <p:nvPr/>
        </p:nvCxnSpPr>
        <p:spPr>
          <a:xfrm flipH="1">
            <a:off x="4413113" y="4871329"/>
            <a:ext cx="2010162" cy="8442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9186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40C0762-BEFA-B448-9C46-2D63C7DE1B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599" y="1530821"/>
            <a:ext cx="2092602" cy="136997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0D449AC-A159-F14A-98B3-DB6A53BAC8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119" b="11803"/>
          <a:stretch/>
        </p:blipFill>
        <p:spPr>
          <a:xfrm>
            <a:off x="2476715" y="1530821"/>
            <a:ext cx="2134132" cy="136997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90318F-8A60-BB49-AAFA-3A5909F79D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0478" y="1530821"/>
            <a:ext cx="1783795" cy="13413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EFE68F2-CB0A-764B-A5A4-10031536CD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77971" y="1547993"/>
            <a:ext cx="1993473" cy="132413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058B5B-2FD7-4F44-A4D2-B8A7CAF0355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5323" r="38046"/>
          <a:stretch/>
        </p:blipFill>
        <p:spPr>
          <a:xfrm>
            <a:off x="2658549" y="4238198"/>
            <a:ext cx="1893054" cy="11857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892E252-68BA-2646-8480-C50D68942B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366" y="4149080"/>
            <a:ext cx="1727349" cy="127558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D37DA1C-0D6E-C449-8566-A75C47663A44}"/>
              </a:ext>
            </a:extLst>
          </p:cNvPr>
          <p:cNvSpPr txBox="1"/>
          <p:nvPr/>
        </p:nvSpPr>
        <p:spPr>
          <a:xfrm>
            <a:off x="402399" y="2739044"/>
            <a:ext cx="1651001" cy="7386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100" b="1" dirty="0"/>
              <a:t>ty </a:t>
            </a:r>
            <a:r>
              <a:rPr lang="en-US" sz="2100" b="1" dirty="0" err="1"/>
              <a:t>ar</a:t>
            </a:r>
            <a:r>
              <a:rPr lang="en-US" sz="2100" b="1" dirty="0"/>
              <a:t> </a:t>
            </a:r>
            <a:r>
              <a:rPr lang="en-US" sz="2100" b="1" dirty="0" err="1"/>
              <a:t>wahân</a:t>
            </a:r>
            <a:endParaRPr lang="en-US" sz="21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16E9F2-7DA6-9247-B9E8-21E251937F3E}"/>
              </a:ext>
            </a:extLst>
          </p:cNvPr>
          <p:cNvSpPr txBox="1"/>
          <p:nvPr/>
        </p:nvSpPr>
        <p:spPr>
          <a:xfrm>
            <a:off x="2727942" y="3091133"/>
            <a:ext cx="1651001" cy="4154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100" b="1" dirty="0" err="1"/>
              <a:t>byngalo</a:t>
            </a:r>
            <a:endParaRPr lang="en-US" sz="21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2C6364-0CDD-EF41-BBDF-117722955F2B}"/>
              </a:ext>
            </a:extLst>
          </p:cNvPr>
          <p:cNvSpPr txBox="1"/>
          <p:nvPr/>
        </p:nvSpPr>
        <p:spPr>
          <a:xfrm>
            <a:off x="4896874" y="3091133"/>
            <a:ext cx="1651001" cy="4154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100" b="1" dirty="0"/>
              <a:t>ty </a:t>
            </a:r>
            <a:r>
              <a:rPr lang="en-US" sz="2100" b="1" dirty="0" err="1"/>
              <a:t>teras</a:t>
            </a:r>
            <a:endParaRPr lang="en-US" sz="21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E0C1B13-1CD4-C747-80AD-1622A0A5437B}"/>
              </a:ext>
            </a:extLst>
          </p:cNvPr>
          <p:cNvSpPr txBox="1"/>
          <p:nvPr/>
        </p:nvSpPr>
        <p:spPr>
          <a:xfrm>
            <a:off x="6949206" y="3068968"/>
            <a:ext cx="1651001" cy="4154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100" b="1" dirty="0"/>
              <a:t>ty </a:t>
            </a:r>
            <a:r>
              <a:rPr lang="en-US" sz="2100" b="1" dirty="0" err="1"/>
              <a:t>pâr</a:t>
            </a:r>
            <a:endParaRPr lang="en-US" sz="21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9BEB42A-5279-6249-8C8F-03E16186E0AC}"/>
              </a:ext>
            </a:extLst>
          </p:cNvPr>
          <p:cNvSpPr txBox="1"/>
          <p:nvPr/>
        </p:nvSpPr>
        <p:spPr>
          <a:xfrm>
            <a:off x="2768097" y="5496795"/>
            <a:ext cx="1651001" cy="4154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100" b="1" dirty="0" err="1"/>
              <a:t>bwthyn</a:t>
            </a:r>
            <a:endParaRPr lang="en-US" sz="21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7EADB38-1496-8B4F-BB21-E588AF88F0BB}"/>
              </a:ext>
            </a:extLst>
          </p:cNvPr>
          <p:cNvSpPr txBox="1"/>
          <p:nvPr/>
        </p:nvSpPr>
        <p:spPr>
          <a:xfrm>
            <a:off x="4830478" y="5505504"/>
            <a:ext cx="1651001" cy="4154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100" b="1" dirty="0" err="1"/>
              <a:t>fflat</a:t>
            </a:r>
            <a:endParaRPr lang="en-US" sz="21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AEBA573-7F5E-0E44-B341-F52224DA835B}"/>
              </a:ext>
            </a:extLst>
          </p:cNvPr>
          <p:cNvSpPr txBox="1"/>
          <p:nvPr/>
        </p:nvSpPr>
        <p:spPr>
          <a:xfrm>
            <a:off x="2097451" y="263268"/>
            <a:ext cx="4680520" cy="10772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Tai a </a:t>
            </a:r>
            <a:r>
              <a:rPr lang="en-GB" sz="44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chartrefi</a:t>
            </a:r>
            <a:b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Houses and homes</a:t>
            </a:r>
            <a:endParaRPr lang="cy-GB" sz="32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7CF6343-CE38-A148-9E79-7DA88AC306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1599" y="4357062"/>
            <a:ext cx="2302108" cy="103914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21B944C-889A-1A4B-AB4A-0A7F3FCA6F60}"/>
              </a:ext>
            </a:extLst>
          </p:cNvPr>
          <p:cNvSpPr txBox="1"/>
          <p:nvPr/>
        </p:nvSpPr>
        <p:spPr>
          <a:xfrm>
            <a:off x="500160" y="5453545"/>
            <a:ext cx="1651001" cy="4154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100" b="1" dirty="0" err="1"/>
              <a:t>carafan</a:t>
            </a:r>
            <a:endParaRPr lang="en-US" sz="2100" b="1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EC8DBBD-9656-284B-98B8-3E1A16296050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24485" t="17870" b="25642"/>
          <a:stretch/>
        </p:blipFill>
        <p:spPr>
          <a:xfrm>
            <a:off x="6672045" y="4216290"/>
            <a:ext cx="2205321" cy="123725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E172EBF-6937-D243-B7BD-816C9E17B001}"/>
              </a:ext>
            </a:extLst>
          </p:cNvPr>
          <p:cNvSpPr txBox="1"/>
          <p:nvPr/>
        </p:nvSpPr>
        <p:spPr>
          <a:xfrm>
            <a:off x="6897617" y="5540179"/>
            <a:ext cx="1651001" cy="4154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100" b="1" dirty="0" err="1"/>
              <a:t>ffermdy</a:t>
            </a:r>
            <a:endParaRPr lang="en-US" sz="2100" b="1" dirty="0"/>
          </a:p>
        </p:txBody>
      </p:sp>
    </p:spTree>
    <p:extLst>
      <p:ext uri="{BB962C8B-B14F-4D97-AF65-F5344CB8AC3E}">
        <p14:creationId xmlns:p14="http://schemas.microsoft.com/office/powerpoint/2010/main" val="11656120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 you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170534" y="2780928"/>
            <a:ext cx="3969418" cy="3240360"/>
          </a:xfrm>
          <a:prstGeom prst="wedgeEllipseCallout">
            <a:avLst>
              <a:gd name="adj1" fmla="val 38708"/>
              <a:gd name="adj2" fmla="val -75549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Rydw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i’n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byngalo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b="1" i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 live 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in a 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bungalo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endParaRPr lang="cy-GB" sz="3200" i="1" dirty="0">
              <a:solidFill>
                <a:schemeClr val="accent1">
                  <a:lumMod val="20000"/>
                  <a:lumOff val="8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66B5055-6F93-C849-B952-F4585351C9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119" b="11803"/>
          <a:stretch/>
        </p:blipFill>
        <p:spPr>
          <a:xfrm>
            <a:off x="4465173" y="1916832"/>
            <a:ext cx="4150405" cy="2664296"/>
          </a:xfrm>
          <a:prstGeom prst="rect">
            <a:avLst/>
          </a:prstGeom>
        </p:spPr>
      </p:pic>
      <p:sp>
        <p:nvSpPr>
          <p:cNvPr id="7" name="12-Point Star 6">
            <a:extLst>
              <a:ext uri="{FF2B5EF4-FFF2-40B4-BE49-F238E27FC236}">
                <a16:creationId xmlns:a16="http://schemas.microsoft.com/office/drawing/2014/main" id="{0E4DF8A5-C2A9-B14A-A66B-B3436C097C88}"/>
              </a:ext>
            </a:extLst>
          </p:cNvPr>
          <p:cNvSpPr/>
          <p:nvPr/>
        </p:nvSpPr>
        <p:spPr>
          <a:xfrm>
            <a:off x="4139952" y="4437112"/>
            <a:ext cx="4800849" cy="2420888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/>
              <a:t>RHEOL:</a:t>
            </a:r>
          </a:p>
          <a:p>
            <a:pPr algn="ctr"/>
            <a:endParaRPr lang="en-US" sz="1000" b="1" u="sng" dirty="0"/>
          </a:p>
          <a:p>
            <a:pPr algn="ctr"/>
            <a:r>
              <a:rPr lang="en-US" sz="1350" b="1" dirty="0"/>
              <a:t>YN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penodol</a:t>
            </a:r>
            <a:r>
              <a:rPr lang="en-US" sz="1350" b="1" dirty="0"/>
              <a:t> (definite place)</a:t>
            </a:r>
          </a:p>
          <a:p>
            <a:pPr algn="ctr"/>
            <a:endParaRPr lang="en-US" sz="1350" b="1" dirty="0"/>
          </a:p>
          <a:p>
            <a:pPr algn="ctr"/>
            <a:r>
              <a:rPr lang="en-US" sz="1350" b="1" dirty="0"/>
              <a:t>MEWN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amhenodol</a:t>
            </a:r>
            <a:r>
              <a:rPr lang="en-US" sz="1350" b="1" dirty="0"/>
              <a:t> (indefinite place)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9E61273-9488-6640-95AF-A23C75C939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96336" y="47667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387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23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 you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170534" y="2780928"/>
            <a:ext cx="3969418" cy="3240360"/>
          </a:xfrm>
          <a:prstGeom prst="wedgeEllipseCallout">
            <a:avLst>
              <a:gd name="adj1" fmla="val 38708"/>
              <a:gd name="adj2" fmla="val -75549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Rydw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i’n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byngalo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Llanelli.</a:t>
            </a: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b="1" i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 live 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in a bungalow in Llanelli.</a:t>
            </a:r>
            <a:endParaRPr lang="cy-GB" sz="3200" i="1" dirty="0">
              <a:solidFill>
                <a:schemeClr val="accent1">
                  <a:lumMod val="20000"/>
                  <a:lumOff val="8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66B5055-6F93-C849-B952-F4585351C9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119" b="11803"/>
          <a:stretch/>
        </p:blipFill>
        <p:spPr>
          <a:xfrm>
            <a:off x="4465173" y="1916832"/>
            <a:ext cx="4150405" cy="2664296"/>
          </a:xfrm>
          <a:prstGeom prst="rect">
            <a:avLst/>
          </a:prstGeom>
        </p:spPr>
      </p:pic>
      <p:sp>
        <p:nvSpPr>
          <p:cNvPr id="7" name="12-Point Star 6">
            <a:extLst>
              <a:ext uri="{FF2B5EF4-FFF2-40B4-BE49-F238E27FC236}">
                <a16:creationId xmlns:a16="http://schemas.microsoft.com/office/drawing/2014/main" id="{0E4DF8A5-C2A9-B14A-A66B-B3436C097C88}"/>
              </a:ext>
            </a:extLst>
          </p:cNvPr>
          <p:cNvSpPr/>
          <p:nvPr/>
        </p:nvSpPr>
        <p:spPr>
          <a:xfrm>
            <a:off x="4139952" y="4437112"/>
            <a:ext cx="4800849" cy="2420888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/>
              <a:t>RHEOL:</a:t>
            </a:r>
          </a:p>
          <a:p>
            <a:pPr algn="ctr"/>
            <a:endParaRPr lang="en-US" sz="1000" b="1" u="sng" dirty="0"/>
          </a:p>
          <a:p>
            <a:pPr algn="ctr"/>
            <a:r>
              <a:rPr lang="en-US" sz="1350" b="1" dirty="0"/>
              <a:t>YN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penodol</a:t>
            </a:r>
            <a:r>
              <a:rPr lang="en-US" sz="1350" b="1" dirty="0"/>
              <a:t> (definite place)</a:t>
            </a:r>
          </a:p>
          <a:p>
            <a:pPr algn="ctr"/>
            <a:endParaRPr lang="en-US" sz="1350" b="1" dirty="0"/>
          </a:p>
          <a:p>
            <a:pPr algn="ctr"/>
            <a:r>
              <a:rPr lang="en-US" sz="1350" b="1" dirty="0"/>
              <a:t>MEWN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amhenodol</a:t>
            </a:r>
            <a:r>
              <a:rPr lang="en-US" sz="1350" b="1" dirty="0"/>
              <a:t> (indefinite place)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752B9B3-B437-C14B-AA1D-4E3B124DB8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96336" y="47667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732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1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e’n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does </a:t>
            </a:r>
            <a:r>
              <a:rPr lang="en-GB" sz="3200" b="1" i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he</a:t>
            </a: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170534" y="2780928"/>
            <a:ext cx="3969418" cy="3240360"/>
          </a:xfrm>
          <a:prstGeom prst="wedgeEllipseCallout">
            <a:avLst>
              <a:gd name="adj1" fmla="val 38708"/>
              <a:gd name="adj2" fmla="val -75549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</a:t>
            </a:r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e’n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ffermdy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Nhregaron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b="1" i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He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lives in a farmhouse in 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Tregaron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endParaRPr lang="cy-GB" sz="3200" i="1" dirty="0">
              <a:solidFill>
                <a:schemeClr val="accent1">
                  <a:lumMod val="20000"/>
                  <a:lumOff val="8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F9F82413-F419-2849-8A27-DFFB8F9D3429}"/>
              </a:ext>
            </a:extLst>
          </p:cNvPr>
          <p:cNvSpPr/>
          <p:nvPr/>
        </p:nvSpPr>
        <p:spPr>
          <a:xfrm>
            <a:off x="4292352" y="4589512"/>
            <a:ext cx="4800849" cy="2420888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/>
              <a:t>RHEOL:</a:t>
            </a:r>
          </a:p>
          <a:p>
            <a:pPr algn="ctr"/>
            <a:endParaRPr lang="en-US" sz="1000" b="1" u="sng" dirty="0"/>
          </a:p>
          <a:p>
            <a:pPr algn="ctr"/>
            <a:r>
              <a:rPr lang="en-US" sz="1350" b="1" dirty="0"/>
              <a:t>YN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penodol</a:t>
            </a:r>
            <a:r>
              <a:rPr lang="en-US" sz="1350" b="1" dirty="0"/>
              <a:t> (definite place)</a:t>
            </a:r>
          </a:p>
          <a:p>
            <a:pPr algn="ctr"/>
            <a:endParaRPr lang="en-US" sz="1350" b="1" dirty="0"/>
          </a:p>
          <a:p>
            <a:pPr algn="ctr"/>
            <a:r>
              <a:rPr lang="en-US" sz="1350" b="1" dirty="0"/>
              <a:t>MEWN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amhenodol</a:t>
            </a:r>
            <a:r>
              <a:rPr lang="en-US" sz="1350" b="1" dirty="0"/>
              <a:t> (indefinite place)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403D64-C4B3-EA4D-9EE4-25A5E5190FA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485" t="17870" b="25642"/>
          <a:stretch/>
        </p:blipFill>
        <p:spPr>
          <a:xfrm>
            <a:off x="4499992" y="2060848"/>
            <a:ext cx="4240088" cy="2378824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1012AAA-B8A2-3D47-93FA-A6269D9C1A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96336" y="608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806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96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hi’n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does </a:t>
            </a:r>
            <a:r>
              <a:rPr lang="en-GB" sz="3200" b="1" i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she</a:t>
            </a: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170534" y="2780928"/>
            <a:ext cx="3969418" cy="3240360"/>
          </a:xfrm>
          <a:prstGeom prst="wedgeEllipseCallout">
            <a:avLst>
              <a:gd name="adj1" fmla="val 38708"/>
              <a:gd name="adj2" fmla="val -75549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</a:t>
            </a:r>
            <a:r>
              <a:rPr lang="en-GB" sz="3200" b="1" u="sng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hi’n</a:t>
            </a:r>
            <a:r>
              <a:rPr lang="en-GB" sz="32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fflat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200" b="1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Abertawe.</a:t>
            </a: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32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b="1" i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She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lives in a flat in Swansea.</a:t>
            </a:r>
            <a:endParaRPr lang="cy-GB" sz="3200" i="1" dirty="0">
              <a:solidFill>
                <a:schemeClr val="accent1">
                  <a:lumMod val="20000"/>
                  <a:lumOff val="8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210924C-304C-A945-B5A9-E02B1F2954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7984" y="1988840"/>
            <a:ext cx="3937000" cy="2730500"/>
          </a:xfrm>
          <a:prstGeom prst="rect">
            <a:avLst/>
          </a:prstGeom>
        </p:spPr>
      </p:pic>
      <p:sp>
        <p:nvSpPr>
          <p:cNvPr id="8" name="12-Point Star 7">
            <a:extLst>
              <a:ext uri="{FF2B5EF4-FFF2-40B4-BE49-F238E27FC236}">
                <a16:creationId xmlns:a16="http://schemas.microsoft.com/office/drawing/2014/main" id="{4C6FB233-859A-DD4A-A44F-DD7A622C68BF}"/>
              </a:ext>
            </a:extLst>
          </p:cNvPr>
          <p:cNvSpPr/>
          <p:nvPr/>
        </p:nvSpPr>
        <p:spPr>
          <a:xfrm>
            <a:off x="4292352" y="4589512"/>
            <a:ext cx="4800849" cy="2420888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/>
              <a:t>RHEOL:</a:t>
            </a:r>
          </a:p>
          <a:p>
            <a:pPr algn="ctr"/>
            <a:endParaRPr lang="en-US" sz="1000" b="1" u="sng" dirty="0"/>
          </a:p>
          <a:p>
            <a:pPr algn="ctr"/>
            <a:r>
              <a:rPr lang="en-US" sz="1350" b="1" dirty="0"/>
              <a:t>YN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penodol</a:t>
            </a:r>
            <a:r>
              <a:rPr lang="en-US" sz="1350" b="1" dirty="0"/>
              <a:t> (definite place)</a:t>
            </a:r>
          </a:p>
          <a:p>
            <a:pPr algn="ctr"/>
            <a:endParaRPr lang="en-US" sz="1350" b="1" dirty="0"/>
          </a:p>
          <a:p>
            <a:pPr algn="ctr"/>
            <a:r>
              <a:rPr lang="en-US" sz="1350" b="1" dirty="0"/>
              <a:t>MEWN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amhenodol</a:t>
            </a:r>
            <a:r>
              <a:rPr lang="en-US" sz="1350" b="1" dirty="0"/>
              <a:t> (indefinite place)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57A506-F8EA-314B-B74B-4B6C102EE1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79893" y="47667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79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1D0EE-D5C5-1643-B0B9-E3060A816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2399786"/>
            <a:ext cx="7935541" cy="34925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 err="1"/>
              <a:t>Dw</a:t>
            </a:r>
            <a:r>
              <a:rPr lang="en-US" sz="1800" b="1" dirty="0"/>
              <a:t> </a:t>
            </a:r>
            <a:r>
              <a:rPr lang="en-US" sz="1800" b="1" dirty="0" err="1"/>
              <a:t>i’n</a:t>
            </a:r>
            <a:r>
              <a:rPr lang="en-US" sz="1800" b="1" dirty="0"/>
              <a:t> </a:t>
            </a:r>
            <a:r>
              <a:rPr lang="en-US" sz="1800" b="1" dirty="0" err="1"/>
              <a:t>byw</a:t>
            </a:r>
            <a:r>
              <a:rPr lang="en-US" sz="1800" b="1" dirty="0"/>
              <a:t> </a:t>
            </a:r>
            <a:r>
              <a:rPr lang="en-US" sz="1800" b="1" dirty="0" err="1">
                <a:solidFill>
                  <a:srgbClr val="FF0000"/>
                </a:solidFill>
              </a:rPr>
              <a:t>yng</a:t>
            </a:r>
            <a:r>
              <a:rPr lang="en-US" sz="1800" b="1" dirty="0"/>
              <a:t> </a:t>
            </a:r>
            <a:r>
              <a:rPr lang="en-US" sz="1800" b="1" dirty="0" err="1"/>
              <a:t>Ngheredigion</a:t>
            </a:r>
            <a:r>
              <a:rPr lang="en-US" sz="1800" b="1" dirty="0"/>
              <a:t> </a:t>
            </a:r>
            <a:r>
              <a:rPr lang="en-US" sz="1800" b="1" dirty="0" err="1">
                <a:solidFill>
                  <a:srgbClr val="00B050"/>
                </a:solidFill>
              </a:rPr>
              <a:t>mewn</a:t>
            </a:r>
            <a:r>
              <a:rPr lang="en-US" sz="1800" b="1" dirty="0"/>
              <a:t> ty </a:t>
            </a:r>
            <a:r>
              <a:rPr lang="en-US" sz="1800" b="1" dirty="0" err="1"/>
              <a:t>ar</a:t>
            </a:r>
            <a:r>
              <a:rPr lang="en-US" sz="1800" b="1" dirty="0"/>
              <a:t> </a:t>
            </a:r>
            <a:r>
              <a:rPr lang="en-US" sz="1800" b="1" dirty="0" err="1"/>
              <a:t>wahân</a:t>
            </a:r>
            <a:r>
              <a:rPr lang="en-US" sz="1800" b="1" dirty="0"/>
              <a:t>.</a:t>
            </a:r>
          </a:p>
          <a:p>
            <a:pPr marL="0" indent="0">
              <a:buNone/>
            </a:pPr>
            <a:endParaRPr lang="en-US" sz="1350" b="1" dirty="0"/>
          </a:p>
          <a:p>
            <a:pPr marL="0" indent="0">
              <a:buNone/>
            </a:pPr>
            <a:r>
              <a:rPr lang="en-US" sz="1800" b="1" dirty="0"/>
              <a:t>Mae </a:t>
            </a:r>
            <a:r>
              <a:rPr lang="en-US" sz="1800" b="1" dirty="0" err="1"/>
              <a:t>e’n</a:t>
            </a:r>
            <a:r>
              <a:rPr lang="en-US" sz="1800" b="1" dirty="0"/>
              <a:t> </a:t>
            </a:r>
            <a:r>
              <a:rPr lang="en-US" sz="1800" b="1" dirty="0" err="1"/>
              <a:t>byw</a:t>
            </a:r>
            <a:r>
              <a:rPr lang="en-US" sz="1800" b="1" dirty="0"/>
              <a:t> </a:t>
            </a:r>
            <a:r>
              <a:rPr lang="en-US" sz="1800" b="1" dirty="0" err="1">
                <a:solidFill>
                  <a:srgbClr val="FF0000"/>
                </a:solidFill>
              </a:rPr>
              <a:t>yng</a:t>
            </a:r>
            <a:r>
              <a:rPr lang="en-US" sz="1800" b="1" dirty="0"/>
              <a:t> </a:t>
            </a:r>
            <a:r>
              <a:rPr lang="en-US" sz="1800" b="1" dirty="0" err="1"/>
              <a:t>Nghastell</a:t>
            </a:r>
            <a:r>
              <a:rPr lang="en-US" sz="1800" b="1" dirty="0"/>
              <a:t> </a:t>
            </a:r>
            <a:r>
              <a:rPr lang="en-US" sz="1800" b="1" dirty="0" err="1"/>
              <a:t>Nedd</a:t>
            </a:r>
            <a:r>
              <a:rPr lang="en-US" sz="1800" b="1" dirty="0"/>
              <a:t> </a:t>
            </a:r>
            <a:r>
              <a:rPr lang="en-US" sz="1800" b="1" dirty="0" err="1">
                <a:solidFill>
                  <a:srgbClr val="00B050"/>
                </a:solidFill>
              </a:rPr>
              <a:t>mewn</a:t>
            </a:r>
            <a:r>
              <a:rPr lang="en-US" sz="1800" b="1" dirty="0"/>
              <a:t> </a:t>
            </a:r>
            <a:r>
              <a:rPr lang="en-US" sz="1800" b="1" dirty="0" err="1"/>
              <a:t>byngalo</a:t>
            </a:r>
            <a:r>
              <a:rPr lang="en-US" sz="1800" b="1" dirty="0"/>
              <a:t>.</a:t>
            </a:r>
          </a:p>
          <a:p>
            <a:pPr marL="0" indent="0">
              <a:buNone/>
            </a:pPr>
            <a:br>
              <a:rPr lang="en-US" sz="1800" b="1" dirty="0"/>
            </a:br>
            <a:r>
              <a:rPr lang="en-US" sz="1800" b="1" dirty="0"/>
              <a:t>Mae </a:t>
            </a:r>
            <a:r>
              <a:rPr lang="en-US" sz="1800" b="1" dirty="0" err="1"/>
              <a:t>hi’n</a:t>
            </a:r>
            <a:r>
              <a:rPr lang="en-US" sz="1800" b="1" dirty="0"/>
              <a:t> </a:t>
            </a:r>
            <a:r>
              <a:rPr lang="en-US" sz="1800" b="1" dirty="0" err="1"/>
              <a:t>byw</a:t>
            </a:r>
            <a:r>
              <a:rPr lang="en-US" sz="1800" b="1" dirty="0"/>
              <a:t> </a:t>
            </a:r>
            <a:r>
              <a:rPr lang="en-US" sz="1800" b="1" dirty="0" err="1">
                <a:solidFill>
                  <a:srgbClr val="FF0000"/>
                </a:solidFill>
              </a:rPr>
              <a:t>ym</a:t>
            </a:r>
            <a:r>
              <a:rPr lang="en-US" sz="1800" b="1" dirty="0"/>
              <a:t> </a:t>
            </a:r>
            <a:r>
              <a:rPr lang="en-US" sz="1800" b="1" dirty="0" err="1"/>
              <a:t>Mhen</a:t>
            </a:r>
            <a:r>
              <a:rPr lang="en-US" sz="1800" b="1" dirty="0"/>
              <a:t>-y-</a:t>
            </a:r>
            <a:r>
              <a:rPr lang="en-US" sz="1800" b="1" dirty="0" err="1"/>
              <a:t>bont</a:t>
            </a:r>
            <a:r>
              <a:rPr lang="en-US" sz="1800" b="1" dirty="0"/>
              <a:t> </a:t>
            </a:r>
            <a:r>
              <a:rPr lang="en-US" sz="1800" b="1" dirty="0" err="1">
                <a:solidFill>
                  <a:srgbClr val="00B050"/>
                </a:solidFill>
              </a:rPr>
              <a:t>mewn</a:t>
            </a:r>
            <a:r>
              <a:rPr lang="en-US" sz="1800" b="1" dirty="0"/>
              <a:t> </a:t>
            </a:r>
            <a:r>
              <a:rPr lang="en-US" sz="1800" b="1" dirty="0" err="1"/>
              <a:t>fflat</a:t>
            </a:r>
            <a:r>
              <a:rPr lang="en-US" sz="1800" b="1" dirty="0"/>
              <a:t>.</a:t>
            </a:r>
          </a:p>
          <a:p>
            <a:pPr marL="0" indent="0">
              <a:buNone/>
            </a:pPr>
            <a:endParaRPr lang="en-US" sz="1200" b="1" dirty="0"/>
          </a:p>
          <a:p>
            <a:pPr marL="0" indent="0">
              <a:buNone/>
            </a:pPr>
            <a:r>
              <a:rPr lang="en-US" sz="1800" b="1" dirty="0"/>
              <a:t>Mae </a:t>
            </a:r>
            <a:r>
              <a:rPr lang="en-US" sz="1800" b="1" dirty="0" err="1"/>
              <a:t>Nia’n</a:t>
            </a:r>
            <a:r>
              <a:rPr lang="en-US" sz="1800" b="1" dirty="0"/>
              <a:t> </a:t>
            </a:r>
            <a:r>
              <a:rPr lang="en-US" sz="1800" b="1" dirty="0" err="1"/>
              <a:t>byw</a:t>
            </a:r>
            <a:r>
              <a:rPr lang="en-US" sz="1800" b="1" dirty="0"/>
              <a:t> </a:t>
            </a:r>
            <a:r>
              <a:rPr lang="en-US" sz="1800" b="1" dirty="0" err="1">
                <a:solidFill>
                  <a:srgbClr val="FF0000"/>
                </a:solidFill>
              </a:rPr>
              <a:t>yn</a:t>
            </a:r>
            <a:r>
              <a:rPr lang="en-US" sz="1800" b="1" dirty="0"/>
              <a:t> </a:t>
            </a:r>
            <a:r>
              <a:rPr lang="en-US" sz="1800" b="1" dirty="0" err="1"/>
              <a:t>Llanelli</a:t>
            </a:r>
            <a:r>
              <a:rPr lang="en-US" sz="1800" b="1" dirty="0"/>
              <a:t> </a:t>
            </a:r>
            <a:r>
              <a:rPr lang="en-US" sz="1800" b="1" dirty="0" err="1">
                <a:solidFill>
                  <a:srgbClr val="00B050"/>
                </a:solidFill>
              </a:rPr>
              <a:t>mewn</a:t>
            </a:r>
            <a:r>
              <a:rPr lang="en-US" sz="1800" b="1" dirty="0"/>
              <a:t> ty </a:t>
            </a:r>
            <a:r>
              <a:rPr lang="en-US" sz="1800" b="1" dirty="0" err="1"/>
              <a:t>teras</a:t>
            </a:r>
            <a:r>
              <a:rPr lang="en-US" sz="1800" b="1" dirty="0"/>
              <a:t>.</a:t>
            </a:r>
          </a:p>
          <a:p>
            <a:pPr marL="0" indent="0">
              <a:buNone/>
            </a:pPr>
            <a:endParaRPr lang="en-US" sz="1800" b="1" dirty="0"/>
          </a:p>
          <a:p>
            <a:pPr marL="0" indent="0">
              <a:buNone/>
            </a:pPr>
            <a:endParaRPr lang="en-US" sz="18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C4B66841-0B8A-E148-9986-FB09FD91A90E}"/>
              </a:ext>
            </a:extLst>
          </p:cNvPr>
          <p:cNvSpPr/>
          <p:nvPr/>
        </p:nvSpPr>
        <p:spPr>
          <a:xfrm>
            <a:off x="5638801" y="2381251"/>
            <a:ext cx="3302000" cy="3444527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/>
              <a:t>RHEOL:</a:t>
            </a:r>
          </a:p>
          <a:p>
            <a:pPr algn="ctr"/>
            <a:endParaRPr lang="en-US" sz="2400" b="1" u="sng" dirty="0"/>
          </a:p>
          <a:p>
            <a:pPr algn="ctr"/>
            <a:r>
              <a:rPr lang="en-US" sz="1350" b="1" dirty="0"/>
              <a:t>YN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penodol</a:t>
            </a:r>
            <a:r>
              <a:rPr lang="en-US" sz="1350" b="1" dirty="0"/>
              <a:t> (definite place)</a:t>
            </a:r>
          </a:p>
          <a:p>
            <a:pPr algn="ctr"/>
            <a:endParaRPr lang="en-US" sz="1350" b="1" dirty="0"/>
          </a:p>
          <a:p>
            <a:pPr algn="ctr"/>
            <a:r>
              <a:rPr lang="en-US" sz="1350" b="1" dirty="0"/>
              <a:t>MEWN = </a:t>
            </a:r>
            <a:r>
              <a:rPr lang="en-US" sz="1350" b="1" dirty="0" err="1"/>
              <a:t>lle</a:t>
            </a:r>
            <a:r>
              <a:rPr lang="en-US" sz="1350" b="1" dirty="0"/>
              <a:t> </a:t>
            </a:r>
            <a:r>
              <a:rPr lang="en-US" sz="1350" b="1" dirty="0" err="1"/>
              <a:t>amhenodol</a:t>
            </a:r>
            <a:r>
              <a:rPr lang="en-US" sz="1350" b="1" dirty="0"/>
              <a:t> (indefinite place)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669BCE-252A-6B4D-BDB0-D6D36B6FC0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93" y="6536571"/>
            <a:ext cx="2074677" cy="32142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B8C2714-CE2D-8640-8941-A8AD49026BC5}"/>
              </a:ext>
            </a:extLst>
          </p:cNvPr>
          <p:cNvSpPr txBox="1"/>
          <p:nvPr/>
        </p:nvSpPr>
        <p:spPr>
          <a:xfrm>
            <a:off x="2097451" y="263268"/>
            <a:ext cx="4680520" cy="10772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Tai a </a:t>
            </a:r>
            <a:r>
              <a:rPr lang="en-GB" sz="44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chartrefi</a:t>
            </a:r>
            <a:b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Houses and homes</a:t>
            </a:r>
            <a:endParaRPr lang="cy-GB" sz="32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42883760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6B70A19-D9F8-2A4E-BAAD-47E06040E668}"/>
              </a:ext>
            </a:extLst>
          </p:cNvPr>
          <p:cNvSpPr txBox="1"/>
          <p:nvPr/>
        </p:nvSpPr>
        <p:spPr>
          <a:xfrm>
            <a:off x="323528" y="2276872"/>
            <a:ext cx="8424936" cy="35394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Bore da!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ydw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Pwy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wyt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ti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Sara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Sara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ydw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  </a:t>
            </a:r>
          </a:p>
          <a:p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, Sara?</a:t>
            </a:r>
          </a:p>
          <a:p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Sara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Dw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i’n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Aberystwyth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,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fflat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yng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</a:t>
            </a:r>
          </a:p>
          <a:p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       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nghanol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dref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 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Dw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i’n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ffermdy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yng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nghanol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wlad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</a:p>
          <a:p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Sara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Dyna </a:t>
            </a:r>
            <a:r>
              <a:rPr lang="en-US" sz="32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braf</a:t>
            </a:r>
            <a:r>
              <a:rPr lang="en-US" sz="32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A3128C-AAB5-D04B-98D5-EF33AF748E3B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 you live?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6381094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02252ED-CDF3-684E-9C72-13E45F3B3D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3768" y="1268760"/>
            <a:ext cx="4536504" cy="445301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092C36-5885-7944-9D28-B52AC64AC641}"/>
              </a:ext>
            </a:extLst>
          </p:cNvPr>
          <p:cNvSpPr txBox="1"/>
          <p:nvPr/>
        </p:nvSpPr>
        <p:spPr>
          <a:xfrm>
            <a:off x="1875950" y="499965"/>
            <a:ext cx="158417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simdde</a:t>
            </a:r>
            <a:endParaRPr lang="en-US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40DE44-38F1-484F-8B0D-BBD45CA49210}"/>
              </a:ext>
            </a:extLst>
          </p:cNvPr>
          <p:cNvSpPr txBox="1"/>
          <p:nvPr/>
        </p:nvSpPr>
        <p:spPr>
          <a:xfrm>
            <a:off x="622114" y="1995840"/>
            <a:ext cx="158417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to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85CED7-9291-6448-9A3F-6CA7DE87FDF5}"/>
              </a:ext>
            </a:extLst>
          </p:cNvPr>
          <p:cNvSpPr txBox="1"/>
          <p:nvPr/>
        </p:nvSpPr>
        <p:spPr>
          <a:xfrm>
            <a:off x="344635" y="3861048"/>
            <a:ext cx="158417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wal</a:t>
            </a:r>
            <a:endParaRPr lang="en-US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89A172-861A-724A-B7C6-49058126DBBB}"/>
              </a:ext>
            </a:extLst>
          </p:cNvPr>
          <p:cNvSpPr txBox="1"/>
          <p:nvPr/>
        </p:nvSpPr>
        <p:spPr>
          <a:xfrm>
            <a:off x="6660232" y="3153789"/>
            <a:ext cx="158417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ffenest</a:t>
            </a:r>
            <a:endParaRPr lang="en-US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8E050E-B81D-2D4A-BDB7-AAF6C67E642D}"/>
              </a:ext>
            </a:extLst>
          </p:cNvPr>
          <p:cNvSpPr txBox="1"/>
          <p:nvPr/>
        </p:nvSpPr>
        <p:spPr>
          <a:xfrm>
            <a:off x="3194213" y="5936567"/>
            <a:ext cx="158417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drws</a:t>
            </a:r>
            <a:endParaRPr lang="en-US" b="1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74817F5-0F06-114C-B27C-482916953C45}"/>
              </a:ext>
            </a:extLst>
          </p:cNvPr>
          <p:cNvCxnSpPr>
            <a:cxnSpLocks/>
          </p:cNvCxnSpPr>
          <p:nvPr/>
        </p:nvCxnSpPr>
        <p:spPr>
          <a:xfrm>
            <a:off x="2451479" y="1001747"/>
            <a:ext cx="432048" cy="430821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1DB7CBC-206D-0642-AFFA-98AD21E494C9}"/>
              </a:ext>
            </a:extLst>
          </p:cNvPr>
          <p:cNvCxnSpPr>
            <a:cxnSpLocks/>
          </p:cNvCxnSpPr>
          <p:nvPr/>
        </p:nvCxnSpPr>
        <p:spPr>
          <a:xfrm>
            <a:off x="2206290" y="2365172"/>
            <a:ext cx="697453" cy="215410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A669BB3-0134-A844-B0D2-0D18DC0AC265}"/>
              </a:ext>
            </a:extLst>
          </p:cNvPr>
          <p:cNvCxnSpPr>
            <a:cxnSpLocks/>
            <a:stCxn id="7" idx="3"/>
          </p:cNvCxnSpPr>
          <p:nvPr/>
        </p:nvCxnSpPr>
        <p:spPr>
          <a:xfrm>
            <a:off x="1928811" y="4045714"/>
            <a:ext cx="974932" cy="184666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C42C53C2-7203-574D-92DB-9B5392B176D8}"/>
              </a:ext>
            </a:extLst>
          </p:cNvPr>
          <p:cNvCxnSpPr>
            <a:cxnSpLocks/>
          </p:cNvCxnSpPr>
          <p:nvPr/>
        </p:nvCxnSpPr>
        <p:spPr>
          <a:xfrm flipV="1">
            <a:off x="3851920" y="5373216"/>
            <a:ext cx="0" cy="563351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1F6BC38A-DC15-F043-B1A8-C6BC0996A91B}"/>
              </a:ext>
            </a:extLst>
          </p:cNvPr>
          <p:cNvCxnSpPr>
            <a:cxnSpLocks/>
            <a:stCxn id="8" idx="1"/>
          </p:cNvCxnSpPr>
          <p:nvPr/>
        </p:nvCxnSpPr>
        <p:spPr>
          <a:xfrm flipH="1">
            <a:off x="5580112" y="3338455"/>
            <a:ext cx="1080120" cy="306569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D09BE5-0D03-584B-9D83-2689B34E62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81519" y="179677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750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72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5D54FDD-1AC6-1B41-9AA8-74488FAD63F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363" t="12523" r="14236" b="8896"/>
          <a:stretch/>
        </p:blipFill>
        <p:spPr>
          <a:xfrm>
            <a:off x="1475656" y="908720"/>
            <a:ext cx="5976664" cy="46805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A2C6790-0FEF-8943-AE6E-EBB518263744}"/>
              </a:ext>
            </a:extLst>
          </p:cNvPr>
          <p:cNvSpPr txBox="1"/>
          <p:nvPr/>
        </p:nvSpPr>
        <p:spPr>
          <a:xfrm>
            <a:off x="899592" y="539388"/>
            <a:ext cx="158417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swyddfa</a:t>
            </a:r>
            <a:endParaRPr lang="en-US" b="1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4EA1036-DBB1-8348-991B-C74AE2686085}"/>
              </a:ext>
            </a:extLst>
          </p:cNvPr>
          <p:cNvCxnSpPr>
            <a:cxnSpLocks/>
          </p:cNvCxnSpPr>
          <p:nvPr/>
        </p:nvCxnSpPr>
        <p:spPr>
          <a:xfrm>
            <a:off x="2195736" y="908720"/>
            <a:ext cx="687791" cy="523848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F06FD38A-3E35-9D4E-86DF-2F552E2A90B1}"/>
              </a:ext>
            </a:extLst>
          </p:cNvPr>
          <p:cNvSpPr txBox="1"/>
          <p:nvPr/>
        </p:nvSpPr>
        <p:spPr>
          <a:xfrm>
            <a:off x="136460" y="2879648"/>
            <a:ext cx="158417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ystafell</a:t>
            </a:r>
            <a:r>
              <a:rPr lang="en-US" b="1" dirty="0"/>
              <a:t> </a:t>
            </a:r>
            <a:r>
              <a:rPr lang="en-US" b="1" dirty="0" err="1"/>
              <a:t>wely</a:t>
            </a:r>
            <a:endParaRPr lang="en-US" b="1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37728F8-BFF1-114F-A9F8-7B15CE8D02CD}"/>
              </a:ext>
            </a:extLst>
          </p:cNvPr>
          <p:cNvCxnSpPr>
            <a:cxnSpLocks/>
          </p:cNvCxnSpPr>
          <p:nvPr/>
        </p:nvCxnSpPr>
        <p:spPr>
          <a:xfrm>
            <a:off x="1720636" y="3248980"/>
            <a:ext cx="763132" cy="261924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5D05595-701C-F240-86F6-59ABF5B8FE75}"/>
              </a:ext>
            </a:extLst>
          </p:cNvPr>
          <p:cNvCxnSpPr>
            <a:cxnSpLocks/>
          </p:cNvCxnSpPr>
          <p:nvPr/>
        </p:nvCxnSpPr>
        <p:spPr>
          <a:xfrm flipV="1">
            <a:off x="2987824" y="5373216"/>
            <a:ext cx="0" cy="657364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3C63284-C50D-EA4C-ADCA-911BCF3CEC51}"/>
              </a:ext>
            </a:extLst>
          </p:cNvPr>
          <p:cNvCxnSpPr>
            <a:cxnSpLocks/>
          </p:cNvCxnSpPr>
          <p:nvPr/>
        </p:nvCxnSpPr>
        <p:spPr>
          <a:xfrm flipH="1">
            <a:off x="6876256" y="2879648"/>
            <a:ext cx="792088" cy="369332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8CEED47-8F2B-074B-8919-61D156CFD3F6}"/>
              </a:ext>
            </a:extLst>
          </p:cNvPr>
          <p:cNvCxnSpPr>
            <a:cxnSpLocks/>
          </p:cNvCxnSpPr>
          <p:nvPr/>
        </p:nvCxnSpPr>
        <p:spPr>
          <a:xfrm flipH="1">
            <a:off x="5724128" y="4581128"/>
            <a:ext cx="1944216" cy="288032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7E58CF07-8B5D-4743-A982-80AEBDD3E221}"/>
              </a:ext>
            </a:extLst>
          </p:cNvPr>
          <p:cNvSpPr txBox="1"/>
          <p:nvPr/>
        </p:nvSpPr>
        <p:spPr>
          <a:xfrm>
            <a:off x="2195736" y="6030580"/>
            <a:ext cx="2880320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lolfa</a:t>
            </a:r>
            <a:r>
              <a:rPr lang="en-US" b="1" dirty="0"/>
              <a:t> / </a:t>
            </a:r>
            <a:r>
              <a:rPr lang="en-US" b="1" dirty="0" err="1"/>
              <a:t>ystafell</a:t>
            </a:r>
            <a:r>
              <a:rPr lang="en-US" b="1" dirty="0"/>
              <a:t> </a:t>
            </a:r>
            <a:r>
              <a:rPr lang="en-US" b="1" dirty="0" err="1"/>
              <a:t>fyw</a:t>
            </a:r>
            <a:endParaRPr lang="en-US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09309A3-137A-D048-AA1C-30AC23485322}"/>
              </a:ext>
            </a:extLst>
          </p:cNvPr>
          <p:cNvSpPr txBox="1"/>
          <p:nvPr/>
        </p:nvSpPr>
        <p:spPr>
          <a:xfrm>
            <a:off x="7668344" y="4396462"/>
            <a:ext cx="122413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cegin</a:t>
            </a:r>
            <a:endParaRPr lang="en-US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566AF3D-4434-7641-9262-149094811420}"/>
              </a:ext>
            </a:extLst>
          </p:cNvPr>
          <p:cNvSpPr txBox="1"/>
          <p:nvPr/>
        </p:nvSpPr>
        <p:spPr>
          <a:xfrm>
            <a:off x="7668344" y="2583350"/>
            <a:ext cx="1296144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ystafell</a:t>
            </a:r>
            <a:r>
              <a:rPr lang="en-US" b="1" dirty="0"/>
              <a:t> </a:t>
            </a:r>
            <a:r>
              <a:rPr lang="en-US" b="1" dirty="0" err="1"/>
              <a:t>ymolchi</a:t>
            </a:r>
            <a:endParaRPr lang="en-US" b="1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63AE80-773C-1843-942D-88CD322F2E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2420888"/>
            <a:ext cx="1414512" cy="1414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200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8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85BD844-A12D-3E48-94A5-70EA329FE3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0009249"/>
              </p:ext>
            </p:extLst>
          </p:nvPr>
        </p:nvGraphicFramePr>
        <p:xfrm>
          <a:off x="323528" y="476672"/>
          <a:ext cx="8424936" cy="530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>
                  <a:extLst>
                    <a:ext uri="{9D8B030D-6E8A-4147-A177-3AD203B41FA5}">
                      <a16:colId xmlns:a16="http://schemas.microsoft.com/office/drawing/2014/main" val="4242233531"/>
                    </a:ext>
                  </a:extLst>
                </a:gridCol>
                <a:gridCol w="2808312">
                  <a:extLst>
                    <a:ext uri="{9D8B030D-6E8A-4147-A177-3AD203B41FA5}">
                      <a16:colId xmlns:a16="http://schemas.microsoft.com/office/drawing/2014/main" val="4117901557"/>
                    </a:ext>
                  </a:extLst>
                </a:gridCol>
                <a:gridCol w="2808312">
                  <a:extLst>
                    <a:ext uri="{9D8B030D-6E8A-4147-A177-3AD203B41FA5}">
                      <a16:colId xmlns:a16="http://schemas.microsoft.com/office/drawing/2014/main" val="2816014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CWESTIWN</a:t>
                      </a:r>
                    </a:p>
                    <a:p>
                      <a:pPr algn="ctr"/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ATEB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185254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 Pa </a:t>
                      </a:r>
                      <a:r>
                        <a:rPr lang="en-US" dirty="0" err="1"/>
                        <a:t>fath</a:t>
                      </a:r>
                      <a:r>
                        <a:rPr lang="en-US" dirty="0"/>
                        <a:t> o </a:t>
                      </a:r>
                      <a:r>
                        <a:rPr lang="en-US" dirty="0" err="1"/>
                        <a:t>dy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ydy</a:t>
                      </a:r>
                      <a:r>
                        <a:rPr lang="en-US" dirty="0"/>
                        <a:t> e?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Ty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wahan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ydy</a:t>
                      </a:r>
                      <a:r>
                        <a:rPr lang="en-US" dirty="0"/>
                        <a:t> e.</a:t>
                      </a:r>
                    </a:p>
                    <a:p>
                      <a:r>
                        <a:rPr lang="en-US" dirty="0"/>
                        <a:t>Ty </a:t>
                      </a:r>
                      <a:r>
                        <a:rPr lang="en-US" dirty="0" err="1"/>
                        <a:t>teras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ydy</a:t>
                      </a:r>
                      <a:r>
                        <a:rPr lang="en-US" dirty="0"/>
                        <a:t> e.</a:t>
                      </a:r>
                    </a:p>
                    <a:p>
                      <a:r>
                        <a:rPr lang="en-US" dirty="0" err="1"/>
                        <a:t>Bwthyn</a:t>
                      </a:r>
                      <a:r>
                        <a:rPr lang="en-US" dirty="0"/>
                        <a:t>  </a:t>
                      </a:r>
                      <a:r>
                        <a:rPr lang="en-US" dirty="0" err="1"/>
                        <a:t>ydy</a:t>
                      </a:r>
                      <a:r>
                        <a:rPr lang="en-US" dirty="0"/>
                        <a:t> e.</a:t>
                      </a:r>
                    </a:p>
                    <a:p>
                      <a:r>
                        <a:rPr lang="en-US" dirty="0" err="1"/>
                        <a:t>Ffermdy</a:t>
                      </a:r>
                      <a:r>
                        <a:rPr lang="en-US" dirty="0"/>
                        <a:t>  </a:t>
                      </a:r>
                      <a:r>
                        <a:rPr lang="en-US" dirty="0" err="1"/>
                        <a:t>ydy</a:t>
                      </a:r>
                      <a:r>
                        <a:rPr lang="en-US" dirty="0"/>
                        <a:t> e.</a:t>
                      </a:r>
                    </a:p>
                    <a:p>
                      <a:r>
                        <a:rPr lang="en-US" dirty="0" err="1"/>
                        <a:t>Fflat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ydy</a:t>
                      </a:r>
                      <a:r>
                        <a:rPr lang="en-US" dirty="0"/>
                        <a:t> e.</a:t>
                      </a:r>
                    </a:p>
                    <a:p>
                      <a:r>
                        <a:rPr lang="en-US" dirty="0"/>
                        <a:t>Ty </a:t>
                      </a:r>
                      <a:r>
                        <a:rPr lang="en-US" dirty="0" err="1"/>
                        <a:t>pâr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ydy</a:t>
                      </a:r>
                      <a:r>
                        <a:rPr lang="en-US" dirty="0"/>
                        <a:t> e.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92365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Oes</a:t>
                      </a:r>
                      <a:r>
                        <a:rPr lang="en-US" dirty="0"/>
                        <a:t> ….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y ty?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cegin</a:t>
                      </a:r>
                      <a:endParaRPr lang="en-US" dirty="0"/>
                    </a:p>
                    <a:p>
                      <a:r>
                        <a:rPr lang="en-US" dirty="0" err="1"/>
                        <a:t>ystafell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fyw</a:t>
                      </a:r>
                      <a:r>
                        <a:rPr lang="en-US" dirty="0"/>
                        <a:t> /</a:t>
                      </a:r>
                      <a:r>
                        <a:rPr lang="en-US" dirty="0" err="1"/>
                        <a:t>lolfa</a:t>
                      </a:r>
                      <a:endParaRPr lang="en-US" dirty="0"/>
                    </a:p>
                    <a:p>
                      <a:r>
                        <a:rPr lang="en-US" dirty="0" err="1"/>
                        <a:t>ystafell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wely</a:t>
                      </a:r>
                      <a:endParaRPr lang="en-US" dirty="0"/>
                    </a:p>
                    <a:p>
                      <a:r>
                        <a:rPr lang="en-US" dirty="0" err="1"/>
                        <a:t>ystafell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ymolchi</a:t>
                      </a:r>
                      <a:endParaRPr lang="en-US" dirty="0"/>
                    </a:p>
                    <a:p>
                      <a:r>
                        <a:rPr lang="en-US" dirty="0" err="1"/>
                        <a:t>swyddfa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Oes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mae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ystafell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fyw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y ty.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 err="1"/>
                        <a:t>Nac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oes</a:t>
                      </a:r>
                      <a:r>
                        <a:rPr lang="en-US" dirty="0"/>
                        <a:t>, does dim </a:t>
                      </a:r>
                      <a:r>
                        <a:rPr lang="en-US" dirty="0" err="1"/>
                        <a:t>ystafell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fyw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y ty.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353087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Sawl</a:t>
                      </a:r>
                      <a:r>
                        <a:rPr lang="en-US" dirty="0"/>
                        <a:t> … </a:t>
                      </a:r>
                      <a:r>
                        <a:rPr lang="en-US" dirty="0" err="1"/>
                        <a:t>sy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y ty?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ystafell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fyw</a:t>
                      </a:r>
                      <a:endParaRPr lang="en-US" dirty="0"/>
                    </a:p>
                    <a:p>
                      <a:r>
                        <a:rPr lang="en-US" dirty="0" err="1"/>
                        <a:t>ystafell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wely</a:t>
                      </a:r>
                      <a:endParaRPr lang="en-US" dirty="0"/>
                    </a:p>
                    <a:p>
                      <a:r>
                        <a:rPr lang="en-US" dirty="0" err="1"/>
                        <a:t>ystafell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wely</a:t>
                      </a:r>
                      <a:endParaRPr lang="en-US" dirty="0"/>
                    </a:p>
                    <a:p>
                      <a:r>
                        <a:rPr lang="en-US" dirty="0" err="1"/>
                        <a:t>ffenest</a:t>
                      </a:r>
                      <a:endParaRPr lang="en-US" dirty="0"/>
                    </a:p>
                    <a:p>
                      <a:r>
                        <a:rPr lang="en-US" dirty="0" err="1"/>
                        <a:t>drws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Mae </a:t>
                      </a:r>
                      <a:r>
                        <a:rPr lang="en-US" dirty="0" err="1"/>
                        <a:t>tair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ystafell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wely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y ty.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53873290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196B5B-4B59-9942-A6E8-02B849A18C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5616" y="1628800"/>
            <a:ext cx="812800" cy="8128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44C86B3-964E-5640-B598-79B68ADAECA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82436" y="3187328"/>
            <a:ext cx="812800" cy="8128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087766-6C2B-A94C-B540-7FC8938CCC04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5616" y="474585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759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37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349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743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6B70A19-D9F8-2A4E-BAAD-47E06040E668}"/>
              </a:ext>
            </a:extLst>
          </p:cNvPr>
          <p:cNvSpPr txBox="1"/>
          <p:nvPr/>
        </p:nvSpPr>
        <p:spPr>
          <a:xfrm>
            <a:off x="214478" y="1556792"/>
            <a:ext cx="8701136" cy="4893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Bore da!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ydw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Pwy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wyt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ti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r>
              <a:rPr lang="en-US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Sara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Sara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ydw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  </a:t>
            </a:r>
          </a:p>
          <a:p>
            <a:r>
              <a:rPr lang="en-US" sz="2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, Sara?</a:t>
            </a:r>
          </a:p>
          <a:p>
            <a:r>
              <a:rPr lang="en-US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Sara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Dw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i’n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Aberystwyth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,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fflat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yng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nghanol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dref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 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  </a:t>
            </a:r>
          </a:p>
          <a:p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       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US" sz="2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Dw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i’n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mewn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ffermdy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yng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nghanol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wlad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ger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Tregaron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</a:p>
          <a:p>
            <a:r>
              <a:rPr lang="en-US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Sara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  Dyna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braf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!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Oes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cegin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fawr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ty?</a:t>
            </a:r>
          </a:p>
          <a:p>
            <a:r>
              <a:rPr lang="en-US" sz="2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Oes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,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cegin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fawr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ty. 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Oes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cegin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fawr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fflat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r>
              <a:rPr lang="en-US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Sara: 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Nac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oes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, does dim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cegin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fawr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fflat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o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gwbl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 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Mae’r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gegin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</a:t>
            </a:r>
          </a:p>
          <a:p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      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fach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iawn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! 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Sawl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ystafell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wely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sy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ty?</a:t>
            </a:r>
          </a:p>
          <a:p>
            <a:r>
              <a:rPr lang="en-US" sz="2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Elen</a:t>
            </a:r>
            <a:r>
              <a:rPr lang="en-US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 Mae pump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ystafell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wely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ffermdy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 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Sawl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ystafell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wely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sy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</a:p>
          <a:p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       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fflat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r>
              <a:rPr lang="en-US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Sara: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 Dim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ond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un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ystafell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wely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sy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fflat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. 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Mae’n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fach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iawn</a:t>
            </a:r>
            <a:r>
              <a:rPr lang="en-US" sz="24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A3128C-AAB5-D04B-98D5-EF33AF748E3B}"/>
              </a:ext>
            </a:extLst>
          </p:cNvPr>
          <p:cNvSpPr txBox="1"/>
          <p:nvPr/>
        </p:nvSpPr>
        <p:spPr>
          <a:xfrm>
            <a:off x="202646" y="260648"/>
            <a:ext cx="8712968" cy="10772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GB" sz="44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GB" sz="44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 you live?</a:t>
            </a:r>
            <a:endParaRPr lang="cy-GB" sz="32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0850645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C9D37BC-F3F2-B44D-BE01-9FD18A3131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3712153"/>
              </p:ext>
            </p:extLst>
          </p:nvPr>
        </p:nvGraphicFramePr>
        <p:xfrm>
          <a:off x="395536" y="1700808"/>
          <a:ext cx="8424936" cy="43204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68">
                  <a:extLst>
                    <a:ext uri="{9D8B030D-6E8A-4147-A177-3AD203B41FA5}">
                      <a16:colId xmlns:a16="http://schemas.microsoft.com/office/drawing/2014/main" val="1601426775"/>
                    </a:ext>
                  </a:extLst>
                </a:gridCol>
                <a:gridCol w="4212468">
                  <a:extLst>
                    <a:ext uri="{9D8B030D-6E8A-4147-A177-3AD203B41FA5}">
                      <a16:colId xmlns:a16="http://schemas.microsoft.com/office/drawing/2014/main" val="1869654301"/>
                    </a:ext>
                  </a:extLst>
                </a:gridCol>
              </a:tblGrid>
              <a:tr h="692799">
                <a:tc>
                  <a:txBody>
                    <a:bodyPr/>
                    <a:lstStyle/>
                    <a:p>
                      <a:pPr algn="ctr"/>
                      <a:r>
                        <a:rPr lang="en-US" sz="2000" b="1" i="0" dirty="0">
                          <a:solidFill>
                            <a:schemeClr val="bg1"/>
                          </a:solidFill>
                        </a:rPr>
                        <a:t>GOFYN CWESTIWN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i="0" dirty="0">
                          <a:solidFill>
                            <a:schemeClr val="bg1"/>
                          </a:solidFill>
                        </a:rPr>
                        <a:t>ATEB CWESTIWN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7035814"/>
                  </a:ext>
                </a:extLst>
              </a:tr>
              <a:tr h="692799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1.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sy’n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byw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fflat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……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sy’n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byw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fflat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388664"/>
                  </a:ext>
                </a:extLst>
              </a:tr>
              <a:tr h="692799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2.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Elen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byw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Mae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Elen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byw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….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0693651"/>
                  </a:ext>
                </a:extLst>
              </a:tr>
              <a:tr h="692799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3.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cegin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fawr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fflat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/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Nac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…..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5350704"/>
                  </a:ext>
                </a:extLst>
              </a:tr>
              <a:tr h="856484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4.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Sawl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ystafell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wely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ffermdy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Mae …..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ystafell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i="1" dirty="0" err="1">
                          <a:solidFill>
                            <a:schemeClr val="tx1"/>
                          </a:solidFill>
                        </a:rPr>
                        <a:t>wely</a:t>
                      </a:r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 …..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8920049"/>
                  </a:ext>
                </a:extLst>
              </a:tr>
              <a:tr h="692799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5.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Aberystwyth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0" i="1" dirty="0">
                          <a:solidFill>
                            <a:schemeClr val="tx1"/>
                          </a:solidFill>
                        </a:rPr>
                        <a:t>Mae ……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7221895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53E49D8-1739-C64F-A3C3-79680C8D5AC8}"/>
              </a:ext>
            </a:extLst>
          </p:cNvPr>
          <p:cNvSpPr txBox="1"/>
          <p:nvPr/>
        </p:nvSpPr>
        <p:spPr>
          <a:xfrm>
            <a:off x="202646" y="260648"/>
            <a:ext cx="8712968" cy="10772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rwyt</a:t>
            </a:r>
            <a:r>
              <a:rPr lang="en-GB" sz="44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ti’n</a:t>
            </a:r>
            <a:r>
              <a:rPr lang="en-GB" sz="44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byw</a:t>
            </a:r>
            <a: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do you live?</a:t>
            </a:r>
            <a:endParaRPr lang="cy-GB" sz="32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3B8B58B-51AB-7040-8205-EF1D085685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24328" y="39285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026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7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A08C39B-2568-6443-BE12-8AF552816F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52" r="13735"/>
          <a:stretch/>
        </p:blipFill>
        <p:spPr>
          <a:xfrm>
            <a:off x="0" y="-10122"/>
            <a:ext cx="9144000" cy="6868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8753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4500</TotalTime>
  <Words>1401</Words>
  <Application>Microsoft Macintosh PowerPoint</Application>
  <PresentationFormat>On-screen Show (4:3)</PresentationFormat>
  <Paragraphs>292</Paragraphs>
  <Slides>25</Slides>
  <Notes>0</Notes>
  <HiddenSlides>0</HiddenSlides>
  <MMClips>19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Calibri</vt:lpstr>
      <vt:lpstr>Lucida Sans Unicode</vt:lpstr>
      <vt:lpstr>Noteworthy Light</vt:lpstr>
      <vt:lpstr>Verdana</vt:lpstr>
      <vt:lpstr>Wingdings 2</vt:lpstr>
      <vt:lpstr>Wingdings 3</vt:lpstr>
      <vt:lpstr>Concourse</vt:lpstr>
      <vt:lpstr>PowerPoint Presentation</vt:lpstr>
      <vt:lpstr>PowerPoint Presentation</vt:lpstr>
      <vt:lpstr>Geirfa ddefnyddiol            Useful vocabulary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Ceredigion County Council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Ysgol Gynradd Llannon</dc:title>
  <dc:creator>Nia Evans</dc:creator>
  <cp:lastModifiedBy>Nia Evans</cp:lastModifiedBy>
  <cp:revision>206</cp:revision>
  <cp:lastPrinted>2019-11-26T19:20:22Z</cp:lastPrinted>
  <dcterms:created xsi:type="dcterms:W3CDTF">2018-09-12T14:09:19Z</dcterms:created>
  <dcterms:modified xsi:type="dcterms:W3CDTF">2021-04-29T07:49:40Z</dcterms:modified>
</cp:coreProperties>
</file>