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65" r:id="rId3"/>
    <p:sldId id="267" r:id="rId4"/>
    <p:sldId id="266" r:id="rId5"/>
    <p:sldId id="400" r:id="rId6"/>
    <p:sldId id="389" r:id="rId7"/>
    <p:sldId id="392" r:id="rId8"/>
    <p:sldId id="393" r:id="rId9"/>
    <p:sldId id="399" r:id="rId10"/>
    <p:sldId id="394" r:id="rId11"/>
    <p:sldId id="397" r:id="rId12"/>
    <p:sldId id="395" r:id="rId13"/>
    <p:sldId id="391" r:id="rId14"/>
    <p:sldId id="390" r:id="rId15"/>
    <p:sldId id="273" r:id="rId16"/>
    <p:sldId id="396" r:id="rId17"/>
    <p:sldId id="401" r:id="rId18"/>
    <p:sldId id="388" r:id="rId19"/>
    <p:sldId id="398" r:id="rId20"/>
    <p:sldId id="402" r:id="rId21"/>
    <p:sldId id="292" r:id="rId22"/>
    <p:sldId id="403" r:id="rId23"/>
    <p:sldId id="404" r:id="rId24"/>
    <p:sldId id="405" r:id="rId25"/>
    <p:sldId id="272" r:id="rId26"/>
    <p:sldId id="262" r:id="rId27"/>
    <p:sldId id="271" r:id="rId28"/>
    <p:sldId id="287" r:id="rId29"/>
    <p:sldId id="283" r:id="rId30"/>
    <p:sldId id="286" r:id="rId31"/>
    <p:sldId id="284" r:id="rId32"/>
    <p:sldId id="406" r:id="rId33"/>
    <p:sldId id="28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264" autoAdjust="0"/>
    <p:restoredTop sz="81262" autoAdjust="0"/>
  </p:normalViewPr>
  <p:slideViewPr>
    <p:cSldViewPr snapToGrid="0">
      <p:cViewPr varScale="1">
        <p:scale>
          <a:sx n="58" d="100"/>
          <a:sy n="58" d="100"/>
        </p:scale>
        <p:origin x="966" y="78"/>
      </p:cViewPr>
      <p:guideLst/>
    </p:cSldViewPr>
  </p:slideViewPr>
  <p:notesTextViewPr>
    <p:cViewPr>
      <p:scale>
        <a:sx n="33" d="100"/>
        <a:sy n="33"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CB0FFC-0617-414C-8F49-0755EF89063B}" type="datetimeFigureOut">
              <a:rPr lang="en-GB" smtClean="0"/>
              <a:t>04/03/2022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767DC8-D63F-4C29-ABC1-B18F7685C6E2}" type="slidenum">
              <a:rPr lang="en-GB" smtClean="0"/>
              <a:t>‹#›</a:t>
            </a:fld>
            <a:endParaRPr lang="en-GB"/>
          </a:p>
        </p:txBody>
      </p:sp>
    </p:spTree>
    <p:extLst>
      <p:ext uri="{BB962C8B-B14F-4D97-AF65-F5344CB8AC3E}">
        <p14:creationId xmlns:p14="http://schemas.microsoft.com/office/powerpoint/2010/main" val="1317512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rimeandjustice.org.uk/publications/young-people-violence-and-knives-revisiting-evidence-and-policy-discussions"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edge.sagepub.com/hagan10e" TargetMode="External"/><Relationship Id="rId4" Type="http://schemas.openxmlformats.org/officeDocument/2006/relationships/hyperlink" Target="https://journals.sagepub.com/loi/ccj"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heguardian.com/us-news/2018/may/04/trump-nra-london-hospital-knive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ons.gov.uk/peoplepopulationandcommunity/crimeandjustice/bulletins/crimeinenglandandwales/yearendingmarch2019#toc"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hemarshallproject.org/2018/03/30/the-myth-of-the-criminal-immigrant" TargetMode="External"/><Relationship Id="rId2" Type="http://schemas.openxmlformats.org/officeDocument/2006/relationships/slide" Target="../slides/slide29.xml"/><Relationship Id="rId1" Type="http://schemas.openxmlformats.org/officeDocument/2006/relationships/notesMaster" Target="../notesMasters/notesMaster1.xml"/><Relationship Id="rId5" Type="http://schemas.openxmlformats.org/officeDocument/2006/relationships/hyperlink" Target="http://www.emcdda.europa.eu/node/2319_fr" TargetMode="External"/><Relationship Id="rId4" Type="http://schemas.openxmlformats.org/officeDocument/2006/relationships/hyperlink" Target="https://www.bbc.co.uk/news/world-us-canada-46824649"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nationalcrimeagency.gov.uk/what-we-do/crime-threats/organised-immigration-crime" TargetMode="External"/><Relationship Id="rId7" Type="http://schemas.openxmlformats.org/officeDocument/2006/relationships/hyperlink" Target="https://www.independent.co.uk/news/uk/politics/brexit-illegal-immigration-free-movement-eu-leave-a8915816.html" TargetMode="External"/><Relationship Id="rId2" Type="http://schemas.openxmlformats.org/officeDocument/2006/relationships/slide" Target="../slides/slide30.xml"/><Relationship Id="rId1" Type="http://schemas.openxmlformats.org/officeDocument/2006/relationships/notesMaster" Target="../notesMasters/notesMaster1.xml"/><Relationship Id="rId6" Type="http://schemas.openxmlformats.org/officeDocument/2006/relationships/hyperlink" Target="https://www.migrationwatchuk.org/briefing-paper/432/the-law-on-immigration" TargetMode="External"/><Relationship Id="rId5" Type="http://schemas.openxmlformats.org/officeDocument/2006/relationships/hyperlink" Target="https://www.theguardian.com/uk-news/2019/aug/30/westminster-looks-at-giving-france-money-to-curb-channel-crossings" TargetMode="External"/><Relationship Id="rId4" Type="http://schemas.openxmlformats.org/officeDocument/2006/relationships/hyperlink" Target="https://oxfordre.com/criminology/view/10.1093/acrefore/9780190264079.001.0001/acrefore-9780190264079-e-93/version/0"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https://www.crimeandjustice.org.uk/publications/young-people-violence-and-knives-revisiting-evidence-and-policy-discussions</a:t>
            </a:r>
            <a:endParaRPr lang="en-GB" dirty="0"/>
          </a:p>
          <a:p>
            <a:endParaRPr lang="en-GB" dirty="0"/>
          </a:p>
          <a:p>
            <a:r>
              <a:rPr lang="en-GB" dirty="0"/>
              <a:t>https://ukcrimestats.com/</a:t>
            </a:r>
          </a:p>
          <a:p>
            <a:endParaRPr lang="en-GB" dirty="0"/>
          </a:p>
          <a:p>
            <a:r>
              <a:rPr lang="en-GB" dirty="0">
                <a:hlinkClick r:id="rId4"/>
              </a:rPr>
              <a:t>https://journals.sagepub.com/loi/ccj</a:t>
            </a:r>
            <a:endParaRPr lang="en-GB" dirty="0"/>
          </a:p>
          <a:p>
            <a:endParaRPr lang="en-GB" dirty="0"/>
          </a:p>
          <a:p>
            <a:r>
              <a:rPr lang="en-GB" dirty="0">
                <a:hlinkClick r:id="rId5"/>
              </a:rPr>
              <a:t>https://edge.sagepub.com/hagan10e</a:t>
            </a:r>
            <a:endParaRPr lang="en-GB" dirty="0"/>
          </a:p>
          <a:p>
            <a:endParaRPr lang="en-GB" dirty="0"/>
          </a:p>
        </p:txBody>
      </p:sp>
      <p:sp>
        <p:nvSpPr>
          <p:cNvPr id="4" name="Slide Number Placeholder 3"/>
          <p:cNvSpPr>
            <a:spLocks noGrp="1"/>
          </p:cNvSpPr>
          <p:nvPr>
            <p:ph type="sldNum" sz="quarter" idx="10"/>
          </p:nvPr>
        </p:nvSpPr>
        <p:spPr/>
        <p:txBody>
          <a:bodyPr/>
          <a:lstStyle/>
          <a:p>
            <a:fld id="{B4767DC8-D63F-4C29-ABC1-B18F7685C6E2}" type="slidenum">
              <a:rPr lang="en-GB" smtClean="0"/>
              <a:t>1</a:t>
            </a:fld>
            <a:endParaRPr lang="en-GB"/>
          </a:p>
        </p:txBody>
      </p:sp>
    </p:spTree>
    <p:extLst>
      <p:ext uri="{BB962C8B-B14F-4D97-AF65-F5344CB8AC3E}">
        <p14:creationId xmlns:p14="http://schemas.microsoft.com/office/powerpoint/2010/main" val="3668461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First carried out in 1982 and further surveys were carried out in 1984  then every 2 years.</a:t>
            </a:r>
          </a:p>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t>2</a:t>
            </a:fld>
            <a:endParaRPr lang="en-GB"/>
          </a:p>
        </p:txBody>
      </p:sp>
    </p:spTree>
    <p:extLst>
      <p:ext uri="{BB962C8B-B14F-4D97-AF65-F5344CB8AC3E}">
        <p14:creationId xmlns:p14="http://schemas.microsoft.com/office/powerpoint/2010/main" val="2256542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Good picture of crime but has its faults – not all people interviewed; problems with interviews is full/correct answers given/does everyone understand.</a:t>
            </a:r>
          </a:p>
          <a:p>
            <a:r>
              <a:rPr lang="en-GB" sz="1600" dirty="0"/>
              <a:t>Does not record white collar crimes fraud, money laundering, counterfeit or corporate crime.</a:t>
            </a:r>
          </a:p>
          <a:p>
            <a:r>
              <a:rPr lang="en-GB" dirty="0"/>
              <a:t> </a:t>
            </a:r>
          </a:p>
        </p:txBody>
      </p:sp>
      <p:sp>
        <p:nvSpPr>
          <p:cNvPr id="4" name="Slide Number Placeholder 3"/>
          <p:cNvSpPr>
            <a:spLocks noGrp="1"/>
          </p:cNvSpPr>
          <p:nvPr>
            <p:ph type="sldNum" sz="quarter" idx="5"/>
          </p:nvPr>
        </p:nvSpPr>
        <p:spPr/>
        <p:txBody>
          <a:bodyPr/>
          <a:lstStyle/>
          <a:p>
            <a:fld id="{9F2414DD-93FB-4BAB-B062-09644DD45FB5}" type="slidenum">
              <a:rPr lang="en-GB" smtClean="0"/>
              <a:t>4</a:t>
            </a:fld>
            <a:endParaRPr lang="en-GB"/>
          </a:p>
        </p:txBody>
      </p:sp>
    </p:spTree>
    <p:extLst>
      <p:ext uri="{BB962C8B-B14F-4D97-AF65-F5344CB8AC3E}">
        <p14:creationId xmlns:p14="http://schemas.microsoft.com/office/powerpoint/2010/main" val="2373305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https://www.ons.gov.uk/peoplepopulationandcommunity/crimeandjustice/methodologies/methodologicalnotewhydothetwodatasourcesshowdifferingtrends</a:t>
            </a:r>
          </a:p>
        </p:txBody>
      </p:sp>
      <p:sp>
        <p:nvSpPr>
          <p:cNvPr id="4" name="Slide Number Placeholder 3"/>
          <p:cNvSpPr>
            <a:spLocks noGrp="1"/>
          </p:cNvSpPr>
          <p:nvPr>
            <p:ph type="sldNum" sz="quarter" idx="5"/>
          </p:nvPr>
        </p:nvSpPr>
        <p:spPr/>
        <p:txBody>
          <a:bodyPr/>
          <a:lstStyle/>
          <a:p>
            <a:fld id="{B4767DC8-D63F-4C29-ABC1-B18F7685C6E2}" type="slidenum">
              <a:rPr lang="en-GB" smtClean="0"/>
              <a:t>5</a:t>
            </a:fld>
            <a:endParaRPr lang="en-GB"/>
          </a:p>
        </p:txBody>
      </p:sp>
    </p:spTree>
    <p:extLst>
      <p:ext uri="{BB962C8B-B14F-4D97-AF65-F5344CB8AC3E}">
        <p14:creationId xmlns:p14="http://schemas.microsoft.com/office/powerpoint/2010/main" val="3726966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https://www.parliament.uk/contentassets/90b7f09a39a74dbcaa34acdfe7a210cb/olympicbritain.pdf#page=159</a:t>
            </a:r>
          </a:p>
          <a:p>
            <a:endParaRPr lang="en-GB" dirty="0"/>
          </a:p>
          <a:p>
            <a:pPr algn="l"/>
            <a:r>
              <a:rPr lang="en-GB" b="0" i="0" dirty="0">
                <a:solidFill>
                  <a:srgbClr val="4D4D4D"/>
                </a:solidFill>
                <a:effectLst/>
                <a:latin typeface="National"/>
              </a:rPr>
              <a:t>During the first two decades of the 20th century the police in England and Wales recorded an average of 90,000 indictable offences each year, a figure which increased to over 500,000 during the 1950s.</a:t>
            </a:r>
          </a:p>
          <a:p>
            <a:pPr algn="l"/>
            <a:r>
              <a:rPr lang="en-GB" b="0" i="0" dirty="0">
                <a:solidFill>
                  <a:srgbClr val="4D4D4D"/>
                </a:solidFill>
                <a:effectLst/>
                <a:latin typeface="National"/>
              </a:rPr>
              <a:t>The crime rate consequently quadrupled from 250 crimes per 100,000 people in 1901 to 1,000 by 1950.</a:t>
            </a:r>
          </a:p>
          <a:p>
            <a:pPr algn="l"/>
            <a:r>
              <a:rPr lang="en-GB" b="0" i="0" dirty="0">
                <a:solidFill>
                  <a:srgbClr val="4D4D4D"/>
                </a:solidFill>
                <a:effectLst/>
                <a:latin typeface="National"/>
              </a:rPr>
              <a:t>But the history of crime in the 20th century is dominated by the even sharper rise in offences recorded by the police since the late 1950s. During the 1960s there was acceleration in recorded crime: it was the only decade in the century where crime doubled. Crime continued to rise according to this measure for much of the remainder of the 20th century, with an average of over one million crimes recorded each year in the 1960s, increasing to two million during the 1970s, and 3.5m in the 1980s.</a:t>
            </a:r>
          </a:p>
          <a:p>
            <a:endParaRPr lang="en-GB" dirty="0"/>
          </a:p>
        </p:txBody>
      </p:sp>
      <p:sp>
        <p:nvSpPr>
          <p:cNvPr id="4" name="Slide Number Placeholder 3"/>
          <p:cNvSpPr>
            <a:spLocks noGrp="1"/>
          </p:cNvSpPr>
          <p:nvPr>
            <p:ph type="sldNum" sz="quarter" idx="5"/>
          </p:nvPr>
        </p:nvSpPr>
        <p:spPr/>
        <p:txBody>
          <a:bodyPr/>
          <a:lstStyle/>
          <a:p>
            <a:fld id="{B4767DC8-D63F-4C29-ABC1-B18F7685C6E2}" type="slidenum">
              <a:rPr lang="en-GB" smtClean="0"/>
              <a:t>6</a:t>
            </a:fld>
            <a:endParaRPr lang="en-GB"/>
          </a:p>
        </p:txBody>
      </p:sp>
    </p:spTree>
    <p:extLst>
      <p:ext uri="{BB962C8B-B14F-4D97-AF65-F5344CB8AC3E}">
        <p14:creationId xmlns:p14="http://schemas.microsoft.com/office/powerpoint/2010/main" val="1281651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https://www.theguardian.com/us-news/2018/may/04/trump-nra-london-hospital-knives</a:t>
            </a:r>
            <a:endParaRPr lang="en-GB" dirty="0"/>
          </a:p>
          <a:p>
            <a:endParaRPr lang="en-GB" dirty="0"/>
          </a:p>
          <a:p>
            <a:r>
              <a:rPr lang="en-GB" dirty="0"/>
              <a:t>https://youtu.be/t_F2y_Nb9Q8</a:t>
            </a:r>
          </a:p>
          <a:p>
            <a:endParaRPr lang="en-GB" dirty="0"/>
          </a:p>
          <a:p>
            <a:endParaRPr lang="en-GB" dirty="0"/>
          </a:p>
        </p:txBody>
      </p:sp>
      <p:sp>
        <p:nvSpPr>
          <p:cNvPr id="4" name="Slide Number Placeholder 3"/>
          <p:cNvSpPr>
            <a:spLocks noGrp="1"/>
          </p:cNvSpPr>
          <p:nvPr>
            <p:ph type="sldNum" sz="quarter" idx="10"/>
          </p:nvPr>
        </p:nvSpPr>
        <p:spPr/>
        <p:txBody>
          <a:bodyPr/>
          <a:lstStyle/>
          <a:p>
            <a:fld id="{B4767DC8-D63F-4C29-ABC1-B18F7685C6E2}" type="slidenum">
              <a:rPr lang="en-GB" smtClean="0"/>
              <a:t>15</a:t>
            </a:fld>
            <a:endParaRPr lang="en-GB"/>
          </a:p>
        </p:txBody>
      </p:sp>
    </p:spTree>
    <p:extLst>
      <p:ext uri="{BB962C8B-B14F-4D97-AF65-F5344CB8AC3E}">
        <p14:creationId xmlns:p14="http://schemas.microsoft.com/office/powerpoint/2010/main" val="2547980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https://whatworks.college.police.uk/Research/overview/Pages/best.aspx</a:t>
            </a:r>
          </a:p>
        </p:txBody>
      </p:sp>
      <p:sp>
        <p:nvSpPr>
          <p:cNvPr id="4" name="Slide Number Placeholder 3"/>
          <p:cNvSpPr>
            <a:spLocks noGrp="1"/>
          </p:cNvSpPr>
          <p:nvPr>
            <p:ph type="sldNum" sz="quarter" idx="5"/>
          </p:nvPr>
        </p:nvSpPr>
        <p:spPr/>
        <p:txBody>
          <a:bodyPr/>
          <a:lstStyle/>
          <a:p>
            <a:fld id="{B4767DC8-D63F-4C29-ABC1-B18F7685C6E2}" type="slidenum">
              <a:rPr lang="en-GB" smtClean="0"/>
              <a:t>17</a:t>
            </a:fld>
            <a:endParaRPr lang="en-GB"/>
          </a:p>
        </p:txBody>
      </p:sp>
    </p:spTree>
    <p:extLst>
      <p:ext uri="{BB962C8B-B14F-4D97-AF65-F5344CB8AC3E}">
        <p14:creationId xmlns:p14="http://schemas.microsoft.com/office/powerpoint/2010/main" val="1462454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https://www.gov.uk/government/collections/crime-research-and-analysis</a:t>
            </a:r>
          </a:p>
          <a:p>
            <a:endParaRPr lang="en-GB" dirty="0"/>
          </a:p>
        </p:txBody>
      </p:sp>
      <p:sp>
        <p:nvSpPr>
          <p:cNvPr id="4" name="Slide Number Placeholder 3"/>
          <p:cNvSpPr>
            <a:spLocks noGrp="1"/>
          </p:cNvSpPr>
          <p:nvPr>
            <p:ph type="sldNum" sz="quarter" idx="5"/>
          </p:nvPr>
        </p:nvSpPr>
        <p:spPr/>
        <p:txBody>
          <a:bodyPr/>
          <a:lstStyle/>
          <a:p>
            <a:fld id="{B4767DC8-D63F-4C29-ABC1-B18F7685C6E2}" type="slidenum">
              <a:rPr lang="en-GB" smtClean="0"/>
              <a:t>18</a:t>
            </a:fld>
            <a:endParaRPr lang="en-GB"/>
          </a:p>
        </p:txBody>
      </p:sp>
    </p:spTree>
    <p:extLst>
      <p:ext uri="{BB962C8B-B14F-4D97-AF65-F5344CB8AC3E}">
        <p14:creationId xmlns:p14="http://schemas.microsoft.com/office/powerpoint/2010/main" val="104227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https://www.gov.uk/government/statistics/police-powers-and-procedures-stop-and-search-and-arrests-england-and-wales-year-ending-31-march-2021/police-powers-and-procedures-stop-and-search-and-arrests-england-and-wales-year-ending-31-march-2021</a:t>
            </a:r>
          </a:p>
        </p:txBody>
      </p:sp>
      <p:sp>
        <p:nvSpPr>
          <p:cNvPr id="4" name="Slide Number Placeholder 3"/>
          <p:cNvSpPr>
            <a:spLocks noGrp="1"/>
          </p:cNvSpPr>
          <p:nvPr>
            <p:ph type="sldNum" sz="quarter" idx="5"/>
          </p:nvPr>
        </p:nvSpPr>
        <p:spPr/>
        <p:txBody>
          <a:bodyPr/>
          <a:lstStyle/>
          <a:p>
            <a:fld id="{B4767DC8-D63F-4C29-ABC1-B18F7685C6E2}" type="slidenum">
              <a:rPr lang="en-GB" smtClean="0"/>
              <a:t>20</a:t>
            </a:fld>
            <a:endParaRPr lang="en-GB"/>
          </a:p>
        </p:txBody>
      </p:sp>
    </p:spTree>
    <p:extLst>
      <p:ext uri="{BB962C8B-B14F-4D97-AF65-F5344CB8AC3E}">
        <p14:creationId xmlns:p14="http://schemas.microsoft.com/office/powerpoint/2010/main" val="2497557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https://www.ethnicity-facts-figures.service.gov.uk/crime-justice-and-the-law/policing/stop-and-search/latest</a:t>
            </a:r>
          </a:p>
          <a:p>
            <a:endParaRPr lang="en-GB" dirty="0"/>
          </a:p>
          <a:p>
            <a:r>
              <a:rPr lang="en-GB" dirty="0"/>
              <a:t>https://www.justiceinspectorates.gov.uk/hmicfrs/media/stop-and-search-powers-20130709.pdf</a:t>
            </a:r>
          </a:p>
          <a:p>
            <a:endParaRPr lang="en-GB" dirty="0"/>
          </a:p>
          <a:p>
            <a:r>
              <a:rPr lang="en-GB" dirty="0"/>
              <a:t>https://www.theguardian.com/commentisfree/2015/aug/07/stop-and-search-uk-rural-black-people-police</a:t>
            </a:r>
          </a:p>
          <a:p>
            <a:endParaRPr lang="en-GB" dirty="0"/>
          </a:p>
          <a:p>
            <a:r>
              <a:rPr lang="en-GB" dirty="0"/>
              <a:t>https://www.bbc.co.uk/news/uk-25657749</a:t>
            </a:r>
          </a:p>
        </p:txBody>
      </p:sp>
      <p:sp>
        <p:nvSpPr>
          <p:cNvPr id="4" name="Slide Number Placeholder 3"/>
          <p:cNvSpPr>
            <a:spLocks noGrp="1"/>
          </p:cNvSpPr>
          <p:nvPr>
            <p:ph type="sldNum" sz="quarter" idx="5"/>
          </p:nvPr>
        </p:nvSpPr>
        <p:spPr/>
        <p:txBody>
          <a:bodyPr/>
          <a:lstStyle/>
          <a:p>
            <a:fld id="{B4767DC8-D63F-4C29-ABC1-B18F7685C6E2}" type="slidenum">
              <a:rPr lang="en-GB" smtClean="0"/>
              <a:t>21</a:t>
            </a:fld>
            <a:endParaRPr lang="en-GB"/>
          </a:p>
        </p:txBody>
      </p:sp>
    </p:spTree>
    <p:extLst>
      <p:ext uri="{BB962C8B-B14F-4D97-AF65-F5344CB8AC3E}">
        <p14:creationId xmlns:p14="http://schemas.microsoft.com/office/powerpoint/2010/main" val="2306176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https://www.ons.gov.uk/peoplepopulationandcommunity/crimeandjustice/bulletins/crimeinenglandandwales/yearendingmarch2019#toc</a:t>
            </a:r>
            <a:endParaRPr lang="en-GB" dirty="0"/>
          </a:p>
          <a:p>
            <a:endParaRPr lang="en-GB" dirty="0"/>
          </a:p>
          <a:p>
            <a:endParaRPr lang="en-GB" dirty="0"/>
          </a:p>
          <a:p>
            <a:r>
              <a:rPr lang="en-GB" dirty="0"/>
              <a:t>Think of reporting the crimes to the police and also to the CSEW</a:t>
            </a:r>
          </a:p>
        </p:txBody>
      </p:sp>
      <p:sp>
        <p:nvSpPr>
          <p:cNvPr id="4" name="Slide Number Placeholder 3"/>
          <p:cNvSpPr>
            <a:spLocks noGrp="1"/>
          </p:cNvSpPr>
          <p:nvPr>
            <p:ph type="sldNum" sz="quarter" idx="10"/>
          </p:nvPr>
        </p:nvSpPr>
        <p:spPr/>
        <p:txBody>
          <a:bodyPr/>
          <a:lstStyle/>
          <a:p>
            <a:fld id="{B4767DC8-D63F-4C29-ABC1-B18F7685C6E2}" type="slidenum">
              <a:rPr lang="en-GB" smtClean="0"/>
              <a:t>26</a:t>
            </a:fld>
            <a:endParaRPr lang="en-GB"/>
          </a:p>
        </p:txBody>
      </p:sp>
    </p:spTree>
    <p:extLst>
      <p:ext uri="{BB962C8B-B14F-4D97-AF65-F5344CB8AC3E}">
        <p14:creationId xmlns:p14="http://schemas.microsoft.com/office/powerpoint/2010/main" val="23888138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https://www.themarshallproject.org/2018/03/30/the-myth-of-the-criminal-immigrant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https://www.bbc.co.uk/news/world-us-canada-46824649</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http://www.emcdda.europa.eu/node/2319_fr</a:t>
            </a:r>
            <a:endParaRPr lang="en-GB" dirty="0"/>
          </a:p>
          <a:p>
            <a:endParaRPr lang="en-GB" dirty="0"/>
          </a:p>
        </p:txBody>
      </p:sp>
      <p:sp>
        <p:nvSpPr>
          <p:cNvPr id="4" name="Slide Number Placeholder 3"/>
          <p:cNvSpPr>
            <a:spLocks noGrp="1"/>
          </p:cNvSpPr>
          <p:nvPr>
            <p:ph type="sldNum" sz="quarter" idx="10"/>
          </p:nvPr>
        </p:nvSpPr>
        <p:spPr/>
        <p:txBody>
          <a:bodyPr/>
          <a:lstStyle/>
          <a:p>
            <a:fld id="{B4767DC8-D63F-4C29-ABC1-B18F7685C6E2}" type="slidenum">
              <a:rPr lang="en-GB" smtClean="0"/>
              <a:t>29</a:t>
            </a:fld>
            <a:endParaRPr lang="en-GB"/>
          </a:p>
        </p:txBody>
      </p:sp>
    </p:spTree>
    <p:extLst>
      <p:ext uri="{BB962C8B-B14F-4D97-AF65-F5344CB8AC3E}">
        <p14:creationId xmlns:p14="http://schemas.microsoft.com/office/powerpoint/2010/main" val="3480669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https://nationalcrimeagency.gov.uk/what-we-do/crime-threats/organised-immigration-crime</a:t>
            </a:r>
            <a:endParaRPr lang="en-GB" dirty="0"/>
          </a:p>
          <a:p>
            <a:endParaRPr lang="en-GB" dirty="0"/>
          </a:p>
          <a:p>
            <a:r>
              <a:rPr lang="en-GB" dirty="0">
                <a:hlinkClick r:id="rId4"/>
              </a:rPr>
              <a:t>https://oxfordre.com/criminology/view/10.1093/acrefore/9780190264079.001.0001/acrefore-9780190264079-e-93/version/0</a:t>
            </a:r>
            <a:endParaRPr lang="en-GB" dirty="0"/>
          </a:p>
          <a:p>
            <a:endParaRPr lang="en-GB" dirty="0"/>
          </a:p>
          <a:p>
            <a:r>
              <a:rPr lang="en-GB" dirty="0">
                <a:hlinkClick r:id="rId5"/>
              </a:rPr>
              <a:t>https://www.theguardian.com/uk-news/2019/aug/30/westminster-looks-at-giving-france-money-to-curb-channel-crossings</a:t>
            </a:r>
            <a:endParaRPr lang="en-GB" dirty="0"/>
          </a:p>
          <a:p>
            <a:endParaRPr lang="en-GB" dirty="0"/>
          </a:p>
          <a:p>
            <a:r>
              <a:rPr lang="en-GB" dirty="0">
                <a:hlinkClick r:id="rId6"/>
              </a:rPr>
              <a:t>https://www.migrationwatchuk.org/briefing-paper/432/the-law-on-immigration</a:t>
            </a:r>
            <a:endParaRPr lang="en-GB" dirty="0"/>
          </a:p>
          <a:p>
            <a:r>
              <a:rPr lang="en-GB" dirty="0">
                <a:hlinkClick r:id="rId7"/>
              </a:rPr>
              <a:t>https://www.independent.co.uk/news/uk/politics/brexit-illegal-immigration-free-movement-eu-leave-a8915816.html</a:t>
            </a:r>
            <a:endParaRPr lang="en-GB" dirty="0"/>
          </a:p>
        </p:txBody>
      </p:sp>
      <p:sp>
        <p:nvSpPr>
          <p:cNvPr id="4" name="Slide Number Placeholder 3"/>
          <p:cNvSpPr>
            <a:spLocks noGrp="1"/>
          </p:cNvSpPr>
          <p:nvPr>
            <p:ph type="sldNum" sz="quarter" idx="10"/>
          </p:nvPr>
        </p:nvSpPr>
        <p:spPr/>
        <p:txBody>
          <a:bodyPr/>
          <a:lstStyle/>
          <a:p>
            <a:fld id="{B4767DC8-D63F-4C29-ABC1-B18F7685C6E2}" type="slidenum">
              <a:rPr lang="en-GB" smtClean="0"/>
              <a:t>30</a:t>
            </a:fld>
            <a:endParaRPr lang="en-GB"/>
          </a:p>
        </p:txBody>
      </p:sp>
    </p:spTree>
    <p:extLst>
      <p:ext uri="{BB962C8B-B14F-4D97-AF65-F5344CB8AC3E}">
        <p14:creationId xmlns:p14="http://schemas.microsoft.com/office/powerpoint/2010/main" val="28501013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https://www.themarshallproject.org/2019/05/13/is-there-a-connection-between-undocumented-immigrants-and-crime</a:t>
            </a:r>
          </a:p>
          <a:p>
            <a:endParaRPr lang="en-GB" dirty="0"/>
          </a:p>
          <a:p>
            <a:r>
              <a:rPr lang="en-GB" dirty="0"/>
              <a:t>https://www.themarshallproject.org/2018/03/30/the-myth-of-the-criminal-immigrant</a:t>
            </a:r>
          </a:p>
        </p:txBody>
      </p:sp>
      <p:sp>
        <p:nvSpPr>
          <p:cNvPr id="4" name="Slide Number Placeholder 3"/>
          <p:cNvSpPr>
            <a:spLocks noGrp="1"/>
          </p:cNvSpPr>
          <p:nvPr>
            <p:ph type="sldNum" sz="quarter" idx="5"/>
          </p:nvPr>
        </p:nvSpPr>
        <p:spPr/>
        <p:txBody>
          <a:bodyPr/>
          <a:lstStyle/>
          <a:p>
            <a:fld id="{B4767DC8-D63F-4C29-ABC1-B18F7685C6E2}" type="slidenum">
              <a:rPr lang="en-GB" smtClean="0"/>
              <a:t>31</a:t>
            </a:fld>
            <a:endParaRPr lang="en-GB"/>
          </a:p>
        </p:txBody>
      </p:sp>
    </p:spTree>
    <p:extLst>
      <p:ext uri="{BB962C8B-B14F-4D97-AF65-F5344CB8AC3E}">
        <p14:creationId xmlns:p14="http://schemas.microsoft.com/office/powerpoint/2010/main" val="32790671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https://www.themarshallproject.org/2018/03/30/the-myth-of-the-criminal-immigrant</a:t>
            </a:r>
          </a:p>
        </p:txBody>
      </p:sp>
      <p:sp>
        <p:nvSpPr>
          <p:cNvPr id="4" name="Slide Number Placeholder 3"/>
          <p:cNvSpPr>
            <a:spLocks noGrp="1"/>
          </p:cNvSpPr>
          <p:nvPr>
            <p:ph type="sldNum" sz="quarter" idx="5"/>
          </p:nvPr>
        </p:nvSpPr>
        <p:spPr/>
        <p:txBody>
          <a:bodyPr/>
          <a:lstStyle/>
          <a:p>
            <a:fld id="{B4767DC8-D63F-4C29-ABC1-B18F7685C6E2}" type="slidenum">
              <a:rPr lang="en-GB" smtClean="0"/>
              <a:t>32</a:t>
            </a:fld>
            <a:endParaRPr lang="en-GB"/>
          </a:p>
        </p:txBody>
      </p:sp>
    </p:spTree>
    <p:extLst>
      <p:ext uri="{BB962C8B-B14F-4D97-AF65-F5344CB8AC3E}">
        <p14:creationId xmlns:p14="http://schemas.microsoft.com/office/powerpoint/2010/main" val="1956278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9256A74-E466-40C5-8B20-F89159C8C0C7}"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120158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256A74-E466-40C5-8B20-F89159C8C0C7}"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1386671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56A74-E466-40C5-8B20-F89159C8C0C7}"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1005754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9256A74-E466-40C5-8B20-F89159C8C0C7}"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3564574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9256A74-E466-40C5-8B20-F89159C8C0C7}" type="datetimeFigureOut">
              <a:rPr lang="en-GB" smtClean="0"/>
              <a:t>04/03/2022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3695607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9256A74-E466-40C5-8B20-F89159C8C0C7}" type="datetimeFigureOut">
              <a:rPr lang="en-GB" smtClean="0"/>
              <a:t>04/03/2022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3322884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256A74-E466-40C5-8B20-F89159C8C0C7}" type="datetimeFigureOut">
              <a:rPr lang="en-GB" smtClean="0"/>
              <a:t>04/03/2022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3081107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256A74-E466-40C5-8B20-F89159C8C0C7}"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43629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256A74-E466-40C5-8B20-F89159C8C0C7}"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1015929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256A74-E466-40C5-8B20-F89159C8C0C7}"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3268980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256A74-E466-40C5-8B20-F89159C8C0C7}"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2805309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256A74-E466-40C5-8B20-F89159C8C0C7}" type="datetimeFigureOut">
              <a:rPr lang="en-GB" smtClean="0"/>
              <a:t>04/03/2022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B59DC5-71F5-4E54-A5C7-F178BCE121EA}" type="slidenum">
              <a:rPr lang="en-GB" smtClean="0"/>
              <a:t>‹#›</a:t>
            </a:fld>
            <a:endParaRPr lang="en-GB"/>
          </a:p>
        </p:txBody>
      </p:sp>
    </p:spTree>
    <p:extLst>
      <p:ext uri="{BB962C8B-B14F-4D97-AF65-F5344CB8AC3E}">
        <p14:creationId xmlns:p14="http://schemas.microsoft.com/office/powerpoint/2010/main" val="36561466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crimesurvey.co.uk/Content/pdf/2019-20%20CSEW%2010-15%20YEAR%20OLD%20Questionnaire%20V1.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crimesurvey.co.uk/en/AboutTheSurvey.htm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hatworks.college.police.uk/Research/overview/Pages/People_and_places.aspx"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hatworks.college.police.uk/Research/overview/Pages/What_stops_offending.aspx" TargetMode="External"/><Relationship Id="rId4" Type="http://schemas.openxmlformats.org/officeDocument/2006/relationships/hyperlink" Target="https://whatworks.college.police.uk/Research/overview/Pages/Targeted_approaches.aspx"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1" name="Straight Connector 1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584683"/>
            <a:ext cx="9144000" cy="2551829"/>
          </a:xfrm>
        </p:spPr>
        <p:txBody>
          <a:bodyPr anchor="ctr">
            <a:normAutofit/>
          </a:bodyPr>
          <a:lstStyle/>
          <a:p>
            <a:r>
              <a:rPr lang="en-GB" sz="6600"/>
              <a:t>Crime Rates</a:t>
            </a:r>
          </a:p>
        </p:txBody>
      </p:sp>
      <p:sp>
        <p:nvSpPr>
          <p:cNvPr id="3" name="Subtitle 2"/>
          <p:cNvSpPr>
            <a:spLocks noGrp="1"/>
          </p:cNvSpPr>
          <p:nvPr>
            <p:ph type="subTitle" idx="1"/>
          </p:nvPr>
        </p:nvSpPr>
        <p:spPr>
          <a:xfrm>
            <a:off x="1524000" y="5160469"/>
            <a:ext cx="9144000" cy="1182135"/>
          </a:xfrm>
        </p:spPr>
        <p:txBody>
          <a:bodyPr anchor="ctr">
            <a:normAutofit/>
          </a:bodyPr>
          <a:lstStyle/>
          <a:p>
            <a:r>
              <a:rPr lang="en-GB" sz="2800" dirty="0"/>
              <a:t>Week</a:t>
            </a:r>
            <a:r>
              <a:rPr lang="en-GB" sz="1400" dirty="0"/>
              <a:t>https://slideplayer.com/slide/4107312/</a:t>
            </a:r>
          </a:p>
          <a:p>
            <a:r>
              <a:rPr lang="en-GB" sz="2800" dirty="0"/>
              <a:t> 5</a:t>
            </a:r>
          </a:p>
        </p:txBody>
      </p:sp>
    </p:spTree>
    <p:extLst>
      <p:ext uri="{BB962C8B-B14F-4D97-AF65-F5344CB8AC3E}">
        <p14:creationId xmlns:p14="http://schemas.microsoft.com/office/powerpoint/2010/main" val="2122619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E30CD-B6F0-47AC-AB50-A0F89A342A82}"/>
              </a:ext>
            </a:extLst>
          </p:cNvPr>
          <p:cNvSpPr>
            <a:spLocks noGrp="1"/>
          </p:cNvSpPr>
          <p:nvPr>
            <p:ph type="title"/>
          </p:nvPr>
        </p:nvSpPr>
        <p:spPr>
          <a:xfrm>
            <a:off x="838200" y="365126"/>
            <a:ext cx="10515600" cy="774561"/>
          </a:xfrm>
        </p:spPr>
        <p:txBody>
          <a:bodyPr>
            <a:normAutofit/>
          </a:bodyPr>
          <a:lstStyle/>
          <a:p>
            <a:r>
              <a:rPr lang="en-GB" sz="3200" i="0" dirty="0">
                <a:solidFill>
                  <a:srgbClr val="444444"/>
                </a:solidFill>
                <a:effectLst/>
                <a:latin typeface="Open Sans" panose="020B0606030504020204" pitchFamily="34" charset="0"/>
              </a:rPr>
              <a:t>Production of Crime Statistics</a:t>
            </a:r>
            <a:endParaRPr lang="en-GB" sz="3200" dirty="0"/>
          </a:p>
        </p:txBody>
      </p:sp>
      <p:sp>
        <p:nvSpPr>
          <p:cNvPr id="3" name="Content Placeholder 2">
            <a:extLst>
              <a:ext uri="{FF2B5EF4-FFF2-40B4-BE49-F238E27FC236}">
                <a16:creationId xmlns:a16="http://schemas.microsoft.com/office/drawing/2014/main" id="{408EB38E-9967-4F99-A90E-21794E50B7FF}"/>
              </a:ext>
            </a:extLst>
          </p:cNvPr>
          <p:cNvSpPr>
            <a:spLocks noGrp="1"/>
          </p:cNvSpPr>
          <p:nvPr>
            <p:ph idx="1"/>
          </p:nvPr>
        </p:nvSpPr>
        <p:spPr>
          <a:xfrm>
            <a:off x="838200" y="1139687"/>
            <a:ext cx="10515600" cy="5037277"/>
          </a:xfrm>
        </p:spPr>
        <p:txBody>
          <a:bodyPr>
            <a:normAutofit/>
          </a:bodyPr>
          <a:lstStyle/>
          <a:p>
            <a:r>
              <a:rPr lang="en-GB" dirty="0"/>
              <a:t>Crime Survey for England and Wales (CSEW)</a:t>
            </a:r>
          </a:p>
          <a:p>
            <a:r>
              <a:rPr lang="en-GB" dirty="0"/>
              <a:t>Office for National Statistics (ONS) is responsible for the CSEW</a:t>
            </a:r>
          </a:p>
          <a:p>
            <a:r>
              <a:rPr lang="en-GB" dirty="0"/>
              <a:t>Data measures whether someone was either:</a:t>
            </a:r>
          </a:p>
          <a:p>
            <a:r>
              <a:rPr lang="en-GB" dirty="0"/>
              <a:t>a victim of at least one crime</a:t>
            </a:r>
          </a:p>
          <a:p>
            <a:r>
              <a:rPr lang="en-GB" dirty="0"/>
              <a:t>a resident of a household that had been subject to at least one household crime </a:t>
            </a:r>
          </a:p>
          <a:p>
            <a:r>
              <a:rPr lang="en-GB" dirty="0"/>
              <a:t>Since January 2009, the CSEW has been extended to children aged 10 to 15 years to gain a more complete picture of crime</a:t>
            </a:r>
          </a:p>
          <a:p>
            <a:pPr lvl="1"/>
            <a:r>
              <a:rPr lang="en-GB" dirty="0">
                <a:hlinkClick r:id="rId3"/>
              </a:rPr>
              <a:t>https://www.crimesurvey.co.uk/Content/pdf/2019-20%20CSEW%2010-15%20YEAR%20OLD%20Questionnaire%20V1.pdf</a:t>
            </a:r>
            <a:endParaRPr lang="en-GB" dirty="0"/>
          </a:p>
          <a:p>
            <a:pPr lvl="1"/>
            <a:endParaRPr lang="en-GB" dirty="0"/>
          </a:p>
          <a:p>
            <a:endParaRPr lang="en-GB" dirty="0"/>
          </a:p>
        </p:txBody>
      </p:sp>
    </p:spTree>
    <p:extLst>
      <p:ext uri="{BB962C8B-B14F-4D97-AF65-F5344CB8AC3E}">
        <p14:creationId xmlns:p14="http://schemas.microsoft.com/office/powerpoint/2010/main" val="267738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a:t>How Much Crime?</a:t>
            </a:r>
          </a:p>
        </p:txBody>
      </p:sp>
      <p:sp>
        <p:nvSpPr>
          <p:cNvPr id="3" name="Content Placeholder 2"/>
          <p:cNvSpPr>
            <a:spLocks noGrp="1"/>
          </p:cNvSpPr>
          <p:nvPr>
            <p:ph idx="1"/>
          </p:nvPr>
        </p:nvSpPr>
        <p:spPr>
          <a:xfrm>
            <a:off x="1045028" y="2560322"/>
            <a:ext cx="9941319" cy="3581858"/>
          </a:xfrm>
        </p:spPr>
        <p:txBody>
          <a:bodyPr anchor="ctr">
            <a:normAutofit/>
          </a:bodyPr>
          <a:lstStyle/>
          <a:p>
            <a:r>
              <a:rPr lang="en-GB" sz="2400" dirty="0"/>
              <a:t>How do we know?</a:t>
            </a:r>
          </a:p>
          <a:p>
            <a:r>
              <a:rPr lang="en-GB" sz="2400" dirty="0"/>
              <a:t>Sources of collecting data</a:t>
            </a:r>
          </a:p>
          <a:p>
            <a:r>
              <a:rPr lang="en-GB" sz="2400" dirty="0"/>
              <a:t>Trends in different crimes?</a:t>
            </a:r>
          </a:p>
          <a:p>
            <a:r>
              <a:rPr lang="en-GB" sz="2400" dirty="0"/>
              <a:t>Compare the years</a:t>
            </a:r>
          </a:p>
          <a:p>
            <a:r>
              <a:rPr lang="en-GB" sz="2400" dirty="0"/>
              <a:t>Does technology add to crime rates?</a:t>
            </a:r>
          </a:p>
          <a:p>
            <a:r>
              <a:rPr lang="en-GB" sz="3200" dirty="0"/>
              <a:t>TASK - https://www.adt.co.uk/crime-in-my-area</a:t>
            </a:r>
          </a:p>
          <a:p>
            <a:endParaRPr lang="en-GB" sz="2400" dirty="0"/>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4059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F2BE7A-0D7E-453C-941C-B8F235C83D2E}"/>
              </a:ext>
            </a:extLst>
          </p:cNvPr>
          <p:cNvSpPr>
            <a:spLocks noGrp="1"/>
          </p:cNvSpPr>
          <p:nvPr>
            <p:ph type="title"/>
          </p:nvPr>
        </p:nvSpPr>
        <p:spPr>
          <a:xfrm>
            <a:off x="1115568" y="548640"/>
            <a:ext cx="10168128" cy="1179576"/>
          </a:xfrm>
        </p:spPr>
        <p:txBody>
          <a:bodyPr>
            <a:normAutofit/>
          </a:bodyPr>
          <a:lstStyle/>
          <a:p>
            <a:r>
              <a:rPr lang="en-GB" sz="4000"/>
              <a:t>CSEW</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67923F-183D-4AF9-9B41-CB69EFDF07D5}"/>
              </a:ext>
            </a:extLst>
          </p:cNvPr>
          <p:cNvSpPr>
            <a:spLocks noGrp="1"/>
          </p:cNvSpPr>
          <p:nvPr>
            <p:ph idx="1"/>
          </p:nvPr>
        </p:nvSpPr>
        <p:spPr>
          <a:xfrm>
            <a:off x="1115568" y="2380343"/>
            <a:ext cx="10168128" cy="3796620"/>
          </a:xfrm>
        </p:spPr>
        <p:txBody>
          <a:bodyPr>
            <a:normAutofit/>
          </a:bodyPr>
          <a:lstStyle/>
          <a:p>
            <a:r>
              <a:rPr lang="en-GB" dirty="0"/>
              <a:t>Captures a broad range of victim-based crimes</a:t>
            </a:r>
          </a:p>
          <a:p>
            <a:r>
              <a:rPr lang="en-GB" dirty="0"/>
              <a:t>Crimes can be recorded or not to the police</a:t>
            </a:r>
          </a:p>
          <a:p>
            <a:r>
              <a:rPr lang="en-GB" dirty="0"/>
              <a:t>A sample of the population and not the whole picture</a:t>
            </a:r>
          </a:p>
          <a:p>
            <a:r>
              <a:rPr lang="en-GB" dirty="0"/>
              <a:t>Does not measure the specific number of times they were a victim, nor the seriousness of the crime they were victim of.</a:t>
            </a:r>
          </a:p>
          <a:p>
            <a:r>
              <a:rPr lang="en-GB" dirty="0"/>
              <a:t>Does not record ‘white collar’ crimes</a:t>
            </a:r>
          </a:p>
          <a:p>
            <a:r>
              <a:rPr lang="en-GB" dirty="0">
                <a:hlinkClick r:id="rId3"/>
              </a:rPr>
              <a:t>https://www.crimesurvey.co.uk/en/AboutTheSurvey.html</a:t>
            </a:r>
            <a:endParaRPr lang="en-GB" dirty="0"/>
          </a:p>
          <a:p>
            <a:endParaRPr lang="en-GB" dirty="0"/>
          </a:p>
          <a:p>
            <a:pPr lvl="1"/>
            <a:endParaRPr lang="en-GB" sz="2800" dirty="0"/>
          </a:p>
          <a:p>
            <a:endParaRPr lang="en-GB" sz="2200" dirty="0"/>
          </a:p>
          <a:p>
            <a:endParaRPr lang="en-GB" sz="2200" dirty="0"/>
          </a:p>
          <a:p>
            <a:endParaRPr lang="en-GB" sz="2200" dirty="0"/>
          </a:p>
        </p:txBody>
      </p:sp>
    </p:spTree>
    <p:extLst>
      <p:ext uri="{BB962C8B-B14F-4D97-AF65-F5344CB8AC3E}">
        <p14:creationId xmlns:p14="http://schemas.microsoft.com/office/powerpoint/2010/main" val="2631757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BCFA6-0928-4BD1-9DBE-C1E9BA2D2554}"/>
              </a:ext>
            </a:extLst>
          </p:cNvPr>
          <p:cNvSpPr>
            <a:spLocks noGrp="1"/>
          </p:cNvSpPr>
          <p:nvPr>
            <p:ph type="title"/>
          </p:nvPr>
        </p:nvSpPr>
        <p:spPr/>
        <p:txBody>
          <a:bodyPr/>
          <a:lstStyle/>
          <a:p>
            <a:r>
              <a:rPr lang="en-GB" dirty="0"/>
              <a:t>Police and Reporting crime</a:t>
            </a:r>
          </a:p>
        </p:txBody>
      </p:sp>
      <p:sp>
        <p:nvSpPr>
          <p:cNvPr id="3" name="Content Placeholder 2">
            <a:extLst>
              <a:ext uri="{FF2B5EF4-FFF2-40B4-BE49-F238E27FC236}">
                <a16:creationId xmlns:a16="http://schemas.microsoft.com/office/drawing/2014/main" id="{F12F4927-76C0-4A63-95C5-CC3EA08B77C5}"/>
              </a:ext>
            </a:extLst>
          </p:cNvPr>
          <p:cNvSpPr>
            <a:spLocks noGrp="1"/>
          </p:cNvSpPr>
          <p:nvPr>
            <p:ph idx="1"/>
          </p:nvPr>
        </p:nvSpPr>
        <p:spPr>
          <a:xfrm>
            <a:off x="838200" y="1463040"/>
            <a:ext cx="10515600" cy="4713923"/>
          </a:xfrm>
        </p:spPr>
        <p:txBody>
          <a:bodyPr>
            <a:normAutofit/>
          </a:bodyPr>
          <a:lstStyle/>
          <a:p>
            <a:r>
              <a:rPr lang="en-GB" b="0" i="0" dirty="0">
                <a:solidFill>
                  <a:srgbClr val="323132"/>
                </a:solidFill>
                <a:effectLst/>
                <a:latin typeface="open sans" panose="020B0606030504020204" pitchFamily="34" charset="0"/>
              </a:rPr>
              <a:t>The police record crimes at the point at which they are reported to or identified by them</a:t>
            </a:r>
          </a:p>
          <a:p>
            <a:r>
              <a:rPr lang="en-GB" dirty="0">
                <a:solidFill>
                  <a:srgbClr val="323132"/>
                </a:solidFill>
                <a:latin typeface="open sans" panose="020B0606030504020204" pitchFamily="34" charset="0"/>
              </a:rPr>
              <a:t>Differences? –</a:t>
            </a:r>
          </a:p>
          <a:p>
            <a:pPr lvl="1"/>
            <a:r>
              <a:rPr lang="en-GB" b="0" i="0" dirty="0">
                <a:solidFill>
                  <a:srgbClr val="323132"/>
                </a:solidFill>
                <a:effectLst/>
                <a:latin typeface="open sans" panose="020B0606030504020204" pitchFamily="34" charset="0"/>
              </a:rPr>
              <a:t>CSEW asks respondents about crime experienced in the 12 months</a:t>
            </a:r>
          </a:p>
          <a:p>
            <a:pPr lvl="1"/>
            <a:r>
              <a:rPr lang="en-GB" b="0" i="0" dirty="0">
                <a:solidFill>
                  <a:srgbClr val="323132"/>
                </a:solidFill>
                <a:effectLst/>
                <a:latin typeface="open sans" panose="020B0606030504020204" pitchFamily="34" charset="0"/>
              </a:rPr>
              <a:t>Lap ove</a:t>
            </a:r>
            <a:r>
              <a:rPr lang="en-GB" dirty="0">
                <a:solidFill>
                  <a:srgbClr val="323132"/>
                </a:solidFill>
                <a:latin typeface="open sans" panose="020B0606030504020204" pitchFamily="34" charset="0"/>
              </a:rPr>
              <a:t>r time</a:t>
            </a:r>
            <a:endParaRPr lang="en-GB" b="0" i="0" dirty="0">
              <a:solidFill>
                <a:srgbClr val="323132"/>
              </a:solidFill>
              <a:effectLst/>
              <a:latin typeface="open sans" panose="020B0606030504020204" pitchFamily="34" charset="0"/>
            </a:endParaRPr>
          </a:p>
          <a:p>
            <a:pPr lvl="1"/>
            <a:r>
              <a:rPr lang="en-GB" b="0" i="0" dirty="0">
                <a:solidFill>
                  <a:srgbClr val="323132"/>
                </a:solidFill>
                <a:effectLst/>
                <a:latin typeface="open sans" panose="020B0606030504020204" pitchFamily="34" charset="0"/>
              </a:rPr>
              <a:t>CSEW lagging behind the police figures</a:t>
            </a:r>
          </a:p>
          <a:p>
            <a:pPr lvl="1"/>
            <a:r>
              <a:rPr lang="en-GB" b="0" i="0" dirty="0">
                <a:solidFill>
                  <a:srgbClr val="323132"/>
                </a:solidFill>
                <a:effectLst/>
                <a:latin typeface="open sans" panose="020B0606030504020204" pitchFamily="34" charset="0"/>
              </a:rPr>
              <a:t>2014 inspection by Her Majesty’s Inspectorate of Constabulary and Fire and Rescue Services (HMICFRS) of the integrity of police recorded crime data. </a:t>
            </a:r>
          </a:p>
          <a:p>
            <a:pPr lvl="1"/>
            <a:r>
              <a:rPr lang="en-GB" b="0" i="0" dirty="0">
                <a:solidFill>
                  <a:srgbClr val="323132"/>
                </a:solidFill>
                <a:effectLst/>
                <a:latin typeface="open sans" panose="020B0606030504020204" pitchFamily="34" charset="0"/>
              </a:rPr>
              <a:t>High number of reporting from victims were not being recorded in line with the Home Office Counting Rules (HO) - violence against the person and sexual offences.</a:t>
            </a:r>
            <a:endParaRPr lang="en-GB" dirty="0"/>
          </a:p>
        </p:txBody>
      </p:sp>
    </p:spTree>
    <p:extLst>
      <p:ext uri="{BB962C8B-B14F-4D97-AF65-F5344CB8AC3E}">
        <p14:creationId xmlns:p14="http://schemas.microsoft.com/office/powerpoint/2010/main" val="2688048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D30D82-4282-4B82-BCF5-B724A2A78D0D}"/>
              </a:ext>
            </a:extLst>
          </p:cNvPr>
          <p:cNvPicPr>
            <a:picLocks noChangeAspect="1"/>
          </p:cNvPicPr>
          <p:nvPr/>
        </p:nvPicPr>
        <p:blipFill>
          <a:blip r:embed="rId3"/>
          <a:stretch>
            <a:fillRect/>
          </a:stretch>
        </p:blipFill>
        <p:spPr>
          <a:xfrm>
            <a:off x="792480" y="618118"/>
            <a:ext cx="10774680" cy="5862009"/>
          </a:xfrm>
          <a:prstGeom prst="rect">
            <a:avLst/>
          </a:prstGeom>
        </p:spPr>
      </p:pic>
    </p:spTree>
    <p:extLst>
      <p:ext uri="{BB962C8B-B14F-4D97-AF65-F5344CB8AC3E}">
        <p14:creationId xmlns:p14="http://schemas.microsoft.com/office/powerpoint/2010/main" val="3410329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3CA88-C649-4DF4-8BB7-20C1CD61E91D}"/>
              </a:ext>
            </a:extLst>
          </p:cNvPr>
          <p:cNvSpPr>
            <a:spLocks noGrp="1"/>
          </p:cNvSpPr>
          <p:nvPr>
            <p:ph type="title"/>
          </p:nvPr>
        </p:nvSpPr>
        <p:spPr/>
        <p:txBody>
          <a:bodyPr/>
          <a:lstStyle/>
          <a:p>
            <a:r>
              <a:rPr lang="en-GB" dirty="0"/>
              <a:t>CSEW</a:t>
            </a:r>
          </a:p>
        </p:txBody>
      </p:sp>
      <p:sp>
        <p:nvSpPr>
          <p:cNvPr id="3" name="Content Placeholder 2">
            <a:extLst>
              <a:ext uri="{FF2B5EF4-FFF2-40B4-BE49-F238E27FC236}">
                <a16:creationId xmlns:a16="http://schemas.microsoft.com/office/drawing/2014/main" id="{C82795F8-6829-4053-9299-5DF7B285A746}"/>
              </a:ext>
            </a:extLst>
          </p:cNvPr>
          <p:cNvSpPr>
            <a:spLocks noGrp="1"/>
          </p:cNvSpPr>
          <p:nvPr>
            <p:ph idx="1"/>
          </p:nvPr>
        </p:nvSpPr>
        <p:spPr/>
        <p:txBody>
          <a:bodyPr/>
          <a:lstStyle/>
          <a:p>
            <a:r>
              <a:rPr lang="en-GB" b="0" i="0" dirty="0">
                <a:solidFill>
                  <a:srgbClr val="323132"/>
                </a:solidFill>
                <a:effectLst/>
                <a:latin typeface="open sans" panose="020B0606030504020204" pitchFamily="34" charset="0"/>
              </a:rPr>
              <a:t>Those over 18 years old experienced 12.9 million offences in the year ending September 2021 </a:t>
            </a:r>
          </a:p>
          <a:p>
            <a:r>
              <a:rPr lang="en-GB" b="0" i="0" dirty="0">
                <a:solidFill>
                  <a:srgbClr val="323132"/>
                </a:solidFill>
                <a:effectLst/>
                <a:latin typeface="open sans" panose="020B0606030504020204" pitchFamily="34" charset="0"/>
              </a:rPr>
              <a:t>Patterns of crime have been significantly affected by the pandemic and government restrictions on social contact</a:t>
            </a:r>
          </a:p>
          <a:p>
            <a:r>
              <a:rPr lang="en-GB" dirty="0">
                <a:solidFill>
                  <a:srgbClr val="323132"/>
                </a:solidFill>
                <a:latin typeface="open sans" panose="020B0606030504020204" pitchFamily="34" charset="0"/>
              </a:rPr>
              <a:t>D</a:t>
            </a:r>
            <a:r>
              <a:rPr lang="en-GB" b="0" i="0" dirty="0">
                <a:solidFill>
                  <a:srgbClr val="323132"/>
                </a:solidFill>
                <a:effectLst/>
                <a:latin typeface="open sans" panose="020B0606030504020204" pitchFamily="34" charset="0"/>
              </a:rPr>
              <a:t>ecreases of certain crimes such as theft offences. </a:t>
            </a:r>
          </a:p>
          <a:p>
            <a:r>
              <a:rPr lang="en-GB" dirty="0">
                <a:solidFill>
                  <a:srgbClr val="323132"/>
                </a:solidFill>
                <a:latin typeface="open sans" panose="020B0606030504020204" pitchFamily="34" charset="0"/>
              </a:rPr>
              <a:t>F</a:t>
            </a:r>
            <a:r>
              <a:rPr lang="en-GB" b="0" i="0" dirty="0">
                <a:solidFill>
                  <a:srgbClr val="323132"/>
                </a:solidFill>
                <a:effectLst/>
                <a:latin typeface="open sans" panose="020B0606030504020204" pitchFamily="34" charset="0"/>
              </a:rPr>
              <a:t>raud and computer misuse offences had a 14% increase</a:t>
            </a:r>
          </a:p>
          <a:p>
            <a:r>
              <a:rPr lang="en-GB" b="0" i="0" dirty="0">
                <a:solidFill>
                  <a:srgbClr val="323132"/>
                </a:solidFill>
                <a:effectLst/>
                <a:latin typeface="open sans" panose="020B0606030504020204" pitchFamily="34" charset="0"/>
              </a:rPr>
              <a:t>Total crime excluding fraud and computer misuse decreased by 14% compared with the year ending September 2019</a:t>
            </a:r>
          </a:p>
          <a:p>
            <a:endParaRPr lang="en-GB" dirty="0">
              <a:solidFill>
                <a:srgbClr val="323132"/>
              </a:solidFill>
              <a:latin typeface="open sans" panose="020B0606030504020204" pitchFamily="34" charset="0"/>
            </a:endParaRPr>
          </a:p>
        </p:txBody>
      </p:sp>
    </p:spTree>
    <p:extLst>
      <p:ext uri="{BB962C8B-B14F-4D97-AF65-F5344CB8AC3E}">
        <p14:creationId xmlns:p14="http://schemas.microsoft.com/office/powerpoint/2010/main" val="1852866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46C3CAB-90EC-48B9-8083-F35E975497F2}"/>
              </a:ext>
            </a:extLst>
          </p:cNvPr>
          <p:cNvSpPr>
            <a:spLocks noGrp="1"/>
          </p:cNvSpPr>
          <p:nvPr>
            <p:ph type="title"/>
          </p:nvPr>
        </p:nvSpPr>
        <p:spPr>
          <a:xfrm>
            <a:off x="1115568" y="548640"/>
            <a:ext cx="10168128" cy="1179576"/>
          </a:xfrm>
        </p:spPr>
        <p:txBody>
          <a:bodyPr>
            <a:normAutofit/>
          </a:bodyPr>
          <a:lstStyle/>
          <a:p>
            <a:r>
              <a:rPr lang="en-GB" sz="4000">
                <a:latin typeface="open sans" panose="020B0606030504020204" pitchFamily="34" charset="0"/>
              </a:rPr>
              <a:t>I</a:t>
            </a:r>
            <a:r>
              <a:rPr lang="en-GB" sz="4000" b="0" i="0">
                <a:effectLst/>
                <a:latin typeface="open sans" panose="020B0606030504020204" pitchFamily="34" charset="0"/>
              </a:rPr>
              <a:t>ncidents of Violence</a:t>
            </a:r>
            <a:endParaRPr lang="en-GB" sz="400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E6BE737-D38C-461C-9ED4-E2C34DEF0D09}"/>
              </a:ext>
            </a:extLst>
          </p:cNvPr>
          <p:cNvSpPr>
            <a:spLocks noGrp="1"/>
          </p:cNvSpPr>
          <p:nvPr>
            <p:ph idx="1"/>
          </p:nvPr>
        </p:nvSpPr>
        <p:spPr>
          <a:xfrm>
            <a:off x="1115568" y="2481943"/>
            <a:ext cx="10168128" cy="3695020"/>
          </a:xfrm>
        </p:spPr>
        <p:txBody>
          <a:bodyPr>
            <a:normAutofit/>
          </a:bodyPr>
          <a:lstStyle/>
          <a:p>
            <a:r>
              <a:rPr lang="en-GB" sz="2400" b="0" i="0" dirty="0">
                <a:effectLst/>
                <a:latin typeface="open sans" panose="020B0606030504020204" pitchFamily="34" charset="0"/>
              </a:rPr>
              <a:t>27% decrease in the number of victims of violent crime</a:t>
            </a:r>
          </a:p>
          <a:p>
            <a:r>
              <a:rPr lang="en-GB" sz="2400" dirty="0">
                <a:latin typeface="open sans" panose="020B0606030504020204" pitchFamily="34" charset="0"/>
              </a:rPr>
              <a:t>Victims attacked by s</a:t>
            </a:r>
            <a:r>
              <a:rPr lang="en-GB" sz="2400" b="0" i="0" dirty="0">
                <a:effectLst/>
                <a:latin typeface="open sans" panose="020B0606030504020204" pitchFamily="34" charset="0"/>
              </a:rPr>
              <a:t>trangers dropped by 50% = reflecting the closure of the night-time activity</a:t>
            </a:r>
          </a:p>
          <a:p>
            <a:pPr>
              <a:buFont typeface="Arial" panose="020B0604020202020204" pitchFamily="34" charset="0"/>
              <a:buChar char="•"/>
            </a:pPr>
            <a:r>
              <a:rPr lang="en-GB" sz="2400" b="0" i="0" dirty="0">
                <a:effectLst/>
                <a:latin typeface="open sans" panose="020B0606030504020204" pitchFamily="34" charset="0"/>
              </a:rPr>
              <a:t>little change in the number of homicides, with 666 offences recorded</a:t>
            </a:r>
          </a:p>
          <a:p>
            <a:pPr>
              <a:buFont typeface="Arial" panose="020B0604020202020204" pitchFamily="34" charset="0"/>
              <a:buChar char="•"/>
            </a:pPr>
            <a:r>
              <a:rPr lang="en-GB" sz="2400" b="0" i="0" dirty="0">
                <a:effectLst/>
                <a:latin typeface="open sans" panose="020B0606030504020204" pitchFamily="34" charset="0"/>
              </a:rPr>
              <a:t>9% decrease in the number of police recorded offences involving firearms</a:t>
            </a:r>
          </a:p>
          <a:p>
            <a:pPr>
              <a:buFont typeface="Arial" panose="020B0604020202020204" pitchFamily="34" charset="0"/>
              <a:buChar char="•"/>
            </a:pPr>
            <a:r>
              <a:rPr lang="en-GB" sz="2400" b="0" i="0" dirty="0">
                <a:effectLst/>
                <a:latin typeface="open sans" panose="020B0606030504020204" pitchFamily="34" charset="0"/>
              </a:rPr>
              <a:t>10% decrease in offences involving knives or sharp instruments</a:t>
            </a:r>
            <a:endParaRPr lang="en-GB" sz="2400" dirty="0"/>
          </a:p>
        </p:txBody>
      </p:sp>
    </p:spTree>
    <p:extLst>
      <p:ext uri="{BB962C8B-B14F-4D97-AF65-F5344CB8AC3E}">
        <p14:creationId xmlns:p14="http://schemas.microsoft.com/office/powerpoint/2010/main" val="2308469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D9AFE67-A176-475D-9259-56FDA7E44E69}"/>
              </a:ext>
            </a:extLst>
          </p:cNvPr>
          <p:cNvPicPr>
            <a:picLocks noChangeAspect="1"/>
          </p:cNvPicPr>
          <p:nvPr/>
        </p:nvPicPr>
        <p:blipFill>
          <a:blip r:embed="rId2"/>
          <a:stretch>
            <a:fillRect/>
          </a:stretch>
        </p:blipFill>
        <p:spPr>
          <a:xfrm>
            <a:off x="449943" y="331062"/>
            <a:ext cx="11059886" cy="6195876"/>
          </a:xfrm>
          <a:prstGeom prst="rect">
            <a:avLst/>
          </a:prstGeom>
        </p:spPr>
      </p:pic>
    </p:spTree>
    <p:extLst>
      <p:ext uri="{BB962C8B-B14F-4D97-AF65-F5344CB8AC3E}">
        <p14:creationId xmlns:p14="http://schemas.microsoft.com/office/powerpoint/2010/main" val="2596072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9C688D-B927-4FBF-A4BF-1E2119710968}"/>
              </a:ext>
            </a:extLst>
          </p:cNvPr>
          <p:cNvSpPr>
            <a:spLocks noGrp="1"/>
          </p:cNvSpPr>
          <p:nvPr>
            <p:ph type="title"/>
          </p:nvPr>
        </p:nvSpPr>
        <p:spPr>
          <a:xfrm>
            <a:off x="1115568" y="548640"/>
            <a:ext cx="10168128" cy="1179576"/>
          </a:xfrm>
        </p:spPr>
        <p:txBody>
          <a:bodyPr>
            <a:normAutofit/>
          </a:bodyPr>
          <a:lstStyle/>
          <a:p>
            <a:r>
              <a:rPr lang="en-GB" sz="4000" b="0" i="0">
                <a:effectLst/>
                <a:latin typeface="open sans" panose="020B0606030504020204" pitchFamily="34" charset="0"/>
              </a:rPr>
              <a:t>Sexual offences</a:t>
            </a:r>
            <a:endParaRPr lang="en-GB" sz="400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01FBBAD-1E95-437D-844C-10F462FE2512}"/>
              </a:ext>
            </a:extLst>
          </p:cNvPr>
          <p:cNvSpPr>
            <a:spLocks noGrp="1"/>
          </p:cNvSpPr>
          <p:nvPr>
            <p:ph idx="1"/>
          </p:nvPr>
        </p:nvSpPr>
        <p:spPr>
          <a:xfrm>
            <a:off x="1115568" y="2481943"/>
            <a:ext cx="10168128" cy="3695020"/>
          </a:xfrm>
        </p:spPr>
        <p:txBody>
          <a:bodyPr>
            <a:normAutofit/>
          </a:bodyPr>
          <a:lstStyle/>
          <a:p>
            <a:pPr marL="0" indent="0">
              <a:buNone/>
            </a:pPr>
            <a:r>
              <a:rPr lang="en-GB" sz="2200" b="0" i="0" dirty="0">
                <a:effectLst/>
                <a:latin typeface="open sans" panose="020B0606030504020204" pitchFamily="34" charset="0"/>
              </a:rPr>
              <a:t>170,973 offences in the year ending September 2021</a:t>
            </a:r>
          </a:p>
          <a:p>
            <a:pPr marL="0" indent="0">
              <a:buNone/>
            </a:pPr>
            <a:r>
              <a:rPr lang="en-GB" sz="2200" b="0" i="0" dirty="0">
                <a:effectLst/>
                <a:latin typeface="open sans" panose="020B0606030504020204" pitchFamily="34" charset="0"/>
              </a:rPr>
              <a:t>12% increase from the same period in 2020</a:t>
            </a:r>
          </a:p>
          <a:p>
            <a:pPr marL="0" indent="0">
              <a:buNone/>
            </a:pPr>
            <a:r>
              <a:rPr lang="en-GB" sz="2200" b="0" i="0" dirty="0">
                <a:effectLst/>
                <a:latin typeface="open sans" panose="020B0606030504020204" pitchFamily="34" charset="0"/>
              </a:rPr>
              <a:t>Rape accounted for 37% of these offences (63,136 offences) </a:t>
            </a:r>
          </a:p>
          <a:p>
            <a:pPr marL="0" indent="0">
              <a:buNone/>
            </a:pPr>
            <a:endParaRPr lang="en-GB" sz="2200" b="0" i="0" dirty="0">
              <a:effectLst/>
              <a:latin typeface="open sans" panose="020B0606030504020204" pitchFamily="34" charset="0"/>
            </a:endParaRPr>
          </a:p>
        </p:txBody>
      </p:sp>
    </p:spTree>
    <p:extLst>
      <p:ext uri="{BB962C8B-B14F-4D97-AF65-F5344CB8AC3E}">
        <p14:creationId xmlns:p14="http://schemas.microsoft.com/office/powerpoint/2010/main" val="999002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587EED-4BAE-42EF-A85D-F9674082970F}"/>
              </a:ext>
            </a:extLst>
          </p:cNvPr>
          <p:cNvPicPr>
            <a:picLocks noChangeAspect="1"/>
          </p:cNvPicPr>
          <p:nvPr/>
        </p:nvPicPr>
        <p:blipFill>
          <a:blip r:embed="rId2"/>
          <a:stretch>
            <a:fillRect/>
          </a:stretch>
        </p:blipFill>
        <p:spPr>
          <a:xfrm>
            <a:off x="420914" y="406574"/>
            <a:ext cx="11220894" cy="6037770"/>
          </a:xfrm>
          <a:prstGeom prst="rect">
            <a:avLst/>
          </a:prstGeom>
        </p:spPr>
      </p:pic>
    </p:spTree>
    <p:extLst>
      <p:ext uri="{BB962C8B-B14F-4D97-AF65-F5344CB8AC3E}">
        <p14:creationId xmlns:p14="http://schemas.microsoft.com/office/powerpoint/2010/main" val="1925369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0707E-EB4C-432D-9273-E1CB2FD96509}"/>
              </a:ext>
            </a:extLst>
          </p:cNvPr>
          <p:cNvSpPr>
            <a:spLocks noGrp="1"/>
          </p:cNvSpPr>
          <p:nvPr>
            <p:ph type="title"/>
          </p:nvPr>
        </p:nvSpPr>
        <p:spPr>
          <a:xfrm>
            <a:off x="838200" y="365126"/>
            <a:ext cx="10515600" cy="984704"/>
          </a:xfrm>
        </p:spPr>
        <p:txBody>
          <a:bodyPr>
            <a:normAutofit fontScale="90000"/>
          </a:bodyPr>
          <a:lstStyle/>
          <a:p>
            <a:br>
              <a:rPr lang="en-GB" b="1" i="0" dirty="0">
                <a:solidFill>
                  <a:srgbClr val="323132"/>
                </a:solidFill>
                <a:effectLst/>
                <a:latin typeface="open sans" panose="020B0606030504020204" pitchFamily="34" charset="0"/>
              </a:rPr>
            </a:br>
            <a:r>
              <a:rPr lang="en-GB" b="1" i="0" dirty="0">
                <a:solidFill>
                  <a:srgbClr val="323132"/>
                </a:solidFill>
                <a:effectLst/>
                <a:latin typeface="open sans" panose="020B0606030504020204" pitchFamily="34" charset="0"/>
              </a:rPr>
              <a:t>Trends in Police </a:t>
            </a:r>
            <a:r>
              <a:rPr lang="en-GB" b="1" dirty="0">
                <a:solidFill>
                  <a:srgbClr val="323132"/>
                </a:solidFill>
                <a:latin typeface="open sans" panose="020B0606030504020204" pitchFamily="34" charset="0"/>
              </a:rPr>
              <a:t>R</a:t>
            </a:r>
            <a:r>
              <a:rPr lang="en-GB" b="1" i="0" dirty="0">
                <a:solidFill>
                  <a:srgbClr val="323132"/>
                </a:solidFill>
                <a:effectLst/>
                <a:latin typeface="open sans" panose="020B0606030504020204" pitchFamily="34" charset="0"/>
              </a:rPr>
              <a:t>ecorded </a:t>
            </a:r>
            <a:r>
              <a:rPr lang="en-GB" b="1" dirty="0">
                <a:solidFill>
                  <a:srgbClr val="323132"/>
                </a:solidFill>
                <a:latin typeface="open sans" panose="020B0606030504020204" pitchFamily="34" charset="0"/>
              </a:rPr>
              <a:t>C</a:t>
            </a:r>
            <a:r>
              <a:rPr lang="en-GB" b="1" i="0" dirty="0">
                <a:solidFill>
                  <a:srgbClr val="323132"/>
                </a:solidFill>
                <a:effectLst/>
                <a:latin typeface="open sans" panose="020B0606030504020204" pitchFamily="34" charset="0"/>
              </a:rPr>
              <a:t>rime</a:t>
            </a:r>
            <a:br>
              <a:rPr lang="en-GB" b="1" i="0" dirty="0">
                <a:solidFill>
                  <a:srgbClr val="323132"/>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C3B40580-3A98-45C9-85EB-E06DD54C9025}"/>
              </a:ext>
            </a:extLst>
          </p:cNvPr>
          <p:cNvSpPr>
            <a:spLocks noGrp="1"/>
          </p:cNvSpPr>
          <p:nvPr>
            <p:ph idx="1"/>
          </p:nvPr>
        </p:nvSpPr>
        <p:spPr>
          <a:xfrm>
            <a:off x="838200" y="1494971"/>
            <a:ext cx="10515600" cy="4681992"/>
          </a:xfrm>
        </p:spPr>
        <p:txBody>
          <a:bodyPr>
            <a:normAutofit/>
          </a:bodyPr>
          <a:lstStyle/>
          <a:p>
            <a:pPr algn="l"/>
            <a:r>
              <a:rPr lang="en-GB" dirty="0">
                <a:solidFill>
                  <a:srgbClr val="323132"/>
                </a:solidFill>
                <a:latin typeface="open sans" panose="020B0606030504020204" pitchFamily="34" charset="0"/>
              </a:rPr>
              <a:t>P</a:t>
            </a:r>
            <a:r>
              <a:rPr lang="en-GB" b="0" i="0" dirty="0">
                <a:solidFill>
                  <a:srgbClr val="323132"/>
                </a:solidFill>
                <a:effectLst/>
                <a:latin typeface="open sans" panose="020B0606030504020204" pitchFamily="34" charset="0"/>
              </a:rPr>
              <a:t>olice recorded 5.8 million crimes in England and Wales year ending September 2021</a:t>
            </a:r>
          </a:p>
          <a:p>
            <a:pPr algn="l"/>
            <a:r>
              <a:rPr lang="en-GB" b="0" i="0" dirty="0">
                <a:solidFill>
                  <a:srgbClr val="323132"/>
                </a:solidFill>
                <a:effectLst/>
                <a:latin typeface="open sans" panose="020B0606030504020204" pitchFamily="34" charset="0"/>
              </a:rPr>
              <a:t>2% increase compared with the previous year</a:t>
            </a:r>
          </a:p>
          <a:p>
            <a:pPr algn="l"/>
            <a:r>
              <a:rPr lang="en-GB" b="0" i="0" dirty="0">
                <a:solidFill>
                  <a:srgbClr val="323132"/>
                </a:solidFill>
                <a:effectLst/>
                <a:latin typeface="open sans" panose="020B0606030504020204" pitchFamily="34" charset="0"/>
              </a:rPr>
              <a:t>However, number of offences fell 1% to 4.9 million when excluding fraud and computer misuse</a:t>
            </a:r>
          </a:p>
          <a:p>
            <a:pPr algn="l"/>
            <a:r>
              <a:rPr lang="en-GB" b="0" i="0" dirty="0">
                <a:solidFill>
                  <a:srgbClr val="323132"/>
                </a:solidFill>
                <a:effectLst/>
                <a:latin typeface="open sans" panose="020B0606030504020204" pitchFamily="34" charset="0"/>
              </a:rPr>
              <a:t>Police report – </a:t>
            </a:r>
            <a:r>
              <a:rPr lang="en-GB" b="0" i="0" dirty="0" err="1">
                <a:solidFill>
                  <a:srgbClr val="323132"/>
                </a:solidFill>
                <a:effectLst/>
                <a:latin typeface="open sans" panose="020B0606030504020204" pitchFamily="34" charset="0"/>
              </a:rPr>
              <a:t>fluctuaion</a:t>
            </a:r>
            <a:r>
              <a:rPr lang="en-GB" b="0" i="0" dirty="0">
                <a:solidFill>
                  <a:srgbClr val="323132"/>
                </a:solidFill>
                <a:effectLst/>
                <a:latin typeface="open sans" panose="020B0606030504020204" pitchFamily="34" charset="0"/>
              </a:rPr>
              <a:t> attributed to the easing of national lockdown restrictions throughout the year alongside more normal seasonal variations for some crime types</a:t>
            </a:r>
          </a:p>
          <a:p>
            <a:endParaRPr lang="en-GB" dirty="0"/>
          </a:p>
        </p:txBody>
      </p:sp>
    </p:spTree>
    <p:extLst>
      <p:ext uri="{BB962C8B-B14F-4D97-AF65-F5344CB8AC3E}">
        <p14:creationId xmlns:p14="http://schemas.microsoft.com/office/powerpoint/2010/main" val="3334095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E1A07-8C1F-414B-92A9-4CA6AC91883B}"/>
              </a:ext>
            </a:extLst>
          </p:cNvPr>
          <p:cNvSpPr>
            <a:spLocks noGrp="1"/>
          </p:cNvSpPr>
          <p:nvPr>
            <p:ph type="title"/>
          </p:nvPr>
        </p:nvSpPr>
        <p:spPr/>
        <p:txBody>
          <a:bodyPr/>
          <a:lstStyle/>
          <a:p>
            <a:r>
              <a:rPr lang="en-GB" dirty="0"/>
              <a:t>Year ending September 2021</a:t>
            </a:r>
          </a:p>
        </p:txBody>
      </p:sp>
      <p:sp>
        <p:nvSpPr>
          <p:cNvPr id="3" name="Content Placeholder 2">
            <a:extLst>
              <a:ext uri="{FF2B5EF4-FFF2-40B4-BE49-F238E27FC236}">
                <a16:creationId xmlns:a16="http://schemas.microsoft.com/office/drawing/2014/main" id="{2A5EB46E-C165-475E-BE67-37641B1856CA}"/>
              </a:ext>
            </a:extLst>
          </p:cNvPr>
          <p:cNvSpPr>
            <a:spLocks noGrp="1"/>
          </p:cNvSpPr>
          <p:nvPr>
            <p:ph idx="1"/>
          </p:nvPr>
        </p:nvSpPr>
        <p:spPr/>
        <p:txBody>
          <a:bodyPr/>
          <a:lstStyle/>
          <a:p>
            <a:r>
              <a:rPr lang="en-GB" dirty="0"/>
              <a:t>https://www.ons.gov.uk/peoplepopulationandcommunity/crimeandjustice/bulletins/crimeinenglandandwales/yearendingseptember2021</a:t>
            </a:r>
          </a:p>
        </p:txBody>
      </p:sp>
    </p:spTree>
    <p:extLst>
      <p:ext uri="{BB962C8B-B14F-4D97-AF65-F5344CB8AC3E}">
        <p14:creationId xmlns:p14="http://schemas.microsoft.com/office/powerpoint/2010/main" val="2063979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FB318-53B1-490A-8A7C-1DA70F31D41E}"/>
              </a:ext>
            </a:extLst>
          </p:cNvPr>
          <p:cNvSpPr>
            <a:spLocks noGrp="1"/>
          </p:cNvSpPr>
          <p:nvPr>
            <p:ph type="title"/>
          </p:nvPr>
        </p:nvSpPr>
        <p:spPr/>
        <p:txBody>
          <a:bodyPr>
            <a:normAutofit fontScale="90000"/>
          </a:bodyPr>
          <a:lstStyle/>
          <a:p>
            <a:br>
              <a:rPr lang="en-GB" b="1" i="0" dirty="0">
                <a:solidFill>
                  <a:srgbClr val="323132"/>
                </a:solidFill>
                <a:effectLst/>
                <a:latin typeface="open sans" panose="020B0606030504020204" pitchFamily="34" charset="0"/>
              </a:rPr>
            </a:br>
            <a:r>
              <a:rPr lang="en-GB" b="1" i="0" dirty="0">
                <a:solidFill>
                  <a:srgbClr val="323132"/>
                </a:solidFill>
                <a:effectLst/>
                <a:latin typeface="open sans" panose="020B0606030504020204" pitchFamily="34" charset="0"/>
              </a:rPr>
              <a:t>Knife or sharp instrument offences</a:t>
            </a:r>
            <a:br>
              <a:rPr lang="en-GB" b="1" i="0" dirty="0">
                <a:solidFill>
                  <a:srgbClr val="323132"/>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690A48D6-8560-4443-BA7F-A0BC59B6A47E}"/>
              </a:ext>
            </a:extLst>
          </p:cNvPr>
          <p:cNvSpPr>
            <a:spLocks noGrp="1"/>
          </p:cNvSpPr>
          <p:nvPr>
            <p:ph idx="1"/>
          </p:nvPr>
        </p:nvSpPr>
        <p:spPr/>
        <p:txBody>
          <a:bodyPr/>
          <a:lstStyle/>
          <a:p>
            <a:r>
              <a:rPr lang="en-GB" b="0" i="0" dirty="0">
                <a:solidFill>
                  <a:srgbClr val="323132"/>
                </a:solidFill>
                <a:effectLst/>
                <a:latin typeface="open sans" panose="020B0606030504020204" pitchFamily="34" charset="0"/>
              </a:rPr>
              <a:t>10% decrease in knife-enabled crime recorded by the police in the year ending September 2021 (46,239 offences)</a:t>
            </a:r>
          </a:p>
          <a:p>
            <a:r>
              <a:rPr lang="en-GB" b="0" i="0" dirty="0">
                <a:solidFill>
                  <a:srgbClr val="323132"/>
                </a:solidFill>
                <a:effectLst/>
                <a:latin typeface="open sans" panose="020B0606030504020204" pitchFamily="34" charset="0"/>
              </a:rPr>
              <a:t>October to December 2020 and January to March 2021 with offences down by 16% and 22% </a:t>
            </a:r>
            <a:r>
              <a:rPr lang="en-GB" dirty="0">
                <a:solidFill>
                  <a:srgbClr val="323132"/>
                </a:solidFill>
                <a:latin typeface="open sans" panose="020B0606030504020204" pitchFamily="34" charset="0"/>
              </a:rPr>
              <a:t> - lock down restrictions</a:t>
            </a:r>
          </a:p>
          <a:p>
            <a:r>
              <a:rPr lang="en-GB" dirty="0">
                <a:solidFill>
                  <a:srgbClr val="323132"/>
                </a:solidFill>
                <a:latin typeface="open sans" panose="020B0606030504020204" pitchFamily="34" charset="0"/>
              </a:rPr>
              <a:t>Towards end of Sept. 2021 increase of knife crime - </a:t>
            </a:r>
            <a:r>
              <a:rPr lang="en-GB" b="0" i="0" dirty="0">
                <a:solidFill>
                  <a:srgbClr val="323132"/>
                </a:solidFill>
                <a:effectLst/>
                <a:latin typeface="open sans" panose="020B0606030504020204" pitchFamily="34" charset="0"/>
              </a:rPr>
              <a:t>levels are still below those seen before the pandemic.</a:t>
            </a:r>
            <a:r>
              <a:rPr lang="en-GB" dirty="0">
                <a:solidFill>
                  <a:srgbClr val="323132"/>
                </a:solidFill>
                <a:latin typeface="open sans" panose="020B0606030504020204" pitchFamily="34" charset="0"/>
              </a:rPr>
              <a:t> </a:t>
            </a:r>
            <a:endParaRPr lang="en-GB" b="0" i="0" dirty="0">
              <a:solidFill>
                <a:srgbClr val="323132"/>
              </a:solidFill>
              <a:effectLst/>
              <a:latin typeface="open sans" panose="020B0606030504020204" pitchFamily="34" charset="0"/>
            </a:endParaRPr>
          </a:p>
          <a:p>
            <a:r>
              <a:rPr lang="en-GB" dirty="0"/>
              <a:t>INTERACTIVE LINK:</a:t>
            </a:r>
          </a:p>
          <a:p>
            <a:r>
              <a:rPr lang="en-GB" dirty="0"/>
              <a:t>https://www.ons.gov.uk/peoplepopulationandcommunity/crimeandjustice/bulletins/crimeinenglandandwales/yearendingseptember2021</a:t>
            </a:r>
          </a:p>
        </p:txBody>
      </p:sp>
    </p:spTree>
    <p:extLst>
      <p:ext uri="{BB962C8B-B14F-4D97-AF65-F5344CB8AC3E}">
        <p14:creationId xmlns:p14="http://schemas.microsoft.com/office/powerpoint/2010/main" val="1574450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Donald Trump on London</a:t>
            </a:r>
          </a:p>
        </p:txBody>
      </p:sp>
      <p:sp>
        <p:nvSpPr>
          <p:cNvPr id="3" name="Content Placeholder 2"/>
          <p:cNvSpPr>
            <a:spLocks noGrp="1"/>
          </p:cNvSpPr>
          <p:nvPr>
            <p:ph idx="1"/>
          </p:nvPr>
        </p:nvSpPr>
        <p:spPr/>
        <p:txBody>
          <a:bodyPr/>
          <a:lstStyle/>
          <a:p>
            <a:r>
              <a:rPr lang="en-GB" dirty="0"/>
              <a:t>knife crime epidemic in London by comparing a hospital in the city to “a war zone”, with blood all over the floors.</a:t>
            </a:r>
          </a:p>
          <a:p>
            <a:pPr marL="0" indent="0">
              <a:buNone/>
            </a:pPr>
            <a:endParaRPr lang="en-GB" dirty="0"/>
          </a:p>
          <a:p>
            <a:pPr algn="ctr"/>
            <a:r>
              <a:rPr lang="en-GB" dirty="0"/>
              <a:t>“</a:t>
            </a:r>
            <a:r>
              <a:rPr lang="en-GB" i="1" dirty="0"/>
              <a:t>I recently read a story that in London which has unbelievably tough gun laws, a once very prestigious hospital, right in the middle, is like a war zone for horrible stabbing wounds,” he said. “Yes, that’s right, they don’t have guns, they have knives and instead there’s blood all over the floors of this hospital. They say it’s as bad as a military war zone hospital.</a:t>
            </a:r>
            <a:r>
              <a:rPr lang="en-GB" dirty="0"/>
              <a:t>”</a:t>
            </a:r>
          </a:p>
        </p:txBody>
      </p:sp>
    </p:spTree>
    <p:extLst>
      <p:ext uri="{BB962C8B-B14F-4D97-AF65-F5344CB8AC3E}">
        <p14:creationId xmlns:p14="http://schemas.microsoft.com/office/powerpoint/2010/main" val="5012925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DF9A7-5EA6-4F8D-BCC7-C070E978AD8A}"/>
              </a:ext>
            </a:extLst>
          </p:cNvPr>
          <p:cNvSpPr>
            <a:spLocks noGrp="1"/>
          </p:cNvSpPr>
          <p:nvPr>
            <p:ph type="title"/>
          </p:nvPr>
        </p:nvSpPr>
        <p:spPr/>
        <p:txBody>
          <a:bodyPr/>
          <a:lstStyle/>
          <a:p>
            <a:r>
              <a:rPr lang="en-GB" dirty="0"/>
              <a:t>Fire Arms</a:t>
            </a:r>
          </a:p>
        </p:txBody>
      </p:sp>
      <p:sp>
        <p:nvSpPr>
          <p:cNvPr id="3" name="Content Placeholder 2">
            <a:extLst>
              <a:ext uri="{FF2B5EF4-FFF2-40B4-BE49-F238E27FC236}">
                <a16:creationId xmlns:a16="http://schemas.microsoft.com/office/drawing/2014/main" id="{FF915E8B-D798-4C65-80EF-649C433CD4D4}"/>
              </a:ext>
            </a:extLst>
          </p:cNvPr>
          <p:cNvSpPr>
            <a:spLocks noGrp="1"/>
          </p:cNvSpPr>
          <p:nvPr>
            <p:ph idx="1"/>
          </p:nvPr>
        </p:nvSpPr>
        <p:spPr/>
        <p:txBody>
          <a:bodyPr/>
          <a:lstStyle/>
          <a:p>
            <a:r>
              <a:rPr lang="en-GB" b="0" i="0" dirty="0">
                <a:solidFill>
                  <a:srgbClr val="323132"/>
                </a:solidFill>
                <a:effectLst/>
                <a:latin typeface="open sans" panose="020B0606030504020204" pitchFamily="34" charset="0"/>
              </a:rPr>
              <a:t>Police recorded offences involving firearms decreased by 9% to 5,653 offences in the year ending September 2021 compared with 6,244 offences in the previous year. </a:t>
            </a:r>
          </a:p>
          <a:p>
            <a:endParaRPr lang="en-GB" dirty="0">
              <a:solidFill>
                <a:srgbClr val="323132"/>
              </a:solidFill>
              <a:latin typeface="open sans" panose="020B0606030504020204" pitchFamily="34" charset="0"/>
            </a:endParaRPr>
          </a:p>
          <a:p>
            <a:r>
              <a:rPr lang="en-GB" dirty="0">
                <a:solidFill>
                  <a:srgbClr val="323132"/>
                </a:solidFill>
                <a:latin typeface="open sans" panose="020B0606030504020204" pitchFamily="34" charset="0"/>
              </a:rPr>
              <a:t>Interactive link</a:t>
            </a:r>
          </a:p>
          <a:p>
            <a:r>
              <a:rPr lang="en-GB" dirty="0"/>
              <a:t>https://www.ons.gov.uk/peoplepopulationandcommunity/crimeandjustice/bulletins/crimeinenglandandwales/yearendingseptember2021</a:t>
            </a:r>
          </a:p>
        </p:txBody>
      </p:sp>
    </p:spTree>
    <p:extLst>
      <p:ext uri="{BB962C8B-B14F-4D97-AF65-F5344CB8AC3E}">
        <p14:creationId xmlns:p14="http://schemas.microsoft.com/office/powerpoint/2010/main" val="3184502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D0A2A-791D-4D31-A29C-90574A61F717}"/>
              </a:ext>
            </a:extLst>
          </p:cNvPr>
          <p:cNvSpPr>
            <a:spLocks noGrp="1"/>
          </p:cNvSpPr>
          <p:nvPr>
            <p:ph type="title"/>
          </p:nvPr>
        </p:nvSpPr>
        <p:spPr>
          <a:xfrm>
            <a:off x="838200" y="365126"/>
            <a:ext cx="10515600" cy="715530"/>
          </a:xfrm>
        </p:spPr>
        <p:txBody>
          <a:bodyPr>
            <a:normAutofit/>
          </a:bodyPr>
          <a:lstStyle/>
          <a:p>
            <a:r>
              <a:rPr lang="en-GB" sz="3200" b="1" dirty="0"/>
              <a:t>Tackling Crime</a:t>
            </a:r>
          </a:p>
        </p:txBody>
      </p:sp>
      <p:sp>
        <p:nvSpPr>
          <p:cNvPr id="3" name="Content Placeholder 2">
            <a:extLst>
              <a:ext uri="{FF2B5EF4-FFF2-40B4-BE49-F238E27FC236}">
                <a16:creationId xmlns:a16="http://schemas.microsoft.com/office/drawing/2014/main" id="{36AAE460-596E-4A2E-91FA-ACFB3FE81796}"/>
              </a:ext>
            </a:extLst>
          </p:cNvPr>
          <p:cNvSpPr>
            <a:spLocks noGrp="1"/>
          </p:cNvSpPr>
          <p:nvPr>
            <p:ph idx="1"/>
          </p:nvPr>
        </p:nvSpPr>
        <p:spPr>
          <a:xfrm>
            <a:off x="838200" y="1080656"/>
            <a:ext cx="10515600" cy="5096307"/>
          </a:xfrm>
        </p:spPr>
        <p:txBody>
          <a:bodyPr>
            <a:normAutofit fontScale="85000" lnSpcReduction="20000"/>
          </a:bodyPr>
          <a:lstStyle/>
          <a:p>
            <a:pPr algn="l"/>
            <a:r>
              <a:rPr lang="en-GB" b="1" i="0" dirty="0">
                <a:solidFill>
                  <a:srgbClr val="000000"/>
                </a:solidFill>
                <a:effectLst/>
                <a:latin typeface="fs-elliot"/>
              </a:rPr>
              <a:t>"What works in policing to reduce crime".</a:t>
            </a:r>
          </a:p>
          <a:p>
            <a:pPr algn="l"/>
            <a:r>
              <a:rPr lang="en-GB" b="0" i="0" dirty="0">
                <a:solidFill>
                  <a:srgbClr val="000000"/>
                </a:solidFill>
                <a:effectLst/>
                <a:latin typeface="fs-elliot"/>
              </a:rPr>
              <a:t>Crime is highly concentrated: the evidence shows that most of it is associated with only a small proportion of places, victims and offenders. Read more: </a:t>
            </a:r>
            <a:r>
              <a:rPr lang="en-GB" b="1" i="0" u="none" strike="noStrike" dirty="0">
                <a:solidFill>
                  <a:srgbClr val="140958"/>
                </a:solidFill>
                <a:effectLst/>
                <a:latin typeface="fs-elliot"/>
                <a:hlinkClick r:id="rId3"/>
              </a:rPr>
              <a:t>People and places - how resources can be targeted</a:t>
            </a:r>
            <a:endParaRPr lang="en-GB" b="0" i="0" dirty="0">
              <a:solidFill>
                <a:srgbClr val="000000"/>
              </a:solidFill>
              <a:effectLst/>
              <a:latin typeface="fs-elliot"/>
            </a:endParaRPr>
          </a:p>
          <a:p>
            <a:pPr algn="l"/>
            <a:r>
              <a:rPr lang="en-GB" b="0" i="0" dirty="0">
                <a:solidFill>
                  <a:srgbClr val="000000"/>
                </a:solidFill>
                <a:effectLst/>
                <a:latin typeface="fs-elliot"/>
              </a:rPr>
              <a:t>Allocating resources in these hotspot areas – crime reduction</a:t>
            </a:r>
          </a:p>
          <a:p>
            <a:pPr algn="l"/>
            <a:r>
              <a:rPr lang="en-GB" b="0" i="0" dirty="0">
                <a:solidFill>
                  <a:srgbClr val="000000"/>
                </a:solidFill>
                <a:effectLst/>
                <a:latin typeface="fs-elliot"/>
              </a:rPr>
              <a:t>Understand what is causing high volume offending or problems in hotspots and coming up with specific solutions – partnership work </a:t>
            </a:r>
          </a:p>
          <a:p>
            <a:pPr algn="l"/>
            <a:r>
              <a:rPr lang="en-GB" b="0" i="0" dirty="0">
                <a:solidFill>
                  <a:srgbClr val="000000"/>
                </a:solidFill>
                <a:effectLst/>
                <a:latin typeface="fs-elliot"/>
              </a:rPr>
              <a:t>Read more: </a:t>
            </a:r>
            <a:r>
              <a:rPr lang="en-GB" b="1" i="0" u="none" strike="noStrike" dirty="0">
                <a:solidFill>
                  <a:srgbClr val="140958"/>
                </a:solidFill>
                <a:effectLst/>
                <a:latin typeface="fs-elliot"/>
                <a:hlinkClick r:id="rId4"/>
              </a:rPr>
              <a:t>Targeted approaches to crime and disorder reduction</a:t>
            </a:r>
            <a:endParaRPr lang="en-GB" b="0" i="0" dirty="0">
              <a:solidFill>
                <a:srgbClr val="000000"/>
              </a:solidFill>
              <a:effectLst/>
              <a:latin typeface="fs-elliot"/>
            </a:endParaRPr>
          </a:p>
          <a:p>
            <a:r>
              <a:rPr lang="en-GB" b="0" i="0" dirty="0">
                <a:solidFill>
                  <a:srgbClr val="000000"/>
                </a:solidFill>
                <a:effectLst/>
                <a:latin typeface="fs-elliot"/>
              </a:rPr>
              <a:t>Police must treat people /communities equally, making decisions fairly, explaining them, and being respectful, the police can encourage people to cooperate with them and not break the law.</a:t>
            </a:r>
          </a:p>
          <a:p>
            <a:pPr algn="l"/>
            <a:r>
              <a:rPr lang="en-GB" b="0" i="0" dirty="0">
                <a:solidFill>
                  <a:srgbClr val="000000"/>
                </a:solidFill>
                <a:effectLst/>
                <a:latin typeface="fs-elliot"/>
              </a:rPr>
              <a:t>Read more: </a:t>
            </a:r>
            <a:r>
              <a:rPr lang="en-GB" b="1" i="0" u="none" strike="noStrike" dirty="0">
                <a:solidFill>
                  <a:srgbClr val="140958"/>
                </a:solidFill>
                <a:effectLst/>
                <a:latin typeface="fs-elliot"/>
                <a:hlinkClick r:id="rId5"/>
              </a:rPr>
              <a:t>What stops people offending</a:t>
            </a:r>
            <a:r>
              <a:rPr lang="en-GB" b="0" i="0" dirty="0">
                <a:solidFill>
                  <a:srgbClr val="000000"/>
                </a:solidFill>
                <a:effectLst/>
                <a:latin typeface="fs-elliot"/>
              </a:rPr>
              <a:t>?</a:t>
            </a:r>
          </a:p>
          <a:p>
            <a:pPr algn="l"/>
            <a:r>
              <a:rPr lang="en-GB" b="0" i="0" dirty="0">
                <a:solidFill>
                  <a:srgbClr val="000000"/>
                </a:solidFill>
                <a:effectLst/>
                <a:latin typeface="fs-elliot"/>
              </a:rPr>
              <a:t>In summary, the best thing that police can do to reduce crime is to target resources based on analysis of the problem and at the same time ensure the fair treatment of all those they have contact with.</a:t>
            </a:r>
          </a:p>
          <a:p>
            <a:endParaRPr lang="en-GB" dirty="0"/>
          </a:p>
        </p:txBody>
      </p:sp>
    </p:spTree>
    <p:extLst>
      <p:ext uri="{BB962C8B-B14F-4D97-AF65-F5344CB8AC3E}">
        <p14:creationId xmlns:p14="http://schemas.microsoft.com/office/powerpoint/2010/main" val="3536230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C507F-DCAB-467A-AF36-9BF54D9A79AA}"/>
              </a:ext>
            </a:extLst>
          </p:cNvPr>
          <p:cNvSpPr>
            <a:spLocks noGrp="1"/>
          </p:cNvSpPr>
          <p:nvPr>
            <p:ph type="title"/>
          </p:nvPr>
        </p:nvSpPr>
        <p:spPr/>
        <p:txBody>
          <a:bodyPr/>
          <a:lstStyle/>
          <a:p>
            <a:r>
              <a:rPr lang="en-US" dirty="0"/>
              <a:t>Crime Analysis</a:t>
            </a:r>
            <a:endParaRPr lang="en-GB" dirty="0"/>
          </a:p>
        </p:txBody>
      </p:sp>
      <p:sp>
        <p:nvSpPr>
          <p:cNvPr id="3" name="Content Placeholder 2">
            <a:extLst>
              <a:ext uri="{FF2B5EF4-FFF2-40B4-BE49-F238E27FC236}">
                <a16:creationId xmlns:a16="http://schemas.microsoft.com/office/drawing/2014/main" id="{4EB73856-AD6C-4FA7-8C69-8D46D2217574}"/>
              </a:ext>
            </a:extLst>
          </p:cNvPr>
          <p:cNvSpPr>
            <a:spLocks noGrp="1"/>
          </p:cNvSpPr>
          <p:nvPr>
            <p:ph idx="1"/>
          </p:nvPr>
        </p:nvSpPr>
        <p:spPr/>
        <p:txBody>
          <a:bodyPr/>
          <a:lstStyle/>
          <a:p>
            <a:pPr>
              <a:buFont typeface="Wingdings" panose="05000000000000000000" pitchFamily="2" charset="2"/>
              <a:buChar char="Ø"/>
            </a:pPr>
            <a:r>
              <a:rPr lang="en-US" dirty="0"/>
              <a:t>Crime analysis serves law enforcement agencies in many ways, including:</a:t>
            </a:r>
          </a:p>
          <a:p>
            <a:pPr lvl="1">
              <a:buFont typeface="Wingdings" panose="05000000000000000000" pitchFamily="2" charset="2"/>
              <a:buChar char="§"/>
            </a:pPr>
            <a:r>
              <a:rPr lang="en-US" dirty="0"/>
              <a:t>Helps solve criminal investigations</a:t>
            </a:r>
          </a:p>
          <a:p>
            <a:pPr lvl="1">
              <a:buFont typeface="Wingdings" panose="05000000000000000000" pitchFamily="2" charset="2"/>
              <a:buChar char="§"/>
            </a:pPr>
            <a:r>
              <a:rPr lang="en-US" dirty="0"/>
              <a:t>Increases the ability to prosecute criminals</a:t>
            </a:r>
          </a:p>
          <a:p>
            <a:pPr lvl="1">
              <a:buFont typeface="Wingdings" panose="05000000000000000000" pitchFamily="2" charset="2"/>
              <a:buChar char="§"/>
            </a:pPr>
            <a:r>
              <a:rPr lang="en-US" dirty="0"/>
              <a:t>Ensures compliance with laws and legislation </a:t>
            </a:r>
          </a:p>
          <a:p>
            <a:pPr lvl="1">
              <a:buFont typeface="Wingdings" panose="05000000000000000000" pitchFamily="2" charset="2"/>
              <a:buChar char="§"/>
            </a:pPr>
            <a:r>
              <a:rPr lang="en-US" dirty="0"/>
              <a:t>Planning for future </a:t>
            </a:r>
          </a:p>
          <a:p>
            <a:pPr lvl="1">
              <a:buFont typeface="Wingdings" panose="05000000000000000000" pitchFamily="2" charset="2"/>
              <a:buChar char="§"/>
            </a:pPr>
            <a:r>
              <a:rPr lang="en-US" dirty="0"/>
              <a:t>law enforcement’s – Government/Police/Local Authority/PCC/National Crime Agency/</a:t>
            </a:r>
            <a:endParaRPr lang="en-GB" dirty="0"/>
          </a:p>
        </p:txBody>
      </p:sp>
    </p:spTree>
    <p:extLst>
      <p:ext uri="{BB962C8B-B14F-4D97-AF65-F5344CB8AC3E}">
        <p14:creationId xmlns:p14="http://schemas.microsoft.com/office/powerpoint/2010/main" val="25461419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2880-D6D3-49F0-B3DF-7D415095C219}"/>
              </a:ext>
            </a:extLst>
          </p:cNvPr>
          <p:cNvSpPr>
            <a:spLocks noGrp="1"/>
          </p:cNvSpPr>
          <p:nvPr>
            <p:ph type="title"/>
          </p:nvPr>
        </p:nvSpPr>
        <p:spPr/>
        <p:txBody>
          <a:bodyPr/>
          <a:lstStyle/>
          <a:p>
            <a:r>
              <a:rPr lang="en-US" dirty="0"/>
              <a:t>Beginnings of Crime Analysis</a:t>
            </a:r>
            <a:endParaRPr lang="en-GB" dirty="0"/>
          </a:p>
        </p:txBody>
      </p:sp>
      <p:sp>
        <p:nvSpPr>
          <p:cNvPr id="3" name="Content Placeholder 2">
            <a:extLst>
              <a:ext uri="{FF2B5EF4-FFF2-40B4-BE49-F238E27FC236}">
                <a16:creationId xmlns:a16="http://schemas.microsoft.com/office/drawing/2014/main" id="{60ADBAC0-1B11-40F4-845E-A0B352CAC2A4}"/>
              </a:ext>
            </a:extLst>
          </p:cNvPr>
          <p:cNvSpPr>
            <a:spLocks noGrp="1"/>
          </p:cNvSpPr>
          <p:nvPr>
            <p:ph idx="1"/>
          </p:nvPr>
        </p:nvSpPr>
        <p:spPr/>
        <p:txBody>
          <a:bodyPr/>
          <a:lstStyle/>
          <a:p>
            <a:pPr marL="0" indent="0">
              <a:buNone/>
            </a:pPr>
            <a:r>
              <a:rPr lang="en-US" dirty="0"/>
              <a:t>Metropolitan Police Act, 1820s</a:t>
            </a:r>
          </a:p>
          <a:p>
            <a:pPr lvl="1">
              <a:buFont typeface="Wingdings" panose="05000000000000000000" pitchFamily="2" charset="2"/>
              <a:buChar char="§"/>
            </a:pPr>
            <a:r>
              <a:rPr lang="en-US" dirty="0"/>
              <a:t>Created first police force in London</a:t>
            </a:r>
          </a:p>
          <a:p>
            <a:pPr marL="0" indent="0">
              <a:buNone/>
            </a:pPr>
            <a:r>
              <a:rPr lang="en-US" dirty="0"/>
              <a:t>First detective bureau, 1842</a:t>
            </a:r>
          </a:p>
          <a:p>
            <a:pPr lvl="1">
              <a:buFont typeface="Wingdings" panose="05000000000000000000" pitchFamily="2" charset="2"/>
              <a:buChar char="§"/>
            </a:pPr>
            <a:r>
              <a:rPr lang="en-US" dirty="0"/>
              <a:t>Aggregate crime statistics available for London as early as 1847</a:t>
            </a:r>
          </a:p>
          <a:p>
            <a:pPr marL="0" indent="0">
              <a:buNone/>
            </a:pPr>
            <a:r>
              <a:rPr lang="en-US" dirty="0"/>
              <a:t>Earlier “crime analysts” relied on observations</a:t>
            </a:r>
          </a:p>
          <a:p>
            <a:pPr marL="0" indent="0">
              <a:buNone/>
            </a:pPr>
            <a:r>
              <a:rPr lang="en-US" dirty="0"/>
              <a:t>Modern crime analysts utilize complex cuter system to conduct analysis </a:t>
            </a:r>
          </a:p>
          <a:p>
            <a:endParaRPr lang="en-GB" dirty="0"/>
          </a:p>
        </p:txBody>
      </p:sp>
    </p:spTree>
    <p:extLst>
      <p:ext uri="{BB962C8B-B14F-4D97-AF65-F5344CB8AC3E}">
        <p14:creationId xmlns:p14="http://schemas.microsoft.com/office/powerpoint/2010/main" val="18795109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5A9D16-C351-4C34-B4E1-54D15DDA3629}"/>
              </a:ext>
            </a:extLst>
          </p:cNvPr>
          <p:cNvPicPr>
            <a:picLocks noChangeAspect="1"/>
          </p:cNvPicPr>
          <p:nvPr/>
        </p:nvPicPr>
        <p:blipFill>
          <a:blip r:embed="rId3"/>
          <a:stretch>
            <a:fillRect/>
          </a:stretch>
        </p:blipFill>
        <p:spPr>
          <a:xfrm>
            <a:off x="748145" y="217053"/>
            <a:ext cx="10590415" cy="5888472"/>
          </a:xfrm>
          <a:prstGeom prst="rect">
            <a:avLst/>
          </a:prstGeom>
        </p:spPr>
      </p:pic>
    </p:spTree>
    <p:extLst>
      <p:ext uri="{BB962C8B-B14F-4D97-AF65-F5344CB8AC3E}">
        <p14:creationId xmlns:p14="http://schemas.microsoft.com/office/powerpoint/2010/main" val="3464784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F3BF4-EDB1-4B55-A89C-030FDA7C4E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B4C7DC-F4FE-4427-AF20-FF5708327EB6}"/>
              </a:ext>
            </a:extLst>
          </p:cNvPr>
          <p:cNvSpPr>
            <a:spLocks noGrp="1"/>
          </p:cNvSpPr>
          <p:nvPr>
            <p:ph idx="1"/>
          </p:nvPr>
        </p:nvSpPr>
        <p:spPr/>
        <p:txBody>
          <a:bodyPr/>
          <a:lstStyle/>
          <a:p>
            <a:r>
              <a:rPr lang="en-GB" dirty="0"/>
              <a:t>Stops and searches are more likely than ever to result in arrest.</a:t>
            </a:r>
          </a:p>
          <a:p>
            <a:r>
              <a:rPr lang="en-GB" dirty="0"/>
              <a:t>Around 17% of searches resulted in arrests, with 13% resulting in another kind of action in England and Wales in 2017/18.</a:t>
            </a:r>
          </a:p>
          <a:p>
            <a:r>
              <a:rPr lang="en-GB" dirty="0"/>
              <a:t>Black people remain much more likely to be stopped and searched than white people, and this gap has widened in the most recent years</a:t>
            </a:r>
          </a:p>
          <a:p>
            <a:endParaRPr lang="en-GB" dirty="0"/>
          </a:p>
        </p:txBody>
      </p:sp>
    </p:spTree>
    <p:extLst>
      <p:ext uri="{BB962C8B-B14F-4D97-AF65-F5344CB8AC3E}">
        <p14:creationId xmlns:p14="http://schemas.microsoft.com/office/powerpoint/2010/main" val="35524791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D7EC6-764F-4C8F-9A25-D4592CF84666}"/>
              </a:ext>
            </a:extLst>
          </p:cNvPr>
          <p:cNvSpPr>
            <a:spLocks noGrp="1"/>
          </p:cNvSpPr>
          <p:nvPr>
            <p:ph type="title"/>
          </p:nvPr>
        </p:nvSpPr>
        <p:spPr/>
        <p:txBody>
          <a:bodyPr/>
          <a:lstStyle/>
          <a:p>
            <a:r>
              <a:rPr lang="en-GB" dirty="0"/>
              <a:t>Stop &amp; Searches </a:t>
            </a:r>
          </a:p>
        </p:txBody>
      </p:sp>
      <p:sp>
        <p:nvSpPr>
          <p:cNvPr id="3" name="Content Placeholder 2">
            <a:extLst>
              <a:ext uri="{FF2B5EF4-FFF2-40B4-BE49-F238E27FC236}">
                <a16:creationId xmlns:a16="http://schemas.microsoft.com/office/drawing/2014/main" id="{8A622673-742C-4238-BDE1-CDE32E09A903}"/>
              </a:ext>
            </a:extLst>
          </p:cNvPr>
          <p:cNvSpPr>
            <a:spLocks noGrp="1"/>
          </p:cNvSpPr>
          <p:nvPr>
            <p:ph idx="1"/>
          </p:nvPr>
        </p:nvSpPr>
        <p:spPr/>
        <p:txBody>
          <a:bodyPr/>
          <a:lstStyle/>
          <a:p>
            <a:pPr algn="l"/>
            <a:r>
              <a:rPr lang="en-GB" b="0" i="0" dirty="0">
                <a:solidFill>
                  <a:srgbClr val="0B0C0C"/>
                </a:solidFill>
                <a:effectLst/>
                <a:latin typeface="GDS Transport"/>
              </a:rPr>
              <a:t>In the year ending March 2021:</a:t>
            </a:r>
          </a:p>
          <a:p>
            <a:pPr algn="l"/>
            <a:r>
              <a:rPr lang="en-GB" b="0" i="0" dirty="0">
                <a:solidFill>
                  <a:srgbClr val="0B0C0C"/>
                </a:solidFill>
                <a:effectLst/>
                <a:latin typeface="GDS Transport"/>
              </a:rPr>
              <a:t>There were </a:t>
            </a:r>
            <a:r>
              <a:rPr lang="en-GB" b="1" i="0" dirty="0">
                <a:solidFill>
                  <a:srgbClr val="0B0C0C"/>
                </a:solidFill>
                <a:effectLst/>
                <a:latin typeface="GDS Transport"/>
              </a:rPr>
              <a:t>695,009 stop and searches</a:t>
            </a:r>
            <a:r>
              <a:rPr lang="en-GB" b="0" i="0" dirty="0">
                <a:solidFill>
                  <a:srgbClr val="0B0C0C"/>
                </a:solidFill>
                <a:effectLst/>
                <a:latin typeface="GDS Transport"/>
              </a:rPr>
              <a:t> conducted under section 1 PACE by police in England and Wales (including British Transport Police). </a:t>
            </a:r>
          </a:p>
          <a:p>
            <a:pPr algn="l"/>
            <a:r>
              <a:rPr lang="en-GB" b="0" i="0" dirty="0">
                <a:solidFill>
                  <a:srgbClr val="0B0C0C"/>
                </a:solidFill>
                <a:effectLst/>
                <a:latin typeface="GDS Transport"/>
              </a:rPr>
              <a:t>This is </a:t>
            </a:r>
            <a:r>
              <a:rPr lang="en-GB" b="1" i="0" dirty="0">
                <a:solidFill>
                  <a:srgbClr val="0B0C0C"/>
                </a:solidFill>
                <a:effectLst/>
                <a:latin typeface="GDS Transport"/>
              </a:rPr>
              <a:t>an increase of 135,808 (24%)</a:t>
            </a:r>
            <a:r>
              <a:rPr lang="en-GB" b="0" i="0" dirty="0">
                <a:solidFill>
                  <a:srgbClr val="0B0C0C"/>
                </a:solidFill>
                <a:effectLst/>
                <a:latin typeface="GDS Transport"/>
              </a:rPr>
              <a:t> compared with the previous year and the highest number of stop and searches since the year ending March 2014 (872,518)</a:t>
            </a:r>
          </a:p>
          <a:p>
            <a:pPr algn="l"/>
            <a:r>
              <a:rPr lang="en-GB" b="0" i="0" dirty="0">
                <a:solidFill>
                  <a:srgbClr val="0B0C0C"/>
                </a:solidFill>
                <a:effectLst/>
                <a:latin typeface="GDS Transport"/>
              </a:rPr>
              <a:t>In 77% of stop and searches the outcome was recorded as needing ‘No further action’</a:t>
            </a:r>
            <a:endParaRPr lang="en-GB" dirty="0"/>
          </a:p>
        </p:txBody>
      </p:sp>
    </p:spTree>
    <p:extLst>
      <p:ext uri="{BB962C8B-B14F-4D97-AF65-F5344CB8AC3E}">
        <p14:creationId xmlns:p14="http://schemas.microsoft.com/office/powerpoint/2010/main" val="1832847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E492A-7DC5-4DBA-BB95-08DB14AD8BCC}"/>
              </a:ext>
            </a:extLst>
          </p:cNvPr>
          <p:cNvSpPr>
            <a:spLocks noGrp="1"/>
          </p:cNvSpPr>
          <p:nvPr>
            <p:ph type="title"/>
          </p:nvPr>
        </p:nvSpPr>
        <p:spPr/>
        <p:txBody>
          <a:bodyPr/>
          <a:lstStyle/>
          <a:p>
            <a:r>
              <a:rPr lang="en-GB" dirty="0"/>
              <a:t>S &amp; S</a:t>
            </a:r>
          </a:p>
        </p:txBody>
      </p:sp>
      <p:sp>
        <p:nvSpPr>
          <p:cNvPr id="3" name="Content Placeholder 2">
            <a:extLst>
              <a:ext uri="{FF2B5EF4-FFF2-40B4-BE49-F238E27FC236}">
                <a16:creationId xmlns:a16="http://schemas.microsoft.com/office/drawing/2014/main" id="{D44C6144-EE04-438D-B6E1-BC8F42B38D91}"/>
              </a:ext>
            </a:extLst>
          </p:cNvPr>
          <p:cNvSpPr>
            <a:spLocks noGrp="1"/>
          </p:cNvSpPr>
          <p:nvPr>
            <p:ph idx="1"/>
          </p:nvPr>
        </p:nvSpPr>
        <p:spPr/>
        <p:txBody>
          <a:bodyPr/>
          <a:lstStyle/>
          <a:p>
            <a:r>
              <a:rPr lang="en-GB" dirty="0">
                <a:solidFill>
                  <a:srgbClr val="0B0C0C"/>
                </a:solidFill>
                <a:latin typeface="GDS Transport"/>
              </a:rPr>
              <a:t>S</a:t>
            </a:r>
            <a:r>
              <a:rPr lang="en-GB" b="0" i="0" dirty="0">
                <a:solidFill>
                  <a:srgbClr val="0B0C0C"/>
                </a:solidFill>
                <a:effectLst/>
                <a:latin typeface="GDS Transport"/>
              </a:rPr>
              <a:t>ection 60 of the Criminal Justice and Public Order Police in England and Wales – Anticipation of Violence  carried out </a:t>
            </a:r>
            <a:r>
              <a:rPr lang="en-GB" b="1" i="0" dirty="0">
                <a:solidFill>
                  <a:srgbClr val="0B0C0C"/>
                </a:solidFill>
                <a:effectLst/>
                <a:latin typeface="GDS Transport"/>
              </a:rPr>
              <a:t>9,230 stop and searches</a:t>
            </a:r>
            <a:r>
              <a:rPr lang="en-GB" b="0" i="0" dirty="0">
                <a:solidFill>
                  <a:srgbClr val="0B0C0C"/>
                </a:solidFill>
                <a:effectLst/>
                <a:latin typeface="GDS Transport"/>
              </a:rPr>
              <a:t> </a:t>
            </a:r>
          </a:p>
          <a:p>
            <a:r>
              <a:rPr lang="en-GB" dirty="0">
                <a:solidFill>
                  <a:srgbClr val="0B0C0C"/>
                </a:solidFill>
                <a:latin typeface="GDS Transport"/>
              </a:rPr>
              <a:t>This is a</a:t>
            </a:r>
            <a:r>
              <a:rPr lang="en-GB" b="0" i="0" dirty="0">
                <a:solidFill>
                  <a:srgbClr val="0B0C0C"/>
                </a:solidFill>
                <a:effectLst/>
                <a:latin typeface="GDS Transport"/>
              </a:rPr>
              <a:t> </a:t>
            </a:r>
            <a:r>
              <a:rPr lang="en-GB" b="1" i="0" dirty="0">
                <a:solidFill>
                  <a:srgbClr val="0B0C0C"/>
                </a:solidFill>
                <a:effectLst/>
                <a:latin typeface="GDS Transport"/>
              </a:rPr>
              <a:t>decrease of 49% from the following year </a:t>
            </a:r>
          </a:p>
          <a:p>
            <a:r>
              <a:rPr lang="en-GB" b="0" i="0" dirty="0">
                <a:solidFill>
                  <a:srgbClr val="0B0C0C"/>
                </a:solidFill>
                <a:effectLst/>
                <a:latin typeface="GDS Transport"/>
              </a:rPr>
              <a:t>70% of stop and searches in the year ending March 2021 were on males aged between 15 and 34</a:t>
            </a:r>
          </a:p>
          <a:p>
            <a:r>
              <a:rPr lang="en-GB" b="0" i="0" dirty="0">
                <a:solidFill>
                  <a:srgbClr val="0B0C0C"/>
                </a:solidFill>
                <a:effectLst/>
                <a:latin typeface="GDS Transport"/>
              </a:rPr>
              <a:t>Males aged 15-19 had the highest rate of stop and search, at 99 stop and searches per 1,000 population in the year ending March 2021.</a:t>
            </a:r>
            <a:endParaRPr lang="en-GB" dirty="0"/>
          </a:p>
        </p:txBody>
      </p:sp>
    </p:spTree>
    <p:extLst>
      <p:ext uri="{BB962C8B-B14F-4D97-AF65-F5344CB8AC3E}">
        <p14:creationId xmlns:p14="http://schemas.microsoft.com/office/powerpoint/2010/main" val="37336587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CB07E-1ABB-44A1-A109-CDCAC1C5771A}"/>
              </a:ext>
            </a:extLst>
          </p:cNvPr>
          <p:cNvSpPr>
            <a:spLocks noGrp="1"/>
          </p:cNvSpPr>
          <p:nvPr>
            <p:ph type="title"/>
          </p:nvPr>
        </p:nvSpPr>
        <p:spPr>
          <a:xfrm>
            <a:off x="838200" y="365126"/>
            <a:ext cx="10515600" cy="516024"/>
          </a:xfrm>
        </p:spPr>
        <p:txBody>
          <a:bodyPr>
            <a:normAutofit fontScale="90000"/>
          </a:bodyPr>
          <a:lstStyle/>
          <a:p>
            <a:endParaRPr lang="en-GB" sz="3600" dirty="0"/>
          </a:p>
        </p:txBody>
      </p:sp>
      <p:sp>
        <p:nvSpPr>
          <p:cNvPr id="3" name="Content Placeholder 2">
            <a:extLst>
              <a:ext uri="{FF2B5EF4-FFF2-40B4-BE49-F238E27FC236}">
                <a16:creationId xmlns:a16="http://schemas.microsoft.com/office/drawing/2014/main" id="{2AF4811D-4F2A-4116-B3A8-C429FB469D62}"/>
              </a:ext>
            </a:extLst>
          </p:cNvPr>
          <p:cNvSpPr>
            <a:spLocks noGrp="1"/>
          </p:cNvSpPr>
          <p:nvPr>
            <p:ph idx="1"/>
          </p:nvPr>
        </p:nvSpPr>
        <p:spPr>
          <a:xfrm>
            <a:off x="838200" y="1313411"/>
            <a:ext cx="10515600" cy="4863552"/>
          </a:xfrm>
        </p:spPr>
        <p:txBody>
          <a:bodyPr>
            <a:normAutofit/>
          </a:bodyPr>
          <a:lstStyle/>
          <a:p>
            <a:r>
              <a:rPr lang="en-GB" i="0" dirty="0">
                <a:solidFill>
                  <a:srgbClr val="0B0C0C"/>
                </a:solidFill>
                <a:effectLst/>
                <a:latin typeface="GDS Transport"/>
              </a:rPr>
              <a:t>Black or Black British background were searched at a rate 7.0 times higher than that of those from a White ethnic group</a:t>
            </a:r>
          </a:p>
          <a:p>
            <a:r>
              <a:rPr lang="en-GB" i="0" dirty="0">
                <a:solidFill>
                  <a:srgbClr val="0B0C0C"/>
                </a:solidFill>
                <a:effectLst/>
                <a:latin typeface="GDS Transport"/>
              </a:rPr>
              <a:t>Increase in searches of White people individuals 73,146 (26%) Individuals identifying as Asian or Asian British were searched at a rate 2.4 times that of those from a White ethnic group</a:t>
            </a:r>
          </a:p>
          <a:p>
            <a:r>
              <a:rPr lang="en-GB" i="0" dirty="0">
                <a:solidFill>
                  <a:srgbClr val="0B0C0C"/>
                </a:solidFill>
                <a:effectLst/>
                <a:latin typeface="GDS Transport"/>
              </a:rPr>
              <a:t>Other ethnic groups were searched at a rate 2.7 times higher than that of those from a White ethnic group </a:t>
            </a:r>
            <a:endParaRPr lang="en-GB" dirty="0"/>
          </a:p>
        </p:txBody>
      </p:sp>
    </p:spTree>
    <p:extLst>
      <p:ext uri="{BB962C8B-B14F-4D97-AF65-F5344CB8AC3E}">
        <p14:creationId xmlns:p14="http://schemas.microsoft.com/office/powerpoint/2010/main" val="42560244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91466"/>
          </a:xfrm>
        </p:spPr>
        <p:txBody>
          <a:bodyPr>
            <a:normAutofit fontScale="90000"/>
          </a:bodyPr>
          <a:lstStyle/>
          <a:p>
            <a:endParaRPr lang="en-GB" dirty="0"/>
          </a:p>
        </p:txBody>
      </p:sp>
      <p:pic>
        <p:nvPicPr>
          <p:cNvPr id="1026" name="Picture 2" descr="Crime and ASB Breakdown - June 2019"/>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1441" y="238539"/>
            <a:ext cx="11197950" cy="6175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09432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89032"/>
          </a:xfrm>
        </p:spPr>
        <p:txBody>
          <a:bodyPr>
            <a:normAutofit fontScale="90000"/>
          </a:bodyPr>
          <a:lstStyle/>
          <a:p>
            <a:r>
              <a:rPr lang="en-GB" dirty="0"/>
              <a:t>Activity</a:t>
            </a:r>
          </a:p>
        </p:txBody>
      </p:sp>
      <p:sp>
        <p:nvSpPr>
          <p:cNvPr id="3" name="Content Placeholder 2"/>
          <p:cNvSpPr>
            <a:spLocks noGrp="1"/>
          </p:cNvSpPr>
          <p:nvPr>
            <p:ph idx="1"/>
          </p:nvPr>
        </p:nvSpPr>
        <p:spPr>
          <a:xfrm>
            <a:off x="838200" y="954158"/>
            <a:ext cx="10515600" cy="5222805"/>
          </a:xfrm>
        </p:spPr>
        <p:txBody>
          <a:bodyPr/>
          <a:lstStyle/>
          <a:p>
            <a:pPr marL="0" indent="0" algn="ctr">
              <a:buNone/>
            </a:pPr>
            <a:r>
              <a:rPr lang="en-GB" altLang="en-US" dirty="0"/>
              <a:t>Crimes will appear in next slide:</a:t>
            </a:r>
          </a:p>
          <a:p>
            <a:pPr marL="0" indent="0" algn="ctr">
              <a:buNone/>
            </a:pPr>
            <a:endParaRPr lang="en-GB" altLang="en-US" dirty="0"/>
          </a:p>
          <a:p>
            <a:pPr algn="ctr"/>
            <a:r>
              <a:rPr lang="en-GB" altLang="en-US" dirty="0"/>
              <a:t>Suggest personal reasons </a:t>
            </a:r>
            <a:r>
              <a:rPr lang="en-GB" altLang="en-US" b="1" dirty="0"/>
              <a:t>for or against </a:t>
            </a:r>
            <a:r>
              <a:rPr lang="en-GB" altLang="en-US" dirty="0"/>
              <a:t>reporting these crimes.</a:t>
            </a:r>
            <a:br>
              <a:rPr lang="en-GB" altLang="en-US" dirty="0"/>
            </a:br>
            <a:endParaRPr lang="en-GB" altLang="en-US" dirty="0"/>
          </a:p>
          <a:p>
            <a:pPr marL="0" indent="0" algn="ctr">
              <a:buNone/>
            </a:pPr>
            <a:endParaRPr lang="en-GB" altLang="en-US" dirty="0"/>
          </a:p>
          <a:p>
            <a:pPr algn="ctr"/>
            <a:r>
              <a:rPr lang="en-GB" altLang="en-US" dirty="0"/>
              <a:t>What circumstances could make you think differently </a:t>
            </a:r>
          </a:p>
          <a:p>
            <a:pPr marL="0" indent="0" algn="ctr">
              <a:buNone/>
            </a:pPr>
            <a:r>
              <a:rPr lang="en-GB" altLang="en-US" dirty="0"/>
              <a:t>about the crimes that you would report?</a:t>
            </a:r>
          </a:p>
          <a:p>
            <a:pPr marL="0" indent="0" algn="ctr">
              <a:buNone/>
            </a:pPr>
            <a:endParaRPr lang="en-GB" altLang="en-US" dirty="0"/>
          </a:p>
          <a:p>
            <a:pPr marL="0" indent="0" algn="ctr">
              <a:buNone/>
            </a:pPr>
            <a:r>
              <a:rPr lang="en-GB" altLang="en-US" dirty="0"/>
              <a:t>Group discussion </a:t>
            </a:r>
          </a:p>
          <a:p>
            <a:endParaRPr lang="en-GB" dirty="0"/>
          </a:p>
        </p:txBody>
      </p:sp>
    </p:spTree>
    <p:extLst>
      <p:ext uri="{BB962C8B-B14F-4D97-AF65-F5344CB8AC3E}">
        <p14:creationId xmlns:p14="http://schemas.microsoft.com/office/powerpoint/2010/main" val="31719484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56509"/>
          </a:xfrm>
        </p:spPr>
        <p:txBody>
          <a:bodyPr>
            <a:noAutofit/>
          </a:bodyPr>
          <a:lstStyle/>
          <a:p>
            <a:r>
              <a:rPr lang="en-GB" sz="3200" dirty="0"/>
              <a:t>Crimes:</a:t>
            </a:r>
          </a:p>
        </p:txBody>
      </p:sp>
      <p:sp>
        <p:nvSpPr>
          <p:cNvPr id="3" name="Content Placeholder 2"/>
          <p:cNvSpPr>
            <a:spLocks noGrp="1"/>
          </p:cNvSpPr>
          <p:nvPr>
            <p:ph idx="1"/>
          </p:nvPr>
        </p:nvSpPr>
        <p:spPr>
          <a:xfrm>
            <a:off x="838200" y="1126435"/>
            <a:ext cx="10515600" cy="5103537"/>
          </a:xfrm>
        </p:spPr>
        <p:txBody>
          <a:bodyPr>
            <a:normAutofit/>
          </a:bodyPr>
          <a:lstStyle/>
          <a:p>
            <a:r>
              <a:rPr lang="en-GB" dirty="0"/>
              <a:t>You see a group of 14 year olds buying alcohol</a:t>
            </a:r>
          </a:p>
          <a:p>
            <a:r>
              <a:rPr lang="en-GB" dirty="0"/>
              <a:t>Your bike was stolen</a:t>
            </a:r>
          </a:p>
          <a:p>
            <a:r>
              <a:rPr lang="en-GB" dirty="0"/>
              <a:t>Your house was broken into and TV stolen</a:t>
            </a:r>
          </a:p>
          <a:p>
            <a:r>
              <a:rPr lang="en-GB" dirty="0"/>
              <a:t>You have been hit and injured by another person in the pub</a:t>
            </a:r>
          </a:p>
          <a:p>
            <a:r>
              <a:rPr lang="en-GB" dirty="0"/>
              <a:t>You have been raped</a:t>
            </a:r>
          </a:p>
          <a:p>
            <a:r>
              <a:rPr lang="en-GB" dirty="0"/>
              <a:t>You discover someone who has been stabbed to death</a:t>
            </a:r>
          </a:p>
          <a:p>
            <a:r>
              <a:rPr lang="en-GB" dirty="0"/>
              <a:t>You see people beating someone up in the street</a:t>
            </a:r>
          </a:p>
          <a:p>
            <a:r>
              <a:rPr lang="en-GB" dirty="0"/>
              <a:t>Your car has been scratched and damaged</a:t>
            </a:r>
          </a:p>
          <a:p>
            <a:r>
              <a:rPr lang="en-GB" dirty="0"/>
              <a:t>You see a old lady stealing from Tesco</a:t>
            </a:r>
          </a:p>
          <a:p>
            <a:r>
              <a:rPr lang="en-GB" dirty="0"/>
              <a:t>Your sister has stolen £5 from your wallet/purse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373388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93115"/>
          </a:xfrm>
        </p:spPr>
        <p:txBody>
          <a:bodyPr>
            <a:noAutofit/>
          </a:bodyPr>
          <a:lstStyle/>
          <a:p>
            <a:r>
              <a:rPr lang="en-GB" sz="2400" dirty="0"/>
              <a:t>2016 election campaign Trump promised to build a </a:t>
            </a:r>
            <a:r>
              <a:rPr lang="en-GB" sz="2800" b="1" dirty="0"/>
              <a:t>"big, beautiful wall" </a:t>
            </a:r>
            <a:r>
              <a:rPr lang="en-GB" sz="2400" dirty="0"/>
              <a:t>between the US and Mexico</a:t>
            </a:r>
          </a:p>
        </p:txBody>
      </p:sp>
      <p:pic>
        <p:nvPicPr>
          <p:cNvPr id="4" name="Content Placeholder 3"/>
          <p:cNvPicPr>
            <a:picLocks noGrp="1" noChangeAspect="1"/>
          </p:cNvPicPr>
          <p:nvPr>
            <p:ph idx="1"/>
          </p:nvPr>
        </p:nvPicPr>
        <p:blipFill>
          <a:blip r:embed="rId2"/>
          <a:stretch>
            <a:fillRect/>
          </a:stretch>
        </p:blipFill>
        <p:spPr>
          <a:xfrm>
            <a:off x="1290320" y="1280160"/>
            <a:ext cx="9591040" cy="5091344"/>
          </a:xfrm>
          <a:prstGeom prst="rect">
            <a:avLst/>
          </a:prstGeom>
        </p:spPr>
      </p:pic>
    </p:spTree>
    <p:extLst>
      <p:ext uri="{BB962C8B-B14F-4D97-AF65-F5344CB8AC3E}">
        <p14:creationId xmlns:p14="http://schemas.microsoft.com/office/powerpoint/2010/main" val="16778743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03275"/>
          </a:xfrm>
        </p:spPr>
        <p:txBody>
          <a:bodyPr>
            <a:normAutofit/>
          </a:bodyPr>
          <a:lstStyle/>
          <a:p>
            <a:r>
              <a:rPr lang="en-GB" sz="3600" dirty="0"/>
              <a:t>Immigration and crime Statistics</a:t>
            </a:r>
          </a:p>
        </p:txBody>
      </p:sp>
      <p:sp>
        <p:nvSpPr>
          <p:cNvPr id="3" name="Content Placeholder 2"/>
          <p:cNvSpPr>
            <a:spLocks noGrp="1"/>
          </p:cNvSpPr>
          <p:nvPr>
            <p:ph idx="1"/>
          </p:nvPr>
        </p:nvSpPr>
        <p:spPr>
          <a:xfrm>
            <a:off x="838200" y="1259840"/>
            <a:ext cx="10515600" cy="4917123"/>
          </a:xfrm>
        </p:spPr>
        <p:txBody>
          <a:bodyPr>
            <a:normAutofit/>
          </a:bodyPr>
          <a:lstStyle/>
          <a:p>
            <a:r>
              <a:rPr lang="en-GB" dirty="0"/>
              <a:t>The Trump administration’s stated that immigrants bring crime into America.</a:t>
            </a:r>
          </a:p>
          <a:p>
            <a:pPr marL="0" indent="0" algn="ctr">
              <a:buNone/>
            </a:pPr>
            <a:r>
              <a:rPr lang="en-GB" i="1" dirty="0"/>
              <a:t>“Every day, sanctuary cities release illegal immigrants, drug dealers, traffickers, gang members back into our communities. They’re safe havens for just some terrible people.”  </a:t>
            </a:r>
            <a:r>
              <a:rPr lang="en-GB" dirty="0"/>
              <a:t>Trump 2017</a:t>
            </a:r>
          </a:p>
          <a:p>
            <a:pPr marL="0" indent="0" algn="ctr">
              <a:buNone/>
            </a:pPr>
            <a:endParaRPr lang="en-GB" dirty="0"/>
          </a:p>
          <a:p>
            <a:endParaRPr lang="en-GB" dirty="0"/>
          </a:p>
        </p:txBody>
      </p:sp>
    </p:spTree>
    <p:extLst>
      <p:ext uri="{BB962C8B-B14F-4D97-AF65-F5344CB8AC3E}">
        <p14:creationId xmlns:p14="http://schemas.microsoft.com/office/powerpoint/2010/main" val="34555812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UK &amp; Immigration </a:t>
            </a:r>
          </a:p>
        </p:txBody>
      </p:sp>
      <p:sp>
        <p:nvSpPr>
          <p:cNvPr id="3" name="Content Placeholder 2"/>
          <p:cNvSpPr>
            <a:spLocks noGrp="1"/>
          </p:cNvSpPr>
          <p:nvPr>
            <p:ph idx="1"/>
          </p:nvPr>
        </p:nvSpPr>
        <p:spPr>
          <a:xfrm>
            <a:off x="838200" y="1795145"/>
            <a:ext cx="10515600" cy="4351338"/>
          </a:xfrm>
        </p:spPr>
        <p:txBody>
          <a:bodyPr/>
          <a:lstStyle/>
          <a:p>
            <a:r>
              <a:rPr lang="en-GB" dirty="0"/>
              <a:t>Closure of migrant camps in France in 2017 </a:t>
            </a:r>
          </a:p>
          <a:p>
            <a:r>
              <a:rPr lang="en-GB" dirty="0"/>
              <a:t>Common ways of entry to UK are in lorries, rail, commercial shipping containers &amp; small boats.</a:t>
            </a:r>
          </a:p>
          <a:p>
            <a:r>
              <a:rPr lang="en-GB" dirty="0"/>
              <a:t>Number of attempted small boat crossings has grown since October 2018 with an increase during summer 2019</a:t>
            </a:r>
          </a:p>
          <a:p>
            <a:r>
              <a:rPr lang="en-GB" b="0" i="0" dirty="0">
                <a:effectLst/>
              </a:rPr>
              <a:t>Afghanistan</a:t>
            </a:r>
            <a:r>
              <a:rPr lang="en-GB" dirty="0"/>
              <a:t> and 2021</a:t>
            </a:r>
          </a:p>
          <a:p>
            <a:endParaRPr lang="en-GB" dirty="0"/>
          </a:p>
        </p:txBody>
      </p:sp>
    </p:spTree>
    <p:extLst>
      <p:ext uri="{BB962C8B-B14F-4D97-AF65-F5344CB8AC3E}">
        <p14:creationId xmlns:p14="http://schemas.microsoft.com/office/powerpoint/2010/main" val="4356315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Research Robert Adelman, a sociologist at the State University of New York:</a:t>
            </a:r>
          </a:p>
          <a:p>
            <a:pPr marL="0" indent="0">
              <a:buNone/>
            </a:pPr>
            <a:r>
              <a:rPr lang="en-GB" dirty="0"/>
              <a:t>Data from The Marshall Project showed - a large majority of the areas have many more immigrants today than they did in 1980 and fewer violent crimes. </a:t>
            </a:r>
          </a:p>
          <a:p>
            <a:pPr marL="0" indent="0">
              <a:buNone/>
            </a:pPr>
            <a:r>
              <a:rPr lang="en-GB" dirty="0"/>
              <a:t>Study’s data up to 2016, showing that crime fell more often than it rose even as immigrant populations grew almost across the board.</a:t>
            </a:r>
          </a:p>
          <a:p>
            <a:endParaRPr lang="en-GB" dirty="0"/>
          </a:p>
        </p:txBody>
      </p:sp>
    </p:spTree>
    <p:extLst>
      <p:ext uri="{BB962C8B-B14F-4D97-AF65-F5344CB8AC3E}">
        <p14:creationId xmlns:p14="http://schemas.microsoft.com/office/powerpoint/2010/main" val="2396423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BB0A349-1C83-4E24-9D22-6FB249FDEE84}"/>
              </a:ext>
            </a:extLst>
          </p:cNvPr>
          <p:cNvPicPr>
            <a:picLocks noChangeAspect="1"/>
          </p:cNvPicPr>
          <p:nvPr/>
        </p:nvPicPr>
        <p:blipFill>
          <a:blip r:embed="rId3"/>
          <a:stretch>
            <a:fillRect/>
          </a:stretch>
        </p:blipFill>
        <p:spPr>
          <a:xfrm>
            <a:off x="748145" y="679655"/>
            <a:ext cx="10656917" cy="4659108"/>
          </a:xfrm>
          <a:prstGeom prst="rect">
            <a:avLst/>
          </a:prstGeom>
        </p:spPr>
      </p:pic>
    </p:spTree>
    <p:extLst>
      <p:ext uri="{BB962C8B-B14F-4D97-AF65-F5344CB8AC3E}">
        <p14:creationId xmlns:p14="http://schemas.microsoft.com/office/powerpoint/2010/main" val="24583589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a:t>
            </a:r>
          </a:p>
        </p:txBody>
      </p:sp>
      <p:sp>
        <p:nvSpPr>
          <p:cNvPr id="3" name="Content Placeholder 2"/>
          <p:cNvSpPr>
            <a:spLocks noGrp="1"/>
          </p:cNvSpPr>
          <p:nvPr>
            <p:ph idx="1"/>
          </p:nvPr>
        </p:nvSpPr>
        <p:spPr/>
        <p:txBody>
          <a:bodyPr>
            <a:normAutofit/>
          </a:bodyPr>
          <a:lstStyle/>
          <a:p>
            <a:pPr fontAlgn="ctr"/>
            <a:r>
              <a:rPr lang="en-GB" b="1" dirty="0"/>
              <a:t>Can you get a criminal record just for carrying a knife?</a:t>
            </a:r>
          </a:p>
          <a:p>
            <a:pPr fontAlgn="ctr"/>
            <a:r>
              <a:rPr lang="en-GB" b="1" dirty="0"/>
              <a:t>YES / NO?</a:t>
            </a:r>
          </a:p>
          <a:p>
            <a:pPr fontAlgn="ctr"/>
            <a:r>
              <a:rPr lang="en-GB" b="1" dirty="0"/>
              <a:t>Is there a ‘safe place’ on </a:t>
            </a:r>
            <a:r>
              <a:rPr lang="en-GB" b="1"/>
              <a:t>your body </a:t>
            </a:r>
            <a:r>
              <a:rPr lang="en-GB" b="1" dirty="0"/>
              <a:t>to stab someone? </a:t>
            </a:r>
            <a:r>
              <a:rPr lang="en-GB"/>
              <a:t> </a:t>
            </a:r>
            <a:endParaRPr lang="en-GB" b="1" dirty="0"/>
          </a:p>
          <a:p>
            <a:pPr marL="0" indent="0" fontAlgn="ctr">
              <a:buNone/>
            </a:pPr>
            <a:endParaRPr lang="en-GB" dirty="0"/>
          </a:p>
          <a:p>
            <a:pPr fontAlgn="ctr"/>
            <a:r>
              <a:rPr lang="en-GB" dirty="0"/>
              <a:t>Carrying a knife can mean four years in prison, even if you don't use it.</a:t>
            </a:r>
          </a:p>
          <a:p>
            <a:pPr fontAlgn="ctr"/>
            <a:r>
              <a:rPr lang="en-GB" dirty="0"/>
              <a:t>You can get a criminal record just for carrying a knife.</a:t>
            </a:r>
          </a:p>
          <a:p>
            <a:pPr fontAlgn="ctr"/>
            <a:r>
              <a:rPr lang="en-GB" dirty="0"/>
              <a:t>Carrying an offensive weapon, like a knife, is a serious offence and carrying it for self-protection is not a defence.</a:t>
            </a:r>
          </a:p>
          <a:p>
            <a:endParaRPr lang="en-GB" dirty="0"/>
          </a:p>
        </p:txBody>
      </p:sp>
    </p:spTree>
    <p:extLst>
      <p:ext uri="{BB962C8B-B14F-4D97-AF65-F5344CB8AC3E}">
        <p14:creationId xmlns:p14="http://schemas.microsoft.com/office/powerpoint/2010/main" val="3193257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1965</TotalTime>
  <Words>2427</Words>
  <Application>Microsoft Office PowerPoint</Application>
  <PresentationFormat>Widescreen</PresentationFormat>
  <Paragraphs>221</Paragraphs>
  <Slides>33</Slides>
  <Notes>15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33</vt:i4>
      </vt:variant>
    </vt:vector>
  </HeadingPairs>
  <TitlesOfParts>
    <vt:vector size="43" baseType="lpstr">
      <vt:lpstr>Arial</vt:lpstr>
      <vt:lpstr>Calibri</vt:lpstr>
      <vt:lpstr>Calibri Light</vt:lpstr>
      <vt:lpstr>fs-elliot</vt:lpstr>
      <vt:lpstr>GDS Transport</vt:lpstr>
      <vt:lpstr>National</vt:lpstr>
      <vt:lpstr>open sans</vt:lpstr>
      <vt:lpstr>open sans</vt:lpstr>
      <vt:lpstr>Wingdings</vt:lpstr>
      <vt:lpstr>Office Theme</vt:lpstr>
      <vt:lpstr>Crime Rates</vt:lpstr>
      <vt:lpstr>Production of Crime Statistics</vt:lpstr>
      <vt:lpstr>How Much Crime?</vt:lpstr>
      <vt:lpstr>CSEW</vt:lpstr>
      <vt:lpstr>Police and Reporting crime</vt:lpstr>
      <vt:lpstr>PowerPoint Presentation</vt:lpstr>
      <vt:lpstr>CSEW</vt:lpstr>
      <vt:lpstr>Incidents of Violence</vt:lpstr>
      <vt:lpstr>PowerPoint Presentation</vt:lpstr>
      <vt:lpstr>Sexual offences</vt:lpstr>
      <vt:lpstr>PowerPoint Presentation</vt:lpstr>
      <vt:lpstr> Trends in Police Recorded Crime </vt:lpstr>
      <vt:lpstr>Year ending September 2021</vt:lpstr>
      <vt:lpstr> Knife or sharp instrument offences </vt:lpstr>
      <vt:lpstr>Donald Trump on London</vt:lpstr>
      <vt:lpstr>Fire Arms</vt:lpstr>
      <vt:lpstr>Tackling Crime</vt:lpstr>
      <vt:lpstr>Crime Analysis</vt:lpstr>
      <vt:lpstr>Beginnings of Crime Analysis</vt:lpstr>
      <vt:lpstr>PowerPoint Presentation</vt:lpstr>
      <vt:lpstr>PowerPoint Presentation</vt:lpstr>
      <vt:lpstr>Stop &amp; Searches </vt:lpstr>
      <vt:lpstr>S &amp; S</vt:lpstr>
      <vt:lpstr>PowerPoint Presentation</vt:lpstr>
      <vt:lpstr>PowerPoint Presentation</vt:lpstr>
      <vt:lpstr>Activity</vt:lpstr>
      <vt:lpstr>Crimes:</vt:lpstr>
      <vt:lpstr>2016 election campaign Trump promised to build a "big, beautiful wall" between the US and Mexico</vt:lpstr>
      <vt:lpstr>Immigration and crime Statistics</vt:lpstr>
      <vt:lpstr>UK &amp; Immigration </vt:lpstr>
      <vt:lpstr>PowerPoint Presentation</vt:lpstr>
      <vt:lpstr>PowerPoint Presentation</vt:lpstr>
      <vt:lpstr>Legal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Crime Rates</dc:title>
  <dc:creator>Jane Thomas</dc:creator>
  <cp:lastModifiedBy>Jane Thomas</cp:lastModifiedBy>
  <cp:revision>20</cp:revision>
  <dcterms:created xsi:type="dcterms:W3CDTF">2019-08-27T08:40:29Z</dcterms:created>
  <dcterms:modified xsi:type="dcterms:W3CDTF">2022-03-04T09:06:03Z</dcterms:modified>
</cp:coreProperties>
</file>