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1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67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4255A-1686-4D1D-AF38-A1FAD0DAA00F}" v="41" dt="2023-12-06T18:25:26.477"/>
    <p1510:client id="{445BD461-F0E8-4DE4-AF22-1E69BF4E8C0B}" v="1584" dt="2023-12-11T20:49:17.1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notesMaster" Target="notesMasters/notesMaster1.xml" Id="rId13" /><Relationship Type="http://schemas.openxmlformats.org/officeDocument/2006/relationships/tableStyles" Target="tableStyle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heme" Target="theme/theme1.xml" Id="rId17" /><Relationship Type="http://schemas.openxmlformats.org/officeDocument/2006/relationships/slide" Target="slides/slide1.xml" Id="rId2" /><Relationship Type="http://schemas.openxmlformats.org/officeDocument/2006/relationships/viewProps" Target="viewProps.xml" Id="rId16" /><Relationship Type="http://schemas.microsoft.com/office/2015/10/relationships/revisionInfo" Target="revisionInfo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presProps" Target="presProp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handoutMaster" Target="handoutMasters/handoutMaster1.xml" Id="rId14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884665-A46C-42C8-B0E0-C8C4A381474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DFE8F3-8AE1-4F23-A7DD-262509F3C2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12th December 2024 Tutorial &amp; Group work</a:t>
          </a:r>
          <a:endParaRPr lang="en-US"/>
        </a:p>
      </dgm:t>
    </dgm:pt>
    <dgm:pt modelId="{B5602D9B-DEF7-457A-86C4-E3613BE41758}" type="parTrans" cxnId="{4481C0E9-FC4C-4400-819E-412D45218D49}">
      <dgm:prSet/>
      <dgm:spPr/>
      <dgm:t>
        <a:bodyPr/>
        <a:lstStyle/>
        <a:p>
          <a:endParaRPr lang="en-US"/>
        </a:p>
      </dgm:t>
    </dgm:pt>
    <dgm:pt modelId="{596886D9-40CB-4855-BD6C-8E54560A5BD9}" type="sibTrans" cxnId="{4481C0E9-FC4C-4400-819E-412D45218D49}">
      <dgm:prSet/>
      <dgm:spPr/>
      <dgm:t>
        <a:bodyPr/>
        <a:lstStyle/>
        <a:p>
          <a:endParaRPr lang="en-US"/>
        </a:p>
      </dgm:t>
    </dgm:pt>
    <dgm:pt modelId="{EC5710B0-4AA1-4481-AB09-EE2DE2C61C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9th January 2024.     Tutorial &amp; Group work</a:t>
          </a:r>
          <a:endParaRPr lang="en-US"/>
        </a:p>
      </dgm:t>
    </dgm:pt>
    <dgm:pt modelId="{680F4813-C488-496D-96EF-75C66C7DE6EB}" type="parTrans" cxnId="{4DD75A50-EB13-46FB-83CF-325812B22043}">
      <dgm:prSet/>
      <dgm:spPr/>
      <dgm:t>
        <a:bodyPr/>
        <a:lstStyle/>
        <a:p>
          <a:endParaRPr lang="en-US"/>
        </a:p>
      </dgm:t>
    </dgm:pt>
    <dgm:pt modelId="{B8ED5BB4-AFA8-498F-B218-3809D5BB7057}" type="sibTrans" cxnId="{4DD75A50-EB13-46FB-83CF-325812B22043}">
      <dgm:prSet/>
      <dgm:spPr/>
      <dgm:t>
        <a:bodyPr/>
        <a:lstStyle/>
        <a:p>
          <a:endParaRPr lang="en-US"/>
        </a:p>
      </dgm:t>
    </dgm:pt>
    <dgm:pt modelId="{D761195C-72CD-4990-AEF4-34B7DC0E34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16th January 2024.   Tutorial &amp; Group work</a:t>
          </a:r>
          <a:endParaRPr lang="en-US"/>
        </a:p>
      </dgm:t>
    </dgm:pt>
    <dgm:pt modelId="{43DF2944-62B6-4466-A9D5-FE7DF4D8B641}" type="parTrans" cxnId="{C3CE6628-020A-4C1B-8E69-7EAF1CE7471A}">
      <dgm:prSet/>
      <dgm:spPr/>
      <dgm:t>
        <a:bodyPr/>
        <a:lstStyle/>
        <a:p>
          <a:endParaRPr lang="en-US"/>
        </a:p>
      </dgm:t>
    </dgm:pt>
    <dgm:pt modelId="{6ED9DFA0-02BC-46B4-82C8-6DBE2186A701}" type="sibTrans" cxnId="{C3CE6628-020A-4C1B-8E69-7EAF1CE7471A}">
      <dgm:prSet/>
      <dgm:spPr/>
      <dgm:t>
        <a:bodyPr/>
        <a:lstStyle/>
        <a:p>
          <a:endParaRPr lang="en-US"/>
        </a:p>
      </dgm:t>
    </dgm:pt>
    <dgm:pt modelId="{911B9CE6-4C34-4A7A-BF7C-7B2509CD75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23rd January 2024.   Presentations</a:t>
          </a:r>
          <a:endParaRPr lang="en-US"/>
        </a:p>
      </dgm:t>
    </dgm:pt>
    <dgm:pt modelId="{7D9D4541-CAF1-4E27-BE4B-6AC2310B2E25}" type="parTrans" cxnId="{0F6928E4-75B2-42CF-A03B-72BDFADB733C}">
      <dgm:prSet/>
      <dgm:spPr/>
      <dgm:t>
        <a:bodyPr/>
        <a:lstStyle/>
        <a:p>
          <a:endParaRPr lang="en-US"/>
        </a:p>
      </dgm:t>
    </dgm:pt>
    <dgm:pt modelId="{FCE1DE61-5DE0-48C6-ACD5-0796244AB0F0}" type="sibTrans" cxnId="{0F6928E4-75B2-42CF-A03B-72BDFADB733C}">
      <dgm:prSet/>
      <dgm:spPr/>
      <dgm:t>
        <a:bodyPr/>
        <a:lstStyle/>
        <a:p>
          <a:endParaRPr lang="en-US"/>
        </a:p>
      </dgm:t>
    </dgm:pt>
    <dgm:pt modelId="{7D61000B-F100-4C1E-8358-8758C256276F}" type="pres">
      <dgm:prSet presAssocID="{42884665-A46C-42C8-B0E0-C8C4A381474B}" presName="root" presStyleCnt="0">
        <dgm:presLayoutVars>
          <dgm:dir/>
          <dgm:resizeHandles val="exact"/>
        </dgm:presLayoutVars>
      </dgm:prSet>
      <dgm:spPr/>
    </dgm:pt>
    <dgm:pt modelId="{77D385D5-33C3-466E-BA27-50087CFA3758}" type="pres">
      <dgm:prSet presAssocID="{52DFE8F3-8AE1-4F23-A7DD-262509F3C22E}" presName="compNode" presStyleCnt="0"/>
      <dgm:spPr/>
    </dgm:pt>
    <dgm:pt modelId="{16BE9341-9BF7-4161-9657-11155456C676}" type="pres">
      <dgm:prSet presAssocID="{52DFE8F3-8AE1-4F23-A7DD-262509F3C22E}" presName="bgRect" presStyleLbl="bgShp" presStyleIdx="0" presStyleCnt="4"/>
      <dgm:spPr/>
    </dgm:pt>
    <dgm:pt modelId="{8712EEF0-7BA7-4D2F-93B8-30B5BF043041}" type="pres">
      <dgm:prSet presAssocID="{52DFE8F3-8AE1-4F23-A7DD-262509F3C2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1CEB6A6-3060-484E-852B-59AFC315A87E}" type="pres">
      <dgm:prSet presAssocID="{52DFE8F3-8AE1-4F23-A7DD-262509F3C22E}" presName="spaceRect" presStyleCnt="0"/>
      <dgm:spPr/>
    </dgm:pt>
    <dgm:pt modelId="{14736C1D-6E5C-43A3-B402-6F7CFE7C3EDD}" type="pres">
      <dgm:prSet presAssocID="{52DFE8F3-8AE1-4F23-A7DD-262509F3C22E}" presName="parTx" presStyleLbl="revTx" presStyleIdx="0" presStyleCnt="4">
        <dgm:presLayoutVars>
          <dgm:chMax val="0"/>
          <dgm:chPref val="0"/>
        </dgm:presLayoutVars>
      </dgm:prSet>
      <dgm:spPr/>
    </dgm:pt>
    <dgm:pt modelId="{EB82E935-CE55-4AC0-B406-DA4A1101455C}" type="pres">
      <dgm:prSet presAssocID="{596886D9-40CB-4855-BD6C-8E54560A5BD9}" presName="sibTrans" presStyleCnt="0"/>
      <dgm:spPr/>
    </dgm:pt>
    <dgm:pt modelId="{E0F1AD00-CCFB-4F5B-B78A-6348A81F223C}" type="pres">
      <dgm:prSet presAssocID="{EC5710B0-4AA1-4481-AB09-EE2DE2C61C44}" presName="compNode" presStyleCnt="0"/>
      <dgm:spPr/>
    </dgm:pt>
    <dgm:pt modelId="{2C1F3A55-6FEE-497E-9476-B31837D813AF}" type="pres">
      <dgm:prSet presAssocID="{EC5710B0-4AA1-4481-AB09-EE2DE2C61C44}" presName="bgRect" presStyleLbl="bgShp" presStyleIdx="1" presStyleCnt="4"/>
      <dgm:spPr/>
    </dgm:pt>
    <dgm:pt modelId="{4527E362-4A45-4184-A6DC-B7FC5F034A60}" type="pres">
      <dgm:prSet presAssocID="{EC5710B0-4AA1-4481-AB09-EE2DE2C61C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7CDDA98-0EA1-4B24-A2B3-9DEEC83A0BFD}" type="pres">
      <dgm:prSet presAssocID="{EC5710B0-4AA1-4481-AB09-EE2DE2C61C44}" presName="spaceRect" presStyleCnt="0"/>
      <dgm:spPr/>
    </dgm:pt>
    <dgm:pt modelId="{16A15250-E89D-4070-8EDB-6C60B491C52B}" type="pres">
      <dgm:prSet presAssocID="{EC5710B0-4AA1-4481-AB09-EE2DE2C61C44}" presName="parTx" presStyleLbl="revTx" presStyleIdx="1" presStyleCnt="4">
        <dgm:presLayoutVars>
          <dgm:chMax val="0"/>
          <dgm:chPref val="0"/>
        </dgm:presLayoutVars>
      </dgm:prSet>
      <dgm:spPr/>
    </dgm:pt>
    <dgm:pt modelId="{29365FAE-1DB1-419A-B91D-4DF47D17571F}" type="pres">
      <dgm:prSet presAssocID="{B8ED5BB4-AFA8-498F-B218-3809D5BB7057}" presName="sibTrans" presStyleCnt="0"/>
      <dgm:spPr/>
    </dgm:pt>
    <dgm:pt modelId="{D76E19C5-6C2E-42B1-89C3-64A7CB3999F8}" type="pres">
      <dgm:prSet presAssocID="{D761195C-72CD-4990-AEF4-34B7DC0E3445}" presName="compNode" presStyleCnt="0"/>
      <dgm:spPr/>
    </dgm:pt>
    <dgm:pt modelId="{D631E829-C717-490F-AD13-E7A021CD5D8F}" type="pres">
      <dgm:prSet presAssocID="{D761195C-72CD-4990-AEF4-34B7DC0E3445}" presName="bgRect" presStyleLbl="bgShp" presStyleIdx="2" presStyleCnt="4"/>
      <dgm:spPr/>
    </dgm:pt>
    <dgm:pt modelId="{49DF3BBF-A296-4522-BF44-9BCFE1EEA449}" type="pres">
      <dgm:prSet presAssocID="{D761195C-72CD-4990-AEF4-34B7DC0E344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7FF533D4-933F-4D16-A3EF-B5C3A58743FE}" type="pres">
      <dgm:prSet presAssocID="{D761195C-72CD-4990-AEF4-34B7DC0E3445}" presName="spaceRect" presStyleCnt="0"/>
      <dgm:spPr/>
    </dgm:pt>
    <dgm:pt modelId="{155FB31E-7E48-4FAD-B7A5-13D35D995F0B}" type="pres">
      <dgm:prSet presAssocID="{D761195C-72CD-4990-AEF4-34B7DC0E3445}" presName="parTx" presStyleLbl="revTx" presStyleIdx="2" presStyleCnt="4">
        <dgm:presLayoutVars>
          <dgm:chMax val="0"/>
          <dgm:chPref val="0"/>
        </dgm:presLayoutVars>
      </dgm:prSet>
      <dgm:spPr/>
    </dgm:pt>
    <dgm:pt modelId="{21D913D0-F60B-4A68-983D-10D5D2B0019D}" type="pres">
      <dgm:prSet presAssocID="{6ED9DFA0-02BC-46B4-82C8-6DBE2186A701}" presName="sibTrans" presStyleCnt="0"/>
      <dgm:spPr/>
    </dgm:pt>
    <dgm:pt modelId="{9DC10110-4EA5-421E-A190-0111905F87D8}" type="pres">
      <dgm:prSet presAssocID="{911B9CE6-4C34-4A7A-BF7C-7B2509CD75D5}" presName="compNode" presStyleCnt="0"/>
      <dgm:spPr/>
    </dgm:pt>
    <dgm:pt modelId="{FD89266B-AEC3-4D83-A2D3-06315FF0F23E}" type="pres">
      <dgm:prSet presAssocID="{911B9CE6-4C34-4A7A-BF7C-7B2509CD75D5}" presName="bgRect" presStyleLbl="bgShp" presStyleIdx="3" presStyleCnt="4"/>
      <dgm:spPr/>
    </dgm:pt>
    <dgm:pt modelId="{58235DC4-FAE6-448A-9058-A153D23C8015}" type="pres">
      <dgm:prSet presAssocID="{911B9CE6-4C34-4A7A-BF7C-7B2509CD75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A1EAFA8-929A-47DC-8BB2-7CA2C6B23442}" type="pres">
      <dgm:prSet presAssocID="{911B9CE6-4C34-4A7A-BF7C-7B2509CD75D5}" presName="spaceRect" presStyleCnt="0"/>
      <dgm:spPr/>
    </dgm:pt>
    <dgm:pt modelId="{86E0A9DA-8672-4B45-AF77-244EE2F29AF7}" type="pres">
      <dgm:prSet presAssocID="{911B9CE6-4C34-4A7A-BF7C-7B2509CD75D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3CE6628-020A-4C1B-8E69-7EAF1CE7471A}" srcId="{42884665-A46C-42C8-B0E0-C8C4A381474B}" destId="{D761195C-72CD-4990-AEF4-34B7DC0E3445}" srcOrd="2" destOrd="0" parTransId="{43DF2944-62B6-4466-A9D5-FE7DF4D8B641}" sibTransId="{6ED9DFA0-02BC-46B4-82C8-6DBE2186A701}"/>
    <dgm:cxn modelId="{058ED53D-A7AF-46EC-9335-83741FAEE5D3}" type="presOf" srcId="{52DFE8F3-8AE1-4F23-A7DD-262509F3C22E}" destId="{14736C1D-6E5C-43A3-B402-6F7CFE7C3EDD}" srcOrd="0" destOrd="0" presId="urn:microsoft.com/office/officeart/2018/2/layout/IconVerticalSolidList"/>
    <dgm:cxn modelId="{4DD75A50-EB13-46FB-83CF-325812B22043}" srcId="{42884665-A46C-42C8-B0E0-C8C4A381474B}" destId="{EC5710B0-4AA1-4481-AB09-EE2DE2C61C44}" srcOrd="1" destOrd="0" parTransId="{680F4813-C488-496D-96EF-75C66C7DE6EB}" sibTransId="{B8ED5BB4-AFA8-498F-B218-3809D5BB7057}"/>
    <dgm:cxn modelId="{27EF488B-2CD7-4A62-B246-87C3AE438387}" type="presOf" srcId="{EC5710B0-4AA1-4481-AB09-EE2DE2C61C44}" destId="{16A15250-E89D-4070-8EDB-6C60B491C52B}" srcOrd="0" destOrd="0" presId="urn:microsoft.com/office/officeart/2018/2/layout/IconVerticalSolidList"/>
    <dgm:cxn modelId="{C87B438F-9BF0-4DB0-9DC1-BF1A0D11607F}" type="presOf" srcId="{D761195C-72CD-4990-AEF4-34B7DC0E3445}" destId="{155FB31E-7E48-4FAD-B7A5-13D35D995F0B}" srcOrd="0" destOrd="0" presId="urn:microsoft.com/office/officeart/2018/2/layout/IconVerticalSolidList"/>
    <dgm:cxn modelId="{3E295FD6-9595-46CC-AF4C-4329BA7A89F5}" type="presOf" srcId="{42884665-A46C-42C8-B0E0-C8C4A381474B}" destId="{7D61000B-F100-4C1E-8358-8758C256276F}" srcOrd="0" destOrd="0" presId="urn:microsoft.com/office/officeart/2018/2/layout/IconVerticalSolidList"/>
    <dgm:cxn modelId="{82E04FD6-DA19-48F3-9B35-4363146A06A5}" type="presOf" srcId="{911B9CE6-4C34-4A7A-BF7C-7B2509CD75D5}" destId="{86E0A9DA-8672-4B45-AF77-244EE2F29AF7}" srcOrd="0" destOrd="0" presId="urn:microsoft.com/office/officeart/2018/2/layout/IconVerticalSolidList"/>
    <dgm:cxn modelId="{0F6928E4-75B2-42CF-A03B-72BDFADB733C}" srcId="{42884665-A46C-42C8-B0E0-C8C4A381474B}" destId="{911B9CE6-4C34-4A7A-BF7C-7B2509CD75D5}" srcOrd="3" destOrd="0" parTransId="{7D9D4541-CAF1-4E27-BE4B-6AC2310B2E25}" sibTransId="{FCE1DE61-5DE0-48C6-ACD5-0796244AB0F0}"/>
    <dgm:cxn modelId="{4481C0E9-FC4C-4400-819E-412D45218D49}" srcId="{42884665-A46C-42C8-B0E0-C8C4A381474B}" destId="{52DFE8F3-8AE1-4F23-A7DD-262509F3C22E}" srcOrd="0" destOrd="0" parTransId="{B5602D9B-DEF7-457A-86C4-E3613BE41758}" sibTransId="{596886D9-40CB-4855-BD6C-8E54560A5BD9}"/>
    <dgm:cxn modelId="{D5A93230-E066-458F-865D-6152319FE8D4}" type="presParOf" srcId="{7D61000B-F100-4C1E-8358-8758C256276F}" destId="{77D385D5-33C3-466E-BA27-50087CFA3758}" srcOrd="0" destOrd="0" presId="urn:microsoft.com/office/officeart/2018/2/layout/IconVerticalSolidList"/>
    <dgm:cxn modelId="{625C1373-9CB3-4F44-B4A7-FEDEFB6AC3F7}" type="presParOf" srcId="{77D385D5-33C3-466E-BA27-50087CFA3758}" destId="{16BE9341-9BF7-4161-9657-11155456C676}" srcOrd="0" destOrd="0" presId="urn:microsoft.com/office/officeart/2018/2/layout/IconVerticalSolidList"/>
    <dgm:cxn modelId="{8EAD05AA-D2BB-4019-B30F-9F213FC96D4D}" type="presParOf" srcId="{77D385D5-33C3-466E-BA27-50087CFA3758}" destId="{8712EEF0-7BA7-4D2F-93B8-30B5BF043041}" srcOrd="1" destOrd="0" presId="urn:microsoft.com/office/officeart/2018/2/layout/IconVerticalSolidList"/>
    <dgm:cxn modelId="{7C6BCA2C-0275-4832-A828-6EA3FBD5ED42}" type="presParOf" srcId="{77D385D5-33C3-466E-BA27-50087CFA3758}" destId="{F1CEB6A6-3060-484E-852B-59AFC315A87E}" srcOrd="2" destOrd="0" presId="urn:microsoft.com/office/officeart/2018/2/layout/IconVerticalSolidList"/>
    <dgm:cxn modelId="{9A331C3E-700F-43B8-942F-39C4272EF2DC}" type="presParOf" srcId="{77D385D5-33C3-466E-BA27-50087CFA3758}" destId="{14736C1D-6E5C-43A3-B402-6F7CFE7C3EDD}" srcOrd="3" destOrd="0" presId="urn:microsoft.com/office/officeart/2018/2/layout/IconVerticalSolidList"/>
    <dgm:cxn modelId="{2DD4795F-BAD0-464B-9580-AE1CF418A92E}" type="presParOf" srcId="{7D61000B-F100-4C1E-8358-8758C256276F}" destId="{EB82E935-CE55-4AC0-B406-DA4A1101455C}" srcOrd="1" destOrd="0" presId="urn:microsoft.com/office/officeart/2018/2/layout/IconVerticalSolidList"/>
    <dgm:cxn modelId="{CF8BEC40-C744-4D6F-9296-597C50A005A1}" type="presParOf" srcId="{7D61000B-F100-4C1E-8358-8758C256276F}" destId="{E0F1AD00-CCFB-4F5B-B78A-6348A81F223C}" srcOrd="2" destOrd="0" presId="urn:microsoft.com/office/officeart/2018/2/layout/IconVerticalSolidList"/>
    <dgm:cxn modelId="{40F2C307-98A0-4FC1-8631-529BC4081E17}" type="presParOf" srcId="{E0F1AD00-CCFB-4F5B-B78A-6348A81F223C}" destId="{2C1F3A55-6FEE-497E-9476-B31837D813AF}" srcOrd="0" destOrd="0" presId="urn:microsoft.com/office/officeart/2018/2/layout/IconVerticalSolidList"/>
    <dgm:cxn modelId="{B9A7684F-D270-41E0-9651-49C09B6F6DEC}" type="presParOf" srcId="{E0F1AD00-CCFB-4F5B-B78A-6348A81F223C}" destId="{4527E362-4A45-4184-A6DC-B7FC5F034A60}" srcOrd="1" destOrd="0" presId="urn:microsoft.com/office/officeart/2018/2/layout/IconVerticalSolidList"/>
    <dgm:cxn modelId="{EEC87AE1-2781-4A5F-B3E8-D9B8234A9F48}" type="presParOf" srcId="{E0F1AD00-CCFB-4F5B-B78A-6348A81F223C}" destId="{D7CDDA98-0EA1-4B24-A2B3-9DEEC83A0BFD}" srcOrd="2" destOrd="0" presId="urn:microsoft.com/office/officeart/2018/2/layout/IconVerticalSolidList"/>
    <dgm:cxn modelId="{614E4CC1-6F10-4CA4-9FE6-5370C5F360A4}" type="presParOf" srcId="{E0F1AD00-CCFB-4F5B-B78A-6348A81F223C}" destId="{16A15250-E89D-4070-8EDB-6C60B491C52B}" srcOrd="3" destOrd="0" presId="urn:microsoft.com/office/officeart/2018/2/layout/IconVerticalSolidList"/>
    <dgm:cxn modelId="{7890B121-9B44-43CE-9D9C-ECE11BC72BD9}" type="presParOf" srcId="{7D61000B-F100-4C1E-8358-8758C256276F}" destId="{29365FAE-1DB1-419A-B91D-4DF47D17571F}" srcOrd="3" destOrd="0" presId="urn:microsoft.com/office/officeart/2018/2/layout/IconVerticalSolidList"/>
    <dgm:cxn modelId="{720C6E3E-6347-42DD-8FC4-FA43D80691D8}" type="presParOf" srcId="{7D61000B-F100-4C1E-8358-8758C256276F}" destId="{D76E19C5-6C2E-42B1-89C3-64A7CB3999F8}" srcOrd="4" destOrd="0" presId="urn:microsoft.com/office/officeart/2018/2/layout/IconVerticalSolidList"/>
    <dgm:cxn modelId="{F631F176-4046-4120-9B2A-620BF070641F}" type="presParOf" srcId="{D76E19C5-6C2E-42B1-89C3-64A7CB3999F8}" destId="{D631E829-C717-490F-AD13-E7A021CD5D8F}" srcOrd="0" destOrd="0" presId="urn:microsoft.com/office/officeart/2018/2/layout/IconVerticalSolidList"/>
    <dgm:cxn modelId="{CAF4A9A8-C6AF-4A80-9BCE-6A06C39A36B3}" type="presParOf" srcId="{D76E19C5-6C2E-42B1-89C3-64A7CB3999F8}" destId="{49DF3BBF-A296-4522-BF44-9BCFE1EEA449}" srcOrd="1" destOrd="0" presId="urn:microsoft.com/office/officeart/2018/2/layout/IconVerticalSolidList"/>
    <dgm:cxn modelId="{F6B5B7E2-FCA7-435A-9E01-974C13A621B6}" type="presParOf" srcId="{D76E19C5-6C2E-42B1-89C3-64A7CB3999F8}" destId="{7FF533D4-933F-4D16-A3EF-B5C3A58743FE}" srcOrd="2" destOrd="0" presId="urn:microsoft.com/office/officeart/2018/2/layout/IconVerticalSolidList"/>
    <dgm:cxn modelId="{DE1883B0-E5AE-46AB-BCB4-664D273A2607}" type="presParOf" srcId="{D76E19C5-6C2E-42B1-89C3-64A7CB3999F8}" destId="{155FB31E-7E48-4FAD-B7A5-13D35D995F0B}" srcOrd="3" destOrd="0" presId="urn:microsoft.com/office/officeart/2018/2/layout/IconVerticalSolidList"/>
    <dgm:cxn modelId="{3949CB80-742E-447D-86E1-658272053E57}" type="presParOf" srcId="{7D61000B-F100-4C1E-8358-8758C256276F}" destId="{21D913D0-F60B-4A68-983D-10D5D2B0019D}" srcOrd="5" destOrd="0" presId="urn:microsoft.com/office/officeart/2018/2/layout/IconVerticalSolidList"/>
    <dgm:cxn modelId="{BEE5E96F-BEE5-4C62-A0FA-E7BC51BA43C2}" type="presParOf" srcId="{7D61000B-F100-4C1E-8358-8758C256276F}" destId="{9DC10110-4EA5-421E-A190-0111905F87D8}" srcOrd="6" destOrd="0" presId="urn:microsoft.com/office/officeart/2018/2/layout/IconVerticalSolidList"/>
    <dgm:cxn modelId="{4DA399CD-DF02-4C67-A75C-ED041CC17288}" type="presParOf" srcId="{9DC10110-4EA5-421E-A190-0111905F87D8}" destId="{FD89266B-AEC3-4D83-A2D3-06315FF0F23E}" srcOrd="0" destOrd="0" presId="urn:microsoft.com/office/officeart/2018/2/layout/IconVerticalSolidList"/>
    <dgm:cxn modelId="{A2F101DC-1BEB-4240-B082-23D47F629851}" type="presParOf" srcId="{9DC10110-4EA5-421E-A190-0111905F87D8}" destId="{58235DC4-FAE6-448A-9058-A153D23C8015}" srcOrd="1" destOrd="0" presId="urn:microsoft.com/office/officeart/2018/2/layout/IconVerticalSolidList"/>
    <dgm:cxn modelId="{96172F43-06E5-4D77-A095-AB3EF666ECBC}" type="presParOf" srcId="{9DC10110-4EA5-421E-A190-0111905F87D8}" destId="{CA1EAFA8-929A-47DC-8BB2-7CA2C6B23442}" srcOrd="2" destOrd="0" presId="urn:microsoft.com/office/officeart/2018/2/layout/IconVerticalSolidList"/>
    <dgm:cxn modelId="{17AAC63A-BB82-4AA7-82E0-81CC3C6209C8}" type="presParOf" srcId="{9DC10110-4EA5-421E-A190-0111905F87D8}" destId="{86E0A9DA-8672-4B45-AF77-244EE2F29A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E9341-9BF7-4161-9657-11155456C676}">
      <dsp:nvSpPr>
        <dsp:cNvPr id="0" name=""/>
        <dsp:cNvSpPr/>
      </dsp:nvSpPr>
      <dsp:spPr>
        <a:xfrm>
          <a:off x="0" y="1323"/>
          <a:ext cx="8267296" cy="670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12EEF0-7BA7-4D2F-93B8-30B5BF043041}">
      <dsp:nvSpPr>
        <dsp:cNvPr id="0" name=""/>
        <dsp:cNvSpPr/>
      </dsp:nvSpPr>
      <dsp:spPr>
        <a:xfrm>
          <a:off x="202894" y="152236"/>
          <a:ext cx="368898" cy="3688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36C1D-6E5C-43A3-B402-6F7CFE7C3EDD}">
      <dsp:nvSpPr>
        <dsp:cNvPr id="0" name=""/>
        <dsp:cNvSpPr/>
      </dsp:nvSpPr>
      <dsp:spPr>
        <a:xfrm>
          <a:off x="774686" y="1323"/>
          <a:ext cx="7492609" cy="670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5" tIns="70985" rIns="70985" bIns="709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12th December 2024 Tutorial &amp; Group work</a:t>
          </a:r>
          <a:endParaRPr lang="en-US" sz="2200" kern="1200"/>
        </a:p>
      </dsp:txBody>
      <dsp:txXfrm>
        <a:off x="774686" y="1323"/>
        <a:ext cx="7492609" cy="670724"/>
      </dsp:txXfrm>
    </dsp:sp>
    <dsp:sp modelId="{2C1F3A55-6FEE-497E-9476-B31837D813AF}">
      <dsp:nvSpPr>
        <dsp:cNvPr id="0" name=""/>
        <dsp:cNvSpPr/>
      </dsp:nvSpPr>
      <dsp:spPr>
        <a:xfrm>
          <a:off x="0" y="839728"/>
          <a:ext cx="8267296" cy="670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27E362-4A45-4184-A6DC-B7FC5F034A60}">
      <dsp:nvSpPr>
        <dsp:cNvPr id="0" name=""/>
        <dsp:cNvSpPr/>
      </dsp:nvSpPr>
      <dsp:spPr>
        <a:xfrm>
          <a:off x="202894" y="990641"/>
          <a:ext cx="368898" cy="3688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15250-E89D-4070-8EDB-6C60B491C52B}">
      <dsp:nvSpPr>
        <dsp:cNvPr id="0" name=""/>
        <dsp:cNvSpPr/>
      </dsp:nvSpPr>
      <dsp:spPr>
        <a:xfrm>
          <a:off x="774686" y="839728"/>
          <a:ext cx="7492609" cy="670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5" tIns="70985" rIns="70985" bIns="709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9th January 2024.     Tutorial &amp; Group work</a:t>
          </a:r>
          <a:endParaRPr lang="en-US" sz="2200" kern="1200"/>
        </a:p>
      </dsp:txBody>
      <dsp:txXfrm>
        <a:off x="774686" y="839728"/>
        <a:ext cx="7492609" cy="670724"/>
      </dsp:txXfrm>
    </dsp:sp>
    <dsp:sp modelId="{D631E829-C717-490F-AD13-E7A021CD5D8F}">
      <dsp:nvSpPr>
        <dsp:cNvPr id="0" name=""/>
        <dsp:cNvSpPr/>
      </dsp:nvSpPr>
      <dsp:spPr>
        <a:xfrm>
          <a:off x="0" y="1678133"/>
          <a:ext cx="8267296" cy="670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DF3BBF-A296-4522-BF44-9BCFE1EEA449}">
      <dsp:nvSpPr>
        <dsp:cNvPr id="0" name=""/>
        <dsp:cNvSpPr/>
      </dsp:nvSpPr>
      <dsp:spPr>
        <a:xfrm>
          <a:off x="202894" y="1829046"/>
          <a:ext cx="368898" cy="3688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FB31E-7E48-4FAD-B7A5-13D35D995F0B}">
      <dsp:nvSpPr>
        <dsp:cNvPr id="0" name=""/>
        <dsp:cNvSpPr/>
      </dsp:nvSpPr>
      <dsp:spPr>
        <a:xfrm>
          <a:off x="774686" y="1678133"/>
          <a:ext cx="7492609" cy="670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5" tIns="70985" rIns="70985" bIns="709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16th January 2024.   Tutorial &amp; Group work</a:t>
          </a:r>
          <a:endParaRPr lang="en-US" sz="2200" kern="1200"/>
        </a:p>
      </dsp:txBody>
      <dsp:txXfrm>
        <a:off x="774686" y="1678133"/>
        <a:ext cx="7492609" cy="670724"/>
      </dsp:txXfrm>
    </dsp:sp>
    <dsp:sp modelId="{FD89266B-AEC3-4D83-A2D3-06315FF0F23E}">
      <dsp:nvSpPr>
        <dsp:cNvPr id="0" name=""/>
        <dsp:cNvSpPr/>
      </dsp:nvSpPr>
      <dsp:spPr>
        <a:xfrm>
          <a:off x="0" y="2516538"/>
          <a:ext cx="8267296" cy="670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35DC4-FAE6-448A-9058-A153D23C8015}">
      <dsp:nvSpPr>
        <dsp:cNvPr id="0" name=""/>
        <dsp:cNvSpPr/>
      </dsp:nvSpPr>
      <dsp:spPr>
        <a:xfrm>
          <a:off x="202894" y="2667451"/>
          <a:ext cx="368898" cy="3688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A9DA-8672-4B45-AF77-244EE2F29AF7}">
      <dsp:nvSpPr>
        <dsp:cNvPr id="0" name=""/>
        <dsp:cNvSpPr/>
      </dsp:nvSpPr>
      <dsp:spPr>
        <a:xfrm>
          <a:off x="774686" y="2516538"/>
          <a:ext cx="7492609" cy="670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5" tIns="70985" rIns="70985" bIns="709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23rd January 2024.   Presentations</a:t>
          </a:r>
          <a:endParaRPr lang="en-US" sz="2200" kern="1200"/>
        </a:p>
      </dsp:txBody>
      <dsp:txXfrm>
        <a:off x="774686" y="2516538"/>
        <a:ext cx="7492609" cy="670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11/12/2023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11/12/2023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12/11/2023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819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02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237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360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947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161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609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821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178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796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74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12/11/2023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19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https://beargryllssurvivalacademy.com/team-building/events" TargetMode="External"/><Relationship Id="rId7" Type="http://schemas.openxmlformats.org/officeDocument/2006/relationships/hyperlink" Target="https://denisenathanconsultancy.co.uk/team-building/" TargetMode="External"/><Relationship Id="rId2" Type="http://schemas.openxmlformats.org/officeDocument/2006/relationships/hyperlink" Target="https://www.callofthewild.co.uk/case-stud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luehat-teambuilding.co.uk/client-case-studies/" TargetMode="External"/><Relationship Id="rId5" Type="http://schemas.openxmlformats.org/officeDocument/2006/relationships/hyperlink" Target="https://www.joinblink.com/intelligence/22-innovative-ways-to-improve-teamwork-in-the-workplace" TargetMode="External"/><Relationship Id="rId4" Type="http://schemas.openxmlformats.org/officeDocument/2006/relationships/hyperlink" Target="https://www.tenspace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62614" y="1625608"/>
            <a:ext cx="4655719" cy="2722164"/>
          </a:xfrm>
        </p:spPr>
        <p:txBody>
          <a:bodyPr rtlCol="0">
            <a:normAutofit/>
          </a:bodyPr>
          <a:lstStyle/>
          <a:p>
            <a:r>
              <a:rPr lang="en-GB" sz="5600"/>
              <a:t>ASSIGNMENT 2</a:t>
            </a:r>
            <a:endParaRPr lang="en-US" sz="5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62614" y="4466845"/>
            <a:ext cx="4655719" cy="882904"/>
          </a:xfrm>
        </p:spPr>
        <p:txBody>
          <a:bodyPr rtlCol="0">
            <a:normAutofit/>
          </a:bodyPr>
          <a:lstStyle/>
          <a:p>
            <a:r>
              <a:rPr lang="en-GB" dirty="0"/>
              <a:t>12TH DECEMBER 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08BA51-8ECC-DFD0-6393-1AF5C59902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333" b="-5"/>
          <a:stretch/>
        </p:blipFill>
        <p:spPr>
          <a:xfrm>
            <a:off x="20" y="10"/>
            <a:ext cx="6038037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12E8ED90-6D42-AE40-963A-3924EE207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0625" y="562356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D5C39-EE4E-5A80-3FB8-B62253F11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/>
              <a:t>Deadline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7FEE3-DD79-2724-7263-660C42BE6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Delivery of group presentation: 23rd January 2024</a:t>
            </a:r>
            <a:endParaRPr lang="en-US"/>
          </a:p>
          <a:p>
            <a:r>
              <a:rPr lang="en-GB"/>
              <a:t>Submission of individual written report: 26th January 2024</a:t>
            </a:r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9860BCC0-127C-67C4-9CB9-FB3459A37E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281" b="-3"/>
          <a:stretch/>
        </p:blipFill>
        <p:spPr>
          <a:xfrm>
            <a:off x="6363231" y="10"/>
            <a:ext cx="5828769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29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756ABED-C5E9-C909-6E76-5FDADD8252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737" r="5413" b="3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000BF-92E4-B3D7-4709-B86067E6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B35B4-DA03-F21A-85AD-8AB5E9A91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You are working for a new company that provide expert advice to companies on how to improve employee engagement to companies across the UK.  Your company does this by:</a:t>
            </a:r>
            <a:endParaRPr lang="en-US"/>
          </a:p>
          <a:p>
            <a:pPr lvl="1">
              <a:buFont typeface="Courier New"/>
              <a:buChar char="o"/>
            </a:pPr>
            <a:r>
              <a:rPr lang="en-GB"/>
              <a:t>Delivering in-house training to managers</a:t>
            </a:r>
          </a:p>
          <a:p>
            <a:pPr lvl="1">
              <a:buFont typeface="Courier New"/>
              <a:buChar char="o"/>
            </a:pPr>
            <a:r>
              <a:rPr lang="en-GB"/>
              <a:t>Providing fun and engaging team building events </a:t>
            </a:r>
          </a:p>
          <a:p>
            <a:pPr lvl="1">
              <a:buFont typeface="Courier New"/>
              <a:buChar char="o"/>
            </a:pPr>
            <a:r>
              <a:rPr lang="en-GB"/>
              <a:t>Carrying out employer surveys</a:t>
            </a:r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629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3E675-D9F0-ACB0-97C4-F4ABA2AB4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323604"/>
          </a:xfrm>
        </p:spPr>
        <p:txBody>
          <a:bodyPr>
            <a:normAutofit fontScale="90000"/>
          </a:bodyPr>
          <a:lstStyle/>
          <a:p>
            <a:r>
              <a:rPr lang="en-GB"/>
              <a:t>Your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82E97-04B4-469F-8218-7A1FEB47B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921618"/>
            <a:ext cx="5959641" cy="501738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Your company is a start-up and you have been approached by the owner of a call centre in Swansea.</a:t>
            </a:r>
          </a:p>
          <a:p>
            <a:pPr>
              <a:lnSpc>
                <a:spcPct val="90000"/>
              </a:lnSpc>
            </a:pPr>
            <a:r>
              <a:rPr lang="en-GB" dirty="0"/>
              <a:t>She told you that the Directors are concerned because: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Employee turnover is very high and this has made recruitment and expensive and ongoing battle. 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Productivity has fallen due to poor morale and the team leaders are struggling to improve morale themselves.  Most of them are new and haven't had any training.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endParaRPr lang="en-GB" sz="2400" dirty="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B8DEDE69-B497-0DD6-9B44-10D60D40C8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6" r="15328" b="3"/>
          <a:stretch/>
        </p:blipFill>
        <p:spPr>
          <a:xfrm>
            <a:off x="7454094" y="10"/>
            <a:ext cx="4737906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817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B62A0-FFB3-10AC-BB6A-103A57B43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/>
              <a:t>Your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0133A-9AD7-8461-DC60-9A77120E0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Provide team building activities for the whole team </a:t>
            </a:r>
          </a:p>
          <a:p>
            <a:pPr>
              <a:lnSpc>
                <a:spcPct val="90000"/>
              </a:lnSpc>
            </a:pPr>
            <a:r>
              <a:rPr lang="en-GB" sz="2000"/>
              <a:t>Plan and deliver a programme of training for Team Leaders with the aim of equipping them to build a high performing culture with happy, engaged employees</a:t>
            </a:r>
          </a:p>
          <a:p>
            <a:pPr>
              <a:lnSpc>
                <a:spcPct val="90000"/>
              </a:lnSpc>
            </a:pPr>
            <a:r>
              <a:rPr lang="en-GB" sz="2000"/>
              <a:t>Advise on how you will measure the impact these activities have had on engagement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B9F1BD64-4DBE-90E2-65FD-B24B8CDC79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6" r="15328" b="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804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303E47-143E-63C1-5877-DAD5E3F50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GB"/>
              <a:t>The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C8510-12C8-8DBE-405E-96232E56E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362" y="2001828"/>
            <a:ext cx="8641478" cy="387839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You will need to deliver a presentation to the board of directors, "pitching" for the work</a:t>
            </a:r>
          </a:p>
          <a:p>
            <a:pPr>
              <a:lnSpc>
                <a:spcPct val="90000"/>
              </a:lnSpc>
            </a:pPr>
            <a:r>
              <a:rPr lang="en-GB" dirty="0"/>
              <a:t>Each member of the team will need to present for 5 minutes, covering a key aspect of your pitch</a:t>
            </a:r>
          </a:p>
          <a:p>
            <a:pPr>
              <a:lnSpc>
                <a:spcPct val="90000"/>
              </a:lnSpc>
            </a:pPr>
            <a:r>
              <a:rPr lang="en-GB" dirty="0"/>
              <a:t>The pitch must cover your plan to improve employee engagement.  This should include: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A brief definition of engagement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How improving it will improve company success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Exactly what you will deliver for the Company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How you will measure success</a:t>
            </a:r>
          </a:p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GB" sz="2400" dirty="0"/>
              <a:t>An estimation of the costs involved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A970A102-C464-E548-0CB3-62E810FCA0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6" r="15328" b="3"/>
          <a:stretch/>
        </p:blipFill>
        <p:spPr>
          <a:xfrm>
            <a:off x="-4475727" y="-48116"/>
            <a:ext cx="6967738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733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3B203-EC7D-726D-160B-CE3F97C3C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GB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CDF59-5074-3010-3E0F-415911E99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Write a 1000 word report</a:t>
            </a:r>
          </a:p>
          <a:p>
            <a:r>
              <a:rPr lang="en-GB" sz="2200"/>
              <a:t>Provide more detail about the information in your presentation </a:t>
            </a:r>
          </a:p>
          <a:p>
            <a:r>
              <a:rPr lang="en-GB" sz="2200"/>
              <a:t>The aim of the report is to help the Directors decide whether or not to choose your Company over the competition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5E3E15F5-1359-6755-A2F6-87C1CD98B3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35" r="7946" b="-3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436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463FE-A57D-AAD3-E815-D8D2F9AEF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92" y="1204721"/>
            <a:ext cx="4133647" cy="1446550"/>
          </a:xfrm>
        </p:spPr>
        <p:txBody>
          <a:bodyPr>
            <a:normAutofit/>
          </a:bodyPr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4C14A-8947-8ED2-9F0B-7F6CAA21E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0204" y="2130165"/>
            <a:ext cx="6796636" cy="447195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An introduction</a:t>
            </a:r>
          </a:p>
          <a:p>
            <a:pPr>
              <a:lnSpc>
                <a:spcPct val="90000"/>
              </a:lnSpc>
            </a:pPr>
            <a:r>
              <a:rPr lang="en-GB" dirty="0"/>
              <a:t>An overview of the definition of employee engagement and the impact it has on organisations</a:t>
            </a:r>
          </a:p>
          <a:p>
            <a:pPr>
              <a:lnSpc>
                <a:spcPct val="90000"/>
              </a:lnSpc>
            </a:pPr>
            <a:r>
              <a:rPr lang="en-GB" dirty="0"/>
              <a:t>A section setting out the impact your proposal will have on engagement, teamwork and motivation</a:t>
            </a:r>
          </a:p>
          <a:p>
            <a:pPr>
              <a:lnSpc>
                <a:spcPct val="90000"/>
              </a:lnSpc>
            </a:pPr>
            <a:r>
              <a:rPr lang="en-GB" dirty="0"/>
              <a:t>An implementation plan </a:t>
            </a:r>
          </a:p>
          <a:p>
            <a:pPr>
              <a:lnSpc>
                <a:spcPct val="90000"/>
              </a:lnSpc>
            </a:pPr>
            <a:r>
              <a:rPr lang="en-GB" dirty="0"/>
              <a:t>How success will be measured</a:t>
            </a:r>
          </a:p>
          <a:p>
            <a:pPr>
              <a:lnSpc>
                <a:spcPct val="90000"/>
              </a:lnSpc>
            </a:pPr>
            <a:r>
              <a:rPr lang="en-GB" dirty="0"/>
              <a:t>Costs</a:t>
            </a:r>
          </a:p>
          <a:p>
            <a:pPr>
              <a:lnSpc>
                <a:spcPct val="90000"/>
              </a:lnSpc>
            </a:pPr>
            <a:r>
              <a:rPr lang="en-GB" dirty="0"/>
              <a:t>References</a:t>
            </a:r>
          </a:p>
        </p:txBody>
      </p:sp>
      <p:pic>
        <p:nvPicPr>
          <p:cNvPr id="5" name="Picture 4" descr="White paper ships being led by a yellow ship">
            <a:extLst>
              <a:ext uri="{FF2B5EF4-FFF2-40B4-BE49-F238E27FC236}">
                <a16:creationId xmlns:a16="http://schemas.microsoft.com/office/drawing/2014/main" id="{EC6D9E04-3BBC-A91D-0C27-837F276204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76" r="2305" b="-1"/>
          <a:stretch/>
        </p:blipFill>
        <p:spPr>
          <a:xfrm>
            <a:off x="20" y="10"/>
            <a:ext cx="4561423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859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C894C-6CCC-326D-87A5-CCB7AE959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</a:t>
            </a:r>
            <a:endParaRPr lang="en-US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77ADDDF-DEB0-581D-F970-C073C0071D3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691638"/>
          <a:ext cx="8267296" cy="3188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5710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AE393-493F-27A8-3C46-ECF29070F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61DE3-EA74-DB44-CBBB-21E35E1D5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30165"/>
            <a:ext cx="8267296" cy="37500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      </a:t>
            </a:r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280B399-B967-80AC-4439-F12511F164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0194739"/>
              </p:ext>
            </p:extLst>
          </p:nvPr>
        </p:nvGraphicFramePr>
        <p:xfrm>
          <a:off x="1002631" y="2302042"/>
          <a:ext cx="10045610" cy="4140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2805">
                  <a:extLst>
                    <a:ext uri="{9D8B030D-6E8A-4147-A177-3AD203B41FA5}">
                      <a16:colId xmlns:a16="http://schemas.microsoft.com/office/drawing/2014/main" val="620730869"/>
                    </a:ext>
                  </a:extLst>
                </a:gridCol>
                <a:gridCol w="5022805">
                  <a:extLst>
                    <a:ext uri="{9D8B030D-6E8A-4147-A177-3AD203B41FA5}">
                      <a16:colId xmlns:a16="http://schemas.microsoft.com/office/drawing/2014/main" val="2125527450"/>
                    </a:ext>
                  </a:extLst>
                </a:gridCol>
              </a:tblGrid>
              <a:tr h="20704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Ali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Corey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Matthew 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Nathan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Louis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Jordan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Callum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Pedro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Tyler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468950"/>
                  </a:ext>
                </a:extLst>
              </a:tr>
              <a:tr h="2070426">
                <a:tc>
                  <a:txBody>
                    <a:bodyPr/>
                    <a:lstStyle/>
                    <a:p>
                      <a:r>
                        <a:rPr lang="en-GB" dirty="0"/>
                        <a:t>Chloe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Libby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Matthew P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Rodolfo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Ryan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Cole</a:t>
                      </a:r>
                    </a:p>
                    <a:p>
                      <a:pPr lvl="0">
                        <a:buNone/>
                      </a:pPr>
                      <a:r>
                        <a:rPr lang="en-GB" dirty="0" err="1"/>
                        <a:t>Angesom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Mukul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Sarah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Zac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773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036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2547E-8CBD-8B9C-9D84-5D20C23ED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9935F-FEAC-3FA4-DCA9-1EC8D44EC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2"/>
              </a:rPr>
              <a:t>https://www.callofthewild.co.uk/case-studies/</a:t>
            </a:r>
            <a:endParaRPr lang="en-GB" sz="15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3"/>
              </a:rPr>
              <a:t>https://beargryllssurvivalacademy.com/team-building/events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4"/>
              </a:rPr>
              <a:t>https://www.tenspace.co.uk</a:t>
            </a: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5"/>
              </a:rPr>
              <a:t>https://www.joinblink.com/intelligence/22-innovative-ways-to-improve-teamwork-in-the-workplace</a:t>
            </a: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6"/>
              </a:rPr>
              <a:t>https://www.bluehat-teambuilding.co.uk/client-case-studies/</a:t>
            </a:r>
            <a:endParaRPr lang="en-GB" sz="15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ea typeface="+mn-lt"/>
                <a:cs typeface="+mn-lt"/>
                <a:hlinkClick r:id="rId7"/>
              </a:rPr>
              <a:t>https://denisenathanconsultancy.co.uk/team-building/</a:t>
            </a:r>
            <a:r>
              <a:rPr lang="en-GB" sz="1500" dirty="0">
                <a:ea typeface="+mn-lt"/>
                <a:cs typeface="+mn-lt"/>
              </a:rPr>
              <a:t> </a:t>
            </a:r>
            <a:endParaRPr lang="en-GB" sz="1500" dirty="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09160775-4D9D-23A2-87E3-86EC1D18542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205" r="14699" b="8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11" name="Cross 10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843268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DarkSeedLeftStep">
      <a:dk1>
        <a:srgbClr val="000000"/>
      </a:dk1>
      <a:lt1>
        <a:srgbClr val="FFFFFF"/>
      </a:lt1>
      <a:dk2>
        <a:srgbClr val="1B2130"/>
      </a:dk2>
      <a:lt2>
        <a:srgbClr val="F0F3F3"/>
      </a:lt2>
      <a:accent1>
        <a:srgbClr val="C3564D"/>
      </a:accent1>
      <a:accent2>
        <a:srgbClr val="B13B63"/>
      </a:accent2>
      <a:accent3>
        <a:srgbClr val="C34DA6"/>
      </a:accent3>
      <a:accent4>
        <a:srgbClr val="9D3BB1"/>
      </a:accent4>
      <a:accent5>
        <a:srgbClr val="7D4DC3"/>
      </a:accent5>
      <a:accent6>
        <a:srgbClr val="4141B4"/>
      </a:accent6>
      <a:hlink>
        <a:srgbClr val="893FBF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MadridVTI</vt:lpstr>
      <vt:lpstr>ASSIGNMENT 2</vt:lpstr>
      <vt:lpstr>Deadline</vt:lpstr>
      <vt:lpstr>The Case Study</vt:lpstr>
      <vt:lpstr>Your team</vt:lpstr>
      <vt:lpstr>Your task</vt:lpstr>
      <vt:lpstr>The pitch</vt:lpstr>
      <vt:lpstr>Task 2</vt:lpstr>
      <vt:lpstr>Content</vt:lpstr>
      <vt:lpstr>Schedule</vt:lpstr>
      <vt:lpstr>Groups</vt:lpstr>
      <vt:lpstr>Useful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319</cp:revision>
  <dcterms:created xsi:type="dcterms:W3CDTF">2023-12-06T18:15:02Z</dcterms:created>
  <dcterms:modified xsi:type="dcterms:W3CDTF">2023-12-11T20:49:17Z</dcterms:modified>
</cp:coreProperties>
</file>