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84" r:id="rId5"/>
    <p:sldId id="308" r:id="rId6"/>
    <p:sldId id="321" r:id="rId7"/>
    <p:sldId id="323" r:id="rId8"/>
    <p:sldId id="324" r:id="rId9"/>
    <p:sldId id="322" r:id="rId10"/>
    <p:sldId id="318" r:id="rId11"/>
    <p:sldId id="319" r:id="rId12"/>
    <p:sldId id="320" r:id="rId13"/>
    <p:sldId id="325" r:id="rId14"/>
    <p:sldId id="326" r:id="rId15"/>
    <p:sldId id="328" r:id="rId16"/>
    <p:sldId id="329" r:id="rId17"/>
    <p:sldId id="330" r:id="rId18"/>
    <p:sldId id="313" r:id="rId19"/>
    <p:sldId id="285" r:id="rId20"/>
    <p:sldId id="286" r:id="rId21"/>
    <p:sldId id="312" r:id="rId22"/>
    <p:sldId id="287" r:id="rId23"/>
    <p:sldId id="288" r:id="rId24"/>
    <p:sldId id="290" r:id="rId25"/>
    <p:sldId id="291" r:id="rId26"/>
    <p:sldId id="292" r:id="rId27"/>
    <p:sldId id="293" r:id="rId28"/>
    <p:sldId id="294" r:id="rId29"/>
    <p:sldId id="295" r:id="rId30"/>
    <p:sldId id="296" r:id="rId31"/>
    <p:sldId id="298" r:id="rId32"/>
    <p:sldId id="299" r:id="rId33"/>
    <p:sldId id="300" r:id="rId34"/>
    <p:sldId id="303" r:id="rId35"/>
    <p:sldId id="304" r:id="rId36"/>
    <p:sldId id="305" r:id="rId37"/>
    <p:sldId id="306" r:id="rId38"/>
    <p:sldId id="307" r:id="rId39"/>
    <p:sldId id="297" r:id="rId40"/>
    <p:sldId id="261" r:id="rId41"/>
    <p:sldId id="262" r:id="rId42"/>
    <p:sldId id="266" r:id="rId43"/>
    <p:sldId id="267" r:id="rId44"/>
    <p:sldId id="268" r:id="rId45"/>
    <p:sldId id="269" r:id="rId46"/>
    <p:sldId id="270" r:id="rId47"/>
    <p:sldId id="271" r:id="rId48"/>
    <p:sldId id="272" r:id="rId49"/>
    <p:sldId id="273" r:id="rId50"/>
    <p:sldId id="274" r:id="rId51"/>
    <p:sldId id="275" r:id="rId52"/>
    <p:sldId id="276" r:id="rId53"/>
    <p:sldId id="277" r:id="rId54"/>
    <p:sldId id="278" r:id="rId55"/>
    <p:sldId id="279" r:id="rId56"/>
    <p:sldId id="280" r:id="rId57"/>
    <p:sldId id="281" r:id="rId58"/>
    <p:sldId id="282" r:id="rId59"/>
    <p:sldId id="283" r:id="rId60"/>
    <p:sldId id="332" r:id="rId61"/>
    <p:sldId id="337" r:id="rId62"/>
    <p:sldId id="333" r:id="rId63"/>
    <p:sldId id="334" r:id="rId64"/>
    <p:sldId id="340" r:id="rId65"/>
    <p:sldId id="336" r:id="rId66"/>
    <p:sldId id="335" r:id="rId67"/>
    <p:sldId id="339" r:id="rId68"/>
    <p:sldId id="341" r:id="rId69"/>
    <p:sldId id="343" r:id="rId70"/>
    <p:sldId id="342" r:id="rId71"/>
    <p:sldId id="344" r:id="rId72"/>
    <p:sldId id="345" r:id="rId73"/>
    <p:sldId id="346" r:id="rId74"/>
    <p:sldId id="347" r:id="rId75"/>
    <p:sldId id="348" r:id="rId76"/>
    <p:sldId id="349" r:id="rId77"/>
    <p:sldId id="350" r:id="rId78"/>
    <p:sldId id="351" r:id="rId79"/>
    <p:sldId id="352" r:id="rId80"/>
    <p:sldId id="353" r:id="rId81"/>
    <p:sldId id="354" r:id="rId82"/>
    <p:sldId id="355" r:id="rId83"/>
    <p:sldId id="311" r:id="rId8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1"/>
    <p:restoredTop sz="94613"/>
  </p:normalViewPr>
  <p:slideViewPr>
    <p:cSldViewPr snapToGrid="0" snapToObjects="1">
      <p:cViewPr>
        <p:scale>
          <a:sx n="41" d="100"/>
          <a:sy n="41" d="100"/>
        </p:scale>
        <p:origin x="3216" y="186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slide" Target="slides/slide81.xml"/><Relationship Id="rId83" Type="http://schemas.openxmlformats.org/officeDocument/2006/relationships/slide" Target="slides/slide82.xml"/><Relationship Id="rId84" Type="http://schemas.openxmlformats.org/officeDocument/2006/relationships/slide" Target="slides/slide83.xml"/><Relationship Id="rId85" Type="http://schemas.openxmlformats.org/officeDocument/2006/relationships/presProps" Target="presProps.xml"/><Relationship Id="rId86" Type="http://schemas.openxmlformats.org/officeDocument/2006/relationships/viewProps" Target="viewProps.xml"/><Relationship Id="rId87" Type="http://schemas.openxmlformats.org/officeDocument/2006/relationships/theme" Target="theme/theme1.xml"/><Relationship Id="rId88"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CECF7EB0-6AB4-1A45-8C66-1460DE9F5783}" type="datetimeFigureOut">
              <a:rPr lang="en-US" smtClean="0"/>
              <a:t>9/30/20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817410-3A8A-8B4F-B603-B9EA0257E098}" type="slidenum">
              <a:rPr lang="en-US" smtClean="0"/>
              <a:t>‹#›</a:t>
            </a:fld>
            <a:endParaRPr lang="en-US"/>
          </a:p>
        </p:txBody>
      </p:sp>
    </p:spTree>
    <p:extLst>
      <p:ext uri="{BB962C8B-B14F-4D97-AF65-F5344CB8AC3E}">
        <p14:creationId xmlns:p14="http://schemas.microsoft.com/office/powerpoint/2010/main" val="1314523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ECF7EB0-6AB4-1A45-8C66-1460DE9F5783}" type="datetimeFigureOut">
              <a:rPr lang="en-US" smtClean="0"/>
              <a:t>9/30/20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817410-3A8A-8B4F-B603-B9EA0257E098}" type="slidenum">
              <a:rPr lang="en-US" smtClean="0"/>
              <a:t>‹#›</a:t>
            </a:fld>
            <a:endParaRPr lang="en-US"/>
          </a:p>
        </p:txBody>
      </p:sp>
    </p:spTree>
    <p:extLst>
      <p:ext uri="{BB962C8B-B14F-4D97-AF65-F5344CB8AC3E}">
        <p14:creationId xmlns:p14="http://schemas.microsoft.com/office/powerpoint/2010/main" val="3775290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ECF7EB0-6AB4-1A45-8C66-1460DE9F5783}" type="datetimeFigureOut">
              <a:rPr lang="en-US" smtClean="0"/>
              <a:t>9/30/20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817410-3A8A-8B4F-B603-B9EA0257E098}" type="slidenum">
              <a:rPr lang="en-US" smtClean="0"/>
              <a:t>‹#›</a:t>
            </a:fld>
            <a:endParaRPr lang="en-US"/>
          </a:p>
        </p:txBody>
      </p:sp>
    </p:spTree>
    <p:extLst>
      <p:ext uri="{BB962C8B-B14F-4D97-AF65-F5344CB8AC3E}">
        <p14:creationId xmlns:p14="http://schemas.microsoft.com/office/powerpoint/2010/main" val="2091032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CECF7EB0-6AB4-1A45-8C66-1460DE9F5783}" type="datetimeFigureOut">
              <a:rPr lang="en-US" smtClean="0"/>
              <a:t>9/30/20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817410-3A8A-8B4F-B603-B9EA0257E098}" type="slidenum">
              <a:rPr lang="en-US" smtClean="0"/>
              <a:t>‹#›</a:t>
            </a:fld>
            <a:endParaRPr lang="en-US"/>
          </a:p>
        </p:txBody>
      </p:sp>
    </p:spTree>
    <p:extLst>
      <p:ext uri="{BB962C8B-B14F-4D97-AF65-F5344CB8AC3E}">
        <p14:creationId xmlns:p14="http://schemas.microsoft.com/office/powerpoint/2010/main" val="3726125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CECF7EB0-6AB4-1A45-8C66-1460DE9F5783}" type="datetimeFigureOut">
              <a:rPr lang="en-US" smtClean="0"/>
              <a:t>9/30/20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817410-3A8A-8B4F-B603-B9EA0257E098}" type="slidenum">
              <a:rPr lang="en-US" smtClean="0"/>
              <a:t>‹#›</a:t>
            </a:fld>
            <a:endParaRPr lang="en-US"/>
          </a:p>
        </p:txBody>
      </p:sp>
    </p:spTree>
    <p:extLst>
      <p:ext uri="{BB962C8B-B14F-4D97-AF65-F5344CB8AC3E}">
        <p14:creationId xmlns:p14="http://schemas.microsoft.com/office/powerpoint/2010/main" val="5937722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CECF7EB0-6AB4-1A45-8C66-1460DE9F5783}" type="datetimeFigureOut">
              <a:rPr lang="en-US" smtClean="0"/>
              <a:t>9/30/20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8817410-3A8A-8B4F-B603-B9EA0257E098}" type="slidenum">
              <a:rPr lang="en-US" smtClean="0"/>
              <a:t>‹#›</a:t>
            </a:fld>
            <a:endParaRPr lang="en-US"/>
          </a:p>
        </p:txBody>
      </p:sp>
    </p:spTree>
    <p:extLst>
      <p:ext uri="{BB962C8B-B14F-4D97-AF65-F5344CB8AC3E}">
        <p14:creationId xmlns:p14="http://schemas.microsoft.com/office/powerpoint/2010/main" val="33986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CF7EB0-6AB4-1A45-8C66-1460DE9F5783}" type="datetimeFigureOut">
              <a:rPr lang="en-US" smtClean="0"/>
              <a:t>9/30/20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8817410-3A8A-8B4F-B603-B9EA0257E098}" type="slidenum">
              <a:rPr lang="en-US" smtClean="0"/>
              <a:t>‹#›</a:t>
            </a:fld>
            <a:endParaRPr lang="en-US"/>
          </a:p>
        </p:txBody>
      </p:sp>
    </p:spTree>
    <p:extLst>
      <p:ext uri="{BB962C8B-B14F-4D97-AF65-F5344CB8AC3E}">
        <p14:creationId xmlns:p14="http://schemas.microsoft.com/office/powerpoint/2010/main" val="2758352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ECF7EB0-6AB4-1A45-8C66-1460DE9F5783}" type="datetimeFigureOut">
              <a:rPr lang="en-US" smtClean="0"/>
              <a:t>9/30/20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817410-3A8A-8B4F-B603-B9EA0257E098}" type="slidenum">
              <a:rPr lang="en-US" smtClean="0"/>
              <a:t>‹#›</a:t>
            </a:fld>
            <a:endParaRPr lang="en-US"/>
          </a:p>
        </p:txBody>
      </p:sp>
    </p:spTree>
    <p:extLst>
      <p:ext uri="{BB962C8B-B14F-4D97-AF65-F5344CB8AC3E}">
        <p14:creationId xmlns:p14="http://schemas.microsoft.com/office/powerpoint/2010/main" val="1682901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ECF7EB0-6AB4-1A45-8C66-1460DE9F5783}" type="datetimeFigureOut">
              <a:rPr lang="en-US" smtClean="0"/>
              <a:t>9/30/20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817410-3A8A-8B4F-B603-B9EA0257E098}" type="slidenum">
              <a:rPr lang="en-US" smtClean="0"/>
              <a:t>‹#›</a:t>
            </a:fld>
            <a:endParaRPr lang="en-US"/>
          </a:p>
        </p:txBody>
      </p:sp>
    </p:spTree>
    <p:extLst>
      <p:ext uri="{BB962C8B-B14F-4D97-AF65-F5344CB8AC3E}">
        <p14:creationId xmlns:p14="http://schemas.microsoft.com/office/powerpoint/2010/main" val="3044069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ECF7EB0-6AB4-1A45-8C66-1460DE9F5783}" type="datetimeFigureOut">
              <a:rPr lang="en-US" smtClean="0"/>
              <a:t>9/30/20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817410-3A8A-8B4F-B603-B9EA0257E098}" type="slidenum">
              <a:rPr lang="en-US" smtClean="0"/>
              <a:t>‹#›</a:t>
            </a:fld>
            <a:endParaRPr lang="en-US"/>
          </a:p>
        </p:txBody>
      </p:sp>
    </p:spTree>
    <p:extLst>
      <p:ext uri="{BB962C8B-B14F-4D97-AF65-F5344CB8AC3E}">
        <p14:creationId xmlns:p14="http://schemas.microsoft.com/office/powerpoint/2010/main" val="1903567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ECF7EB0-6AB4-1A45-8C66-1460DE9F5783}" type="datetimeFigureOut">
              <a:rPr lang="en-US" smtClean="0"/>
              <a:t>9/30/20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817410-3A8A-8B4F-B603-B9EA0257E098}" type="slidenum">
              <a:rPr lang="en-US" smtClean="0"/>
              <a:t>‹#›</a:t>
            </a:fld>
            <a:endParaRPr lang="en-US"/>
          </a:p>
        </p:txBody>
      </p:sp>
    </p:spTree>
    <p:extLst>
      <p:ext uri="{BB962C8B-B14F-4D97-AF65-F5344CB8AC3E}">
        <p14:creationId xmlns:p14="http://schemas.microsoft.com/office/powerpoint/2010/main" val="203086537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CF7EB0-6AB4-1A45-8C66-1460DE9F5783}" type="datetimeFigureOut">
              <a:rPr lang="en-US" smtClean="0"/>
              <a:t>9/30/20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817410-3A8A-8B4F-B603-B9EA0257E098}" type="slidenum">
              <a:rPr lang="en-US" smtClean="0"/>
              <a:t>‹#›</a:t>
            </a:fld>
            <a:endParaRPr lang="en-US"/>
          </a:p>
        </p:txBody>
      </p:sp>
    </p:spTree>
    <p:extLst>
      <p:ext uri="{BB962C8B-B14F-4D97-AF65-F5344CB8AC3E}">
        <p14:creationId xmlns:p14="http://schemas.microsoft.com/office/powerpoint/2010/main" val="9850549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slideLayout" Target="../slideLayouts/slideLayout7.xml"/><Relationship Id="rId2"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grammar.about.com/od/fh/g/imagterm.htm"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1.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3.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4.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5.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7.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8.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9.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0.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1.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2.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3.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4.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5.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6.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7.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8.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9.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0.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1.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2.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3.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4.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5.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6.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7.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8.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9.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0.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1.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2.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3.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4.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5.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6.tiff"/></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7.tiff"/></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8.tiff"/></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9.tiff"/></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0.tiff"/></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1.tiff"/></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2.tiff"/></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3.tiff"/></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4.tiff"/></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5.tiff"/></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6.tiff"/></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7.jpe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8.jpe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9.jpe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0.png"/></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1.jpeg"/></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2.jpe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3.jpeg"/></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4.jpeg"/></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5.jpeg"/></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6.jpeg"/></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7.jpeg"/></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8.jpeg"/></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t>Image Making and Communicating</a:t>
            </a:r>
            <a:endParaRPr lang="en-GB" dirty="0"/>
          </a:p>
        </p:txBody>
      </p:sp>
      <p:sp>
        <p:nvSpPr>
          <p:cNvPr id="3" name="Subtitle 2"/>
          <p:cNvSpPr>
            <a:spLocks noGrp="1"/>
          </p:cNvSpPr>
          <p:nvPr>
            <p:ph type="subTitle" idx="1"/>
          </p:nvPr>
        </p:nvSpPr>
        <p:spPr/>
        <p:txBody>
          <a:bodyPr/>
          <a:lstStyle/>
          <a:p>
            <a:r>
              <a:rPr lang="en-US" dirty="0" smtClean="0"/>
              <a:t>Illustration</a:t>
            </a:r>
            <a:endParaRPr lang="en-US" dirty="0"/>
          </a:p>
        </p:txBody>
      </p:sp>
    </p:spTree>
    <p:extLst>
      <p:ext uri="{BB962C8B-B14F-4D97-AF65-F5344CB8AC3E}">
        <p14:creationId xmlns:p14="http://schemas.microsoft.com/office/powerpoint/2010/main" val="39504367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955076" y="2055486"/>
            <a:ext cx="4572000" cy="2308324"/>
          </a:xfrm>
          <a:prstGeom prst="rect">
            <a:avLst/>
          </a:prstGeom>
        </p:spPr>
        <p:txBody>
          <a:bodyPr>
            <a:spAutoFit/>
          </a:bodyPr>
          <a:lstStyle/>
          <a:p>
            <a:pPr marL="285750" lvl="0" indent="-285750">
              <a:buFont typeface="Arial"/>
              <a:buChar char="•"/>
            </a:pPr>
            <a:r>
              <a:rPr lang="en-GB" dirty="0"/>
              <a:t>To develop students’ understanding and application of the basic principles and concepts of communicating through the visual language of images and words.</a:t>
            </a:r>
          </a:p>
          <a:p>
            <a:pPr marL="285750" lvl="0" indent="-285750">
              <a:buFont typeface="Arial"/>
              <a:buChar char="•"/>
            </a:pPr>
            <a:r>
              <a:rPr lang="en-GB" dirty="0"/>
              <a:t>To establish acceptable standards and working methods for initiating ideas, progressing, organising and presenting work. </a:t>
            </a:r>
          </a:p>
        </p:txBody>
      </p:sp>
      <p:sp>
        <p:nvSpPr>
          <p:cNvPr id="6" name="Title 5"/>
          <p:cNvSpPr>
            <a:spLocks noGrp="1"/>
          </p:cNvSpPr>
          <p:nvPr>
            <p:ph type="title"/>
          </p:nvPr>
        </p:nvSpPr>
        <p:spPr>
          <a:xfrm>
            <a:off x="-535570" y="289893"/>
            <a:ext cx="8229600" cy="1143000"/>
          </a:xfrm>
        </p:spPr>
        <p:txBody>
          <a:bodyPr/>
          <a:lstStyle/>
          <a:p>
            <a:r>
              <a:rPr lang="en-US" dirty="0" smtClean="0">
                <a:solidFill>
                  <a:schemeClr val="bg1">
                    <a:lumMod val="50000"/>
                  </a:schemeClr>
                </a:solidFill>
              </a:rPr>
              <a:t>Aims</a:t>
            </a:r>
            <a:endParaRPr lang="en-US" dirty="0">
              <a:solidFill>
                <a:schemeClr val="bg1">
                  <a:lumMod val="50000"/>
                </a:schemeClr>
              </a:solidFill>
            </a:endParaRPr>
          </a:p>
        </p:txBody>
      </p:sp>
    </p:spTree>
    <p:extLst>
      <p:ext uri="{BB962C8B-B14F-4D97-AF65-F5344CB8AC3E}">
        <p14:creationId xmlns:p14="http://schemas.microsoft.com/office/powerpoint/2010/main" val="301321870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79714" y="1888783"/>
            <a:ext cx="6219630" cy="2308324"/>
          </a:xfrm>
          <a:prstGeom prst="rect">
            <a:avLst/>
          </a:prstGeom>
        </p:spPr>
        <p:txBody>
          <a:bodyPr wrap="square">
            <a:spAutoFit/>
          </a:bodyPr>
          <a:lstStyle/>
          <a:p>
            <a:pPr marL="342900" lvl="0" indent="-342900">
              <a:buFont typeface="+mj-lt"/>
              <a:buAutoNum type="arabicPeriod"/>
            </a:pPr>
            <a:r>
              <a:rPr lang="en-US" dirty="0"/>
              <a:t>Manage work in an </a:t>
            </a:r>
            <a:r>
              <a:rPr lang="en-US" dirty="0" err="1"/>
              <a:t>organised</a:t>
            </a:r>
            <a:r>
              <a:rPr lang="en-US" dirty="0"/>
              <a:t> and meaningful manner</a:t>
            </a:r>
            <a:r>
              <a:rPr lang="en-US" dirty="0" smtClean="0"/>
              <a:t>.</a:t>
            </a:r>
          </a:p>
          <a:p>
            <a:pPr marL="342900" lvl="0" indent="-342900">
              <a:buFont typeface="+mj-lt"/>
              <a:buAutoNum type="arabicPeriod"/>
            </a:pPr>
            <a:endParaRPr lang="en-US" dirty="0" smtClean="0"/>
          </a:p>
          <a:p>
            <a:pPr marL="342900" lvl="0" indent="-342900">
              <a:buFont typeface="+mj-lt"/>
              <a:buAutoNum type="arabicPeriod"/>
            </a:pPr>
            <a:r>
              <a:rPr lang="en-US" dirty="0"/>
              <a:t>Employ methods of effective conceptual communication in </a:t>
            </a:r>
            <a:r>
              <a:rPr lang="en-US" dirty="0" smtClean="0"/>
              <a:t>work.</a:t>
            </a:r>
          </a:p>
          <a:p>
            <a:pPr marL="342900" lvl="0" indent="-342900">
              <a:buFont typeface="+mj-lt"/>
              <a:buAutoNum type="arabicPeriod"/>
            </a:pPr>
            <a:endParaRPr lang="en-US" dirty="0" smtClean="0"/>
          </a:p>
          <a:p>
            <a:pPr marL="342900" lvl="0" indent="-342900">
              <a:buFont typeface="+mj-lt"/>
              <a:buAutoNum type="arabicPeriod"/>
            </a:pPr>
            <a:r>
              <a:rPr lang="en-US" dirty="0"/>
              <a:t>Apply knowledge of basic communication skills applicable to image-making.</a:t>
            </a:r>
            <a:r>
              <a:rPr lang="en-GB" dirty="0"/>
              <a:t> </a:t>
            </a:r>
            <a:endParaRPr lang="en-US" dirty="0" smtClean="0"/>
          </a:p>
          <a:p>
            <a:pPr lvl="0"/>
            <a:r>
              <a:rPr lang="en-GB" dirty="0" smtClean="0"/>
              <a:t> </a:t>
            </a:r>
            <a:endParaRPr lang="en-GB" dirty="0"/>
          </a:p>
        </p:txBody>
      </p:sp>
      <p:sp>
        <p:nvSpPr>
          <p:cNvPr id="3" name="Title 2"/>
          <p:cNvSpPr>
            <a:spLocks noGrp="1"/>
          </p:cNvSpPr>
          <p:nvPr>
            <p:ph type="ctrTitle"/>
          </p:nvPr>
        </p:nvSpPr>
        <p:spPr>
          <a:xfrm>
            <a:off x="1168769" y="4527483"/>
            <a:ext cx="7772400" cy="1470025"/>
          </a:xfrm>
        </p:spPr>
        <p:txBody>
          <a:bodyPr/>
          <a:lstStyle/>
          <a:p>
            <a:endParaRPr lang="en-US" dirty="0"/>
          </a:p>
        </p:txBody>
      </p:sp>
      <p:sp>
        <p:nvSpPr>
          <p:cNvPr id="4" name="Subtitle 3"/>
          <p:cNvSpPr>
            <a:spLocks noGrp="1"/>
          </p:cNvSpPr>
          <p:nvPr>
            <p:ph type="subTitle" idx="1"/>
          </p:nvPr>
        </p:nvSpPr>
        <p:spPr>
          <a:xfrm>
            <a:off x="-363513" y="585157"/>
            <a:ext cx="6400800" cy="1752600"/>
          </a:xfrm>
        </p:spPr>
        <p:txBody>
          <a:bodyPr/>
          <a:lstStyle/>
          <a:p>
            <a:r>
              <a:rPr lang="en-US" dirty="0" smtClean="0"/>
              <a:t>Objectives</a:t>
            </a:r>
            <a:endParaRPr lang="en-US" dirty="0"/>
          </a:p>
        </p:txBody>
      </p:sp>
    </p:spTree>
    <p:extLst>
      <p:ext uri="{BB962C8B-B14F-4D97-AF65-F5344CB8AC3E}">
        <p14:creationId xmlns:p14="http://schemas.microsoft.com/office/powerpoint/2010/main" val="207402209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679700" y="1041400"/>
            <a:ext cx="3771900" cy="4775200"/>
          </a:xfrm>
          <a:prstGeom prst="rect">
            <a:avLst/>
          </a:prstGeom>
        </p:spPr>
      </p:pic>
    </p:spTree>
    <p:extLst>
      <p:ext uri="{BB962C8B-B14F-4D97-AF65-F5344CB8AC3E}">
        <p14:creationId xmlns:p14="http://schemas.microsoft.com/office/powerpoint/2010/main" val="194141627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57845" y="1129563"/>
            <a:ext cx="3060700" cy="3937000"/>
          </a:xfrm>
          <a:prstGeom prst="rect">
            <a:avLst/>
          </a:prstGeom>
        </p:spPr>
      </p:pic>
      <p:pic>
        <p:nvPicPr>
          <p:cNvPr id="2" name="Picture 1"/>
          <p:cNvPicPr>
            <a:picLocks noChangeAspect="1"/>
          </p:cNvPicPr>
          <p:nvPr/>
        </p:nvPicPr>
        <p:blipFill>
          <a:blip r:embed="rId3"/>
          <a:stretch>
            <a:fillRect/>
          </a:stretch>
        </p:blipFill>
        <p:spPr>
          <a:xfrm>
            <a:off x="3693945" y="152052"/>
            <a:ext cx="2546511" cy="3452412"/>
          </a:xfrm>
          <a:prstGeom prst="rect">
            <a:avLst/>
          </a:prstGeom>
        </p:spPr>
      </p:pic>
      <p:pic>
        <p:nvPicPr>
          <p:cNvPr id="3" name="Picture 2"/>
          <p:cNvPicPr>
            <a:picLocks noChangeAspect="1"/>
          </p:cNvPicPr>
          <p:nvPr/>
        </p:nvPicPr>
        <p:blipFill>
          <a:blip r:embed="rId4"/>
          <a:stretch>
            <a:fillRect/>
          </a:stretch>
        </p:blipFill>
        <p:spPr>
          <a:xfrm>
            <a:off x="3926363" y="3718528"/>
            <a:ext cx="4360891" cy="2453001"/>
          </a:xfrm>
          <a:prstGeom prst="rect">
            <a:avLst/>
          </a:prstGeom>
        </p:spPr>
      </p:pic>
    </p:spTree>
    <p:extLst>
      <p:ext uri="{BB962C8B-B14F-4D97-AF65-F5344CB8AC3E}">
        <p14:creationId xmlns:p14="http://schemas.microsoft.com/office/powerpoint/2010/main" val="30025175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0" y="2513197"/>
            <a:ext cx="4572000" cy="2677656"/>
          </a:xfrm>
          <a:prstGeom prst="rect">
            <a:avLst/>
          </a:prstGeom>
        </p:spPr>
        <p:txBody>
          <a:bodyPr>
            <a:spAutoFit/>
          </a:bodyPr>
          <a:lstStyle/>
          <a:p>
            <a:r>
              <a:rPr lang="en-US" sz="1400" dirty="0"/>
              <a:t>The representation of a person, place, thing, or idea by way of a visual </a:t>
            </a:r>
            <a:r>
              <a:rPr lang="en-US" sz="1400" dirty="0">
                <a:hlinkClick r:id="rId2"/>
              </a:rPr>
              <a:t>image that suggests a particular association or point of similarity.</a:t>
            </a:r>
          </a:p>
          <a:p>
            <a:r>
              <a:rPr lang="en-US" sz="1400" dirty="0"/>
              <a:t>Modern advertising relies heavily on visual metaphors. For example, in a magazine ad for the banking firm Morgan Stanley, a man is pictured bungee jumping off a cliff. Two words serve to explain this visual metaphor: a dotted line from the jumper's head points to the word "You"; another line from the end of the bungee cord points to "Us." The metaphorical message--of safety and security provided in times of risk--is conveyed through a single dramatic image</a:t>
            </a:r>
          </a:p>
        </p:txBody>
      </p:sp>
      <p:sp>
        <p:nvSpPr>
          <p:cNvPr id="3" name="TextBox 2"/>
          <p:cNvSpPr txBox="1"/>
          <p:nvPr/>
        </p:nvSpPr>
        <p:spPr>
          <a:xfrm>
            <a:off x="2166544" y="1626995"/>
            <a:ext cx="4893402" cy="369332"/>
          </a:xfrm>
          <a:prstGeom prst="rect">
            <a:avLst/>
          </a:prstGeom>
          <a:noFill/>
        </p:spPr>
        <p:txBody>
          <a:bodyPr wrap="square" rtlCol="0">
            <a:spAutoFit/>
          </a:bodyPr>
          <a:lstStyle/>
          <a:p>
            <a:r>
              <a:rPr lang="en-US" dirty="0" smtClean="0"/>
              <a:t>Visual Metaphor</a:t>
            </a:r>
            <a:endParaRPr lang="en-US" dirty="0"/>
          </a:p>
        </p:txBody>
      </p:sp>
    </p:spTree>
    <p:extLst>
      <p:ext uri="{BB962C8B-B14F-4D97-AF65-F5344CB8AC3E}">
        <p14:creationId xmlns:p14="http://schemas.microsoft.com/office/powerpoint/2010/main" val="22117385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38200" y="990600"/>
            <a:ext cx="7467600" cy="4876800"/>
          </a:xfrm>
          <a:prstGeom prst="rect">
            <a:avLst/>
          </a:prstGeom>
        </p:spPr>
      </p:pic>
    </p:spTree>
    <p:extLst>
      <p:ext uri="{BB962C8B-B14F-4D97-AF65-F5344CB8AC3E}">
        <p14:creationId xmlns:p14="http://schemas.microsoft.com/office/powerpoint/2010/main" val="30603055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74900" y="1054100"/>
            <a:ext cx="4381500" cy="4737100"/>
          </a:xfrm>
          <a:prstGeom prst="rect">
            <a:avLst/>
          </a:prstGeom>
        </p:spPr>
      </p:pic>
    </p:spTree>
    <p:extLst>
      <p:ext uri="{BB962C8B-B14F-4D97-AF65-F5344CB8AC3E}">
        <p14:creationId xmlns:p14="http://schemas.microsoft.com/office/powerpoint/2010/main" val="50187903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54100" y="1092200"/>
            <a:ext cx="7035800" cy="4660900"/>
          </a:xfrm>
          <a:prstGeom prst="rect">
            <a:avLst/>
          </a:prstGeom>
        </p:spPr>
      </p:pic>
    </p:spTree>
    <p:extLst>
      <p:ext uri="{BB962C8B-B14F-4D97-AF65-F5344CB8AC3E}">
        <p14:creationId xmlns:p14="http://schemas.microsoft.com/office/powerpoint/2010/main" val="321416902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0" y="2274838"/>
            <a:ext cx="4572000" cy="2308324"/>
          </a:xfrm>
          <a:prstGeom prst="rect">
            <a:avLst/>
          </a:prstGeom>
        </p:spPr>
        <p:txBody>
          <a:bodyPr>
            <a:spAutoFit/>
          </a:bodyPr>
          <a:lstStyle/>
          <a:p>
            <a:r>
              <a:rPr lang="en-US" dirty="0"/>
              <a:t>A </a:t>
            </a:r>
            <a:r>
              <a:rPr lang="en-US" b="1" dirty="0"/>
              <a:t>metonym</a:t>
            </a:r>
            <a:r>
              <a:rPr lang="en-US" dirty="0"/>
              <a:t> is a figure of speech used in rhetoric in which a thing or concept is not called by its own name, but by the name of something intimately associated with that thing or concept. For instance, "Westminster", a borough of London in the United Kingdom, could be used as a </a:t>
            </a:r>
            <a:r>
              <a:rPr lang="en-US" b="1" dirty="0"/>
              <a:t>metonym</a:t>
            </a:r>
            <a:r>
              <a:rPr lang="en-US" dirty="0"/>
              <a:t> for its government</a:t>
            </a:r>
          </a:p>
        </p:txBody>
      </p:sp>
      <p:sp>
        <p:nvSpPr>
          <p:cNvPr id="3" name="Rectangle 2"/>
          <p:cNvSpPr/>
          <p:nvPr/>
        </p:nvSpPr>
        <p:spPr>
          <a:xfrm>
            <a:off x="1407008" y="1301805"/>
            <a:ext cx="4781339" cy="523220"/>
          </a:xfrm>
          <a:prstGeom prst="rect">
            <a:avLst/>
          </a:prstGeom>
        </p:spPr>
        <p:txBody>
          <a:bodyPr wrap="square">
            <a:spAutoFit/>
          </a:bodyPr>
          <a:lstStyle/>
          <a:p>
            <a:r>
              <a:rPr lang="en-US" sz="2800" b="1" dirty="0" smtClean="0"/>
              <a:t>Metonym</a:t>
            </a:r>
            <a:endParaRPr lang="en-US" sz="2800" dirty="0"/>
          </a:p>
        </p:txBody>
      </p:sp>
    </p:spTree>
    <p:extLst>
      <p:ext uri="{BB962C8B-B14F-4D97-AF65-F5344CB8AC3E}">
        <p14:creationId xmlns:p14="http://schemas.microsoft.com/office/powerpoint/2010/main" val="13818920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14500" y="1524000"/>
            <a:ext cx="5715000" cy="3810000"/>
          </a:xfrm>
          <a:prstGeom prst="rect">
            <a:avLst/>
          </a:prstGeom>
        </p:spPr>
      </p:pic>
    </p:spTree>
    <p:extLst>
      <p:ext uri="{BB962C8B-B14F-4D97-AF65-F5344CB8AC3E}">
        <p14:creationId xmlns:p14="http://schemas.microsoft.com/office/powerpoint/2010/main" val="15018420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85800" y="533400"/>
            <a:ext cx="7759700" cy="5791200"/>
          </a:xfrm>
          <a:prstGeom prst="rect">
            <a:avLst/>
          </a:prstGeom>
        </p:spPr>
      </p:pic>
    </p:spTree>
    <p:extLst>
      <p:ext uri="{BB962C8B-B14F-4D97-AF65-F5344CB8AC3E}">
        <p14:creationId xmlns:p14="http://schemas.microsoft.com/office/powerpoint/2010/main" val="683153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0" y="2136339"/>
            <a:ext cx="4572000" cy="1600438"/>
          </a:xfrm>
          <a:prstGeom prst="rect">
            <a:avLst/>
          </a:prstGeom>
        </p:spPr>
        <p:txBody>
          <a:bodyPr>
            <a:spAutoFit/>
          </a:bodyPr>
          <a:lstStyle/>
          <a:p>
            <a:r>
              <a:rPr lang="en-US" sz="1400" i="1" dirty="0"/>
              <a:t>Semiotics is an investigation into how meaning is created and how meaning is communicated. Its origins lie in the academic study of how signs and symbols (visual and linguistic) create meaning.</a:t>
            </a:r>
            <a:endParaRPr lang="en-US" sz="1400" dirty="0"/>
          </a:p>
          <a:p>
            <a:r>
              <a:rPr lang="en-US" sz="1400" i="1" dirty="0"/>
              <a:t>It is a way of seeing the world, and of understanding how the landscape and culture in which we live has a massive impact on all of us unconsciously.</a:t>
            </a:r>
            <a:endParaRPr lang="en-US" sz="1400" dirty="0"/>
          </a:p>
        </p:txBody>
      </p:sp>
      <p:sp>
        <p:nvSpPr>
          <p:cNvPr id="3" name="TextBox 2"/>
          <p:cNvSpPr txBox="1"/>
          <p:nvPr/>
        </p:nvSpPr>
        <p:spPr>
          <a:xfrm>
            <a:off x="2286000" y="1394636"/>
            <a:ext cx="4420249" cy="369332"/>
          </a:xfrm>
          <a:prstGeom prst="rect">
            <a:avLst/>
          </a:prstGeom>
          <a:noFill/>
        </p:spPr>
        <p:txBody>
          <a:bodyPr wrap="square" rtlCol="0">
            <a:spAutoFit/>
          </a:bodyPr>
          <a:lstStyle/>
          <a:p>
            <a:r>
              <a:rPr lang="en-US" i="1" dirty="0"/>
              <a:t>Semiotics </a:t>
            </a:r>
            <a:endParaRPr lang="en-US" dirty="0"/>
          </a:p>
        </p:txBody>
      </p:sp>
    </p:spTree>
    <p:extLst>
      <p:ext uri="{BB962C8B-B14F-4D97-AF65-F5344CB8AC3E}">
        <p14:creationId xmlns:p14="http://schemas.microsoft.com/office/powerpoint/2010/main" val="42805499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44500" y="1841500"/>
            <a:ext cx="8255000" cy="3175000"/>
          </a:xfrm>
          <a:prstGeom prst="rect">
            <a:avLst/>
          </a:prstGeom>
        </p:spPr>
      </p:pic>
    </p:spTree>
    <p:extLst>
      <p:ext uri="{BB962C8B-B14F-4D97-AF65-F5344CB8AC3E}">
        <p14:creationId xmlns:p14="http://schemas.microsoft.com/office/powerpoint/2010/main" val="178961040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94000" y="1651000"/>
            <a:ext cx="3556000" cy="3556000"/>
          </a:xfrm>
          <a:prstGeom prst="rect">
            <a:avLst/>
          </a:prstGeom>
        </p:spPr>
      </p:pic>
    </p:spTree>
    <p:extLst>
      <p:ext uri="{BB962C8B-B14F-4D97-AF65-F5344CB8AC3E}">
        <p14:creationId xmlns:p14="http://schemas.microsoft.com/office/powerpoint/2010/main" val="183955530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266700"/>
            <a:ext cx="9144000" cy="6313289"/>
          </a:xfrm>
          <a:prstGeom prst="rect">
            <a:avLst/>
          </a:prstGeom>
        </p:spPr>
      </p:pic>
    </p:spTree>
    <p:extLst>
      <p:ext uri="{BB962C8B-B14F-4D97-AF65-F5344CB8AC3E}">
        <p14:creationId xmlns:p14="http://schemas.microsoft.com/office/powerpoint/2010/main" val="15177426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97063" y="216447"/>
            <a:ext cx="8148591" cy="6111443"/>
          </a:xfrm>
          <a:prstGeom prst="rect">
            <a:avLst/>
          </a:prstGeom>
        </p:spPr>
      </p:pic>
    </p:spTree>
    <p:extLst>
      <p:ext uri="{BB962C8B-B14F-4D97-AF65-F5344CB8AC3E}">
        <p14:creationId xmlns:p14="http://schemas.microsoft.com/office/powerpoint/2010/main" val="239277773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04091" y="587961"/>
            <a:ext cx="8361935" cy="5574624"/>
          </a:xfrm>
          <a:prstGeom prst="rect">
            <a:avLst/>
          </a:prstGeom>
        </p:spPr>
      </p:pic>
    </p:spTree>
    <p:extLst>
      <p:ext uri="{BB962C8B-B14F-4D97-AF65-F5344CB8AC3E}">
        <p14:creationId xmlns:p14="http://schemas.microsoft.com/office/powerpoint/2010/main" val="165488045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8798" y="1028588"/>
            <a:ext cx="9305928" cy="4803060"/>
          </a:xfrm>
          <a:prstGeom prst="rect">
            <a:avLst/>
          </a:prstGeom>
        </p:spPr>
      </p:pic>
    </p:spTree>
    <p:extLst>
      <p:ext uri="{BB962C8B-B14F-4D97-AF65-F5344CB8AC3E}">
        <p14:creationId xmlns:p14="http://schemas.microsoft.com/office/powerpoint/2010/main" val="1429262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045" y="210291"/>
            <a:ext cx="8731379" cy="6345841"/>
          </a:xfrm>
          <a:prstGeom prst="rect">
            <a:avLst/>
          </a:prstGeom>
        </p:spPr>
      </p:pic>
    </p:spTree>
    <p:extLst>
      <p:ext uri="{BB962C8B-B14F-4D97-AF65-F5344CB8AC3E}">
        <p14:creationId xmlns:p14="http://schemas.microsoft.com/office/powerpoint/2010/main" val="32324760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12800" y="0"/>
            <a:ext cx="7515384" cy="6858000"/>
          </a:xfrm>
          <a:prstGeom prst="rect">
            <a:avLst/>
          </a:prstGeom>
        </p:spPr>
      </p:pic>
    </p:spTree>
    <p:extLst>
      <p:ext uri="{BB962C8B-B14F-4D97-AF65-F5344CB8AC3E}">
        <p14:creationId xmlns:p14="http://schemas.microsoft.com/office/powerpoint/2010/main" val="35265661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73266" y="28878"/>
            <a:ext cx="6968870" cy="6759804"/>
          </a:xfrm>
          <a:prstGeom prst="rect">
            <a:avLst/>
          </a:prstGeom>
        </p:spPr>
      </p:pic>
    </p:spTree>
    <p:extLst>
      <p:ext uri="{BB962C8B-B14F-4D97-AF65-F5344CB8AC3E}">
        <p14:creationId xmlns:p14="http://schemas.microsoft.com/office/powerpoint/2010/main" val="14861696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960120"/>
            <a:ext cx="9170419" cy="4952026"/>
          </a:xfrm>
          <a:prstGeom prst="rect">
            <a:avLst/>
          </a:prstGeom>
        </p:spPr>
      </p:pic>
    </p:spTree>
    <p:extLst>
      <p:ext uri="{BB962C8B-B14F-4D97-AF65-F5344CB8AC3E}">
        <p14:creationId xmlns:p14="http://schemas.microsoft.com/office/powerpoint/2010/main" val="348014840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228600"/>
            <a:ext cx="9144000" cy="6400800"/>
          </a:xfrm>
          <a:prstGeom prst="rect">
            <a:avLst/>
          </a:prstGeom>
        </p:spPr>
      </p:pic>
    </p:spTree>
    <p:extLst>
      <p:ext uri="{BB962C8B-B14F-4D97-AF65-F5344CB8AC3E}">
        <p14:creationId xmlns:p14="http://schemas.microsoft.com/office/powerpoint/2010/main" val="138227433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286000" y="0"/>
            <a:ext cx="4572000" cy="6858000"/>
          </a:xfrm>
          <a:prstGeom prst="rect">
            <a:avLst/>
          </a:prstGeom>
        </p:spPr>
      </p:pic>
    </p:spTree>
    <p:extLst>
      <p:ext uri="{BB962C8B-B14F-4D97-AF65-F5344CB8AC3E}">
        <p14:creationId xmlns:p14="http://schemas.microsoft.com/office/powerpoint/2010/main" val="219568820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err="1" smtClean="0"/>
              <a:t>Varini</a:t>
            </a:r>
            <a:endParaRPr lang="en-US" dirty="0"/>
          </a:p>
        </p:txBody>
      </p:sp>
      <p:pic>
        <p:nvPicPr>
          <p:cNvPr id="3" name="Picture 2"/>
          <p:cNvPicPr>
            <a:picLocks noChangeAspect="1"/>
          </p:cNvPicPr>
          <p:nvPr/>
        </p:nvPicPr>
        <p:blipFill>
          <a:blip r:embed="rId2"/>
          <a:stretch>
            <a:fillRect/>
          </a:stretch>
        </p:blipFill>
        <p:spPr>
          <a:xfrm>
            <a:off x="0" y="1276120"/>
            <a:ext cx="9144000" cy="5483573"/>
          </a:xfrm>
          <a:prstGeom prst="rect">
            <a:avLst/>
          </a:prstGeom>
        </p:spPr>
      </p:pic>
    </p:spTree>
    <p:extLst>
      <p:ext uri="{BB962C8B-B14F-4D97-AF65-F5344CB8AC3E}">
        <p14:creationId xmlns:p14="http://schemas.microsoft.com/office/powerpoint/2010/main" val="4495947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Picture 2"/>
          <p:cNvPicPr>
            <a:picLocks noChangeAspect="1"/>
          </p:cNvPicPr>
          <p:nvPr/>
        </p:nvPicPr>
        <p:blipFill>
          <a:blip r:embed="rId2"/>
          <a:stretch>
            <a:fillRect/>
          </a:stretch>
        </p:blipFill>
        <p:spPr>
          <a:xfrm>
            <a:off x="2032000" y="0"/>
            <a:ext cx="5068268" cy="6858000"/>
          </a:xfrm>
          <a:prstGeom prst="rect">
            <a:avLst/>
          </a:prstGeom>
        </p:spPr>
      </p:pic>
    </p:spTree>
    <p:extLst>
      <p:ext uri="{BB962C8B-B14F-4D97-AF65-F5344CB8AC3E}">
        <p14:creationId xmlns:p14="http://schemas.microsoft.com/office/powerpoint/2010/main" val="315003169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22400" y="1320800"/>
            <a:ext cx="6299200" cy="4203700"/>
          </a:xfrm>
          <a:prstGeom prst="rect">
            <a:avLst/>
          </a:prstGeom>
        </p:spPr>
      </p:pic>
    </p:spTree>
    <p:extLst>
      <p:ext uri="{BB962C8B-B14F-4D97-AF65-F5344CB8AC3E}">
        <p14:creationId xmlns:p14="http://schemas.microsoft.com/office/powerpoint/2010/main" val="374609772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5422243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455713"/>
            <a:ext cx="9152551" cy="5939421"/>
          </a:xfrm>
          <a:prstGeom prst="rect">
            <a:avLst/>
          </a:prstGeom>
        </p:spPr>
      </p:pic>
    </p:spTree>
    <p:extLst>
      <p:ext uri="{BB962C8B-B14F-4D97-AF65-F5344CB8AC3E}">
        <p14:creationId xmlns:p14="http://schemas.microsoft.com/office/powerpoint/2010/main" val="93299702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0685" y="0"/>
            <a:ext cx="9205370" cy="6858000"/>
          </a:xfrm>
          <a:prstGeom prst="rect">
            <a:avLst/>
          </a:prstGeom>
        </p:spPr>
      </p:pic>
    </p:spTree>
    <p:extLst>
      <p:ext uri="{BB962C8B-B14F-4D97-AF65-F5344CB8AC3E}">
        <p14:creationId xmlns:p14="http://schemas.microsoft.com/office/powerpoint/2010/main" val="31402260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24454" y="-53029"/>
            <a:ext cx="7636496" cy="6911029"/>
          </a:xfrm>
          <a:prstGeom prst="rect">
            <a:avLst/>
          </a:prstGeom>
        </p:spPr>
      </p:pic>
    </p:spTree>
    <p:extLst>
      <p:ext uri="{BB962C8B-B14F-4D97-AF65-F5344CB8AC3E}">
        <p14:creationId xmlns:p14="http://schemas.microsoft.com/office/powerpoint/2010/main" val="331461967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6350"/>
            <a:ext cx="9152467" cy="6864350"/>
          </a:xfrm>
          <a:prstGeom prst="rect">
            <a:avLst/>
          </a:prstGeom>
        </p:spPr>
      </p:pic>
      <p:sp>
        <p:nvSpPr>
          <p:cNvPr id="3" name="Title 2"/>
          <p:cNvSpPr>
            <a:spLocks noGrp="1"/>
          </p:cNvSpPr>
          <p:nvPr>
            <p:ph type="title"/>
          </p:nvPr>
        </p:nvSpPr>
        <p:spPr>
          <a:xfrm>
            <a:off x="1441026" y="6311"/>
            <a:ext cx="8229600" cy="1143000"/>
          </a:xfrm>
        </p:spPr>
        <p:txBody>
          <a:bodyPr/>
          <a:lstStyle/>
          <a:p>
            <a:r>
              <a:rPr lang="en-US" dirty="0" smtClean="0"/>
              <a:t>Ideas</a:t>
            </a:r>
            <a:endParaRPr lang="en-US" dirty="0"/>
          </a:p>
        </p:txBody>
      </p:sp>
    </p:spTree>
    <p:extLst>
      <p:ext uri="{BB962C8B-B14F-4D97-AF65-F5344CB8AC3E}">
        <p14:creationId xmlns:p14="http://schemas.microsoft.com/office/powerpoint/2010/main" val="131776477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33397" y="248443"/>
            <a:ext cx="7620187" cy="6313869"/>
          </a:xfrm>
          <a:prstGeom prst="rect">
            <a:avLst/>
          </a:prstGeom>
        </p:spPr>
      </p:pic>
    </p:spTree>
    <p:extLst>
      <p:ext uri="{BB962C8B-B14F-4D97-AF65-F5344CB8AC3E}">
        <p14:creationId xmlns:p14="http://schemas.microsoft.com/office/powerpoint/2010/main" val="26622454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222500" y="0"/>
            <a:ext cx="4691140" cy="6858000"/>
          </a:xfrm>
          <a:prstGeom prst="rect">
            <a:avLst/>
          </a:prstGeom>
        </p:spPr>
      </p:pic>
    </p:spTree>
    <p:extLst>
      <p:ext uri="{BB962C8B-B14F-4D97-AF65-F5344CB8AC3E}">
        <p14:creationId xmlns:p14="http://schemas.microsoft.com/office/powerpoint/2010/main" val="300212294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209800" y="355600"/>
            <a:ext cx="4724400" cy="6146800"/>
          </a:xfrm>
          <a:prstGeom prst="rect">
            <a:avLst/>
          </a:prstGeom>
        </p:spPr>
      </p:pic>
    </p:spTree>
    <p:extLst>
      <p:ext uri="{BB962C8B-B14F-4D97-AF65-F5344CB8AC3E}">
        <p14:creationId xmlns:p14="http://schemas.microsoft.com/office/powerpoint/2010/main" val="290688922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538625"/>
            <a:ext cx="9170800" cy="5784956"/>
          </a:xfrm>
          <a:prstGeom prst="rect">
            <a:avLst/>
          </a:prstGeom>
        </p:spPr>
      </p:pic>
    </p:spTree>
    <p:extLst>
      <p:ext uri="{BB962C8B-B14F-4D97-AF65-F5344CB8AC3E}">
        <p14:creationId xmlns:p14="http://schemas.microsoft.com/office/powerpoint/2010/main" val="315146097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08200" y="0"/>
            <a:ext cx="4914900" cy="6858000"/>
          </a:xfrm>
          <a:prstGeom prst="rect">
            <a:avLst/>
          </a:prstGeom>
        </p:spPr>
      </p:pic>
    </p:spTree>
    <p:extLst>
      <p:ext uri="{BB962C8B-B14F-4D97-AF65-F5344CB8AC3E}">
        <p14:creationId xmlns:p14="http://schemas.microsoft.com/office/powerpoint/2010/main" val="399941797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0" y="901700"/>
            <a:ext cx="7620000" cy="5041900"/>
          </a:xfrm>
          <a:prstGeom prst="rect">
            <a:avLst/>
          </a:prstGeom>
        </p:spPr>
      </p:pic>
    </p:spTree>
    <p:extLst>
      <p:ext uri="{BB962C8B-B14F-4D97-AF65-F5344CB8AC3E}">
        <p14:creationId xmlns:p14="http://schemas.microsoft.com/office/powerpoint/2010/main" val="23566497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44500" y="330200"/>
            <a:ext cx="8255000" cy="6197600"/>
          </a:xfrm>
          <a:prstGeom prst="rect">
            <a:avLst/>
          </a:prstGeom>
        </p:spPr>
      </p:pic>
    </p:spTree>
    <p:extLst>
      <p:ext uri="{BB962C8B-B14F-4D97-AF65-F5344CB8AC3E}">
        <p14:creationId xmlns:p14="http://schemas.microsoft.com/office/powerpoint/2010/main" val="163516264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17500" y="584200"/>
            <a:ext cx="8509000" cy="5676900"/>
          </a:xfrm>
          <a:prstGeom prst="rect">
            <a:avLst/>
          </a:prstGeom>
        </p:spPr>
      </p:pic>
    </p:spTree>
    <p:extLst>
      <p:ext uri="{BB962C8B-B14F-4D97-AF65-F5344CB8AC3E}">
        <p14:creationId xmlns:p14="http://schemas.microsoft.com/office/powerpoint/2010/main" val="134692265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0" y="889000"/>
            <a:ext cx="7620000" cy="5067300"/>
          </a:xfrm>
          <a:prstGeom prst="rect">
            <a:avLst/>
          </a:prstGeom>
        </p:spPr>
      </p:pic>
    </p:spTree>
    <p:extLst>
      <p:ext uri="{BB962C8B-B14F-4D97-AF65-F5344CB8AC3E}">
        <p14:creationId xmlns:p14="http://schemas.microsoft.com/office/powerpoint/2010/main" val="19972398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0" y="889000"/>
            <a:ext cx="7620000" cy="5067300"/>
          </a:xfrm>
          <a:prstGeom prst="rect">
            <a:avLst/>
          </a:prstGeom>
        </p:spPr>
      </p:pic>
    </p:spTree>
    <p:extLst>
      <p:ext uri="{BB962C8B-B14F-4D97-AF65-F5344CB8AC3E}">
        <p14:creationId xmlns:p14="http://schemas.microsoft.com/office/powerpoint/2010/main" val="408492684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6731857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93900" y="0"/>
            <a:ext cx="5141522" cy="6858000"/>
          </a:xfrm>
          <a:prstGeom prst="rect">
            <a:avLst/>
          </a:prstGeom>
        </p:spPr>
      </p:pic>
    </p:spTree>
    <p:extLst>
      <p:ext uri="{BB962C8B-B14F-4D97-AF65-F5344CB8AC3E}">
        <p14:creationId xmlns:p14="http://schemas.microsoft.com/office/powerpoint/2010/main" val="284340145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400" y="0"/>
            <a:ext cx="9068053" cy="6858000"/>
          </a:xfrm>
          <a:prstGeom prst="rect">
            <a:avLst/>
          </a:prstGeom>
        </p:spPr>
      </p:pic>
    </p:spTree>
    <p:extLst>
      <p:ext uri="{BB962C8B-B14F-4D97-AF65-F5344CB8AC3E}">
        <p14:creationId xmlns:p14="http://schemas.microsoft.com/office/powerpoint/2010/main" val="295509758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98500" y="965200"/>
            <a:ext cx="7747000" cy="4927600"/>
          </a:xfrm>
          <a:prstGeom prst="rect">
            <a:avLst/>
          </a:prstGeom>
        </p:spPr>
      </p:pic>
    </p:spTree>
    <p:extLst>
      <p:ext uri="{BB962C8B-B14F-4D97-AF65-F5344CB8AC3E}">
        <p14:creationId xmlns:p14="http://schemas.microsoft.com/office/powerpoint/2010/main" val="33255667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939800"/>
            <a:ext cx="9144000" cy="4968240"/>
          </a:xfrm>
          <a:prstGeom prst="rect">
            <a:avLst/>
          </a:prstGeom>
        </p:spPr>
      </p:pic>
    </p:spTree>
    <p:extLst>
      <p:ext uri="{BB962C8B-B14F-4D97-AF65-F5344CB8AC3E}">
        <p14:creationId xmlns:p14="http://schemas.microsoft.com/office/powerpoint/2010/main" val="211914408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393700"/>
            <a:ext cx="9144000" cy="6048698"/>
          </a:xfrm>
          <a:prstGeom prst="rect">
            <a:avLst/>
          </a:prstGeom>
        </p:spPr>
      </p:pic>
    </p:spTree>
    <p:extLst>
      <p:ext uri="{BB962C8B-B14F-4D97-AF65-F5344CB8AC3E}">
        <p14:creationId xmlns:p14="http://schemas.microsoft.com/office/powerpoint/2010/main" val="383026527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11400" y="0"/>
            <a:ext cx="4500563" cy="6858000"/>
          </a:xfrm>
          <a:prstGeom prst="rect">
            <a:avLst/>
          </a:prstGeom>
        </p:spPr>
      </p:pic>
    </p:spTree>
    <p:extLst>
      <p:ext uri="{BB962C8B-B14F-4D97-AF65-F5344CB8AC3E}">
        <p14:creationId xmlns:p14="http://schemas.microsoft.com/office/powerpoint/2010/main" val="326678266"/>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43100" y="0"/>
            <a:ext cx="5250656" cy="6858000"/>
          </a:xfrm>
          <a:prstGeom prst="rect">
            <a:avLst/>
          </a:prstGeom>
        </p:spPr>
      </p:pic>
    </p:spTree>
    <p:extLst>
      <p:ext uri="{BB962C8B-B14F-4D97-AF65-F5344CB8AC3E}">
        <p14:creationId xmlns:p14="http://schemas.microsoft.com/office/powerpoint/2010/main" val="178372909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457200"/>
            <a:ext cx="9144000" cy="5925591"/>
          </a:xfrm>
          <a:prstGeom prst="rect">
            <a:avLst/>
          </a:prstGeom>
        </p:spPr>
      </p:pic>
    </p:spTree>
    <p:extLst>
      <p:ext uri="{BB962C8B-B14F-4D97-AF65-F5344CB8AC3E}">
        <p14:creationId xmlns:p14="http://schemas.microsoft.com/office/powerpoint/2010/main" val="380841564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0800" y="0"/>
            <a:ext cx="9023684" cy="6858000"/>
          </a:xfrm>
          <a:prstGeom prst="rect">
            <a:avLst/>
          </a:prstGeom>
        </p:spPr>
      </p:pic>
    </p:spTree>
    <p:extLst>
      <p:ext uri="{BB962C8B-B14F-4D97-AF65-F5344CB8AC3E}">
        <p14:creationId xmlns:p14="http://schemas.microsoft.com/office/powerpoint/2010/main" val="3369947520"/>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4000" y="0"/>
            <a:ext cx="6079114" cy="6858000"/>
          </a:xfrm>
          <a:prstGeom prst="rect">
            <a:avLst/>
          </a:prstGeom>
        </p:spPr>
      </p:pic>
    </p:spTree>
    <p:extLst>
      <p:ext uri="{BB962C8B-B14F-4D97-AF65-F5344CB8AC3E}">
        <p14:creationId xmlns:p14="http://schemas.microsoft.com/office/powerpoint/2010/main" val="539994435"/>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209800" y="0"/>
            <a:ext cx="4705350" cy="6858000"/>
          </a:xfrm>
          <a:prstGeom prst="rect">
            <a:avLst/>
          </a:prstGeom>
        </p:spPr>
      </p:pic>
    </p:spTree>
    <p:extLst>
      <p:ext uri="{BB962C8B-B14F-4D97-AF65-F5344CB8AC3E}">
        <p14:creationId xmlns:p14="http://schemas.microsoft.com/office/powerpoint/2010/main" val="380475683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52500" y="876300"/>
            <a:ext cx="7239000" cy="5105400"/>
          </a:xfrm>
          <a:prstGeom prst="rect">
            <a:avLst/>
          </a:prstGeom>
        </p:spPr>
      </p:pic>
    </p:spTree>
    <p:extLst>
      <p:ext uri="{BB962C8B-B14F-4D97-AF65-F5344CB8AC3E}">
        <p14:creationId xmlns:p14="http://schemas.microsoft.com/office/powerpoint/2010/main" val="347067026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0" y="889000"/>
            <a:ext cx="7620000" cy="5067300"/>
          </a:xfrm>
          <a:prstGeom prst="rect">
            <a:avLst/>
          </a:prstGeom>
        </p:spPr>
      </p:pic>
    </p:spTree>
    <p:extLst>
      <p:ext uri="{BB962C8B-B14F-4D97-AF65-F5344CB8AC3E}">
        <p14:creationId xmlns:p14="http://schemas.microsoft.com/office/powerpoint/2010/main" val="4156414753"/>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4000" y="1524000"/>
            <a:ext cx="6096000" cy="3810000"/>
          </a:xfrm>
          <a:prstGeom prst="rect">
            <a:avLst/>
          </a:prstGeom>
        </p:spPr>
      </p:pic>
    </p:spTree>
    <p:extLst>
      <p:ext uri="{BB962C8B-B14F-4D97-AF65-F5344CB8AC3E}">
        <p14:creationId xmlns:p14="http://schemas.microsoft.com/office/powerpoint/2010/main" val="173608383"/>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44500" y="685800"/>
            <a:ext cx="8255000" cy="5486400"/>
          </a:xfrm>
          <a:prstGeom prst="rect">
            <a:avLst/>
          </a:prstGeom>
        </p:spPr>
      </p:pic>
    </p:spTree>
    <p:extLst>
      <p:ext uri="{BB962C8B-B14F-4D97-AF65-F5344CB8AC3E}">
        <p14:creationId xmlns:p14="http://schemas.microsoft.com/office/powerpoint/2010/main" val="3134257347"/>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159000" y="774700"/>
            <a:ext cx="4826000" cy="5308600"/>
          </a:xfrm>
          <a:prstGeom prst="rect">
            <a:avLst/>
          </a:prstGeom>
        </p:spPr>
      </p:pic>
      <p:sp>
        <p:nvSpPr>
          <p:cNvPr id="4" name="Rectangle 3"/>
          <p:cNvSpPr/>
          <p:nvPr/>
        </p:nvSpPr>
        <p:spPr>
          <a:xfrm>
            <a:off x="793925" y="242950"/>
            <a:ext cx="2637763" cy="584775"/>
          </a:xfrm>
          <a:prstGeom prst="rect">
            <a:avLst/>
          </a:prstGeom>
        </p:spPr>
        <p:txBody>
          <a:bodyPr wrap="square">
            <a:spAutoFit/>
          </a:bodyPr>
          <a:lstStyle/>
          <a:p>
            <a:r>
              <a:rPr lang="en-US" sz="3200" dirty="0"/>
              <a:t>chiaroscuro</a:t>
            </a:r>
          </a:p>
        </p:txBody>
      </p:sp>
    </p:spTree>
    <p:extLst>
      <p:ext uri="{BB962C8B-B14F-4D97-AF65-F5344CB8AC3E}">
        <p14:creationId xmlns:p14="http://schemas.microsoft.com/office/powerpoint/2010/main" val="970427364"/>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08038" y="-34962"/>
            <a:ext cx="6892962" cy="6892962"/>
          </a:xfrm>
          <a:prstGeom prst="rect">
            <a:avLst/>
          </a:prstGeom>
        </p:spPr>
      </p:pic>
    </p:spTree>
    <p:extLst>
      <p:ext uri="{BB962C8B-B14F-4D97-AF65-F5344CB8AC3E}">
        <p14:creationId xmlns:p14="http://schemas.microsoft.com/office/powerpoint/2010/main" val="597896527"/>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2880" y="-9720"/>
            <a:ext cx="8765834" cy="6867720"/>
          </a:xfrm>
          <a:prstGeom prst="rect">
            <a:avLst/>
          </a:prstGeom>
        </p:spPr>
      </p:pic>
    </p:spTree>
    <p:extLst>
      <p:ext uri="{BB962C8B-B14F-4D97-AF65-F5344CB8AC3E}">
        <p14:creationId xmlns:p14="http://schemas.microsoft.com/office/powerpoint/2010/main" val="1940069862"/>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9091" y="214623"/>
            <a:ext cx="8922257" cy="6455118"/>
          </a:xfrm>
          <a:prstGeom prst="rect">
            <a:avLst/>
          </a:prstGeom>
        </p:spPr>
      </p:pic>
    </p:spTree>
    <p:extLst>
      <p:ext uri="{BB962C8B-B14F-4D97-AF65-F5344CB8AC3E}">
        <p14:creationId xmlns:p14="http://schemas.microsoft.com/office/powerpoint/2010/main" val="337978815"/>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6114" y="989704"/>
            <a:ext cx="8894268" cy="4980790"/>
          </a:xfrm>
          <a:prstGeom prst="rect">
            <a:avLst/>
          </a:prstGeom>
        </p:spPr>
      </p:pic>
      <p:sp>
        <p:nvSpPr>
          <p:cNvPr id="3" name="Title 2"/>
          <p:cNvSpPr>
            <a:spLocks noGrp="1"/>
          </p:cNvSpPr>
          <p:nvPr>
            <p:ph type="title"/>
          </p:nvPr>
        </p:nvSpPr>
        <p:spPr>
          <a:xfrm>
            <a:off x="-2587214" y="0"/>
            <a:ext cx="8229600" cy="1143000"/>
          </a:xfrm>
        </p:spPr>
        <p:txBody>
          <a:bodyPr/>
          <a:lstStyle/>
          <a:p>
            <a:r>
              <a:rPr lang="en-US" smtClean="0"/>
              <a:t>Caravaggio</a:t>
            </a:r>
            <a:endParaRPr lang="en-US" dirty="0"/>
          </a:p>
        </p:txBody>
      </p:sp>
    </p:spTree>
    <p:extLst>
      <p:ext uri="{BB962C8B-B14F-4D97-AF65-F5344CB8AC3E}">
        <p14:creationId xmlns:p14="http://schemas.microsoft.com/office/powerpoint/2010/main" val="1751121166"/>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56678" y="6665"/>
            <a:ext cx="5836322" cy="6851335"/>
          </a:xfrm>
          <a:prstGeom prst="rect">
            <a:avLst/>
          </a:prstGeom>
        </p:spPr>
      </p:pic>
      <p:sp>
        <p:nvSpPr>
          <p:cNvPr id="3" name="Title 2"/>
          <p:cNvSpPr>
            <a:spLocks noGrp="1"/>
          </p:cNvSpPr>
          <p:nvPr>
            <p:ph type="title"/>
          </p:nvPr>
        </p:nvSpPr>
        <p:spPr/>
        <p:txBody>
          <a:bodyPr/>
          <a:lstStyle/>
          <a:p>
            <a:r>
              <a:rPr lang="en-US" dirty="0" smtClean="0">
                <a:solidFill>
                  <a:schemeClr val="bg1"/>
                </a:solidFill>
              </a:rPr>
              <a:t>Vermeer</a:t>
            </a:r>
            <a:endParaRPr lang="en-US" dirty="0">
              <a:solidFill>
                <a:schemeClr val="bg1"/>
              </a:solidFill>
            </a:endParaRPr>
          </a:p>
        </p:txBody>
      </p:sp>
    </p:spTree>
    <p:extLst>
      <p:ext uri="{BB962C8B-B14F-4D97-AF65-F5344CB8AC3E}">
        <p14:creationId xmlns:p14="http://schemas.microsoft.com/office/powerpoint/2010/main" val="705517478"/>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91266"/>
            <a:ext cx="9269016" cy="6766734"/>
          </a:xfrm>
          <a:prstGeom prst="rect">
            <a:avLst/>
          </a:prstGeom>
        </p:spPr>
      </p:pic>
      <p:sp>
        <p:nvSpPr>
          <p:cNvPr id="3" name="Title 2"/>
          <p:cNvSpPr>
            <a:spLocks noGrp="1"/>
          </p:cNvSpPr>
          <p:nvPr>
            <p:ph type="title"/>
          </p:nvPr>
        </p:nvSpPr>
        <p:spPr>
          <a:xfrm>
            <a:off x="3028278" y="5715000"/>
            <a:ext cx="8229600" cy="1143000"/>
          </a:xfrm>
        </p:spPr>
        <p:txBody>
          <a:bodyPr>
            <a:normAutofit/>
          </a:bodyPr>
          <a:lstStyle/>
          <a:p>
            <a:r>
              <a:rPr lang="en-US" sz="3200" dirty="0" smtClean="0">
                <a:solidFill>
                  <a:schemeClr val="bg1"/>
                </a:solidFill>
              </a:rPr>
              <a:t>Wright of Derby</a:t>
            </a:r>
            <a:endParaRPr lang="en-US" sz="3200" dirty="0">
              <a:solidFill>
                <a:schemeClr val="bg1"/>
              </a:solidFill>
            </a:endParaRPr>
          </a:p>
        </p:txBody>
      </p:sp>
    </p:spTree>
    <p:extLst>
      <p:ext uri="{BB962C8B-B14F-4D97-AF65-F5344CB8AC3E}">
        <p14:creationId xmlns:p14="http://schemas.microsoft.com/office/powerpoint/2010/main" val="865802118"/>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9016" y="-104322"/>
            <a:ext cx="8745967" cy="6670076"/>
          </a:xfrm>
          <a:prstGeom prst="rect">
            <a:avLst/>
          </a:prstGeom>
        </p:spPr>
      </p:pic>
      <p:sp>
        <p:nvSpPr>
          <p:cNvPr id="3" name="Title 2"/>
          <p:cNvSpPr>
            <a:spLocks noGrp="1"/>
          </p:cNvSpPr>
          <p:nvPr>
            <p:ph type="title"/>
          </p:nvPr>
        </p:nvSpPr>
        <p:spPr>
          <a:xfrm>
            <a:off x="3254188" y="5422754"/>
            <a:ext cx="8229600" cy="1143000"/>
          </a:xfrm>
        </p:spPr>
        <p:txBody>
          <a:bodyPr>
            <a:normAutofit/>
          </a:bodyPr>
          <a:lstStyle/>
          <a:p>
            <a:r>
              <a:rPr lang="en-US" sz="3200" dirty="0">
                <a:solidFill>
                  <a:schemeClr val="bg1"/>
                </a:solidFill>
              </a:rPr>
              <a:t>Rembrandt</a:t>
            </a:r>
          </a:p>
        </p:txBody>
      </p:sp>
    </p:spTree>
    <p:extLst>
      <p:ext uri="{BB962C8B-B14F-4D97-AF65-F5344CB8AC3E}">
        <p14:creationId xmlns:p14="http://schemas.microsoft.com/office/powerpoint/2010/main" val="490639560"/>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381000"/>
            <a:ext cx="9144000" cy="6096000"/>
          </a:xfrm>
          <a:prstGeom prst="rect">
            <a:avLst/>
          </a:prstGeom>
        </p:spPr>
      </p:pic>
    </p:spTree>
    <p:extLst>
      <p:ext uri="{BB962C8B-B14F-4D97-AF65-F5344CB8AC3E}">
        <p14:creationId xmlns:p14="http://schemas.microsoft.com/office/powerpoint/2010/main" val="1799531734"/>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5252" y="231607"/>
            <a:ext cx="8229600" cy="1143000"/>
          </a:xfrm>
        </p:spPr>
        <p:txBody>
          <a:bodyPr>
            <a:normAutofit/>
          </a:bodyPr>
          <a:lstStyle/>
          <a:p>
            <a:r>
              <a:rPr lang="en-US" sz="3200" dirty="0" smtClean="0"/>
              <a:t>Goya</a:t>
            </a:r>
            <a:endParaRPr lang="en-US" sz="3200" dirty="0"/>
          </a:p>
        </p:txBody>
      </p:sp>
      <p:pic>
        <p:nvPicPr>
          <p:cNvPr id="3" name="Picture 2"/>
          <p:cNvPicPr>
            <a:picLocks noChangeAspect="1"/>
          </p:cNvPicPr>
          <p:nvPr/>
        </p:nvPicPr>
        <p:blipFill>
          <a:blip r:embed="rId2"/>
          <a:stretch>
            <a:fillRect/>
          </a:stretch>
        </p:blipFill>
        <p:spPr>
          <a:xfrm>
            <a:off x="263596" y="1215614"/>
            <a:ext cx="8880404" cy="4927002"/>
          </a:xfrm>
          <a:prstGeom prst="rect">
            <a:avLst/>
          </a:prstGeom>
        </p:spPr>
      </p:pic>
    </p:spTree>
    <p:extLst>
      <p:ext uri="{BB962C8B-B14F-4D97-AF65-F5344CB8AC3E}">
        <p14:creationId xmlns:p14="http://schemas.microsoft.com/office/powerpoint/2010/main" val="1976219239"/>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77732" y="154635"/>
            <a:ext cx="7671782" cy="6450559"/>
          </a:xfrm>
          <a:prstGeom prst="rect">
            <a:avLst/>
          </a:prstGeom>
        </p:spPr>
      </p:pic>
    </p:spTree>
    <p:extLst>
      <p:ext uri="{BB962C8B-B14F-4D97-AF65-F5344CB8AC3E}">
        <p14:creationId xmlns:p14="http://schemas.microsoft.com/office/powerpoint/2010/main" val="1541758363"/>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am Void on zines | Viral A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4395" y="882126"/>
            <a:ext cx="8681280" cy="4970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539034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nd Zines for us to Buy / Collect - STL's Zine Library - Resources &amp;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128829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e 12 most radical zines of the moment - i-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2140" y="365760"/>
            <a:ext cx="10195260" cy="5734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852205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at is a Zine? | PrintingCenterUS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366" y="828338"/>
            <a:ext cx="11742385" cy="5088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250244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nstamatic Mini Art Zines | Art zine, Zine design, Zi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6829" y="57150"/>
            <a:ext cx="5429250" cy="6800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129668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nes Research | gmd+lcc+edward 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035" y="-107577"/>
            <a:ext cx="10926181" cy="81946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421733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ines | Teenage - A film by Matt Wol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3346" y="365760"/>
            <a:ext cx="8840654" cy="61332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786450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n introduction to Risograph Printing (&amp; how to start your first 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8907332" cy="6680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134231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iso print - Loozle | Risograph print, Screen printing designs, Riso pri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42131" y="0"/>
            <a:ext cx="4637041" cy="6955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85105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n introduction to Risograph Printing (&amp; how to start your first 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154199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iso Room | Portland State University – Graphic Desig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0717"/>
            <a:ext cx="9577848" cy="6369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736431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iso + Shine | Graf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0"/>
            <a:ext cx="10439400" cy="6952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324693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82253"/>
            <a:ext cx="8229600" cy="1143000"/>
          </a:xfrm>
        </p:spPr>
        <p:txBody>
          <a:bodyPr>
            <a:noAutofit/>
          </a:bodyPr>
          <a:lstStyle/>
          <a:p>
            <a:r>
              <a:rPr lang="en-US" sz="7200" dirty="0" smtClean="0">
                <a:solidFill>
                  <a:schemeClr val="tx1">
                    <a:lumMod val="50000"/>
                    <a:lumOff val="50000"/>
                  </a:schemeClr>
                </a:solidFill>
                <a:latin typeface="Arial Black"/>
                <a:cs typeface="Arial Black"/>
              </a:rPr>
              <a:t>EXPERIMENT</a:t>
            </a:r>
            <a:br>
              <a:rPr lang="en-US" sz="7200" dirty="0" smtClean="0">
                <a:solidFill>
                  <a:schemeClr val="tx1">
                    <a:lumMod val="50000"/>
                    <a:lumOff val="50000"/>
                  </a:schemeClr>
                </a:solidFill>
                <a:latin typeface="Arial Black"/>
                <a:cs typeface="Arial Black"/>
              </a:rPr>
            </a:br>
            <a:r>
              <a:rPr lang="en-US" sz="7200" dirty="0" smtClean="0">
                <a:solidFill>
                  <a:schemeClr val="tx1">
                    <a:lumMod val="50000"/>
                    <a:lumOff val="50000"/>
                  </a:schemeClr>
                </a:solidFill>
                <a:latin typeface="Arial Black"/>
                <a:cs typeface="Arial Black"/>
              </a:rPr>
              <a:t>FAIL</a:t>
            </a:r>
            <a:br>
              <a:rPr lang="en-US" sz="7200" dirty="0" smtClean="0">
                <a:solidFill>
                  <a:schemeClr val="tx1">
                    <a:lumMod val="50000"/>
                    <a:lumOff val="50000"/>
                  </a:schemeClr>
                </a:solidFill>
                <a:latin typeface="Arial Black"/>
                <a:cs typeface="Arial Black"/>
              </a:rPr>
            </a:br>
            <a:r>
              <a:rPr lang="en-US" sz="7200" dirty="0" smtClean="0">
                <a:solidFill>
                  <a:schemeClr val="tx1">
                    <a:lumMod val="50000"/>
                    <a:lumOff val="50000"/>
                  </a:schemeClr>
                </a:solidFill>
                <a:latin typeface="Arial Black"/>
                <a:cs typeface="Arial Black"/>
              </a:rPr>
              <a:t>LEARN</a:t>
            </a:r>
            <a:br>
              <a:rPr lang="en-US" sz="7200" dirty="0" smtClean="0">
                <a:solidFill>
                  <a:schemeClr val="tx1">
                    <a:lumMod val="50000"/>
                    <a:lumOff val="50000"/>
                  </a:schemeClr>
                </a:solidFill>
                <a:latin typeface="Arial Black"/>
                <a:cs typeface="Arial Black"/>
              </a:rPr>
            </a:br>
            <a:r>
              <a:rPr lang="en-US" sz="7200" dirty="0" smtClean="0">
                <a:solidFill>
                  <a:schemeClr val="tx1">
                    <a:lumMod val="50000"/>
                    <a:lumOff val="50000"/>
                  </a:schemeClr>
                </a:solidFill>
                <a:latin typeface="Arial Black"/>
                <a:cs typeface="Arial Black"/>
              </a:rPr>
              <a:t>REPEAT</a:t>
            </a:r>
            <a:endParaRPr lang="en-US" sz="7200" dirty="0">
              <a:solidFill>
                <a:schemeClr val="tx1">
                  <a:lumMod val="50000"/>
                  <a:lumOff val="50000"/>
                </a:schemeClr>
              </a:solidFill>
              <a:latin typeface="Arial Black"/>
              <a:cs typeface="Arial Black"/>
            </a:endParaRPr>
          </a:p>
        </p:txBody>
      </p:sp>
    </p:spTree>
    <p:extLst>
      <p:ext uri="{BB962C8B-B14F-4D97-AF65-F5344CB8AC3E}">
        <p14:creationId xmlns:p14="http://schemas.microsoft.com/office/powerpoint/2010/main" val="249215090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4395</TotalTime>
  <Words>339</Words>
  <Application>Microsoft Macintosh PowerPoint</Application>
  <PresentationFormat>On-screen Show (4:3)</PresentationFormat>
  <Paragraphs>29</Paragraphs>
  <Slides>83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83</vt:i4>
      </vt:variant>
    </vt:vector>
  </HeadingPairs>
  <TitlesOfParts>
    <vt:vector size="87" baseType="lpstr">
      <vt:lpstr>Arial Black</vt:lpstr>
      <vt:lpstr>Calibri</vt:lpstr>
      <vt:lpstr>Arial</vt:lpstr>
      <vt:lpstr>Office Theme</vt:lpstr>
      <vt:lpstr>Image Making and Communicating</vt:lpstr>
      <vt:lpstr>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Varini</vt:lpstr>
      <vt:lpstr>PowerPoint Presentation</vt:lpstr>
      <vt:lpstr>PowerPoint Presentation</vt:lpstr>
      <vt:lpstr>PowerPoint Presentation</vt:lpstr>
      <vt:lpstr>PowerPoint Presentation</vt:lpstr>
      <vt:lpstr>PowerPoint Presentation</vt:lpstr>
      <vt:lpstr>PowerPoint Presentation</vt:lpstr>
      <vt:lpstr>Ideas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Caravaggio</vt:lpstr>
      <vt:lpstr>Vermeer</vt:lpstr>
      <vt:lpstr>Wright of Derby</vt:lpstr>
      <vt:lpstr>Rembrandt</vt:lpstr>
      <vt:lpstr>PowerPoint Presentation</vt:lpstr>
      <vt:lpstr>Goya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EXPERIMENT FAIL LEARN REPEAT</vt:lpstr>
    </vt:vector>
  </TitlesOfParts>
  <Company>SMU</Company>
  <LinksUpToDate>false</LinksUpToDate>
  <SharedDoc>false</SharedDoc>
  <HyperlinksChanged>false</HyperlinksChanged>
  <AppVersion>15.0024</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Visual Studies</dc:title>
  <dc:creator>Jonathan Williams</dc:creator>
  <cp:lastModifiedBy>Jonathan Williams</cp:lastModifiedBy>
  <cp:revision>49</cp:revision>
  <dcterms:created xsi:type="dcterms:W3CDTF">2014-09-03T11:13:36Z</dcterms:created>
  <dcterms:modified xsi:type="dcterms:W3CDTF">2020-09-30T10:01:25Z</dcterms:modified>
</cp:coreProperties>
</file>