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diagrams/layout1.xml" ContentType="application/vnd.openxmlformats-officedocument.drawingml.diagram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4"/>
  </p:notesMasterIdLst>
  <p:sldIdLst>
    <p:sldId id="256" r:id="rId2"/>
    <p:sldId id="268" r:id="rId3"/>
    <p:sldId id="257" r:id="rId4"/>
    <p:sldId id="284" r:id="rId5"/>
    <p:sldId id="270" r:id="rId6"/>
    <p:sldId id="281" r:id="rId7"/>
    <p:sldId id="287" r:id="rId8"/>
    <p:sldId id="272" r:id="rId9"/>
    <p:sldId id="277" r:id="rId10"/>
    <p:sldId id="288" r:id="rId11"/>
    <p:sldId id="279" r:id="rId12"/>
    <p:sldId id="274" r:id="rId13"/>
    <p:sldId id="262" r:id="rId14"/>
    <p:sldId id="285" r:id="rId15"/>
    <p:sldId id="263" r:id="rId16"/>
    <p:sldId id="286" r:id="rId17"/>
    <p:sldId id="264" r:id="rId18"/>
    <p:sldId id="282" r:id="rId19"/>
    <p:sldId id="265" r:id="rId20"/>
    <p:sldId id="283" r:id="rId21"/>
    <p:sldId id="275" r:id="rId22"/>
    <p:sldId id="26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672" y="-64"/>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12.svg"/><Relationship Id="rId1" Type="http://schemas.openxmlformats.org/officeDocument/2006/relationships/image" Target="../media/image15.png"/><Relationship Id="rId6" Type="http://schemas.openxmlformats.org/officeDocument/2006/relationships/image" Target="../media/image16.svg"/><Relationship Id="rId5" Type="http://schemas.openxmlformats.org/officeDocument/2006/relationships/image" Target="../media/image17.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44E60A04-2E0C-4C87-B694-B6EB8AC33AB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05CB14A-0B00-4AE6-AE56-241A385BE751}">
      <dgm:prSet/>
      <dgm:spPr/>
      <dgm:t>
        <a:bodyPr/>
        <a:lstStyle/>
        <a:p>
          <a:r>
            <a:rPr lang="en-US" dirty="0"/>
            <a:t>Poor infrastructure, corruption, not enough power supplies, slow economic reforms (heritage.org, 2019)</a:t>
          </a:r>
        </a:p>
      </dgm:t>
    </dgm:pt>
    <dgm:pt modelId="{8D5998B8-FFAA-4697-AC9E-383753DB4067}" type="parTrans" cxnId="{0A09D929-FBAB-42D3-A3D1-11A5AB48C936}">
      <dgm:prSet/>
      <dgm:spPr/>
      <dgm:t>
        <a:bodyPr/>
        <a:lstStyle/>
        <a:p>
          <a:endParaRPr lang="en-US"/>
        </a:p>
      </dgm:t>
    </dgm:pt>
    <dgm:pt modelId="{C1B05ED5-3777-4EB5-A871-24291AE86318}" type="sibTrans" cxnId="{0A09D929-FBAB-42D3-A3D1-11A5AB48C936}">
      <dgm:prSet/>
      <dgm:spPr/>
      <dgm:t>
        <a:bodyPr/>
        <a:lstStyle/>
        <a:p>
          <a:endParaRPr lang="en-US"/>
        </a:p>
      </dgm:t>
    </dgm:pt>
    <dgm:pt modelId="{EBA0DE24-F5F3-4CBA-B82A-1A8429DE77C8}">
      <dgm:prSet/>
      <dgm:spPr/>
      <dgm:t>
        <a:bodyPr/>
        <a:lstStyle/>
        <a:p>
          <a:r>
            <a:rPr lang="en-US" dirty="0"/>
            <a:t>Political instability undermine economic development </a:t>
          </a:r>
        </a:p>
      </dgm:t>
    </dgm:pt>
    <dgm:pt modelId="{AED3DD64-C5BA-4387-8421-99D8B3AF51FA}" type="parTrans" cxnId="{C74FDBB0-16B2-43DA-9ACE-668EF3B5B5B1}">
      <dgm:prSet/>
      <dgm:spPr/>
      <dgm:t>
        <a:bodyPr/>
        <a:lstStyle/>
        <a:p>
          <a:endParaRPr lang="en-US"/>
        </a:p>
      </dgm:t>
    </dgm:pt>
    <dgm:pt modelId="{DC590CAC-8679-486F-A7FF-145E994CF0A9}" type="sibTrans" cxnId="{C74FDBB0-16B2-43DA-9ACE-668EF3B5B5B1}">
      <dgm:prSet/>
      <dgm:spPr/>
      <dgm:t>
        <a:bodyPr/>
        <a:lstStyle/>
        <a:p>
          <a:endParaRPr lang="en-US"/>
        </a:p>
      </dgm:t>
    </dgm:pt>
    <dgm:pt modelId="{8FABFFCB-8D1A-4524-839D-CE8CF472F386}">
      <dgm:prSet/>
      <dgm:spPr/>
      <dgm:t>
        <a:bodyPr/>
        <a:lstStyle/>
        <a:p>
          <a:r>
            <a:rPr lang="en-US" dirty="0"/>
            <a:t>Corruption and weak enforcement of property rights </a:t>
          </a:r>
        </a:p>
      </dgm:t>
    </dgm:pt>
    <dgm:pt modelId="{F1553E57-5885-4F80-896E-9DE33163ABA7}" type="parTrans" cxnId="{AC458365-4B5D-4FC2-A757-BB1B72D98935}">
      <dgm:prSet/>
      <dgm:spPr/>
      <dgm:t>
        <a:bodyPr/>
        <a:lstStyle/>
        <a:p>
          <a:endParaRPr lang="en-US"/>
        </a:p>
      </dgm:t>
    </dgm:pt>
    <dgm:pt modelId="{2C36C2AF-6804-4DB1-9D6F-ED2C4A879848}" type="sibTrans" cxnId="{AC458365-4B5D-4FC2-A757-BB1B72D98935}">
      <dgm:prSet/>
      <dgm:spPr/>
      <dgm:t>
        <a:bodyPr/>
        <a:lstStyle/>
        <a:p>
          <a:endParaRPr lang="en-US"/>
        </a:p>
      </dgm:t>
    </dgm:pt>
    <dgm:pt modelId="{0DAE17F8-D24A-4594-9CE3-9AAEBA71AEBA}">
      <dgm:prSet/>
      <dgm:spPr/>
      <dgm:t>
        <a:bodyPr/>
        <a:lstStyle/>
        <a:p>
          <a:r>
            <a:rPr lang="en-US" dirty="0"/>
            <a:t>Uncertain regulatory environment</a:t>
          </a:r>
        </a:p>
      </dgm:t>
    </dgm:pt>
    <dgm:pt modelId="{233A0B65-08C7-4275-8D55-567202F28191}" type="parTrans" cxnId="{461FD472-6A8F-4B96-BB20-17EDB8CC5EAA}">
      <dgm:prSet/>
      <dgm:spPr/>
      <dgm:t>
        <a:bodyPr/>
        <a:lstStyle/>
        <a:p>
          <a:endParaRPr lang="en-US"/>
        </a:p>
      </dgm:t>
    </dgm:pt>
    <dgm:pt modelId="{60655F6F-678A-4568-8D04-C36F8AF1991F}" type="sibTrans" cxnId="{461FD472-6A8F-4B96-BB20-17EDB8CC5EAA}">
      <dgm:prSet/>
      <dgm:spPr/>
      <dgm:t>
        <a:bodyPr/>
        <a:lstStyle/>
        <a:p>
          <a:endParaRPr lang="en-US"/>
        </a:p>
      </dgm:t>
    </dgm:pt>
    <dgm:pt modelId="{70F5D920-B127-4560-AF6F-40B331393679}" type="pres">
      <dgm:prSet presAssocID="{44E60A04-2E0C-4C87-B694-B6EB8AC33AB1}" presName="root" presStyleCnt="0">
        <dgm:presLayoutVars>
          <dgm:dir/>
          <dgm:resizeHandles val="exact"/>
        </dgm:presLayoutVars>
      </dgm:prSet>
      <dgm:spPr/>
      <dgm:t>
        <a:bodyPr/>
        <a:lstStyle/>
        <a:p>
          <a:endParaRPr lang="en-US"/>
        </a:p>
      </dgm:t>
    </dgm:pt>
    <dgm:pt modelId="{9E33B344-7A59-4DD7-B0F8-B10E9B0EA44D}" type="pres">
      <dgm:prSet presAssocID="{A05CB14A-0B00-4AE6-AE56-241A385BE751}" presName="compNode" presStyleCnt="0"/>
      <dgm:spPr/>
    </dgm:pt>
    <dgm:pt modelId="{B86A5B0D-0DB4-45DE-94DB-D7AC1A5AD63F}" type="pres">
      <dgm:prSet presAssocID="{A05CB14A-0B00-4AE6-AE56-241A385BE751}" presName="bgRect" presStyleLbl="bgShp" presStyleIdx="0" presStyleCnt="4"/>
      <dgm:spPr/>
    </dgm:pt>
    <dgm:pt modelId="{03FF557F-FF1C-44E3-A07B-7D42DFF2578E}" type="pres">
      <dgm:prSet presAssocID="{A05CB14A-0B00-4AE6-AE56-241A385BE75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xmlns="" id="0" name="" descr="Bitcoin"/>
        </a:ext>
      </dgm:extLst>
    </dgm:pt>
    <dgm:pt modelId="{41171B35-AAC4-442C-914B-A72718486F36}" type="pres">
      <dgm:prSet presAssocID="{A05CB14A-0B00-4AE6-AE56-241A385BE751}" presName="spaceRect" presStyleCnt="0"/>
      <dgm:spPr/>
    </dgm:pt>
    <dgm:pt modelId="{13011F12-7849-4886-B604-92350545237D}" type="pres">
      <dgm:prSet presAssocID="{A05CB14A-0B00-4AE6-AE56-241A385BE751}" presName="parTx" presStyleLbl="revTx" presStyleIdx="0" presStyleCnt="4">
        <dgm:presLayoutVars>
          <dgm:chMax val="0"/>
          <dgm:chPref val="0"/>
        </dgm:presLayoutVars>
      </dgm:prSet>
      <dgm:spPr/>
      <dgm:t>
        <a:bodyPr/>
        <a:lstStyle/>
        <a:p>
          <a:endParaRPr lang="en-US"/>
        </a:p>
      </dgm:t>
    </dgm:pt>
    <dgm:pt modelId="{C23FE4A3-715E-41D6-9FC2-48C5672D342E}" type="pres">
      <dgm:prSet presAssocID="{C1B05ED5-3777-4EB5-A871-24291AE86318}" presName="sibTrans" presStyleCnt="0"/>
      <dgm:spPr/>
    </dgm:pt>
    <dgm:pt modelId="{F82FD4F9-38B1-48F5-A645-541A6C635300}" type="pres">
      <dgm:prSet presAssocID="{EBA0DE24-F5F3-4CBA-B82A-1A8429DE77C8}" presName="compNode" presStyleCnt="0"/>
      <dgm:spPr/>
    </dgm:pt>
    <dgm:pt modelId="{5B27EE84-1A4B-4541-9140-863E40773301}" type="pres">
      <dgm:prSet presAssocID="{EBA0DE24-F5F3-4CBA-B82A-1A8429DE77C8}" presName="bgRect" presStyleLbl="bgShp" presStyleIdx="1" presStyleCnt="4"/>
      <dgm:spPr/>
    </dgm:pt>
    <dgm:pt modelId="{88D3073B-9FB8-4A64-B4DD-E650CE8F611E}" type="pres">
      <dgm:prSet presAssocID="{EBA0DE24-F5F3-4CBA-B82A-1A8429DE77C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xmlns="" id="0" name="" descr="Scales of Justice"/>
        </a:ext>
      </dgm:extLst>
    </dgm:pt>
    <dgm:pt modelId="{E66701CA-4CF3-4FD6-80D8-5299BC7C4C2E}" type="pres">
      <dgm:prSet presAssocID="{EBA0DE24-F5F3-4CBA-B82A-1A8429DE77C8}" presName="spaceRect" presStyleCnt="0"/>
      <dgm:spPr/>
    </dgm:pt>
    <dgm:pt modelId="{C8542498-E64E-4331-BA78-E29637E4FD54}" type="pres">
      <dgm:prSet presAssocID="{EBA0DE24-F5F3-4CBA-B82A-1A8429DE77C8}" presName="parTx" presStyleLbl="revTx" presStyleIdx="1" presStyleCnt="4">
        <dgm:presLayoutVars>
          <dgm:chMax val="0"/>
          <dgm:chPref val="0"/>
        </dgm:presLayoutVars>
      </dgm:prSet>
      <dgm:spPr/>
      <dgm:t>
        <a:bodyPr/>
        <a:lstStyle/>
        <a:p>
          <a:endParaRPr lang="en-US"/>
        </a:p>
      </dgm:t>
    </dgm:pt>
    <dgm:pt modelId="{F6569D09-1F95-4DFC-86CF-C3D604C40B69}" type="pres">
      <dgm:prSet presAssocID="{DC590CAC-8679-486F-A7FF-145E994CF0A9}" presName="sibTrans" presStyleCnt="0"/>
      <dgm:spPr/>
    </dgm:pt>
    <dgm:pt modelId="{E6ABE3E0-310D-4C0E-BF6A-8AEF4F563F57}" type="pres">
      <dgm:prSet presAssocID="{8FABFFCB-8D1A-4524-839D-CE8CF472F386}" presName="compNode" presStyleCnt="0"/>
      <dgm:spPr/>
    </dgm:pt>
    <dgm:pt modelId="{E64BCF67-EEF6-47CB-82AC-2E0A10BEADD9}" type="pres">
      <dgm:prSet presAssocID="{8FABFFCB-8D1A-4524-839D-CE8CF472F386}" presName="bgRect" presStyleLbl="bgShp" presStyleIdx="2" presStyleCnt="4"/>
      <dgm:spPr/>
    </dgm:pt>
    <dgm:pt modelId="{602C7E7B-60CD-40AC-92D9-3A229689DE8D}" type="pres">
      <dgm:prSet presAssocID="{8FABFFCB-8D1A-4524-839D-CE8CF472F38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xmlns="" id="0" name="" descr="Police"/>
        </a:ext>
      </dgm:extLst>
    </dgm:pt>
    <dgm:pt modelId="{BBE77988-0901-4388-A748-101F8CA0BAFF}" type="pres">
      <dgm:prSet presAssocID="{8FABFFCB-8D1A-4524-839D-CE8CF472F386}" presName="spaceRect" presStyleCnt="0"/>
      <dgm:spPr/>
    </dgm:pt>
    <dgm:pt modelId="{3BB2B8C2-F51B-4750-9DA0-59A42B51F5C5}" type="pres">
      <dgm:prSet presAssocID="{8FABFFCB-8D1A-4524-839D-CE8CF472F386}" presName="parTx" presStyleLbl="revTx" presStyleIdx="2" presStyleCnt="4">
        <dgm:presLayoutVars>
          <dgm:chMax val="0"/>
          <dgm:chPref val="0"/>
        </dgm:presLayoutVars>
      </dgm:prSet>
      <dgm:spPr/>
      <dgm:t>
        <a:bodyPr/>
        <a:lstStyle/>
        <a:p>
          <a:endParaRPr lang="en-US"/>
        </a:p>
      </dgm:t>
    </dgm:pt>
    <dgm:pt modelId="{EB3E3A7F-4696-41EF-80F1-2EA5A65074E1}" type="pres">
      <dgm:prSet presAssocID="{2C36C2AF-6804-4DB1-9D6F-ED2C4A879848}" presName="sibTrans" presStyleCnt="0"/>
      <dgm:spPr/>
    </dgm:pt>
    <dgm:pt modelId="{34D8497C-07FB-42E6-B25F-ED414F35B267}" type="pres">
      <dgm:prSet presAssocID="{0DAE17F8-D24A-4594-9CE3-9AAEBA71AEBA}" presName="compNode" presStyleCnt="0"/>
      <dgm:spPr/>
    </dgm:pt>
    <dgm:pt modelId="{179A6C21-A507-40A9-9919-15592E787C5D}" type="pres">
      <dgm:prSet presAssocID="{0DAE17F8-D24A-4594-9CE3-9AAEBA71AEBA}" presName="bgRect" presStyleLbl="bgShp" presStyleIdx="3" presStyleCnt="4"/>
      <dgm:spPr/>
    </dgm:pt>
    <dgm:pt modelId="{A7F5E213-C2E6-403A-9FE9-A948F246F07B}" type="pres">
      <dgm:prSet presAssocID="{0DAE17F8-D24A-4594-9CE3-9AAEBA71AEB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xmlns=""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xmlns="" id="0" name="" descr="Gavel"/>
        </a:ext>
      </dgm:extLst>
    </dgm:pt>
    <dgm:pt modelId="{CB5683F7-14BB-4CF4-A498-61F7FA7A8209}" type="pres">
      <dgm:prSet presAssocID="{0DAE17F8-D24A-4594-9CE3-9AAEBA71AEBA}" presName="spaceRect" presStyleCnt="0"/>
      <dgm:spPr/>
    </dgm:pt>
    <dgm:pt modelId="{E98FEC40-D689-4402-9F3E-F6D3E584D84E}" type="pres">
      <dgm:prSet presAssocID="{0DAE17F8-D24A-4594-9CE3-9AAEBA71AEBA}" presName="parTx" presStyleLbl="revTx" presStyleIdx="3" presStyleCnt="4">
        <dgm:presLayoutVars>
          <dgm:chMax val="0"/>
          <dgm:chPref val="0"/>
        </dgm:presLayoutVars>
      </dgm:prSet>
      <dgm:spPr/>
      <dgm:t>
        <a:bodyPr/>
        <a:lstStyle/>
        <a:p>
          <a:endParaRPr lang="en-US"/>
        </a:p>
      </dgm:t>
    </dgm:pt>
  </dgm:ptLst>
  <dgm:cxnLst>
    <dgm:cxn modelId="{D0D12B6A-CAFC-4D38-A14E-6AF3CC687D08}" type="presOf" srcId="{EBA0DE24-F5F3-4CBA-B82A-1A8429DE77C8}" destId="{C8542498-E64E-4331-BA78-E29637E4FD54}" srcOrd="0" destOrd="0" presId="urn:microsoft.com/office/officeart/2018/2/layout/IconVerticalSolidList"/>
    <dgm:cxn modelId="{C74FDBB0-16B2-43DA-9ACE-668EF3B5B5B1}" srcId="{44E60A04-2E0C-4C87-B694-B6EB8AC33AB1}" destId="{EBA0DE24-F5F3-4CBA-B82A-1A8429DE77C8}" srcOrd="1" destOrd="0" parTransId="{AED3DD64-C5BA-4387-8421-99D8B3AF51FA}" sibTransId="{DC590CAC-8679-486F-A7FF-145E994CF0A9}"/>
    <dgm:cxn modelId="{461FD472-6A8F-4B96-BB20-17EDB8CC5EAA}" srcId="{44E60A04-2E0C-4C87-B694-B6EB8AC33AB1}" destId="{0DAE17F8-D24A-4594-9CE3-9AAEBA71AEBA}" srcOrd="3" destOrd="0" parTransId="{233A0B65-08C7-4275-8D55-567202F28191}" sibTransId="{60655F6F-678A-4568-8D04-C36F8AF1991F}"/>
    <dgm:cxn modelId="{800D275E-A3AE-478C-AA26-76BD147A9008}" type="presOf" srcId="{0DAE17F8-D24A-4594-9CE3-9AAEBA71AEBA}" destId="{E98FEC40-D689-4402-9F3E-F6D3E584D84E}" srcOrd="0" destOrd="0" presId="urn:microsoft.com/office/officeart/2018/2/layout/IconVerticalSolidList"/>
    <dgm:cxn modelId="{0A09D929-FBAB-42D3-A3D1-11A5AB48C936}" srcId="{44E60A04-2E0C-4C87-B694-B6EB8AC33AB1}" destId="{A05CB14A-0B00-4AE6-AE56-241A385BE751}" srcOrd="0" destOrd="0" parTransId="{8D5998B8-FFAA-4697-AC9E-383753DB4067}" sibTransId="{C1B05ED5-3777-4EB5-A871-24291AE86318}"/>
    <dgm:cxn modelId="{AC458365-4B5D-4FC2-A757-BB1B72D98935}" srcId="{44E60A04-2E0C-4C87-B694-B6EB8AC33AB1}" destId="{8FABFFCB-8D1A-4524-839D-CE8CF472F386}" srcOrd="2" destOrd="0" parTransId="{F1553E57-5885-4F80-896E-9DE33163ABA7}" sibTransId="{2C36C2AF-6804-4DB1-9D6F-ED2C4A879848}"/>
    <dgm:cxn modelId="{5EC02E95-3387-4E8C-B8AD-D2CABF281510}" type="presOf" srcId="{8FABFFCB-8D1A-4524-839D-CE8CF472F386}" destId="{3BB2B8C2-F51B-4750-9DA0-59A42B51F5C5}" srcOrd="0" destOrd="0" presId="urn:microsoft.com/office/officeart/2018/2/layout/IconVerticalSolidList"/>
    <dgm:cxn modelId="{B531D000-AAE1-4D82-82BD-ACE967C76E1D}" type="presOf" srcId="{44E60A04-2E0C-4C87-B694-B6EB8AC33AB1}" destId="{70F5D920-B127-4560-AF6F-40B331393679}" srcOrd="0" destOrd="0" presId="urn:microsoft.com/office/officeart/2018/2/layout/IconVerticalSolidList"/>
    <dgm:cxn modelId="{4995DEC8-663C-40B9-99E5-7772F9F9F528}" type="presOf" srcId="{A05CB14A-0B00-4AE6-AE56-241A385BE751}" destId="{13011F12-7849-4886-B604-92350545237D}" srcOrd="0" destOrd="0" presId="urn:microsoft.com/office/officeart/2018/2/layout/IconVerticalSolidList"/>
    <dgm:cxn modelId="{32C33EDB-20E6-47EF-989E-A5F0F6861AAF}" type="presParOf" srcId="{70F5D920-B127-4560-AF6F-40B331393679}" destId="{9E33B344-7A59-4DD7-B0F8-B10E9B0EA44D}" srcOrd="0" destOrd="0" presId="urn:microsoft.com/office/officeart/2018/2/layout/IconVerticalSolidList"/>
    <dgm:cxn modelId="{E5542ACF-8A25-48B2-874C-E4983944779A}" type="presParOf" srcId="{9E33B344-7A59-4DD7-B0F8-B10E9B0EA44D}" destId="{B86A5B0D-0DB4-45DE-94DB-D7AC1A5AD63F}" srcOrd="0" destOrd="0" presId="urn:microsoft.com/office/officeart/2018/2/layout/IconVerticalSolidList"/>
    <dgm:cxn modelId="{928F63A8-A6C0-44B2-8E1E-67C815D492AC}" type="presParOf" srcId="{9E33B344-7A59-4DD7-B0F8-B10E9B0EA44D}" destId="{03FF557F-FF1C-44E3-A07B-7D42DFF2578E}" srcOrd="1" destOrd="0" presId="urn:microsoft.com/office/officeart/2018/2/layout/IconVerticalSolidList"/>
    <dgm:cxn modelId="{EA767FEB-5D27-4B14-99AC-96E0DA42B074}" type="presParOf" srcId="{9E33B344-7A59-4DD7-B0F8-B10E9B0EA44D}" destId="{41171B35-AAC4-442C-914B-A72718486F36}" srcOrd="2" destOrd="0" presId="urn:microsoft.com/office/officeart/2018/2/layout/IconVerticalSolidList"/>
    <dgm:cxn modelId="{FCD84ED7-EFBE-4641-8AED-65AE2D954BFE}" type="presParOf" srcId="{9E33B344-7A59-4DD7-B0F8-B10E9B0EA44D}" destId="{13011F12-7849-4886-B604-92350545237D}" srcOrd="3" destOrd="0" presId="urn:microsoft.com/office/officeart/2018/2/layout/IconVerticalSolidList"/>
    <dgm:cxn modelId="{4E331948-1500-4678-9D0B-609F704AEA22}" type="presParOf" srcId="{70F5D920-B127-4560-AF6F-40B331393679}" destId="{C23FE4A3-715E-41D6-9FC2-48C5672D342E}" srcOrd="1" destOrd="0" presId="urn:microsoft.com/office/officeart/2018/2/layout/IconVerticalSolidList"/>
    <dgm:cxn modelId="{9E126040-11E6-48CE-BDF9-DA44254EE40C}" type="presParOf" srcId="{70F5D920-B127-4560-AF6F-40B331393679}" destId="{F82FD4F9-38B1-48F5-A645-541A6C635300}" srcOrd="2" destOrd="0" presId="urn:microsoft.com/office/officeart/2018/2/layout/IconVerticalSolidList"/>
    <dgm:cxn modelId="{1715861B-3EC1-4F45-B64C-207EF9A599B1}" type="presParOf" srcId="{F82FD4F9-38B1-48F5-A645-541A6C635300}" destId="{5B27EE84-1A4B-4541-9140-863E40773301}" srcOrd="0" destOrd="0" presId="urn:microsoft.com/office/officeart/2018/2/layout/IconVerticalSolidList"/>
    <dgm:cxn modelId="{8FF4302A-75FC-4281-B73A-3CB71528198C}" type="presParOf" srcId="{F82FD4F9-38B1-48F5-A645-541A6C635300}" destId="{88D3073B-9FB8-4A64-B4DD-E650CE8F611E}" srcOrd="1" destOrd="0" presId="urn:microsoft.com/office/officeart/2018/2/layout/IconVerticalSolidList"/>
    <dgm:cxn modelId="{7D654D3E-0C11-49DA-A9ED-F256E76422EF}" type="presParOf" srcId="{F82FD4F9-38B1-48F5-A645-541A6C635300}" destId="{E66701CA-4CF3-4FD6-80D8-5299BC7C4C2E}" srcOrd="2" destOrd="0" presId="urn:microsoft.com/office/officeart/2018/2/layout/IconVerticalSolidList"/>
    <dgm:cxn modelId="{840DAAF7-AE6A-4E90-9068-36795EFCF377}" type="presParOf" srcId="{F82FD4F9-38B1-48F5-A645-541A6C635300}" destId="{C8542498-E64E-4331-BA78-E29637E4FD54}" srcOrd="3" destOrd="0" presId="urn:microsoft.com/office/officeart/2018/2/layout/IconVerticalSolidList"/>
    <dgm:cxn modelId="{ACC40D92-6CDE-43BE-9D92-8B66B83E4FE4}" type="presParOf" srcId="{70F5D920-B127-4560-AF6F-40B331393679}" destId="{F6569D09-1F95-4DFC-86CF-C3D604C40B69}" srcOrd="3" destOrd="0" presId="urn:microsoft.com/office/officeart/2018/2/layout/IconVerticalSolidList"/>
    <dgm:cxn modelId="{175AE5DA-749A-4569-8F49-CD9A90412AEA}" type="presParOf" srcId="{70F5D920-B127-4560-AF6F-40B331393679}" destId="{E6ABE3E0-310D-4C0E-BF6A-8AEF4F563F57}" srcOrd="4" destOrd="0" presId="urn:microsoft.com/office/officeart/2018/2/layout/IconVerticalSolidList"/>
    <dgm:cxn modelId="{10742C54-7D8A-47ED-AFBA-17C53AC6B265}" type="presParOf" srcId="{E6ABE3E0-310D-4C0E-BF6A-8AEF4F563F57}" destId="{E64BCF67-EEF6-47CB-82AC-2E0A10BEADD9}" srcOrd="0" destOrd="0" presId="urn:microsoft.com/office/officeart/2018/2/layout/IconVerticalSolidList"/>
    <dgm:cxn modelId="{02468EDE-7862-4400-9E91-7FC073957F94}" type="presParOf" srcId="{E6ABE3E0-310D-4C0E-BF6A-8AEF4F563F57}" destId="{602C7E7B-60CD-40AC-92D9-3A229689DE8D}" srcOrd="1" destOrd="0" presId="urn:microsoft.com/office/officeart/2018/2/layout/IconVerticalSolidList"/>
    <dgm:cxn modelId="{DEB5DCE8-90EE-407A-9847-5AAE070B67A7}" type="presParOf" srcId="{E6ABE3E0-310D-4C0E-BF6A-8AEF4F563F57}" destId="{BBE77988-0901-4388-A748-101F8CA0BAFF}" srcOrd="2" destOrd="0" presId="urn:microsoft.com/office/officeart/2018/2/layout/IconVerticalSolidList"/>
    <dgm:cxn modelId="{060D339A-7190-4B99-A4BE-F864E8DC8A8A}" type="presParOf" srcId="{E6ABE3E0-310D-4C0E-BF6A-8AEF4F563F57}" destId="{3BB2B8C2-F51B-4750-9DA0-59A42B51F5C5}" srcOrd="3" destOrd="0" presId="urn:microsoft.com/office/officeart/2018/2/layout/IconVerticalSolidList"/>
    <dgm:cxn modelId="{393ECCC9-26A2-43EB-AF2A-845FCDA5A38F}" type="presParOf" srcId="{70F5D920-B127-4560-AF6F-40B331393679}" destId="{EB3E3A7F-4696-41EF-80F1-2EA5A65074E1}" srcOrd="5" destOrd="0" presId="urn:microsoft.com/office/officeart/2018/2/layout/IconVerticalSolidList"/>
    <dgm:cxn modelId="{97B1530B-BB45-4150-BD0E-B226C58ED25A}" type="presParOf" srcId="{70F5D920-B127-4560-AF6F-40B331393679}" destId="{34D8497C-07FB-42E6-B25F-ED414F35B267}" srcOrd="6" destOrd="0" presId="urn:microsoft.com/office/officeart/2018/2/layout/IconVerticalSolidList"/>
    <dgm:cxn modelId="{44360AB7-50DD-4E41-AA77-B3E650FBA80F}" type="presParOf" srcId="{34D8497C-07FB-42E6-B25F-ED414F35B267}" destId="{179A6C21-A507-40A9-9919-15592E787C5D}" srcOrd="0" destOrd="0" presId="urn:microsoft.com/office/officeart/2018/2/layout/IconVerticalSolidList"/>
    <dgm:cxn modelId="{6B16D131-26C0-4746-B16D-363A42099949}" type="presParOf" srcId="{34D8497C-07FB-42E6-B25F-ED414F35B267}" destId="{A7F5E213-C2E6-403A-9FE9-A948F246F07B}" srcOrd="1" destOrd="0" presId="urn:microsoft.com/office/officeart/2018/2/layout/IconVerticalSolidList"/>
    <dgm:cxn modelId="{60A29224-3520-419B-B442-3A29AAE916D2}" type="presParOf" srcId="{34D8497C-07FB-42E6-B25F-ED414F35B267}" destId="{CB5683F7-14BB-4CF4-A498-61F7FA7A8209}" srcOrd="2" destOrd="0" presId="urn:microsoft.com/office/officeart/2018/2/layout/IconVerticalSolidList"/>
    <dgm:cxn modelId="{0AFA7AC4-4727-4AC9-9E42-30CBB5EF6C21}" type="presParOf" srcId="{34D8497C-07FB-42E6-B25F-ED414F35B267}" destId="{E98FEC40-D689-4402-9F3E-F6D3E584D84E}" srcOrd="3" destOrd="0" presId="urn:microsoft.com/office/officeart/2018/2/layout/IconVerticalSolidList"/>
  </dgm:cxnLst>
  <dgm:bg/>
  <dgm:whole/>
</dgm:dataModel>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E0AC71-1A75-4F35-9DA6-A3277B9A5F93}" type="datetimeFigureOut">
              <a:rPr lang="en-US" smtClean="0"/>
              <a:pPr/>
              <a:t>11/26/2019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CBF319-25D9-4E66-B67A-BE96213FB90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DB0D2D-A1F9-B645-B017-A423A7B5F8D8}" type="slidenum">
              <a:rPr lang="en-US" smtClean="0"/>
              <a:pPr/>
              <a:t>2</a:t>
            </a:fld>
            <a:endParaRPr lang="en-US"/>
          </a:p>
        </p:txBody>
      </p:sp>
    </p:spTree>
    <p:extLst>
      <p:ext uri="{BB962C8B-B14F-4D97-AF65-F5344CB8AC3E}">
        <p14:creationId xmlns="" xmlns:p14="http://schemas.microsoft.com/office/powerpoint/2010/main" val="1496560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6DB0D2D-A1F9-B645-B017-A423A7B5F8D8}" type="slidenum">
              <a:rPr lang="en-US" smtClean="0"/>
              <a:pPr/>
              <a:t>5</a:t>
            </a:fld>
            <a:endParaRPr lang="en-US"/>
          </a:p>
        </p:txBody>
      </p:sp>
    </p:spTree>
    <p:extLst>
      <p:ext uri="{BB962C8B-B14F-4D97-AF65-F5344CB8AC3E}">
        <p14:creationId xmlns="" xmlns:p14="http://schemas.microsoft.com/office/powerpoint/2010/main" val="2599151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6DB0D2D-A1F9-B645-B017-A423A7B5F8D8}" type="slidenum">
              <a:rPr lang="en-US" smtClean="0"/>
              <a:pPr/>
              <a:t>6</a:t>
            </a:fld>
            <a:endParaRPr lang="en-US"/>
          </a:p>
        </p:txBody>
      </p:sp>
    </p:spTree>
    <p:extLst>
      <p:ext uri="{BB962C8B-B14F-4D97-AF65-F5344CB8AC3E}">
        <p14:creationId xmlns:p14="http://schemas.microsoft.com/office/powerpoint/2010/main" xmlns="" val="1187740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6DB0D2D-A1F9-B645-B017-A423A7B5F8D8}" type="slidenum">
              <a:rPr lang="en-US" smtClean="0"/>
              <a:pPr/>
              <a:t>8</a:t>
            </a:fld>
            <a:endParaRPr lang="en-US"/>
          </a:p>
        </p:txBody>
      </p:sp>
    </p:spTree>
    <p:extLst>
      <p:ext uri="{BB962C8B-B14F-4D97-AF65-F5344CB8AC3E}">
        <p14:creationId xmlns="" xmlns:p14="http://schemas.microsoft.com/office/powerpoint/2010/main" val="3122063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6DB0D2D-A1F9-B645-B017-A423A7B5F8D8}" type="slidenum">
              <a:rPr lang="en-US" smtClean="0"/>
              <a:pPr/>
              <a:t>9</a:t>
            </a:fld>
            <a:endParaRPr lang="en-US"/>
          </a:p>
        </p:txBody>
      </p:sp>
    </p:spTree>
    <p:extLst>
      <p:ext uri="{BB962C8B-B14F-4D97-AF65-F5344CB8AC3E}">
        <p14:creationId xmlns:p14="http://schemas.microsoft.com/office/powerpoint/2010/main" xmlns="" val="2419166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6DB0D2D-A1F9-B645-B017-A423A7B5F8D8}" type="slidenum">
              <a:rPr lang="en-US" smtClean="0"/>
              <a:pPr/>
              <a:t>11</a:t>
            </a:fld>
            <a:endParaRPr lang="en-US"/>
          </a:p>
        </p:txBody>
      </p:sp>
    </p:spTree>
    <p:extLst>
      <p:ext uri="{BB962C8B-B14F-4D97-AF65-F5344CB8AC3E}">
        <p14:creationId xmlns:p14="http://schemas.microsoft.com/office/powerpoint/2010/main" xmlns="" val="1260555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11/26/2019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5" Type="http://schemas.openxmlformats.org/officeDocument/2006/relationships/image" Target="../media/image4.tiff"/><Relationship Id="rId4" Type="http://schemas.openxmlformats.org/officeDocument/2006/relationships/image" Target="../media/image3.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tif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s://www.adb.org/sites/default/files/publication/524596/ado2019-update.pdf" TargetMode="External"/><Relationship Id="rId4" Type="http://schemas.openxmlformats.org/officeDocument/2006/relationships/image" Target="../media/image13.tiff"/></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0.tif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hyperlink" Target="http://channel.nationalgeographic.com/channel/human-footprint/trash-talk.html" TargetMode="External"/><Relationship Id="rId7" Type="http://schemas.openxmlformats.org/officeDocument/2006/relationships/hyperlink" Target="https://en.m.wikipedia.org/wiki/Recycling" TargetMode="External"/><Relationship Id="rId2" Type="http://schemas.openxmlformats.org/officeDocument/2006/relationships/hyperlink" Target="https://en.m.wikipedia.org/wiki/Poverty_reduction" TargetMode="External"/><Relationship Id="rId1" Type="http://schemas.openxmlformats.org/officeDocument/2006/relationships/slideLayout" Target="../slideLayouts/slideLayout2.xml"/><Relationship Id="rId6" Type="http://schemas.openxmlformats.org/officeDocument/2006/relationships/hyperlink" Target="https://en.m.wikipedia.org/wiki/UNICEF" TargetMode="External"/><Relationship Id="rId5" Type="http://schemas.openxmlformats.org/officeDocument/2006/relationships/hyperlink" Target="https://en.m.wikipedia.org/wiki/Dhaka_City_Corporation" TargetMode="External"/><Relationship Id="rId4" Type="http://schemas.openxmlformats.org/officeDocument/2006/relationships/hyperlink" Target="https://en.m.wikipedia.org/wiki/Japan_International_Corporation_Agency"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77B8EF4-5E00-5343-8773-237A80FDA140}"/>
              </a:ext>
            </a:extLst>
          </p:cNvPr>
          <p:cNvSpPr>
            <a:spLocks noGrp="1"/>
          </p:cNvSpPr>
          <p:nvPr>
            <p:ph type="ctrTitle"/>
          </p:nvPr>
        </p:nvSpPr>
        <p:spPr>
          <a:xfrm>
            <a:off x="2024034" y="857232"/>
            <a:ext cx="8915399" cy="2286016"/>
          </a:xfrm>
        </p:spPr>
        <p:txBody>
          <a:bodyPr>
            <a:normAutofit fontScale="90000"/>
          </a:bodyPr>
          <a:lstStyle/>
          <a:p>
            <a:r>
              <a:rPr lang="en-US" sz="4000" b="1" dirty="0">
                <a:latin typeface="Arial" panose="020B0604020202020204" pitchFamily="34" charset="0"/>
                <a:cs typeface="Arial" panose="020B0604020202020204" pitchFamily="34" charset="0"/>
              </a:rPr>
              <a:t>Presentation for the brand new Renaissance Hotel </a:t>
            </a:r>
            <a:r>
              <a:rPr lang="en-US" sz="4000" b="1" dirty="0" smtClean="0">
                <a:latin typeface="Arial" panose="020B0604020202020204" pitchFamily="34" charset="0"/>
                <a:cs typeface="Arial" panose="020B0604020202020204" pitchFamily="34" charset="0"/>
              </a:rPr>
              <a:t>In Bangladesh</a:t>
            </a:r>
            <a:r>
              <a:rPr lang="en-US" sz="4400" b="1" dirty="0" smtClean="0">
                <a:latin typeface="Arial" panose="020B0604020202020204" pitchFamily="34" charset="0"/>
                <a:cs typeface="Arial" panose="020B0604020202020204" pitchFamily="34" charset="0"/>
              </a:rPr>
              <a:t/>
            </a:r>
            <a:br>
              <a:rPr lang="en-US" sz="4400" b="1" dirty="0" smtClean="0">
                <a:latin typeface="Arial" panose="020B0604020202020204" pitchFamily="34" charset="0"/>
                <a:cs typeface="Arial" panose="020B0604020202020204" pitchFamily="34" charset="0"/>
              </a:rPr>
            </a:br>
            <a:r>
              <a:rPr lang="en-US" sz="4000" b="1" dirty="0" smtClean="0">
                <a:latin typeface="Arial" panose="020B0604020202020204" pitchFamily="34" charset="0"/>
                <a:cs typeface="Arial" panose="020B0604020202020204" pitchFamily="34" charset="0"/>
              </a:rPr>
              <a:t>presented by </a:t>
            </a:r>
            <a:r>
              <a:rPr lang="en-US" b="1" dirty="0" smtClean="0">
                <a:latin typeface="Arial" panose="020B0604020202020204" pitchFamily="34" charset="0"/>
                <a:cs typeface="Arial" panose="020B0604020202020204" pitchFamily="34" charset="0"/>
              </a:rPr>
              <a:t>: </a:t>
            </a:r>
            <a:r>
              <a:rPr lang="en-US" sz="3100" b="1" dirty="0" smtClean="0">
                <a:latin typeface="Arial" panose="020B0604020202020204" pitchFamily="34" charset="0"/>
                <a:cs typeface="Arial" panose="020B0604020202020204" pitchFamily="34" charset="0"/>
              </a:rPr>
              <a:t>M</a:t>
            </a:r>
            <a:r>
              <a:rPr lang="en-US" sz="3100" b="1" dirty="0" smtClean="0">
                <a:latin typeface="Arial" panose="020B0604020202020204" pitchFamily="34" charset="0"/>
                <a:cs typeface="Arial" panose="020B0604020202020204" pitchFamily="34" charset="0"/>
              </a:rPr>
              <a:t>ohammed</a:t>
            </a:r>
            <a:r>
              <a:rPr lang="en-US" sz="3100" b="1" dirty="0" smtClean="0">
                <a:latin typeface="Arial" panose="020B0604020202020204" pitchFamily="34" charset="0"/>
                <a:cs typeface="Arial" panose="020B0604020202020204" pitchFamily="34" charset="0"/>
              </a:rPr>
              <a:t> FARUKI/ ABDUL KHALIQUE/ MUZAFFOR ALI </a:t>
            </a:r>
            <a:endParaRPr lang="en-US" sz="3100" b="1" dirty="0">
              <a:latin typeface="Arial" panose="020B0604020202020204" pitchFamily="34" charset="0"/>
              <a:cs typeface="Arial" panose="020B0604020202020204" pitchFamily="34" charset="0"/>
            </a:endParaRPr>
          </a:p>
        </p:txBody>
      </p:sp>
      <p:pic>
        <p:nvPicPr>
          <p:cNvPr id="22530" name="Picture 2" descr="Photo"/>
          <p:cNvPicPr>
            <a:picLocks noChangeAspect="1" noChangeArrowheads="1"/>
          </p:cNvPicPr>
          <p:nvPr/>
        </p:nvPicPr>
        <p:blipFill>
          <a:blip r:embed="rId2"/>
          <a:srcRect/>
          <a:stretch>
            <a:fillRect/>
          </a:stretch>
        </p:blipFill>
        <p:spPr bwMode="auto">
          <a:xfrm>
            <a:off x="2738414" y="3429000"/>
            <a:ext cx="5643602" cy="3214710"/>
          </a:xfrm>
          <a:prstGeom prst="rect">
            <a:avLst/>
          </a:prstGeom>
          <a:noFill/>
        </p:spPr>
      </p:pic>
    </p:spTree>
    <p:extLst>
      <p:ext uri="{BB962C8B-B14F-4D97-AF65-F5344CB8AC3E}">
        <p14:creationId xmlns:p14="http://schemas.microsoft.com/office/powerpoint/2010/main" xmlns="" val="941546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6A89510-3A63-F341-B5E5-56EDBD3FC3D2}"/>
              </a:ext>
            </a:extLst>
          </p:cNvPr>
          <p:cNvSpPr>
            <a:spLocks noGrp="1"/>
          </p:cNvSpPr>
          <p:nvPr>
            <p:ph type="ctrTitle"/>
          </p:nvPr>
        </p:nvSpPr>
        <p:spPr/>
        <p:txBody>
          <a:bodyPr>
            <a:normAutofit/>
          </a:bodyPr>
          <a:lstStyle/>
          <a:p>
            <a:r>
              <a:rPr lang="en-US" dirty="0"/>
              <a:t>Pestle Analysis: Bangladesh</a:t>
            </a:r>
          </a:p>
        </p:txBody>
      </p:sp>
      <p:pic>
        <p:nvPicPr>
          <p:cNvPr id="4" name="Picture 3">
            <a:extLst>
              <a:ext uri="{FF2B5EF4-FFF2-40B4-BE49-F238E27FC236}">
                <a16:creationId xmlns="" xmlns:a16="http://schemas.microsoft.com/office/drawing/2014/main" id="{98F669F1-CE7F-C840-9973-2E9BFB132F17}"/>
              </a:ext>
            </a:extLst>
          </p:cNvPr>
          <p:cNvPicPr>
            <a:picLocks noChangeAspect="1"/>
          </p:cNvPicPr>
          <p:nvPr/>
        </p:nvPicPr>
        <p:blipFill>
          <a:blip r:embed="rId3"/>
          <a:stretch>
            <a:fillRect/>
          </a:stretch>
        </p:blipFill>
        <p:spPr>
          <a:xfrm>
            <a:off x="414965" y="4210205"/>
            <a:ext cx="2147068" cy="2488019"/>
          </a:xfrm>
          <a:prstGeom prst="rect">
            <a:avLst/>
          </a:prstGeom>
        </p:spPr>
      </p:pic>
      <p:pic>
        <p:nvPicPr>
          <p:cNvPr id="5" name="Picture 4">
            <a:extLst>
              <a:ext uri="{FF2B5EF4-FFF2-40B4-BE49-F238E27FC236}">
                <a16:creationId xmlns="" xmlns:a16="http://schemas.microsoft.com/office/drawing/2014/main" id="{2DB20853-DE6D-364C-AFDE-E26D91969B80}"/>
              </a:ext>
            </a:extLst>
          </p:cNvPr>
          <p:cNvPicPr>
            <a:picLocks noChangeAspect="1"/>
          </p:cNvPicPr>
          <p:nvPr/>
        </p:nvPicPr>
        <p:blipFill>
          <a:blip r:embed="rId4"/>
          <a:stretch>
            <a:fillRect/>
          </a:stretch>
        </p:blipFill>
        <p:spPr>
          <a:xfrm>
            <a:off x="414965" y="410370"/>
            <a:ext cx="2841374" cy="1656494"/>
          </a:xfrm>
          <a:prstGeom prst="rect">
            <a:avLst/>
          </a:prstGeom>
        </p:spPr>
      </p:pic>
      <p:pic>
        <p:nvPicPr>
          <p:cNvPr id="6" name="Picture 5">
            <a:extLst>
              <a:ext uri="{FF2B5EF4-FFF2-40B4-BE49-F238E27FC236}">
                <a16:creationId xmlns="" xmlns:a16="http://schemas.microsoft.com/office/drawing/2014/main" id="{B8739468-3BBD-DB40-8DEC-C5943AA2D90A}"/>
              </a:ext>
            </a:extLst>
          </p:cNvPr>
          <p:cNvPicPr>
            <a:picLocks noChangeAspect="1"/>
          </p:cNvPicPr>
          <p:nvPr/>
        </p:nvPicPr>
        <p:blipFill>
          <a:blip r:embed="rId5"/>
          <a:stretch>
            <a:fillRect/>
          </a:stretch>
        </p:blipFill>
        <p:spPr>
          <a:xfrm>
            <a:off x="7868093" y="4352544"/>
            <a:ext cx="4017912" cy="2263150"/>
          </a:xfrm>
          <a:prstGeom prst="rect">
            <a:avLst/>
          </a:prstGeom>
        </p:spPr>
      </p:pic>
      <p:pic>
        <p:nvPicPr>
          <p:cNvPr id="7" name="Picture 6">
            <a:extLst>
              <a:ext uri="{FF2B5EF4-FFF2-40B4-BE49-F238E27FC236}">
                <a16:creationId xmlns="" xmlns:a16="http://schemas.microsoft.com/office/drawing/2014/main" id="{3A64C0E6-C8E6-B845-8937-B32565C90C79}"/>
              </a:ext>
            </a:extLst>
          </p:cNvPr>
          <p:cNvPicPr>
            <a:picLocks noChangeAspect="1"/>
          </p:cNvPicPr>
          <p:nvPr/>
        </p:nvPicPr>
        <p:blipFill>
          <a:blip r:embed="rId6"/>
          <a:stretch>
            <a:fillRect/>
          </a:stretch>
        </p:blipFill>
        <p:spPr>
          <a:xfrm>
            <a:off x="7632342" y="52875"/>
            <a:ext cx="3728927" cy="2173929"/>
          </a:xfrm>
          <a:prstGeom prst="rect">
            <a:avLst/>
          </a:prstGeom>
        </p:spPr>
      </p:pic>
    </p:spTree>
    <p:extLst>
      <p:ext uri="{BB962C8B-B14F-4D97-AF65-F5344CB8AC3E}">
        <p14:creationId xmlns="" xmlns:p14="http://schemas.microsoft.com/office/powerpoint/2010/main" val="3283919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1DBEC7-8618-BB4C-BA84-F025A120F5DE}"/>
              </a:ext>
            </a:extLst>
          </p:cNvPr>
          <p:cNvSpPr>
            <a:spLocks noGrp="1"/>
          </p:cNvSpPr>
          <p:nvPr>
            <p:ph type="title"/>
          </p:nvPr>
        </p:nvSpPr>
        <p:spPr>
          <a:xfrm>
            <a:off x="3092530" y="502255"/>
            <a:ext cx="8911687" cy="1280890"/>
          </a:xfrm>
        </p:spPr>
        <p:txBody>
          <a:bodyPr/>
          <a:lstStyle/>
          <a:p>
            <a:r>
              <a:rPr lang="en-US" b="1">
                <a:latin typeface="Arial" panose="020B0604020202020204" pitchFamily="34" charset="0"/>
                <a:cs typeface="Arial" panose="020B0604020202020204" pitchFamily="34" charset="0"/>
              </a:rPr>
              <a:t>Topics:</a:t>
            </a:r>
          </a:p>
        </p:txBody>
      </p:sp>
      <p:sp>
        <p:nvSpPr>
          <p:cNvPr id="3" name="Content Placeholder 2">
            <a:extLst>
              <a:ext uri="{FF2B5EF4-FFF2-40B4-BE49-F238E27FC236}">
                <a16:creationId xmlns:a16="http://schemas.microsoft.com/office/drawing/2014/main" xmlns="" id="{10EA2509-F8B5-F749-9F14-40994E165586}"/>
              </a:ext>
            </a:extLst>
          </p:cNvPr>
          <p:cNvSpPr>
            <a:spLocks noGrp="1"/>
          </p:cNvSpPr>
          <p:nvPr>
            <p:ph idx="1"/>
          </p:nvPr>
        </p:nvSpPr>
        <p:spPr>
          <a:xfrm>
            <a:off x="3092530" y="2145786"/>
            <a:ext cx="8915400" cy="3777622"/>
          </a:xfrm>
        </p:spPr>
        <p:txBody>
          <a:bodyPr>
            <a:normAutofit fontScale="92500" lnSpcReduction="10000"/>
          </a:bodyPr>
          <a:lstStyle/>
          <a:p>
            <a:r>
              <a:rPr lang="en-US" sz="2400">
                <a:latin typeface="Arial" panose="020B0604020202020204" pitchFamily="34" charset="0"/>
                <a:cs typeface="Arial" panose="020B0604020202020204" pitchFamily="34" charset="0"/>
              </a:rPr>
              <a:t>PESTLE analysis</a:t>
            </a:r>
          </a:p>
          <a:p>
            <a:endParaRPr lang="en-US" sz="2400">
              <a:latin typeface="Arial" panose="020B0604020202020204" pitchFamily="34" charset="0"/>
              <a:cs typeface="Arial" panose="020B0604020202020204" pitchFamily="34" charset="0"/>
            </a:endParaRPr>
          </a:p>
          <a:p>
            <a:r>
              <a:rPr lang="en-US" sz="2400">
                <a:latin typeface="Arial" panose="020B0604020202020204" pitchFamily="34" charset="0"/>
                <a:cs typeface="Arial" panose="020B0604020202020204" pitchFamily="34" charset="0"/>
              </a:rPr>
              <a:t>Importance of an effective recruitment process to sustain competitive advantage.</a:t>
            </a:r>
          </a:p>
          <a:p>
            <a:endParaRPr lang="en-US" sz="2400">
              <a:latin typeface="Arial" panose="020B0604020202020204" pitchFamily="34" charset="0"/>
              <a:cs typeface="Arial" panose="020B0604020202020204" pitchFamily="34" charset="0"/>
            </a:endParaRPr>
          </a:p>
          <a:p>
            <a:r>
              <a:rPr lang="en-US" sz="2400">
                <a:latin typeface="Arial" panose="020B0604020202020204" pitchFamily="34" charset="0"/>
                <a:cs typeface="Arial" panose="020B0604020202020204" pitchFamily="34" charset="0"/>
              </a:rPr>
              <a:t>Principal factors that affect the culture, equality and diversity of an organisation.</a:t>
            </a:r>
          </a:p>
          <a:p>
            <a:endParaRPr lang="en-US" sz="2400">
              <a:latin typeface="Arial" panose="020B0604020202020204" pitchFamily="34" charset="0"/>
              <a:cs typeface="Arial" panose="020B0604020202020204" pitchFamily="34" charset="0"/>
            </a:endParaRPr>
          </a:p>
          <a:p>
            <a:r>
              <a:rPr lang="en-US" sz="2400">
                <a:latin typeface="Arial" panose="020B0604020202020204" pitchFamily="34" charset="0"/>
                <a:cs typeface="Arial" panose="020B0604020202020204" pitchFamily="34" charset="0"/>
              </a:rPr>
              <a:t>Recommendations on issues raised in the presentation. </a:t>
            </a:r>
          </a:p>
        </p:txBody>
      </p:sp>
    </p:spTree>
    <p:extLst>
      <p:ext uri="{BB962C8B-B14F-4D97-AF65-F5344CB8AC3E}">
        <p14:creationId xmlns:p14="http://schemas.microsoft.com/office/powerpoint/2010/main" xmlns="" val="3401429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a:xfrm>
            <a:off x="666712" y="1357298"/>
            <a:ext cx="11215766" cy="5286412"/>
          </a:xfrm>
        </p:spPr>
        <p:txBody>
          <a:bodyPr>
            <a:normAutofit/>
          </a:bodyPr>
          <a:lstStyle/>
          <a:p>
            <a:r>
              <a:rPr lang="en-US" dirty="0" smtClean="0"/>
              <a:t>Hello everyone </a:t>
            </a:r>
          </a:p>
          <a:p>
            <a:r>
              <a:rPr lang="en-US" b="1" dirty="0" smtClean="0"/>
              <a:t> </a:t>
            </a:r>
            <a:endParaRPr lang="en-US" dirty="0" smtClean="0"/>
          </a:p>
          <a:p>
            <a:r>
              <a:rPr lang="en-US" dirty="0" smtClean="0"/>
              <a:t>Today  me and my partner, will present a PESTLE analysis and the importance and significance of effective recruitment process in Hotel Industry. The PESTLE analysis will be solely on the brand new Renaissance Hotel due to open Chittagong division in Bangladesh in December  2019.</a:t>
            </a:r>
          </a:p>
          <a:p>
            <a:r>
              <a:rPr lang="en-US" dirty="0" smtClean="0"/>
              <a:t>we will discuss pestle analysis on external environment related to hotel. Then I will show you the competitive advantage of an effective recruitment and selection process. We will see the principal factors affecting the culture, equality and diversity of an organization. I will also present recommendations on the issues raised.</a:t>
            </a:r>
          </a:p>
          <a:p>
            <a:r>
              <a:rPr lang="en-US" dirty="0" smtClean="0"/>
              <a:t>To do pestle analysis at first we have to know what is pestle analysis. A </a:t>
            </a:r>
            <a:r>
              <a:rPr lang="en-US" dirty="0" err="1" smtClean="0"/>
              <a:t>pestel</a:t>
            </a:r>
            <a:r>
              <a:rPr lang="en-US" dirty="0" smtClean="0"/>
              <a:t> analysis is a framework or tool used to analyze and monitor the macro-environmental factors that may have a profound impact on an organization’s performance. This tool is especially useful when starting a new business or entering a foreign market.</a:t>
            </a:r>
          </a:p>
          <a:p>
            <a:r>
              <a:rPr lang="en-US" dirty="0" smtClean="0"/>
              <a:t>PESTLE is an acronym that stand for political, economical, social, technological, legal and environmental factors.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 xmlns:a16="http://schemas.microsoft.com/office/drawing/2014/main" id="{0BDE16CE-B6A1-4C66-B8A1-F819B62E2CC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551A8A8D-E583-6446-9B9F-6BBA5BCF9734}"/>
              </a:ext>
            </a:extLst>
          </p:cNvPr>
          <p:cNvSpPr>
            <a:spLocks noGrp="1"/>
          </p:cNvSpPr>
          <p:nvPr>
            <p:ph type="title"/>
          </p:nvPr>
        </p:nvSpPr>
        <p:spPr>
          <a:xfrm>
            <a:off x="6119732" y="1290025"/>
            <a:ext cx="5291327" cy="1188720"/>
          </a:xfrm>
          <a:solidFill>
            <a:srgbClr val="FFFFFF"/>
          </a:solidFill>
          <a:ln>
            <a:solidFill>
              <a:srgbClr val="404040"/>
            </a:solidFill>
          </a:ln>
        </p:spPr>
        <p:txBody>
          <a:bodyPr>
            <a:normAutofit/>
          </a:bodyPr>
          <a:lstStyle/>
          <a:p>
            <a:r>
              <a:rPr lang="en-US">
                <a:solidFill>
                  <a:srgbClr val="262626"/>
                </a:solidFill>
              </a:rPr>
              <a:t>Political</a:t>
            </a:r>
          </a:p>
        </p:txBody>
      </p:sp>
      <p:pic>
        <p:nvPicPr>
          <p:cNvPr id="9" name="Picture 8">
            <a:extLst>
              <a:ext uri="{FF2B5EF4-FFF2-40B4-BE49-F238E27FC236}">
                <a16:creationId xmlns="" xmlns:a16="http://schemas.microsoft.com/office/drawing/2014/main" id="{8B4D09F9-B4FE-0D48-9EF3-8D738AC31071}"/>
              </a:ext>
            </a:extLst>
          </p:cNvPr>
          <p:cNvPicPr>
            <a:picLocks noChangeAspect="1"/>
          </p:cNvPicPr>
          <p:nvPr/>
        </p:nvPicPr>
        <p:blipFill rotWithShape="1">
          <a:blip r:embed="rId3"/>
          <a:srcRect t="4059" r="3" b="6339"/>
          <a:stretch/>
        </p:blipFill>
        <p:spPr>
          <a:xfrm>
            <a:off x="238084" y="0"/>
            <a:ext cx="2643206" cy="3214686"/>
          </a:xfrm>
          <a:prstGeom prst="rect">
            <a:avLst/>
          </a:prstGeom>
        </p:spPr>
      </p:pic>
      <p:sp>
        <p:nvSpPr>
          <p:cNvPr id="3" name="Content Placeholder 2">
            <a:extLst>
              <a:ext uri="{FF2B5EF4-FFF2-40B4-BE49-F238E27FC236}">
                <a16:creationId xmlns="" xmlns:a16="http://schemas.microsoft.com/office/drawing/2014/main" id="{84377F60-52C5-6541-9A81-1AA6512EAB87}"/>
              </a:ext>
            </a:extLst>
          </p:cNvPr>
          <p:cNvSpPr>
            <a:spLocks noGrp="1"/>
          </p:cNvSpPr>
          <p:nvPr>
            <p:ph idx="1"/>
          </p:nvPr>
        </p:nvSpPr>
        <p:spPr>
          <a:xfrm>
            <a:off x="6119732" y="2858703"/>
            <a:ext cx="5285791" cy="3042547"/>
          </a:xfrm>
        </p:spPr>
        <p:txBody>
          <a:bodyPr>
            <a:normAutofit/>
          </a:bodyPr>
          <a:lstStyle/>
          <a:p>
            <a:r>
              <a:rPr lang="en-US">
                <a:solidFill>
                  <a:srgbClr val="FFFFFF"/>
                </a:solidFill>
              </a:rPr>
              <a:t>Bangladesh became independent in 1971</a:t>
            </a:r>
          </a:p>
          <a:p>
            <a:r>
              <a:rPr lang="en-US">
                <a:solidFill>
                  <a:srgbClr val="FFFFFF"/>
                </a:solidFill>
              </a:rPr>
              <a:t>It is a parliamentary democracy with a free market enconomy </a:t>
            </a:r>
          </a:p>
          <a:p>
            <a:r>
              <a:rPr lang="en-US">
                <a:solidFill>
                  <a:srgbClr val="FFFFFF"/>
                </a:solidFill>
              </a:rPr>
              <a:t>Two main parties – The Awami League and the Bangladesh Nationalist Party dominate local politics. (Gov.uk, 2019)</a:t>
            </a:r>
          </a:p>
          <a:p>
            <a:r>
              <a:rPr lang="en-US">
                <a:solidFill>
                  <a:srgbClr val="FFFFFF"/>
                </a:solidFill>
              </a:rPr>
              <a:t>Political system – confrontational </a:t>
            </a:r>
          </a:p>
        </p:txBody>
      </p:sp>
      <p:pic>
        <p:nvPicPr>
          <p:cNvPr id="7170" name="Picture 2" descr="Image result for hasina sheikh"/>
          <p:cNvPicPr>
            <a:picLocks noChangeAspect="1" noChangeArrowheads="1"/>
          </p:cNvPicPr>
          <p:nvPr/>
        </p:nvPicPr>
        <p:blipFill>
          <a:blip r:embed="rId4"/>
          <a:srcRect/>
          <a:stretch>
            <a:fillRect/>
          </a:stretch>
        </p:blipFill>
        <p:spPr bwMode="auto">
          <a:xfrm>
            <a:off x="2881290" y="0"/>
            <a:ext cx="2357454" cy="3214686"/>
          </a:xfrm>
          <a:prstGeom prst="rect">
            <a:avLst/>
          </a:prstGeom>
          <a:noFill/>
        </p:spPr>
      </p:pic>
      <p:sp>
        <p:nvSpPr>
          <p:cNvPr id="7174" name="AutoShape 6"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76" name="AutoShape 8"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78" name="AutoShape 10"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80" name="AutoShape 12"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82" name="AutoShape 14"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84" name="AutoShape 16"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7186" name="AutoShape 18" descr="Image result for jatiya part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188" name="Picture 20" descr="Image result for jatiya party"/>
          <p:cNvPicPr>
            <a:picLocks noChangeAspect="1" noChangeArrowheads="1"/>
          </p:cNvPicPr>
          <p:nvPr/>
        </p:nvPicPr>
        <p:blipFill>
          <a:blip r:embed="rId5"/>
          <a:srcRect/>
          <a:stretch>
            <a:fillRect/>
          </a:stretch>
        </p:blipFill>
        <p:spPr bwMode="auto">
          <a:xfrm>
            <a:off x="238084" y="3500414"/>
            <a:ext cx="2643206" cy="3357586"/>
          </a:xfrm>
          <a:prstGeom prst="rect">
            <a:avLst/>
          </a:prstGeom>
          <a:noFill/>
        </p:spPr>
      </p:pic>
      <p:pic>
        <p:nvPicPr>
          <p:cNvPr id="7190" name="Picture 22" descr="Image result for raushan ershad"/>
          <p:cNvPicPr>
            <a:picLocks noChangeAspect="1" noChangeArrowheads="1"/>
          </p:cNvPicPr>
          <p:nvPr/>
        </p:nvPicPr>
        <p:blipFill>
          <a:blip r:embed="rId6"/>
          <a:srcRect/>
          <a:stretch>
            <a:fillRect/>
          </a:stretch>
        </p:blipFill>
        <p:spPr bwMode="auto">
          <a:xfrm>
            <a:off x="2881290" y="3500414"/>
            <a:ext cx="2428892" cy="3357586"/>
          </a:xfrm>
          <a:prstGeom prst="rect">
            <a:avLst/>
          </a:prstGeom>
          <a:noFill/>
        </p:spPr>
      </p:pic>
    </p:spTree>
    <p:extLst>
      <p:ext uri="{BB962C8B-B14F-4D97-AF65-F5344CB8AC3E}">
        <p14:creationId xmlns="" xmlns:p14="http://schemas.microsoft.com/office/powerpoint/2010/main" val="918600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3">
            <a:extLst>
              <a:ext uri="{FF2B5EF4-FFF2-40B4-BE49-F238E27FC236}">
                <a16:creationId xmlns:a16="http://schemas.microsoft.com/office/drawing/2014/main" xmlns="" id="{EA120210-61CD-4F65-A700-DC9A04629D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21F0A70D-95D3-4A45-BB2C-F21CBD2AEC42}"/>
              </a:ext>
            </a:extLst>
          </p:cNvPr>
          <p:cNvSpPr>
            <a:spLocks noGrp="1"/>
          </p:cNvSpPr>
          <p:nvPr>
            <p:ph type="title"/>
          </p:nvPr>
        </p:nvSpPr>
        <p:spPr>
          <a:xfrm>
            <a:off x="6119732" y="1290025"/>
            <a:ext cx="5291327" cy="1188720"/>
          </a:xfrm>
          <a:solidFill>
            <a:srgbClr val="FFFFFF"/>
          </a:solidFill>
          <a:ln>
            <a:solidFill>
              <a:srgbClr val="404040"/>
            </a:solidFill>
          </a:ln>
        </p:spPr>
        <p:txBody>
          <a:bodyPr>
            <a:normAutofit/>
          </a:bodyPr>
          <a:lstStyle/>
          <a:p>
            <a:r>
              <a:rPr lang="en-US">
                <a:solidFill>
                  <a:srgbClr val="262626"/>
                </a:solidFill>
              </a:rPr>
              <a:t>Politics continued</a:t>
            </a:r>
          </a:p>
        </p:txBody>
      </p:sp>
      <p:sp>
        <p:nvSpPr>
          <p:cNvPr id="31" name="Rectangle 25">
            <a:extLst>
              <a:ext uri="{FF2B5EF4-FFF2-40B4-BE49-F238E27FC236}">
                <a16:creationId xmlns:a16="http://schemas.microsoft.com/office/drawing/2014/main" xmlns="" id="{61B331A8-DE96-4D36-AD8C-4B8C60BB32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63665" y="640080"/>
            <a:ext cx="4017264"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27">
            <a:extLst>
              <a:ext uri="{FF2B5EF4-FFF2-40B4-BE49-F238E27FC236}">
                <a16:creationId xmlns:a16="http://schemas.microsoft.com/office/drawing/2014/main" xmlns="" id="{ACE4D0E5-AFAC-46F5-856F-5BA92CB0CF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29781" y="806357"/>
            <a:ext cx="3685032"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00C4685-CBA5-1D4C-A552-E34178B41C09}"/>
              </a:ext>
            </a:extLst>
          </p:cNvPr>
          <p:cNvPicPr>
            <a:picLocks noChangeAspect="1"/>
          </p:cNvPicPr>
          <p:nvPr/>
        </p:nvPicPr>
        <p:blipFill rotWithShape="1">
          <a:blip r:embed="rId3"/>
          <a:srcRect l="12187" r="7037" b="1"/>
          <a:stretch/>
        </p:blipFill>
        <p:spPr>
          <a:xfrm>
            <a:off x="1149821" y="1126397"/>
            <a:ext cx="3044952" cy="2063834"/>
          </a:xfrm>
          <a:prstGeom prst="rect">
            <a:avLst/>
          </a:prstGeom>
        </p:spPr>
      </p:pic>
      <p:pic>
        <p:nvPicPr>
          <p:cNvPr id="4" name="Picture 3">
            <a:extLst>
              <a:ext uri="{FF2B5EF4-FFF2-40B4-BE49-F238E27FC236}">
                <a16:creationId xmlns:a16="http://schemas.microsoft.com/office/drawing/2014/main" xmlns="" id="{5C06F8F0-5711-BF44-9D6E-5E32D18B5F31}"/>
              </a:ext>
            </a:extLst>
          </p:cNvPr>
          <p:cNvPicPr>
            <a:picLocks noChangeAspect="1"/>
          </p:cNvPicPr>
          <p:nvPr/>
        </p:nvPicPr>
        <p:blipFill rotWithShape="1">
          <a:blip r:embed="rId4"/>
          <a:srcRect t="16197" r="2" b="16025"/>
          <a:stretch/>
        </p:blipFill>
        <p:spPr>
          <a:xfrm>
            <a:off x="1149821" y="3351098"/>
            <a:ext cx="3044951" cy="2063835"/>
          </a:xfrm>
          <a:prstGeom prst="rect">
            <a:avLst/>
          </a:prstGeom>
        </p:spPr>
      </p:pic>
      <p:sp>
        <p:nvSpPr>
          <p:cNvPr id="3" name="Content Placeholder 2">
            <a:extLst>
              <a:ext uri="{FF2B5EF4-FFF2-40B4-BE49-F238E27FC236}">
                <a16:creationId xmlns:a16="http://schemas.microsoft.com/office/drawing/2014/main" xmlns="" id="{97AB86B6-AC2F-8E4D-8E6D-22209423E180}"/>
              </a:ext>
            </a:extLst>
          </p:cNvPr>
          <p:cNvSpPr>
            <a:spLocks noGrp="1"/>
          </p:cNvSpPr>
          <p:nvPr>
            <p:ph idx="1"/>
          </p:nvPr>
        </p:nvSpPr>
        <p:spPr>
          <a:xfrm>
            <a:off x="6119732" y="2858703"/>
            <a:ext cx="5285791" cy="3042547"/>
          </a:xfrm>
        </p:spPr>
        <p:txBody>
          <a:bodyPr>
            <a:normAutofit lnSpcReduction="10000"/>
          </a:bodyPr>
          <a:lstStyle/>
          <a:p>
            <a:r>
              <a:rPr lang="en-US">
                <a:solidFill>
                  <a:srgbClr val="FFFFFF"/>
                </a:solidFill>
              </a:rPr>
              <a:t>5 January 2014 – BNP decided to not participate </a:t>
            </a:r>
          </a:p>
          <a:p>
            <a:r>
              <a:rPr lang="en-US">
                <a:solidFill>
                  <a:srgbClr val="FFFFFF"/>
                </a:solidFill>
              </a:rPr>
              <a:t>Controversial constitutional amendment – June 2011 (Gov.co.uk, 2019) </a:t>
            </a:r>
          </a:p>
          <a:p>
            <a:r>
              <a:rPr lang="en-US">
                <a:solidFill>
                  <a:srgbClr val="FFFFFF"/>
                </a:solidFill>
              </a:rPr>
              <a:t>New opposition – Jatiya Party </a:t>
            </a:r>
          </a:p>
          <a:p>
            <a:r>
              <a:rPr lang="en-US">
                <a:solidFill>
                  <a:srgbClr val="FFFFFF"/>
                </a:solidFill>
              </a:rPr>
              <a:t>Government’s ”Vision 2021” aims to elimate extreme poverty completely and achieve Middle Income Country state by the 50</a:t>
            </a:r>
            <a:r>
              <a:rPr lang="en-US" baseline="30000">
                <a:solidFill>
                  <a:srgbClr val="FFFFFF"/>
                </a:solidFill>
              </a:rPr>
              <a:t>th</a:t>
            </a:r>
            <a:r>
              <a:rPr lang="en-US">
                <a:solidFill>
                  <a:srgbClr val="FFFFFF"/>
                </a:solidFill>
              </a:rPr>
              <a:t> anniversary of the country’s birth (gov.co.uk, 2019). </a:t>
            </a:r>
          </a:p>
          <a:p>
            <a:endParaRPr lang="en-US" b="1">
              <a:solidFill>
                <a:srgbClr val="FFFFFF"/>
              </a:solidFill>
            </a:endParaRPr>
          </a:p>
        </p:txBody>
      </p:sp>
    </p:spTree>
    <p:extLst>
      <p:ext uri="{BB962C8B-B14F-4D97-AF65-F5344CB8AC3E}">
        <p14:creationId xmlns:p14="http://schemas.microsoft.com/office/powerpoint/2010/main" xmlns="" val="573671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Political</a:t>
            </a:r>
            <a:r>
              <a:rPr lang="en-US" dirty="0" smtClean="0"/>
              <a:t/>
            </a:r>
            <a:br>
              <a:rPr lang="en-US" dirty="0" smtClean="0"/>
            </a:br>
            <a:endParaRPr lang="en-US" dirty="0"/>
          </a:p>
        </p:txBody>
      </p:sp>
      <p:sp>
        <p:nvSpPr>
          <p:cNvPr id="3" name="Content Placeholder 2"/>
          <p:cNvSpPr>
            <a:spLocks noGrp="1"/>
          </p:cNvSpPr>
          <p:nvPr>
            <p:ph idx="1"/>
          </p:nvPr>
        </p:nvSpPr>
        <p:spPr>
          <a:xfrm>
            <a:off x="1023902" y="2071678"/>
            <a:ext cx="10480710" cy="3000396"/>
          </a:xfrm>
        </p:spPr>
        <p:txBody>
          <a:bodyPr>
            <a:normAutofit/>
          </a:bodyPr>
          <a:lstStyle/>
          <a:p>
            <a:r>
              <a:rPr lang="en-US" sz="2000" dirty="0" smtClean="0">
                <a:latin typeface="Arial" pitchFamily="34" charset="0"/>
                <a:cs typeface="Arial" pitchFamily="34" charset="0"/>
              </a:rPr>
              <a:t>At first we will look into the political conditions. Bangladesh is a developing country. Government has allowed every type of investment easier. There’s almost no difference between a domestic or overseas investor. That is attracting a lot of foreign people to come here. So, international hotel chains are now attracted to enter the market. Bangladesh government has created National Hospitality and Tourism Institute to train people for hotel management. Though Bangladesh is not famous for it’s political stability in the past but slowly gained a stability in the recent time. So, it is understood that the political side is more suitable for hotels now in Bangladesh</a:t>
            </a:r>
            <a:endParaRPr lang="en-US" sz="20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DCB3347E-FDD8-384E-9E2B-3B3E64EAEDFD}"/>
              </a:ext>
            </a:extLst>
          </p:cNvPr>
          <p:cNvPicPr>
            <a:picLocks noChangeAspect="1"/>
          </p:cNvPicPr>
          <p:nvPr/>
        </p:nvPicPr>
        <p:blipFill rotWithShape="1">
          <a:blip r:embed="rId3"/>
          <a:srcRect l="3511" r="-1" b="-1"/>
          <a:stretch/>
        </p:blipFill>
        <p:spPr>
          <a:xfrm>
            <a:off x="0" y="2571744"/>
            <a:ext cx="5315041" cy="2357454"/>
          </a:xfrm>
          <a:prstGeom prst="rect">
            <a:avLst/>
          </a:prstGeom>
        </p:spPr>
      </p:pic>
      <p:sp>
        <p:nvSpPr>
          <p:cNvPr id="19" name="Rectangle 18">
            <a:extLst>
              <a:ext uri="{FF2B5EF4-FFF2-40B4-BE49-F238E27FC236}">
                <a16:creationId xmlns="" xmlns:a16="http://schemas.microsoft.com/office/drawing/2014/main" id="{0BDE16CE-B6A1-4C66-B8A1-F819B62E2CC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848BCB7B-6B4B-3246-8F1C-8A52A126B6CD}"/>
              </a:ext>
            </a:extLst>
          </p:cNvPr>
          <p:cNvSpPr>
            <a:spLocks noGrp="1"/>
          </p:cNvSpPr>
          <p:nvPr>
            <p:ph type="title"/>
          </p:nvPr>
        </p:nvSpPr>
        <p:spPr>
          <a:xfrm>
            <a:off x="6119732" y="1290025"/>
            <a:ext cx="5291327" cy="1188720"/>
          </a:xfrm>
          <a:solidFill>
            <a:srgbClr val="FFFFFF"/>
          </a:solidFill>
          <a:ln>
            <a:solidFill>
              <a:srgbClr val="404040"/>
            </a:solidFill>
          </a:ln>
        </p:spPr>
        <p:txBody>
          <a:bodyPr>
            <a:normAutofit/>
          </a:bodyPr>
          <a:lstStyle/>
          <a:p>
            <a:r>
              <a:rPr lang="en-US">
                <a:solidFill>
                  <a:srgbClr val="262626"/>
                </a:solidFill>
              </a:rPr>
              <a:t>Economic </a:t>
            </a:r>
          </a:p>
        </p:txBody>
      </p:sp>
      <p:pic>
        <p:nvPicPr>
          <p:cNvPr id="5" name="Picture 4">
            <a:extLst>
              <a:ext uri="{FF2B5EF4-FFF2-40B4-BE49-F238E27FC236}">
                <a16:creationId xmlns="" xmlns:a16="http://schemas.microsoft.com/office/drawing/2014/main" id="{DC7D11E8-5680-E24E-A50D-5BD3929F7ECB}"/>
              </a:ext>
            </a:extLst>
          </p:cNvPr>
          <p:cNvPicPr>
            <a:picLocks noChangeAspect="1"/>
          </p:cNvPicPr>
          <p:nvPr/>
        </p:nvPicPr>
        <p:blipFill rotWithShape="1">
          <a:blip r:embed="rId4"/>
          <a:srcRect l="9995" r="2816"/>
          <a:stretch/>
        </p:blipFill>
        <p:spPr>
          <a:xfrm>
            <a:off x="20" y="-2"/>
            <a:ext cx="5315041" cy="2571746"/>
          </a:xfrm>
          <a:prstGeom prst="rect">
            <a:avLst/>
          </a:prstGeom>
        </p:spPr>
      </p:pic>
      <p:sp>
        <p:nvSpPr>
          <p:cNvPr id="3" name="Content Placeholder 2">
            <a:extLst>
              <a:ext uri="{FF2B5EF4-FFF2-40B4-BE49-F238E27FC236}">
                <a16:creationId xmlns="" xmlns:a16="http://schemas.microsoft.com/office/drawing/2014/main" id="{7BDB4EDF-4EA4-EF4D-A7BA-865CA0A12CEF}"/>
              </a:ext>
            </a:extLst>
          </p:cNvPr>
          <p:cNvSpPr>
            <a:spLocks noGrp="1"/>
          </p:cNvSpPr>
          <p:nvPr>
            <p:ph idx="1"/>
          </p:nvPr>
        </p:nvSpPr>
        <p:spPr>
          <a:xfrm>
            <a:off x="6119732" y="2858703"/>
            <a:ext cx="5285791" cy="3042547"/>
          </a:xfrm>
        </p:spPr>
        <p:txBody>
          <a:bodyPr>
            <a:normAutofit lnSpcReduction="10000"/>
          </a:bodyPr>
          <a:lstStyle/>
          <a:p>
            <a:r>
              <a:rPr lang="en-GB">
                <a:solidFill>
                  <a:srgbClr val="FFFFFF"/>
                </a:solidFill>
              </a:rPr>
              <a:t>Things have moved. Bangladesh now has an </a:t>
            </a:r>
            <a:r>
              <a:rPr lang="en-GB">
                <a:solidFill>
                  <a:srgbClr val="FFFFFF"/>
                </a:solidFill>
                <a:hlinkClick r:id="rId5"/>
              </a:rPr>
              <a:t>average growth rate of 8</a:t>
            </a:r>
            <a:r>
              <a:rPr lang="en-GB">
                <a:solidFill>
                  <a:srgbClr val="FFFFFF"/>
                </a:solidFill>
              </a:rPr>
              <a:t>% – well above the Asian average, Asian Development Bank figures show. (Rooney, 2019) </a:t>
            </a:r>
          </a:p>
          <a:p>
            <a:r>
              <a:rPr lang="en-GB">
                <a:solidFill>
                  <a:srgbClr val="FFFFFF"/>
                </a:solidFill>
              </a:rPr>
              <a:t>Dhaka and Chittagong are the principal financial centres of the country. The financial sector of Bangladesh is the second largest in the subcontinent. Bangladesh is one of the world’s fastest growing economy.  (Wikipedia, 2019) </a:t>
            </a:r>
          </a:p>
          <a:p>
            <a:endParaRPr lang="en-US">
              <a:solidFill>
                <a:srgbClr val="FFFFFF"/>
              </a:solidFill>
            </a:endParaRPr>
          </a:p>
        </p:txBody>
      </p:sp>
      <p:pic>
        <p:nvPicPr>
          <p:cNvPr id="4098" name="Picture 2" descr="Image result for padma bridge"/>
          <p:cNvPicPr>
            <a:picLocks noChangeAspect="1" noChangeArrowheads="1"/>
          </p:cNvPicPr>
          <p:nvPr/>
        </p:nvPicPr>
        <p:blipFill>
          <a:blip r:embed="rId6"/>
          <a:srcRect/>
          <a:stretch>
            <a:fillRect/>
          </a:stretch>
        </p:blipFill>
        <p:spPr bwMode="auto">
          <a:xfrm>
            <a:off x="0" y="4929198"/>
            <a:ext cx="5310182" cy="1928802"/>
          </a:xfrm>
          <a:prstGeom prst="rect">
            <a:avLst/>
          </a:prstGeom>
          <a:noFill/>
        </p:spPr>
      </p:pic>
    </p:spTree>
    <p:extLst>
      <p:ext uri="{BB962C8B-B14F-4D97-AF65-F5344CB8AC3E}">
        <p14:creationId xmlns="" xmlns:p14="http://schemas.microsoft.com/office/powerpoint/2010/main" val="3506142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B8D51858-1896-432D-BDF8-EF63766A8F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738255" cy="6858000"/>
          </a:xfrm>
          <a:prstGeom prst="rect">
            <a:avLst/>
          </a:prstGeom>
          <a:solidFill>
            <a:schemeClr val="bg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AFDAEF38-26FB-7043-B669-8A1A2A6C1494}"/>
              </a:ext>
            </a:extLst>
          </p:cNvPr>
          <p:cNvSpPr>
            <a:spLocks noGrp="1"/>
          </p:cNvSpPr>
          <p:nvPr>
            <p:ph type="title"/>
          </p:nvPr>
        </p:nvSpPr>
        <p:spPr>
          <a:xfrm>
            <a:off x="640080" y="2530231"/>
            <a:ext cx="3401568" cy="1495794"/>
          </a:xfrm>
          <a:solidFill>
            <a:schemeClr val="bg2">
              <a:lumMod val="60000"/>
              <a:lumOff val="40000"/>
              <a:alpha val="15000"/>
            </a:schemeClr>
          </a:solidFill>
          <a:ln>
            <a:solidFill>
              <a:schemeClr val="tx1">
                <a:lumMod val="85000"/>
                <a:lumOff val="15000"/>
              </a:schemeClr>
            </a:solidFill>
          </a:ln>
        </p:spPr>
        <p:txBody>
          <a:bodyPr>
            <a:normAutofit/>
          </a:bodyPr>
          <a:lstStyle/>
          <a:p>
            <a:r>
              <a:rPr lang="en-US"/>
              <a:t>Economic continued</a:t>
            </a:r>
            <a:endParaRPr lang="en-US" dirty="0"/>
          </a:p>
        </p:txBody>
      </p:sp>
      <p:sp useBgFill="1">
        <p:nvSpPr>
          <p:cNvPr id="12" name="Rectangle 11">
            <a:extLst>
              <a:ext uri="{FF2B5EF4-FFF2-40B4-BE49-F238E27FC236}">
                <a16:creationId xmlns:a16="http://schemas.microsoft.com/office/drawing/2014/main" xmlns="" id="{A6F3C1DE-DEC1-4005-862C-F73DDF3FC2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53278" y="0"/>
            <a:ext cx="7438722"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xmlns="" id="{054130F3-F5DA-40D2-A898-5C54D1B4906C}"/>
              </a:ext>
            </a:extLst>
          </p:cNvPr>
          <p:cNvGraphicFramePr>
            <a:graphicFrameLocks noGrp="1"/>
          </p:cNvGraphicFramePr>
          <p:nvPr>
            <p:ph idx="1"/>
            <p:extLst>
              <p:ext uri="{D42A27DB-BD31-4B8C-83A1-F6EECF244321}">
                <p14:modId xmlns:p14="http://schemas.microsoft.com/office/powerpoint/2010/main" xmlns="" val="753059784"/>
              </p:ext>
            </p:extLst>
          </p:nvPr>
        </p:nvGraphicFramePr>
        <p:xfrm>
          <a:off x="5397500" y="639763"/>
          <a:ext cx="6151563" cy="5276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1193950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economical </a:t>
            </a:r>
            <a:r>
              <a:rPr lang="en-US" dirty="0" smtClean="0"/>
              <a:t/>
            </a:r>
            <a:br>
              <a:rPr lang="en-US" dirty="0" smtClean="0"/>
            </a:br>
            <a:endParaRPr lang="en-US" dirty="0"/>
          </a:p>
        </p:txBody>
      </p:sp>
      <p:sp>
        <p:nvSpPr>
          <p:cNvPr id="3" name="Content Placeholder 2"/>
          <p:cNvSpPr>
            <a:spLocks noGrp="1"/>
          </p:cNvSpPr>
          <p:nvPr>
            <p:ph idx="1"/>
          </p:nvPr>
        </p:nvSpPr>
        <p:spPr>
          <a:xfrm>
            <a:off x="809588" y="1357298"/>
            <a:ext cx="10695024" cy="5143536"/>
          </a:xfrm>
        </p:spPr>
        <p:txBody>
          <a:bodyPr>
            <a:normAutofit/>
          </a:bodyPr>
          <a:lstStyle/>
          <a:p>
            <a:r>
              <a:rPr lang="en-US" sz="2300" dirty="0" smtClean="0">
                <a:latin typeface="Arial" pitchFamily="34" charset="0"/>
                <a:cs typeface="Arial" pitchFamily="34" charset="0"/>
              </a:rPr>
              <a:t>Over the years, it has been observed that the GDP of the country has been increasing at a healthy pace. According to WTTC report 2019 (World Travel and Tourism Council), the growth rate of the global hotel industry would increase by 4.07% annually. During that time, Bangladesh will host 5.7 million tourists. Hence, around 56 hotels are in the pipeline to start operations in the country in the coming 5 years. The Hospitality industry of Bangladesh is currently at a very good status even though it is at a growing stage. It is estimated that in the next five years, 8-10 five-star hotels will be established. Bangladesh has been practicing floating exchange rate. The Bangladesh Bank sets the weighted average rate of the foreign currencies by calculating the rates set by the scheduled banks.  The exchange rates of major currencies against taka are published every day by Bangladesh Bank based on scheduled banks’ previous day’s weighted average exchange rates.</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1F9E8E-3001-2542-8E74-474D8E1A0C73}"/>
              </a:ext>
            </a:extLst>
          </p:cNvPr>
          <p:cNvSpPr>
            <a:spLocks noGrp="1"/>
          </p:cNvSpPr>
          <p:nvPr>
            <p:ph type="title"/>
          </p:nvPr>
        </p:nvSpPr>
        <p:spPr>
          <a:xfrm>
            <a:off x="804671" y="964692"/>
            <a:ext cx="5928637" cy="1188720"/>
          </a:xfrm>
        </p:spPr>
        <p:txBody>
          <a:bodyPr>
            <a:normAutofit/>
          </a:bodyPr>
          <a:lstStyle/>
          <a:p>
            <a:r>
              <a:rPr lang="en-US" dirty="0"/>
              <a:t>Bangladesh mega project </a:t>
            </a:r>
          </a:p>
        </p:txBody>
      </p:sp>
      <p:sp>
        <p:nvSpPr>
          <p:cNvPr id="3" name="Content Placeholder 2">
            <a:extLst>
              <a:ext uri="{FF2B5EF4-FFF2-40B4-BE49-F238E27FC236}">
                <a16:creationId xmlns:a16="http://schemas.microsoft.com/office/drawing/2014/main" xmlns="" id="{81FD155F-87F4-6E40-899A-E6382B3EFA56}"/>
              </a:ext>
            </a:extLst>
          </p:cNvPr>
          <p:cNvSpPr>
            <a:spLocks noGrp="1"/>
          </p:cNvSpPr>
          <p:nvPr>
            <p:ph idx="1"/>
          </p:nvPr>
        </p:nvSpPr>
        <p:spPr>
          <a:xfrm>
            <a:off x="804672" y="2638044"/>
            <a:ext cx="5925312" cy="3101983"/>
          </a:xfrm>
        </p:spPr>
        <p:txBody>
          <a:bodyPr>
            <a:normAutofit/>
          </a:bodyPr>
          <a:lstStyle/>
          <a:p>
            <a:r>
              <a:rPr lang="en-GB" dirty="0"/>
              <a:t>Bangladesh is introducing 10 mega projects that will change the country’s economy. 1) Nuclear Power Plant, 2) </a:t>
            </a:r>
            <a:r>
              <a:rPr lang="en-GB" dirty="0" err="1"/>
              <a:t>Rampal</a:t>
            </a:r>
            <a:r>
              <a:rPr lang="en-GB" dirty="0"/>
              <a:t> Power Project  3) Metro Rail, 4) Padma Bridge, 5) </a:t>
            </a:r>
            <a:r>
              <a:rPr lang="en-GB" dirty="0" err="1"/>
              <a:t>Chattogram</a:t>
            </a:r>
            <a:r>
              <a:rPr lang="en-GB" dirty="0"/>
              <a:t>-Cox’s Bazar Rail Link, 6) Padma Rail Link, 7) </a:t>
            </a:r>
            <a:r>
              <a:rPr lang="en-GB" dirty="0" err="1"/>
              <a:t>Paira</a:t>
            </a:r>
            <a:r>
              <a:rPr lang="en-GB" dirty="0"/>
              <a:t> Deep Sea Port (Byron and </a:t>
            </a:r>
            <a:r>
              <a:rPr lang="en-GB" dirty="0" err="1"/>
              <a:t>Adikhary</a:t>
            </a:r>
            <a:r>
              <a:rPr lang="en-GB" dirty="0"/>
              <a:t>, 2019)</a:t>
            </a:r>
          </a:p>
          <a:p>
            <a:endParaRPr lang="en-US" dirty="0"/>
          </a:p>
        </p:txBody>
      </p:sp>
      <p:sp>
        <p:nvSpPr>
          <p:cNvPr id="25" name="Rectangle 24">
            <a:extLst>
              <a:ext uri="{FF2B5EF4-FFF2-40B4-BE49-F238E27FC236}">
                <a16:creationId xmlns:a16="http://schemas.microsoft.com/office/drawing/2014/main" xmlns="" id="{9150AB3D-E8D4-4A24-B404-DC534E7945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34656" y="-2"/>
            <a:ext cx="4657344"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xmlns="" id="{272BD498-5646-4908-B30E-7A9B217972F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856220" y="315301"/>
            <a:ext cx="4014216" cy="5623561"/>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xmlns="" id="{9E1C4A0D-94DC-4FD4-AB90-50637C178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020812" y="479893"/>
            <a:ext cx="3685032" cy="52943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bridge over a body of water&#10;&#10;Description automatically generated">
            <a:extLst>
              <a:ext uri="{FF2B5EF4-FFF2-40B4-BE49-F238E27FC236}">
                <a16:creationId xmlns:a16="http://schemas.microsoft.com/office/drawing/2014/main" xmlns="" id="{7BBBBAE4-2646-7545-A089-91E1614974DF}"/>
              </a:ext>
            </a:extLst>
          </p:cNvPr>
          <p:cNvPicPr>
            <a:picLocks noChangeAspect="1"/>
          </p:cNvPicPr>
          <p:nvPr/>
        </p:nvPicPr>
        <p:blipFill rotWithShape="1">
          <a:blip r:embed="rId3"/>
          <a:srcRect l="4199" r="4216"/>
          <a:stretch/>
        </p:blipFill>
        <p:spPr>
          <a:xfrm>
            <a:off x="8186411" y="665018"/>
            <a:ext cx="3353834" cy="2032419"/>
          </a:xfrm>
          <a:prstGeom prst="rect">
            <a:avLst/>
          </a:prstGeom>
        </p:spPr>
      </p:pic>
      <p:pic>
        <p:nvPicPr>
          <p:cNvPr id="5" name="Picture 4" descr="A close up of text on a white background&#10;&#10;Description automatically generated">
            <a:extLst>
              <a:ext uri="{FF2B5EF4-FFF2-40B4-BE49-F238E27FC236}">
                <a16:creationId xmlns:a16="http://schemas.microsoft.com/office/drawing/2014/main" xmlns="" id="{F4579DF2-5E7C-C044-AA76-7CCD7E23068E}"/>
              </a:ext>
            </a:extLst>
          </p:cNvPr>
          <p:cNvPicPr>
            <a:picLocks noChangeAspect="1"/>
          </p:cNvPicPr>
          <p:nvPr/>
        </p:nvPicPr>
        <p:blipFill rotWithShape="1">
          <a:blip r:embed="rId4"/>
          <a:srcRect l="3712" r="3692" b="4"/>
          <a:stretch/>
        </p:blipFill>
        <p:spPr>
          <a:xfrm>
            <a:off x="8186411" y="2854035"/>
            <a:ext cx="3353834" cy="2761673"/>
          </a:xfrm>
          <a:prstGeom prst="rect">
            <a:avLst/>
          </a:prstGeom>
        </p:spPr>
      </p:pic>
    </p:spTree>
    <p:extLst>
      <p:ext uri="{BB962C8B-B14F-4D97-AF65-F5344CB8AC3E}">
        <p14:creationId xmlns:p14="http://schemas.microsoft.com/office/powerpoint/2010/main" xmlns="" val="497235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ACDF6B9-E173-DD49-8933-1A131D9E704C}"/>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 xmlns:a16="http://schemas.microsoft.com/office/drawing/2014/main" id="{1FF756B7-9FF1-0144-88F2-40A1EDFCD508}"/>
              </a:ext>
            </a:extLst>
          </p:cNvPr>
          <p:cNvSpPr>
            <a:spLocks noGrp="1"/>
          </p:cNvSpPr>
          <p:nvPr>
            <p:ph idx="1"/>
          </p:nvPr>
        </p:nvSpPr>
        <p:spPr/>
        <p:txBody>
          <a:bodyPr>
            <a:normAutofit fontScale="85000" lnSpcReduction="10000"/>
          </a:bodyPr>
          <a:lstStyle/>
          <a:p>
            <a:r>
              <a:rPr lang="en-GB" dirty="0"/>
              <a:t>Heritage.org. (2019). </a:t>
            </a:r>
            <a:r>
              <a:rPr lang="en-GB" i="1" dirty="0"/>
              <a:t>Bangladesh Economy: Population, GDP, Inflation, Business, Trade, FDI, Corruption</a:t>
            </a:r>
            <a:r>
              <a:rPr lang="en-GB" dirty="0"/>
              <a:t>. [online] Available at: https://www.heritage.org/index/country/bangladesh [Accessed 24 Nov. 2019].</a:t>
            </a:r>
          </a:p>
          <a:p>
            <a:r>
              <a:rPr lang="en-GB" dirty="0"/>
              <a:t>En.wikipedia.org. (2019). </a:t>
            </a:r>
            <a:r>
              <a:rPr lang="en-GB" i="1" dirty="0"/>
              <a:t>Economy of Bangladesh</a:t>
            </a:r>
            <a:r>
              <a:rPr lang="en-GB" dirty="0"/>
              <a:t>. [online] Available at: https://en.wikipedia.org/wiki/Economy_of_Bangladesh#Modern_Bangladesh [Accessed 24 Nov. 2019].</a:t>
            </a:r>
          </a:p>
          <a:p>
            <a:r>
              <a:rPr lang="en-GB" dirty="0"/>
              <a:t>GOV.UK. (2019). </a:t>
            </a:r>
            <a:r>
              <a:rPr lang="en-GB" i="1" dirty="0"/>
              <a:t>Overseas Business Risk - Bangladesh</a:t>
            </a:r>
            <a:r>
              <a:rPr lang="en-GB" dirty="0"/>
              <a:t>. [online] Available at: https://www.gov.uk/government/publications/overseas-business-risk-bangladesh/overseas-business-risk-bangladesh [Accessed 24 Nov. 2019].</a:t>
            </a:r>
          </a:p>
          <a:p>
            <a:r>
              <a:rPr lang="en-GB" dirty="0"/>
              <a:t>Rooney, K. (2019). </a:t>
            </a:r>
            <a:r>
              <a:rPr lang="en-GB" i="1" dirty="0"/>
              <a:t>Bangladesh’s economy is soaring - here's why</a:t>
            </a:r>
            <a:r>
              <a:rPr lang="en-GB" dirty="0"/>
              <a:t>. [online] World Economic Forum. Available at: https://www.weforum.org/agenda/2019/11/bangladesh-gdp-economy-asia/ [Accessed 24 Nov. 2019].</a:t>
            </a:r>
          </a:p>
          <a:p>
            <a:r>
              <a:rPr lang="en-GB" dirty="0"/>
              <a:t>Byron, R. and </a:t>
            </a:r>
            <a:r>
              <a:rPr lang="en-GB" dirty="0" err="1"/>
              <a:t>Adhikary</a:t>
            </a:r>
            <a:r>
              <a:rPr lang="en-GB" dirty="0"/>
              <a:t>, T. (2019). </a:t>
            </a:r>
            <a:r>
              <a:rPr lang="en-GB" i="1" dirty="0"/>
              <a:t>10 Mega Projects: Five pick up pace, finally</a:t>
            </a:r>
            <a:r>
              <a:rPr lang="en-GB" dirty="0"/>
              <a:t>. [online] The Daily Star. Available at: https://</a:t>
            </a:r>
            <a:r>
              <a:rPr lang="en-GB" dirty="0" err="1"/>
              <a:t>www.thedailystar.net</a:t>
            </a:r>
            <a:r>
              <a:rPr lang="en-GB" dirty="0"/>
              <a:t>/supplements/news/10-mega-projects-five-pick-pace-finally-1774909 [Accessed 24 Nov. 2019</a:t>
            </a:r>
            <a:r>
              <a:rPr lang="en-GB" dirty="0" smtClean="0"/>
              <a:t>].</a:t>
            </a:r>
          </a:p>
        </p:txBody>
      </p:sp>
    </p:spTree>
    <p:extLst>
      <p:ext uri="{BB962C8B-B14F-4D97-AF65-F5344CB8AC3E}">
        <p14:creationId xmlns="" xmlns:p14="http://schemas.microsoft.com/office/powerpoint/2010/main" val="30050349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8A1AC5-8505-7349-9EF2-9E208E4B3E4E}"/>
              </a:ext>
            </a:extLst>
          </p:cNvPr>
          <p:cNvSpPr>
            <a:spLocks noGrp="1"/>
          </p:cNvSpPr>
          <p:nvPr>
            <p:ph type="title"/>
          </p:nvPr>
        </p:nvSpPr>
        <p:spPr>
          <a:xfrm>
            <a:off x="3896773" y="689912"/>
            <a:ext cx="8911687" cy="2129813"/>
          </a:xfrm>
        </p:spPr>
        <p:txBody>
          <a:bodyPr>
            <a:normAutofit/>
          </a:bodyPr>
          <a:lstStyle/>
          <a:p>
            <a:r>
              <a:rPr lang="en-US" sz="4400" b="1">
                <a:latin typeface="Arial" panose="020B0604020202020204" pitchFamily="34" charset="0"/>
                <a:cs typeface="Arial" panose="020B0604020202020204" pitchFamily="34" charset="0"/>
              </a:rPr>
              <a:t>Social</a:t>
            </a:r>
          </a:p>
        </p:txBody>
      </p:sp>
      <p:sp>
        <p:nvSpPr>
          <p:cNvPr id="3" name="Content Placeholder 2">
            <a:extLst>
              <a:ext uri="{FF2B5EF4-FFF2-40B4-BE49-F238E27FC236}">
                <a16:creationId xmlns:a16="http://schemas.microsoft.com/office/drawing/2014/main" xmlns="" id="{66CCEF24-8787-8641-B58B-0695C9F4B40A}"/>
              </a:ext>
            </a:extLst>
          </p:cNvPr>
          <p:cNvSpPr>
            <a:spLocks noGrp="1"/>
          </p:cNvSpPr>
          <p:nvPr>
            <p:ph idx="1"/>
          </p:nvPr>
        </p:nvSpPr>
        <p:spPr>
          <a:xfrm>
            <a:off x="3893060" y="2149465"/>
            <a:ext cx="8915400" cy="3777622"/>
          </a:xfrm>
        </p:spPr>
        <p:txBody>
          <a:bodyPr>
            <a:normAutofit lnSpcReduction="10000"/>
          </a:bodyPr>
          <a:lstStyle/>
          <a:p>
            <a:r>
              <a:rPr lang="en-US" sz="2400" dirty="0">
                <a:latin typeface="Arial" panose="020B0604020202020204" pitchFamily="34" charset="0"/>
                <a:cs typeface="Arial" panose="020B0604020202020204" pitchFamily="34" charset="0"/>
              </a:rPr>
              <a:t>Population growth rate</a:t>
            </a:r>
          </a:p>
          <a:p>
            <a:pPr marL="0" indent="0">
              <a:buNone/>
            </a:pPr>
            <a:r>
              <a:rPr lang="en-US" sz="2400" dirty="0">
                <a:latin typeface="Arial" panose="020B0604020202020204" pitchFamily="34" charset="0"/>
                <a:cs typeface="Arial" panose="020B0604020202020204" pitchFamily="34" charset="0"/>
              </a:rPr>
              <a:t>    1.03% annual change (Source: World Bank)</a:t>
            </a:r>
          </a:p>
          <a:p>
            <a:pPr marL="0" indent="0">
              <a:buNone/>
            </a:pP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Age distribution  </a:t>
            </a:r>
          </a:p>
          <a:p>
            <a:pPr marL="0" indent="0">
              <a:buNone/>
            </a:pPr>
            <a:r>
              <a:rPr lang="en-US" sz="2400" dirty="0">
                <a:latin typeface="Arial" panose="020B0604020202020204" pitchFamily="34" charset="0"/>
                <a:cs typeface="Arial" panose="020B0604020202020204" pitchFamily="34" charset="0"/>
              </a:rPr>
              <a:t>    0-14 yrs: 27.76%</a:t>
            </a:r>
          </a:p>
          <a:p>
            <a:pPr marL="0" indent="0">
              <a:buNone/>
            </a:pPr>
            <a:r>
              <a:rPr lang="en-US" sz="2400" dirty="0">
                <a:latin typeface="Arial" panose="020B0604020202020204" pitchFamily="34" charset="0"/>
                <a:cs typeface="Arial" panose="020B0604020202020204" pitchFamily="34" charset="0"/>
              </a:rPr>
              <a:t>    15-64 yrs: 66.02% </a:t>
            </a:r>
          </a:p>
          <a:p>
            <a:pPr marL="0" indent="0">
              <a:buNone/>
            </a:pPr>
            <a:r>
              <a:rPr lang="en-US" sz="2400" dirty="0">
                <a:latin typeface="Arial" panose="020B0604020202020204" pitchFamily="34" charset="0"/>
                <a:cs typeface="Arial" panose="020B0604020202020204" pitchFamily="34" charset="0"/>
              </a:rPr>
              <a:t>    65 and above: 6.22%</a:t>
            </a:r>
          </a:p>
          <a:p>
            <a:pPr marL="0" indent="0">
              <a:buNone/>
            </a:pPr>
            <a:r>
              <a:rPr lang="en-US" sz="2400" dirty="0">
                <a:latin typeface="Arial" panose="020B0604020202020204" pitchFamily="34" charset="0"/>
                <a:cs typeface="Arial" panose="020B0604020202020204" pitchFamily="34" charset="0"/>
              </a:rPr>
              <a:t>(Source: Bangladesh Bureau of Statistics)  </a:t>
            </a:r>
          </a:p>
        </p:txBody>
      </p:sp>
      <p:pic>
        <p:nvPicPr>
          <p:cNvPr id="17412" name="Picture 4" descr="Related image"/>
          <p:cNvPicPr>
            <a:picLocks noChangeAspect="1" noChangeArrowheads="1"/>
          </p:cNvPicPr>
          <p:nvPr/>
        </p:nvPicPr>
        <p:blipFill>
          <a:blip r:embed="rId2"/>
          <a:srcRect/>
          <a:stretch>
            <a:fillRect/>
          </a:stretch>
        </p:blipFill>
        <p:spPr bwMode="auto">
          <a:xfrm>
            <a:off x="7667636" y="3214686"/>
            <a:ext cx="3500462" cy="2035269"/>
          </a:xfrm>
          <a:prstGeom prst="rect">
            <a:avLst/>
          </a:prstGeom>
          <a:noFill/>
        </p:spPr>
      </p:pic>
      <p:pic>
        <p:nvPicPr>
          <p:cNvPr id="17414" name="Picture 6" descr="Image result for bangladesh social issues"/>
          <p:cNvPicPr>
            <a:picLocks noChangeAspect="1" noChangeArrowheads="1"/>
          </p:cNvPicPr>
          <p:nvPr/>
        </p:nvPicPr>
        <p:blipFill>
          <a:blip r:embed="rId3"/>
          <a:srcRect/>
          <a:stretch>
            <a:fillRect/>
          </a:stretch>
        </p:blipFill>
        <p:spPr bwMode="auto">
          <a:xfrm>
            <a:off x="523836" y="3286124"/>
            <a:ext cx="3370840" cy="2600332"/>
          </a:xfrm>
          <a:prstGeom prst="rect">
            <a:avLst/>
          </a:prstGeom>
          <a:noFill/>
        </p:spPr>
      </p:pic>
    </p:spTree>
    <p:extLst>
      <p:ext uri="{BB962C8B-B14F-4D97-AF65-F5344CB8AC3E}">
        <p14:creationId xmlns:p14="http://schemas.microsoft.com/office/powerpoint/2010/main" xmlns="" val="2651670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social</a:t>
            </a:r>
            <a:endParaRPr lang="en-US" dirty="0"/>
          </a:p>
        </p:txBody>
      </p:sp>
      <p:sp>
        <p:nvSpPr>
          <p:cNvPr id="3" name="Content Placeholder 2"/>
          <p:cNvSpPr>
            <a:spLocks noGrp="1"/>
          </p:cNvSpPr>
          <p:nvPr>
            <p:ph idx="1"/>
          </p:nvPr>
        </p:nvSpPr>
        <p:spPr>
          <a:xfrm>
            <a:off x="380960" y="1285860"/>
            <a:ext cx="11123652" cy="5286412"/>
          </a:xfrm>
        </p:spPr>
        <p:txBody>
          <a:bodyPr>
            <a:normAutofit fontScale="92500" lnSpcReduction="10000"/>
          </a:bodyPr>
          <a:lstStyle/>
          <a:p>
            <a:r>
              <a:rPr lang="en-US" b="1" dirty="0" smtClean="0"/>
              <a:t> </a:t>
            </a:r>
            <a:endParaRPr lang="en-US" dirty="0" smtClean="0"/>
          </a:p>
          <a:p>
            <a:r>
              <a:rPr lang="en-US" dirty="0" smtClean="0"/>
              <a:t>Bangladesh is a hugely populated country. It’s 8</a:t>
            </a:r>
            <a:r>
              <a:rPr lang="en-US" baseline="30000" dirty="0" smtClean="0"/>
              <a:t>th</a:t>
            </a:r>
            <a:r>
              <a:rPr lang="en-US" dirty="0" smtClean="0"/>
              <a:t> most populated country in the world. Annual growth rate was higher in past. Now it’s around 1% annual growth according to the report of world </a:t>
            </a:r>
            <a:r>
              <a:rPr lang="en-US" dirty="0" err="1" smtClean="0"/>
              <a:t>bank.Bangladesh</a:t>
            </a:r>
            <a:r>
              <a:rPr lang="en-US" dirty="0" smtClean="0"/>
              <a:t> has a huge number of people ready for work as working class aged 15-64 is more than 66% of the total population.</a:t>
            </a:r>
          </a:p>
          <a:p>
            <a:r>
              <a:rPr lang="en-US" dirty="0" smtClean="0"/>
              <a:t>An effective recruitment and selection process gives an hotel a competitive advantage than others hotels. It helps the particular hotel to get quality and loyal employees. With a particular mindset and training the hotel would get a chance to create a culture in it’s system which would give the hotel a unique presence.</a:t>
            </a:r>
          </a:p>
          <a:p>
            <a:r>
              <a:rPr lang="en-US" b="1" dirty="0" smtClean="0"/>
              <a:t> </a:t>
            </a:r>
            <a:endParaRPr lang="en-US" dirty="0" smtClean="0"/>
          </a:p>
          <a:p>
            <a:r>
              <a:rPr lang="en-US" dirty="0" smtClean="0"/>
              <a:t>There are some factors that affect the Organizational culture. Leadership is a key to run a hotel smoothly. The management team is key to maintain this. Workload is another important factor. Capability of the employees need to be known by the leaders to engage and distribute works accordingly. Relationships and control over the employees is a key factor which helps a organization </a:t>
            </a:r>
            <a:r>
              <a:rPr lang="en-US" dirty="0" err="1" smtClean="0"/>
              <a:t>ti</a:t>
            </a:r>
            <a:r>
              <a:rPr lang="en-US" dirty="0" smtClean="0"/>
              <a:t> develop a culture within the hotel. </a:t>
            </a:r>
          </a:p>
          <a:p>
            <a:r>
              <a:rPr lang="en-US" b="1" dirty="0" smtClean="0"/>
              <a:t> </a:t>
            </a:r>
            <a:endParaRPr lang="en-US" dirty="0" smtClean="0"/>
          </a:p>
          <a:p>
            <a:r>
              <a:rPr lang="en-US" dirty="0" smtClean="0"/>
              <a:t>It is very important to maintain equality and diversity at the same time for an organization. It helps to recruit workers from different mindsets which covers people from diverse mentality.</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D67BC9-84D9-8D48-960C-ED56869FF57C}"/>
              </a:ext>
            </a:extLst>
          </p:cNvPr>
          <p:cNvSpPr>
            <a:spLocks noGrp="1"/>
          </p:cNvSpPr>
          <p:nvPr>
            <p:ph type="title"/>
          </p:nvPr>
        </p:nvSpPr>
        <p:spPr>
          <a:xfrm>
            <a:off x="4323266" y="1007706"/>
            <a:ext cx="8911687" cy="1280890"/>
          </a:xfrm>
        </p:spPr>
        <p:txBody>
          <a:bodyPr>
            <a:normAutofit/>
          </a:bodyPr>
          <a:lstStyle/>
          <a:p>
            <a:r>
              <a:rPr lang="en-US" sz="4400" b="1">
                <a:latin typeface="Arial" panose="020B0604020202020204" pitchFamily="34" charset="0"/>
                <a:cs typeface="Arial" panose="020B0604020202020204" pitchFamily="34" charset="0"/>
              </a:rPr>
              <a:t>Technology </a:t>
            </a:r>
          </a:p>
        </p:txBody>
      </p:sp>
      <p:sp>
        <p:nvSpPr>
          <p:cNvPr id="3" name="Content Placeholder 2">
            <a:extLst>
              <a:ext uri="{FF2B5EF4-FFF2-40B4-BE49-F238E27FC236}">
                <a16:creationId xmlns:a16="http://schemas.microsoft.com/office/drawing/2014/main" xmlns="" id="{699C858B-2027-3F46-A573-7522ECB27277}"/>
              </a:ext>
            </a:extLst>
          </p:cNvPr>
          <p:cNvSpPr>
            <a:spLocks noGrp="1"/>
          </p:cNvSpPr>
          <p:nvPr>
            <p:ph idx="1"/>
          </p:nvPr>
        </p:nvSpPr>
        <p:spPr>
          <a:xfrm>
            <a:off x="4323266" y="2960861"/>
            <a:ext cx="8915400" cy="3777622"/>
          </a:xfrm>
        </p:spPr>
        <p:txBody>
          <a:bodyPr>
            <a:normAutofit/>
          </a:bodyPr>
          <a:lstStyle/>
          <a:p>
            <a:r>
              <a:rPr lang="en-US" sz="2400">
                <a:latin typeface="Arial" panose="020B0604020202020204" pitchFamily="34" charset="0"/>
                <a:cs typeface="Arial" panose="020B0604020202020204" pitchFamily="34" charset="0"/>
              </a:rPr>
              <a:t>Technology incentives</a:t>
            </a:r>
          </a:p>
          <a:p>
            <a:endParaRPr lang="en-US" sz="2400">
              <a:latin typeface="Arial" panose="020B0604020202020204" pitchFamily="34" charset="0"/>
              <a:cs typeface="Arial" panose="020B0604020202020204" pitchFamily="34" charset="0"/>
            </a:endParaRPr>
          </a:p>
          <a:p>
            <a:r>
              <a:rPr lang="en-US" sz="2400">
                <a:latin typeface="Arial" panose="020B0604020202020204" pitchFamily="34" charset="0"/>
                <a:cs typeface="Arial" panose="020B0604020202020204" pitchFamily="34" charset="0"/>
              </a:rPr>
              <a:t>Level of innovations   </a:t>
            </a:r>
          </a:p>
        </p:txBody>
      </p:sp>
      <p:pic>
        <p:nvPicPr>
          <p:cNvPr id="4" name="Picture 2" descr="Image result for technology images"/>
          <p:cNvPicPr>
            <a:picLocks noChangeAspect="1" noChangeArrowheads="1"/>
          </p:cNvPicPr>
          <p:nvPr/>
        </p:nvPicPr>
        <p:blipFill>
          <a:blip r:embed="rId2"/>
          <a:srcRect/>
          <a:stretch>
            <a:fillRect/>
          </a:stretch>
        </p:blipFill>
        <p:spPr bwMode="auto">
          <a:xfrm>
            <a:off x="8096264" y="214290"/>
            <a:ext cx="3929090" cy="3286148"/>
          </a:xfrm>
          <a:prstGeom prst="rect">
            <a:avLst/>
          </a:prstGeom>
          <a:noFill/>
        </p:spPr>
      </p:pic>
      <p:pic>
        <p:nvPicPr>
          <p:cNvPr id="5" name="Picture 10" descr="Image result for satellite"/>
          <p:cNvPicPr>
            <a:picLocks noChangeAspect="1" noChangeArrowheads="1"/>
          </p:cNvPicPr>
          <p:nvPr/>
        </p:nvPicPr>
        <p:blipFill>
          <a:blip r:embed="rId3"/>
          <a:srcRect/>
          <a:stretch>
            <a:fillRect/>
          </a:stretch>
        </p:blipFill>
        <p:spPr bwMode="auto">
          <a:xfrm>
            <a:off x="8167702" y="3571876"/>
            <a:ext cx="3857652" cy="3071834"/>
          </a:xfrm>
          <a:prstGeom prst="rect">
            <a:avLst/>
          </a:prstGeom>
          <a:noFill/>
        </p:spPr>
      </p:pic>
    </p:spTree>
    <p:extLst>
      <p:ext uri="{BB962C8B-B14F-4D97-AF65-F5344CB8AC3E}">
        <p14:creationId xmlns:p14="http://schemas.microsoft.com/office/powerpoint/2010/main" xmlns="" val="2847148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technological</a:t>
            </a:r>
            <a:r>
              <a:rPr lang="en-US" dirty="0" smtClean="0"/>
              <a:t>,</a:t>
            </a:r>
            <a:br>
              <a:rPr lang="en-US" dirty="0" smtClean="0"/>
            </a:br>
            <a:endParaRPr lang="en-US" dirty="0"/>
          </a:p>
        </p:txBody>
      </p:sp>
      <p:sp>
        <p:nvSpPr>
          <p:cNvPr id="3" name="Content Placeholder 2"/>
          <p:cNvSpPr>
            <a:spLocks noGrp="1"/>
          </p:cNvSpPr>
          <p:nvPr>
            <p:ph idx="1"/>
          </p:nvPr>
        </p:nvSpPr>
        <p:spPr/>
        <p:txBody>
          <a:bodyPr/>
          <a:lstStyle/>
          <a:p>
            <a:r>
              <a:rPr lang="en-US" dirty="0" smtClean="0"/>
              <a:t>As Bangladesh is going towards a digital country, it is welcoming technological progresses. Incentives are there form the Government side to encourage technological progresses.</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2AB092-0E82-8C41-B08E-355D1B4E1EE4}"/>
              </a:ext>
            </a:extLst>
          </p:cNvPr>
          <p:cNvSpPr>
            <a:spLocks noGrp="1"/>
          </p:cNvSpPr>
          <p:nvPr>
            <p:ph type="title"/>
          </p:nvPr>
        </p:nvSpPr>
        <p:spPr>
          <a:xfrm>
            <a:off x="4237968" y="1352316"/>
            <a:ext cx="8911687" cy="1280890"/>
          </a:xfrm>
        </p:spPr>
        <p:txBody>
          <a:bodyPr>
            <a:normAutofit/>
          </a:bodyPr>
          <a:lstStyle/>
          <a:p>
            <a:r>
              <a:rPr lang="en-US" sz="4400" b="1">
                <a:latin typeface="Arial" panose="020B0604020202020204" pitchFamily="34" charset="0"/>
                <a:cs typeface="Arial" panose="020B0604020202020204" pitchFamily="34" charset="0"/>
              </a:rPr>
              <a:t>Legal</a:t>
            </a:r>
          </a:p>
        </p:txBody>
      </p:sp>
      <p:sp>
        <p:nvSpPr>
          <p:cNvPr id="3" name="Content Placeholder 2">
            <a:extLst>
              <a:ext uri="{FF2B5EF4-FFF2-40B4-BE49-F238E27FC236}">
                <a16:creationId xmlns:a16="http://schemas.microsoft.com/office/drawing/2014/main" xmlns="" id="{0E054E60-5551-A744-8A08-369FEA059571}"/>
              </a:ext>
            </a:extLst>
          </p:cNvPr>
          <p:cNvSpPr>
            <a:spLocks noGrp="1"/>
          </p:cNvSpPr>
          <p:nvPr>
            <p:ph idx="1"/>
          </p:nvPr>
        </p:nvSpPr>
        <p:spPr>
          <a:xfrm>
            <a:off x="4234255" y="3080378"/>
            <a:ext cx="8915400" cy="3777622"/>
          </a:xfrm>
        </p:spPr>
        <p:txBody>
          <a:bodyPr>
            <a:normAutofit/>
          </a:bodyPr>
          <a:lstStyle/>
          <a:p>
            <a:r>
              <a:rPr lang="en-US" sz="2400">
                <a:latin typeface="Arial" panose="020B0604020202020204" pitchFamily="34" charset="0"/>
                <a:cs typeface="Arial" panose="020B0604020202020204" pitchFamily="34" charset="0"/>
              </a:rPr>
              <a:t>Discrimination</a:t>
            </a:r>
          </a:p>
          <a:p>
            <a:endParaRPr lang="en-US" sz="2400">
              <a:latin typeface="Arial" panose="020B0604020202020204" pitchFamily="34" charset="0"/>
              <a:cs typeface="Arial" panose="020B0604020202020204" pitchFamily="34" charset="0"/>
            </a:endParaRPr>
          </a:p>
          <a:p>
            <a:r>
              <a:rPr lang="en-US" sz="2400">
                <a:latin typeface="Arial" panose="020B0604020202020204" pitchFamily="34" charset="0"/>
                <a:cs typeface="Arial" panose="020B0604020202020204" pitchFamily="34" charset="0"/>
              </a:rPr>
              <a:t>Antitrust laws </a:t>
            </a:r>
          </a:p>
        </p:txBody>
      </p:sp>
      <p:sp>
        <p:nvSpPr>
          <p:cNvPr id="15362" name="AutoShape 2" descr="Image result for leg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5364" name="AutoShape 4" descr="Image result for leg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5366" name="Picture 6" descr="Image result for legal"/>
          <p:cNvPicPr>
            <a:picLocks noChangeAspect="1" noChangeArrowheads="1"/>
          </p:cNvPicPr>
          <p:nvPr/>
        </p:nvPicPr>
        <p:blipFill>
          <a:blip r:embed="rId2"/>
          <a:srcRect/>
          <a:stretch>
            <a:fillRect/>
          </a:stretch>
        </p:blipFill>
        <p:spPr bwMode="auto">
          <a:xfrm>
            <a:off x="7381884" y="3929066"/>
            <a:ext cx="3500462" cy="2356978"/>
          </a:xfrm>
          <a:prstGeom prst="rect">
            <a:avLst/>
          </a:prstGeom>
          <a:noFill/>
        </p:spPr>
      </p:pic>
      <p:sp>
        <p:nvSpPr>
          <p:cNvPr id="15368" name="AutoShape 8" descr="Image result for bangladesh supreme cou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5370" name="AutoShape 10" descr="Image result for bangladesh supreme cour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5372" name="Picture 12" descr="Image result for bangladesh supreme court"/>
          <p:cNvPicPr>
            <a:picLocks noChangeAspect="1" noChangeArrowheads="1"/>
          </p:cNvPicPr>
          <p:nvPr/>
        </p:nvPicPr>
        <p:blipFill>
          <a:blip r:embed="rId3"/>
          <a:srcRect/>
          <a:stretch>
            <a:fillRect/>
          </a:stretch>
        </p:blipFill>
        <p:spPr bwMode="auto">
          <a:xfrm>
            <a:off x="881026" y="4000504"/>
            <a:ext cx="3214710" cy="2140998"/>
          </a:xfrm>
          <a:prstGeom prst="rect">
            <a:avLst/>
          </a:prstGeom>
          <a:noFill/>
        </p:spPr>
      </p:pic>
    </p:spTree>
    <p:extLst>
      <p:ext uri="{BB962C8B-B14F-4D97-AF65-F5344CB8AC3E}">
        <p14:creationId xmlns:p14="http://schemas.microsoft.com/office/powerpoint/2010/main" xmlns="" val="317736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4166" y="357166"/>
            <a:ext cx="2717257" cy="1018940"/>
          </a:xfrm>
        </p:spPr>
        <p:txBody>
          <a:bodyPr>
            <a:normAutofit fontScale="90000"/>
          </a:bodyPr>
          <a:lstStyle/>
          <a:p>
            <a:pPr lvl="0"/>
            <a:r>
              <a:rPr lang="en-US" sz="5300" b="1" dirty="0" smtClean="0">
                <a:solidFill>
                  <a:schemeClr val="tx1"/>
                </a:solidFill>
                <a:latin typeface="Times New Roman" pitchFamily="18" charset="0"/>
                <a:ea typeface="Times New Roman" pitchFamily="18" charset="0"/>
                <a:cs typeface="Times New Roman" pitchFamily="18" charset="0"/>
              </a:rPr>
              <a:t>      Legal</a:t>
            </a:r>
            <a:r>
              <a:rPr lang="en-US" sz="1600" dirty="0" smtClean="0">
                <a:solidFill>
                  <a:schemeClr val="tx1"/>
                </a:solidFill>
                <a:latin typeface="Arial" pitchFamily="34" charset="0"/>
                <a:cs typeface="Arial" pitchFamily="34" charset="0"/>
              </a:rPr>
              <a:t/>
            </a:r>
            <a:br>
              <a:rPr lang="en-US" sz="1600" dirty="0" smtClean="0">
                <a:solidFill>
                  <a:schemeClr val="tx1"/>
                </a:solidFill>
                <a:latin typeface="Arial" pitchFamily="34" charset="0"/>
                <a:cs typeface="Arial" pitchFamily="34" charset="0"/>
              </a:rPr>
            </a:br>
            <a:endParaRPr lang="en-US" dirty="0"/>
          </a:p>
        </p:txBody>
      </p:sp>
      <p:sp>
        <p:nvSpPr>
          <p:cNvPr id="3" name="Content Placeholder 2"/>
          <p:cNvSpPr>
            <a:spLocks noGrp="1"/>
          </p:cNvSpPr>
          <p:nvPr>
            <p:ph idx="1"/>
          </p:nvPr>
        </p:nvSpPr>
        <p:spPr>
          <a:xfrm>
            <a:off x="452398" y="1214422"/>
            <a:ext cx="11572956" cy="5214974"/>
          </a:xfrm>
        </p:spPr>
        <p:txBody>
          <a:bodyPr>
            <a:normAutofit fontScale="70000" lnSpcReduction="20000"/>
          </a:bodyPr>
          <a:lstStyle/>
          <a:p>
            <a:pPr>
              <a:buNone/>
            </a:pPr>
            <a:endParaRPr lang="en-US" dirty="0" smtClean="0"/>
          </a:p>
          <a:p>
            <a:r>
              <a:rPr lang="en-GB" dirty="0" smtClean="0"/>
              <a:t>The country’s Ministry for Labour and Employment is quoted by Reuters as saying. According to the news agency, the new minimum wage has been set at 8,000 taka (approximately 95 dollars) a month,  </a:t>
            </a:r>
            <a:endParaRPr lang="en-US" dirty="0" smtClean="0"/>
          </a:p>
          <a:p>
            <a:r>
              <a:rPr lang="en-GB" dirty="0" smtClean="0"/>
              <a:t>Section 201 of the Bangladesh Labour Law, according to Dhaka Tribune, says that the working week should not exceed 48 hours, in exceptional circumstances 60 hours.</a:t>
            </a:r>
            <a:endParaRPr lang="en-US" dirty="0" smtClean="0"/>
          </a:p>
          <a:p>
            <a:r>
              <a:rPr lang="en-GB" dirty="0" smtClean="0"/>
              <a:t>In 2006, Bangladesh-passed a Labour Law setting the minimum legal age for employment as 14.</a:t>
            </a:r>
            <a:endParaRPr lang="en-US" dirty="0" smtClean="0"/>
          </a:p>
          <a:p>
            <a:r>
              <a:rPr lang="en-GB" dirty="0" smtClean="0"/>
              <a:t>The Constitution of Bangladesh say that women have equal footing with men in all spheres of public life, it also recognises religious personal laws, which are unequal to women.</a:t>
            </a:r>
            <a:endParaRPr lang="en-US" dirty="0" smtClean="0"/>
          </a:p>
          <a:p>
            <a:r>
              <a:rPr lang="en-GB" dirty="0" smtClean="0"/>
              <a:t>The dedicated government policy, has contributed to the increase in female employment. On top of that, the enrolment of women in educational institutions has expedited female participation in the country’s job market.</a:t>
            </a:r>
            <a:endParaRPr lang="en-US" dirty="0" smtClean="0"/>
          </a:p>
          <a:p>
            <a:r>
              <a:rPr lang="en-US" b="1" dirty="0" smtClean="0"/>
              <a:t> </a:t>
            </a:r>
            <a:endParaRPr lang="en-US" dirty="0" smtClean="0"/>
          </a:p>
          <a:p>
            <a:r>
              <a:rPr lang="en-US" dirty="0" smtClean="0"/>
              <a:t>Though discrimination is seen in Bangladeshi culture, government has taken steps to stop it. Article 28 (1) which provides that the State shall not discriminate against any citizen on grounds of religion, race, caste, sex, or place of birth. But within a proper system the hotel staff should not face any discrimination. In 2012, the Competition Act was enacted in Bangladesh. The Act is made to promote, ensure and sustain a congenial atmosphere for the competition in trade, and to prevent, control and eradicate collusion, monopoly and oligopoly, combination or abuse of dominant position or activities adverse to the competition.</a:t>
            </a:r>
          </a:p>
          <a:p>
            <a:r>
              <a:rPr lang="en-US" dirty="0" smtClean="0"/>
              <a:t>Importance of an effective recruitment and selection process is huge in hotel industry. It helps in finding skillful workers, save training time and money for the Organization and reduce the chance of potential legal ramifications of employees.</a:t>
            </a:r>
          </a:p>
          <a:p>
            <a:r>
              <a:rPr lang="en-GB" dirty="0" smtClean="0"/>
              <a:t> </a:t>
            </a:r>
            <a:endParaRPr lang="en-US" dirty="0" smtClean="0"/>
          </a:p>
          <a:p>
            <a:r>
              <a:rPr lang="en-US" dirty="0" smtClean="0"/>
              <a:t>Building a good reputation is necessary to attract quality employees and guests to the hotel. The work environment is necessary for the employees to perform at the highest level. It is important to build a generous, helpful bunch of employees for the highest satisfaction of the visitors of the hotel.</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2E04A6-DA83-B54D-A30A-94383DD1FFD8}"/>
              </a:ext>
            </a:extLst>
          </p:cNvPr>
          <p:cNvSpPr>
            <a:spLocks noGrp="1"/>
          </p:cNvSpPr>
          <p:nvPr>
            <p:ph type="title"/>
          </p:nvPr>
        </p:nvSpPr>
        <p:spPr>
          <a:xfrm>
            <a:off x="4100214" y="1306498"/>
            <a:ext cx="8911687" cy="1280890"/>
          </a:xfrm>
        </p:spPr>
        <p:txBody>
          <a:bodyPr>
            <a:noAutofit/>
          </a:bodyPr>
          <a:lstStyle/>
          <a:p>
            <a:r>
              <a:rPr lang="en-US" sz="4400" b="1" dirty="0">
                <a:latin typeface="Arial" panose="020B0604020202020204" pitchFamily="34" charset="0"/>
                <a:cs typeface="Arial" panose="020B0604020202020204" pitchFamily="34" charset="0"/>
              </a:rPr>
              <a:t>Environment</a:t>
            </a:r>
            <a:br>
              <a:rPr lang="en-US" sz="4400" b="1" dirty="0">
                <a:latin typeface="Arial" panose="020B0604020202020204" pitchFamily="34" charset="0"/>
                <a:cs typeface="Arial" panose="020B0604020202020204" pitchFamily="34" charset="0"/>
              </a:rPr>
            </a:br>
            <a:r>
              <a:rPr lang="en-US" sz="4400" b="1" dirty="0">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xmlns="" id="{3935E8D7-DA46-464D-951B-EF1AAB7215CB}"/>
              </a:ext>
            </a:extLst>
          </p:cNvPr>
          <p:cNvSpPr>
            <a:spLocks noGrp="1"/>
          </p:cNvSpPr>
          <p:nvPr>
            <p:ph idx="1"/>
          </p:nvPr>
        </p:nvSpPr>
        <p:spPr>
          <a:xfrm>
            <a:off x="4100214" y="3080378"/>
            <a:ext cx="8915400" cy="3777622"/>
          </a:xfrm>
        </p:spPr>
        <p:txBody>
          <a:bodyPr>
            <a:normAutofit/>
          </a:bodyPr>
          <a:lstStyle/>
          <a:p>
            <a:r>
              <a:rPr lang="en-US" sz="2400" dirty="0">
                <a:latin typeface="Arial" panose="020B0604020202020204" pitchFamily="34" charset="0"/>
                <a:cs typeface="Arial" panose="020B0604020202020204" pitchFamily="34" charset="0"/>
              </a:rPr>
              <a:t>Weather climate</a:t>
            </a:r>
          </a:p>
          <a:p>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Climate change </a:t>
            </a:r>
          </a:p>
        </p:txBody>
      </p:sp>
      <p:pic>
        <p:nvPicPr>
          <p:cNvPr id="14338" name="Picture 2" descr="http://1.bp.blogspot.com/_iLKBTdkD5as/TDqjWgwqeWI/AAAAAAAAAEk/KihDkkwicLs/s320/zc.JPG"/>
          <p:cNvPicPr>
            <a:picLocks noChangeAspect="1" noChangeArrowheads="1"/>
          </p:cNvPicPr>
          <p:nvPr/>
        </p:nvPicPr>
        <p:blipFill>
          <a:blip r:embed="rId2"/>
          <a:srcRect/>
          <a:stretch>
            <a:fillRect/>
          </a:stretch>
        </p:blipFill>
        <p:spPr bwMode="auto">
          <a:xfrm>
            <a:off x="7667637" y="1928802"/>
            <a:ext cx="3500462" cy="2988201"/>
          </a:xfrm>
          <a:prstGeom prst="rect">
            <a:avLst/>
          </a:prstGeom>
          <a:noFill/>
        </p:spPr>
      </p:pic>
      <p:pic>
        <p:nvPicPr>
          <p:cNvPr id="14340" name="Picture 4" descr="https://upload.wikimedia.org/wikipedia/commons/thumb/c/c3/%E0%A6%A8%E0%A7%80%E0%A6%B2%E0%A6%BE%E0%A6%9A%E0%A6%B2%2C%E0%A6%AC%E0%A6%BE%E0%A6%A8%E0%A7%8D%E0%A6%A6%E0%A6%B0%E0%A6%AC%E0%A6%A8-%E0%A7%A7_12.JPG/220px-%E0%A6%A8%E0%A7%80%E0%A6%B2%E0%A6%BE%E0%A6%9A%E0%A6%B2%2C%E0%A6%AC%E0%A6%BE%E0%A6%A8%E0%A7%8D%E0%A6%A6%E0%A6%B0%E0%A6%AC%E0%A6%A8-%E0%A7%A7_12.JPG"/>
          <p:cNvPicPr>
            <a:picLocks noChangeAspect="1" noChangeArrowheads="1"/>
          </p:cNvPicPr>
          <p:nvPr/>
        </p:nvPicPr>
        <p:blipFill>
          <a:blip r:embed="rId3"/>
          <a:srcRect/>
          <a:stretch>
            <a:fillRect/>
          </a:stretch>
        </p:blipFill>
        <p:spPr bwMode="auto">
          <a:xfrm>
            <a:off x="738150" y="2428868"/>
            <a:ext cx="3459576" cy="2500330"/>
          </a:xfrm>
          <a:prstGeom prst="rect">
            <a:avLst/>
          </a:prstGeom>
          <a:noFill/>
        </p:spPr>
      </p:pic>
      <p:pic>
        <p:nvPicPr>
          <p:cNvPr id="14342" name="Picture 6" descr="Image result for bangladesh social issues"/>
          <p:cNvPicPr>
            <a:picLocks noChangeAspect="1" noChangeArrowheads="1"/>
          </p:cNvPicPr>
          <p:nvPr/>
        </p:nvPicPr>
        <p:blipFill>
          <a:blip r:embed="rId4"/>
          <a:srcRect/>
          <a:stretch>
            <a:fillRect/>
          </a:stretch>
        </p:blipFill>
        <p:spPr bwMode="auto">
          <a:xfrm>
            <a:off x="4524364" y="4857760"/>
            <a:ext cx="2657475" cy="1724025"/>
          </a:xfrm>
          <a:prstGeom prst="rect">
            <a:avLst/>
          </a:prstGeom>
          <a:noFill/>
        </p:spPr>
      </p:pic>
    </p:spTree>
    <p:extLst>
      <p:ext uri="{BB962C8B-B14F-4D97-AF65-F5344CB8AC3E}">
        <p14:creationId xmlns:p14="http://schemas.microsoft.com/office/powerpoint/2010/main" xmlns="" val="3135645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472" y="142852"/>
            <a:ext cx="8911687" cy="447436"/>
          </a:xfrm>
        </p:spPr>
        <p:txBody>
          <a:bodyPr>
            <a:normAutofit fontScale="90000"/>
          </a:bodyPr>
          <a:lstStyle/>
          <a:p>
            <a:r>
              <a:rPr lang="en-US" b="1" dirty="0" smtClean="0">
                <a:latin typeface="Arial" panose="020B0604020202020204" pitchFamily="34" charset="0"/>
                <a:cs typeface="Arial" panose="020B0604020202020204" pitchFamily="34" charset="0"/>
              </a:rPr>
              <a:t>Environment</a:t>
            </a:r>
            <a:endParaRPr lang="en-US" dirty="0"/>
          </a:p>
        </p:txBody>
      </p:sp>
      <p:sp>
        <p:nvSpPr>
          <p:cNvPr id="3" name="Content Placeholder 2"/>
          <p:cNvSpPr>
            <a:spLocks noGrp="1"/>
          </p:cNvSpPr>
          <p:nvPr>
            <p:ph idx="1"/>
          </p:nvPr>
        </p:nvSpPr>
        <p:spPr>
          <a:xfrm>
            <a:off x="452398" y="1285860"/>
            <a:ext cx="11123652" cy="5286412"/>
          </a:xfrm>
        </p:spPr>
        <p:txBody>
          <a:bodyPr>
            <a:normAutofit fontScale="92500" lnSpcReduction="20000"/>
          </a:bodyPr>
          <a:lstStyle/>
          <a:p>
            <a:r>
              <a:rPr lang="en-US" dirty="0" smtClean="0"/>
              <a:t>Chittagong  has a subtropical monsoon climate characterized by wide seasonal variations in rainfall, high temperatures and humidity. There are three distinct seasons in Bangladesh: a hot, humid summer .According to National Geographic, </a:t>
            </a:r>
            <a:r>
              <a:rPr lang="en-US" dirty="0" err="1" smtClean="0"/>
              <a:t>chittagong</a:t>
            </a:r>
            <a:r>
              <a:rPr lang="en-US" dirty="0" smtClean="0"/>
              <a:t> is one the most vulnerable nations to the impacts of climate change. Bangladesh being located on the Tropic of Cancer receives fairly direct radiation throughout the year and maintains relatively high temperature.</a:t>
            </a:r>
          </a:p>
          <a:p>
            <a:r>
              <a:rPr lang="en-GB" dirty="0" smtClean="0"/>
              <a:t>In April 2016, the Asian Development Bank estimated of the 157.90 million people living in </a:t>
            </a:r>
            <a:r>
              <a:rPr lang="en-GB" dirty="0" err="1" smtClean="0"/>
              <a:t>Bangladesh,in</a:t>
            </a:r>
            <a:r>
              <a:rPr lang="en-GB" dirty="0" smtClean="0"/>
              <a:t> Chittagong division 4.90 millions people. 31.5% live below the national poverty line. In Chittagong 13.1%.</a:t>
            </a:r>
            <a:endParaRPr lang="en-US" dirty="0" smtClean="0"/>
          </a:p>
          <a:p>
            <a:r>
              <a:rPr lang="en-GB" dirty="0" smtClean="0"/>
              <a:t>Poverty in Bangladesh has declined remarkably since the 2000. According to the World Bank, Bangladesh's poverty rate fell from 82% in 1972, to 18.5% in 2010, to 13.8% in 2016, and below 9% in 2018,Based on the current rate of </a:t>
            </a:r>
            <a:r>
              <a:rPr lang="en-GB" u="sng" dirty="0" smtClean="0">
                <a:hlinkClick r:id="rId2" tooltip="Poverty reduction"/>
              </a:rPr>
              <a:t>poverty reduction</a:t>
            </a:r>
            <a:r>
              <a:rPr lang="en-GB" dirty="0" smtClean="0"/>
              <a:t>, Bangladesh is projected to eliminate extreme poverty by 2021, first nation in South Asia to do so.</a:t>
            </a:r>
            <a:endParaRPr lang="en-US" dirty="0" smtClean="0"/>
          </a:p>
          <a:p>
            <a:r>
              <a:rPr lang="en-GB" dirty="0" smtClean="0"/>
              <a:t>The major environmental issues and problems in </a:t>
            </a:r>
            <a:r>
              <a:rPr lang="en-GB" dirty="0" err="1" smtClean="0"/>
              <a:t>chittagong</a:t>
            </a:r>
            <a:r>
              <a:rPr lang="en-GB" dirty="0" smtClean="0"/>
              <a:t> are climate change, natural calamities (cyclone , flood , flash flood , drought , earthquake, riverbank erosion, ), environmental pollutions (air pollution, water pollution, soil pollution, and noise pollution).</a:t>
            </a:r>
            <a:endParaRPr lang="en-US" dirty="0" smtClean="0"/>
          </a:p>
          <a:p>
            <a:r>
              <a:rPr lang="en-GB" dirty="0" smtClean="0"/>
              <a:t>Waste Disposal In Bangladesh there is no good waste</a:t>
            </a:r>
            <a:r>
              <a:rPr lang="en-GB" b="1" dirty="0" smtClean="0"/>
              <a:t> recycle  system. T</a:t>
            </a:r>
            <a:r>
              <a:rPr lang="en-GB" dirty="0" smtClean="0"/>
              <a:t>he average person generates </a:t>
            </a:r>
            <a:r>
              <a:rPr lang="en-GB" u="sng" dirty="0" smtClean="0">
                <a:hlinkClick r:id="rId3"/>
              </a:rPr>
              <a:t>4.6 pounds of trash per day</a:t>
            </a:r>
            <a:r>
              <a:rPr lang="en-GB" dirty="0" smtClean="0"/>
              <a:t>. But good news is There have been recent developments in Bangladesh to improve waste management, especially in urban cities. </a:t>
            </a:r>
            <a:r>
              <a:rPr lang="en-GB" u="sng" dirty="0" smtClean="0">
                <a:hlinkClick r:id="rId4"/>
              </a:rPr>
              <a:t>Japan International Corporation Agency</a:t>
            </a:r>
            <a:r>
              <a:rPr lang="en-GB" u="sng" dirty="0" smtClean="0">
                <a:hlinkClick r:id="rId5" tooltip="Dhaka City Corporation"/>
              </a:rPr>
              <a:t>  Cities Corporation</a:t>
            </a:r>
            <a:r>
              <a:rPr lang="en-GB" dirty="0" smtClean="0"/>
              <a:t> with support from the </a:t>
            </a:r>
            <a:r>
              <a:rPr lang="en-GB" u="sng" dirty="0" smtClean="0">
                <a:hlinkClick r:id="rId4" tooltip="Japan International Corporation Agency"/>
              </a:rPr>
              <a:t>Japan International Corporation Agency</a:t>
            </a:r>
            <a:r>
              <a:rPr lang="en-GB" dirty="0" smtClean="0"/>
              <a:t> (JICA) has a master plan underway to better handle the solid waste management in </a:t>
            </a:r>
            <a:r>
              <a:rPr lang="en-GB" dirty="0" err="1" smtClean="0"/>
              <a:t>Maga</a:t>
            </a:r>
            <a:r>
              <a:rPr lang="en-GB" dirty="0" smtClean="0"/>
              <a:t> cities . </a:t>
            </a:r>
            <a:r>
              <a:rPr lang="en-GB" u="sng" dirty="0" smtClean="0">
                <a:hlinkClick r:id="rId6" tooltip="UNICEF"/>
              </a:rPr>
              <a:t>UNICEF</a:t>
            </a:r>
            <a:r>
              <a:rPr lang="en-GB" dirty="0" smtClean="0"/>
              <a:t> has also initiated </a:t>
            </a:r>
            <a:r>
              <a:rPr lang="en-GB" u="sng" dirty="0" smtClean="0">
                <a:hlinkClick r:id="rId7" tooltip="Recycling"/>
              </a:rPr>
              <a:t>recycling</a:t>
            </a:r>
            <a:r>
              <a:rPr lang="en-GB" dirty="0" smtClean="0"/>
              <a:t> programs and waste control with the city corporations and municipalities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Arial" pitchFamily="34" charset="0"/>
                <a:cs typeface="Arial" pitchFamily="34" charset="0"/>
              </a:rPr>
              <a:t>        </a:t>
            </a:r>
            <a:br>
              <a:rPr lang="en-GB" dirty="0" smtClean="0">
                <a:latin typeface="Arial" pitchFamily="34" charset="0"/>
                <a:cs typeface="Arial" pitchFamily="34" charset="0"/>
              </a:rPr>
            </a:br>
            <a:r>
              <a:rPr lang="en-GB" dirty="0" smtClean="0">
                <a:latin typeface="Arial" pitchFamily="34" charset="0"/>
                <a:cs typeface="Arial" pitchFamily="34" charset="0"/>
              </a:rPr>
              <a:t/>
            </a:r>
            <a:br>
              <a:rPr lang="en-GB" dirty="0" smtClean="0">
                <a:latin typeface="Arial" pitchFamily="34" charset="0"/>
                <a:cs typeface="Arial" pitchFamily="34" charset="0"/>
              </a:rPr>
            </a:br>
            <a:r>
              <a:rPr lang="en-GB" dirty="0" smtClean="0">
                <a:latin typeface="Arial" pitchFamily="34" charset="0"/>
                <a:cs typeface="Arial" pitchFamily="34" charset="0"/>
              </a:rPr>
              <a:t>          Source</a:t>
            </a:r>
            <a:endParaRPr lang="en-US" dirty="0"/>
          </a:p>
        </p:txBody>
      </p:sp>
      <p:sp>
        <p:nvSpPr>
          <p:cNvPr id="3" name="Content Placeholder 2"/>
          <p:cNvSpPr>
            <a:spLocks noGrp="1"/>
          </p:cNvSpPr>
          <p:nvPr>
            <p:ph idx="1"/>
          </p:nvPr>
        </p:nvSpPr>
        <p:spPr>
          <a:xfrm>
            <a:off x="3167042" y="2285992"/>
            <a:ext cx="8337570" cy="3625230"/>
          </a:xfrm>
        </p:spPr>
        <p:txBody>
          <a:bodyPr/>
          <a:lstStyle/>
          <a:p>
            <a:pPr>
              <a:buNone/>
            </a:pPr>
            <a:endParaRPr lang="en-GB" sz="2400" b="1" dirty="0" smtClean="0">
              <a:latin typeface="Arial" pitchFamily="34" charset="0"/>
              <a:cs typeface="Arial" pitchFamily="34" charset="0"/>
            </a:endParaRPr>
          </a:p>
          <a:p>
            <a:r>
              <a:rPr lang="en-GB" dirty="0" smtClean="0">
                <a:latin typeface="Arial" pitchFamily="34" charset="0"/>
                <a:cs typeface="Arial" pitchFamily="34" charset="0"/>
              </a:rPr>
              <a:t>(wikipedia.org/</a:t>
            </a:r>
            <a:r>
              <a:rPr lang="en-GB" dirty="0" err="1" smtClean="0">
                <a:latin typeface="Arial" pitchFamily="34" charset="0"/>
                <a:cs typeface="Arial" pitchFamily="34" charset="0"/>
              </a:rPr>
              <a:t>bangladesh</a:t>
            </a:r>
            <a:r>
              <a:rPr lang="en-GB" dirty="0" smtClean="0">
                <a:latin typeface="Arial" pitchFamily="34" charset="0"/>
                <a:cs typeface="Arial" pitchFamily="34" charset="0"/>
              </a:rPr>
              <a:t>)</a:t>
            </a:r>
            <a:endParaRPr lang="en-US" dirty="0" smtClean="0">
              <a:latin typeface="Arial" pitchFamily="34" charset="0"/>
              <a:cs typeface="Arial" pitchFamily="34" charset="0"/>
            </a:endParaRPr>
          </a:p>
          <a:p>
            <a:r>
              <a:rPr lang="en-GB" dirty="0" smtClean="0">
                <a:latin typeface="Arial" pitchFamily="34" charset="0"/>
                <a:cs typeface="Arial" pitchFamily="34" charset="0"/>
              </a:rPr>
              <a:t>(Dhaka </a:t>
            </a:r>
            <a:r>
              <a:rPr lang="en-GB" dirty="0" err="1" smtClean="0">
                <a:latin typeface="Arial" pitchFamily="34" charset="0"/>
                <a:cs typeface="Arial" pitchFamily="34" charset="0"/>
              </a:rPr>
              <a:t>Tribune.c</a:t>
            </a:r>
            <a:r>
              <a:rPr lang="en-GB" dirty="0" smtClean="0">
                <a:latin typeface="Arial" pitchFamily="34" charset="0"/>
                <a:cs typeface="Arial" pitchFamily="34" charset="0"/>
              </a:rPr>
              <a:t> Source </a:t>
            </a:r>
            <a:r>
              <a:rPr lang="en-GB" dirty="0" err="1" smtClean="0">
                <a:latin typeface="Arial" pitchFamily="34" charset="0"/>
                <a:cs typeface="Arial" pitchFamily="34" charset="0"/>
              </a:rPr>
              <a:t>om</a:t>
            </a:r>
            <a:r>
              <a:rPr lang="en-GB" dirty="0" smtClean="0">
                <a:latin typeface="Arial" pitchFamily="34" charset="0"/>
                <a:cs typeface="Arial" pitchFamily="34" charset="0"/>
              </a:rPr>
              <a:t>)</a:t>
            </a:r>
            <a:endParaRPr lang="en-US" dirty="0" smtClean="0">
              <a:latin typeface="Arial" pitchFamily="34" charset="0"/>
              <a:cs typeface="Arial" pitchFamily="34" charset="0"/>
            </a:endParaRPr>
          </a:p>
          <a:p>
            <a:r>
              <a:rPr lang="en-GB" dirty="0" smtClean="0">
                <a:latin typeface="Arial" pitchFamily="34" charset="0"/>
                <a:cs typeface="Arial" pitchFamily="34" charset="0"/>
              </a:rPr>
              <a:t>(link.springer.com)           </a:t>
            </a:r>
          </a:p>
          <a:p>
            <a:r>
              <a:rPr lang="en-GB" dirty="0" smtClean="0">
                <a:latin typeface="Arial" pitchFamily="34" charset="0"/>
                <a:cs typeface="Arial" pitchFamily="34" charset="0"/>
              </a:rPr>
              <a:t>(atlas.d-waste.com)</a:t>
            </a:r>
            <a:endParaRPr lang="en-US" dirty="0">
              <a:solidFill>
                <a:schemeClr val="tx1"/>
              </a:solidFill>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9984" y="142852"/>
            <a:ext cx="3217323" cy="733188"/>
          </a:xfrm>
        </p:spPr>
        <p:txBody>
          <a:bodyPr>
            <a:normAutofit fontScale="90000"/>
          </a:bodyPr>
          <a:lstStyle/>
          <a:p>
            <a:r>
              <a:rPr lang="en-US" dirty="0" smtClean="0"/>
              <a:t>Conclusion </a:t>
            </a:r>
            <a:br>
              <a:rPr lang="en-US" dirty="0" smtClean="0"/>
            </a:br>
            <a:endParaRPr lang="en-US" dirty="0"/>
          </a:p>
        </p:txBody>
      </p:sp>
      <p:pic>
        <p:nvPicPr>
          <p:cNvPr id="3" name="Picture 2" descr="Photo"/>
          <p:cNvPicPr>
            <a:picLocks noChangeAspect="1" noChangeArrowheads="1"/>
          </p:cNvPicPr>
          <p:nvPr/>
        </p:nvPicPr>
        <p:blipFill>
          <a:blip r:embed="rId2"/>
          <a:srcRect/>
          <a:stretch>
            <a:fillRect/>
          </a:stretch>
        </p:blipFill>
        <p:spPr bwMode="auto">
          <a:xfrm>
            <a:off x="7596198" y="214290"/>
            <a:ext cx="4463106" cy="3045769"/>
          </a:xfrm>
          <a:prstGeom prst="rect">
            <a:avLst/>
          </a:prstGeom>
          <a:noFill/>
        </p:spPr>
      </p:pic>
      <p:pic>
        <p:nvPicPr>
          <p:cNvPr id="4" name="Picture 3">
            <a:extLst>
              <a:ext uri="{FF2B5EF4-FFF2-40B4-BE49-F238E27FC236}">
                <a16:creationId xmlns="" xmlns:a16="http://schemas.microsoft.com/office/drawing/2014/main" id="{3A64C0E6-C8E6-B845-8937-B32565C90C79}"/>
              </a:ext>
            </a:extLst>
          </p:cNvPr>
          <p:cNvPicPr>
            <a:picLocks noChangeAspect="1"/>
          </p:cNvPicPr>
          <p:nvPr/>
        </p:nvPicPr>
        <p:blipFill>
          <a:blip r:embed="rId3"/>
          <a:stretch>
            <a:fillRect/>
          </a:stretch>
        </p:blipFill>
        <p:spPr>
          <a:xfrm>
            <a:off x="7596198" y="3286124"/>
            <a:ext cx="4429156" cy="1428761"/>
          </a:xfrm>
          <a:prstGeom prst="rect">
            <a:avLst/>
          </a:prstGeom>
        </p:spPr>
      </p:pic>
      <p:pic>
        <p:nvPicPr>
          <p:cNvPr id="5" name="Picture 4">
            <a:extLst>
              <a:ext uri="{FF2B5EF4-FFF2-40B4-BE49-F238E27FC236}">
                <a16:creationId xmlns="" xmlns:a16="http://schemas.microsoft.com/office/drawing/2014/main" id="{98F669F1-CE7F-C840-9973-2E9BFB132F17}"/>
              </a:ext>
            </a:extLst>
          </p:cNvPr>
          <p:cNvPicPr>
            <a:picLocks noChangeAspect="1"/>
          </p:cNvPicPr>
          <p:nvPr/>
        </p:nvPicPr>
        <p:blipFill>
          <a:blip r:embed="rId4"/>
          <a:stretch>
            <a:fillRect/>
          </a:stretch>
        </p:blipFill>
        <p:spPr>
          <a:xfrm>
            <a:off x="238084" y="214290"/>
            <a:ext cx="3609333" cy="4572032"/>
          </a:xfrm>
          <a:prstGeom prst="rect">
            <a:avLst/>
          </a:prstGeom>
        </p:spPr>
      </p:pic>
      <p:pic>
        <p:nvPicPr>
          <p:cNvPr id="6" name="Picture 4" descr="https://upload.wikimedia.org/wikipedia/commons/thumb/c/c3/%E0%A6%A8%E0%A7%80%E0%A6%B2%E0%A6%BE%E0%A6%9A%E0%A6%B2%2C%E0%A6%AC%E0%A6%BE%E0%A6%A8%E0%A7%8D%E0%A6%A6%E0%A6%B0%E0%A6%AC%E0%A6%A8-%E0%A7%A7_12.JPG/220px-%E0%A6%A8%E0%A7%80%E0%A6%B2%E0%A6%BE%E0%A6%9A%E0%A6%B2%2C%E0%A6%AC%E0%A6%BE%E0%A6%A8%E0%A7%8D%E0%A6%A6%E0%A6%B0%E0%A6%AC%E0%A6%A8-%E0%A7%A7_12.JPG"/>
          <p:cNvPicPr>
            <a:picLocks noChangeAspect="1" noChangeArrowheads="1"/>
          </p:cNvPicPr>
          <p:nvPr/>
        </p:nvPicPr>
        <p:blipFill>
          <a:blip r:embed="rId5"/>
          <a:srcRect/>
          <a:stretch>
            <a:fillRect/>
          </a:stretch>
        </p:blipFill>
        <p:spPr bwMode="auto">
          <a:xfrm>
            <a:off x="3952860" y="642918"/>
            <a:ext cx="3500462" cy="3786214"/>
          </a:xfrm>
          <a:prstGeom prst="rect">
            <a:avLst/>
          </a:prstGeom>
          <a:noFill/>
        </p:spPr>
      </p:pic>
      <p:sp>
        <p:nvSpPr>
          <p:cNvPr id="1025" name="Rectangle 1"/>
          <p:cNvSpPr>
            <a:spLocks noChangeArrowheads="1"/>
          </p:cNvSpPr>
          <p:nvPr/>
        </p:nvSpPr>
        <p:spPr bwMode="auto">
          <a:xfrm>
            <a:off x="309522" y="4929198"/>
            <a:ext cx="11215766"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400" i="0" u="none" strike="noStrike" cap="none" normalizeH="0" baseline="0" dirty="0" smtClean="0">
                <a:ln>
                  <a:noFill/>
                </a:ln>
                <a:effectLst/>
                <a:latin typeface="Arial" pitchFamily="34" charset="0"/>
                <a:ea typeface="Times New Roman" pitchFamily="18" charset="0"/>
                <a:cs typeface="Arial" pitchFamily="34" charset="0"/>
              </a:rPr>
              <a:t>Chittagong is the biggest port in Bangladesh. It has immense cultural and natural diversity in the forest region. It is a popular destination for both tourists and professionals. People from foreign countries also come and visit this place. They visit basing on commercial importance as well. Opening a hotel in such a port city with natural and cultural diversity is a great decision, indeed. If it can be managed properly, it shall be a great venture for sure.</a:t>
            </a:r>
            <a:endParaRPr kumimoji="0" lang="en-US" sz="80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i="0" u="none" strike="noStrike" cap="none" normalizeH="0" baseline="0" dirty="0" smtClean="0">
                <a:ln>
                  <a:noFill/>
                </a:ln>
                <a:effectLst/>
                <a:latin typeface="Arial" pitchFamily="34" charset="0"/>
                <a:ea typeface="Times New Roman" pitchFamily="18" charset="0"/>
                <a:cs typeface="Arial" pitchFamily="34" charset="0"/>
              </a:rPr>
              <a:t>With this I like to conclude my presentation. I hope my analysis and discussion will help the hotel staff and management to understand the insight of hospitality industry of Bangladesh and help the Renaissance Hotel to have a competitive advantage than the other hotels. </a:t>
            </a:r>
            <a:endParaRPr kumimoji="0" lang="en-US" sz="80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i="0" u="none" strike="noStrike" cap="none" normalizeH="0" baseline="0" dirty="0" smtClean="0">
                <a:ln>
                  <a:noFill/>
                </a:ln>
                <a:effectLst/>
                <a:latin typeface="Arial" pitchFamily="34" charset="0"/>
                <a:ea typeface="Times New Roman" pitchFamily="18" charset="0"/>
                <a:cs typeface="Arial" pitchFamily="34" charset="0"/>
              </a:rPr>
              <a:t>Thank you</a:t>
            </a:r>
            <a:endParaRPr kumimoji="0" lang="en-US" sz="800" i="0" u="none" strike="noStrike" cap="none" normalizeH="0" baseline="0" dirty="0" smtClean="0">
              <a:ln>
                <a:noFill/>
              </a:ln>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i="0" u="none" strike="noStrike" cap="none" normalizeH="0" baseline="0" dirty="0" smtClean="0">
                <a:ln>
                  <a:noFill/>
                </a:ln>
                <a:effectLst/>
                <a:latin typeface="Arial" pitchFamily="34" charset="0"/>
                <a:ea typeface="Times New Roman" pitchFamily="18" charset="0"/>
                <a:cs typeface="Arial" pitchFamily="34" charset="0"/>
              </a:rPr>
              <a:t> all for you for patient hearing</a:t>
            </a:r>
            <a:r>
              <a:rPr kumimoji="0" lang="en-US" sz="1100" i="0" u="none" strike="noStrike" cap="none" normalizeH="0" baseline="0" dirty="0" smtClean="0">
                <a:ln>
                  <a:noFill/>
                </a:ln>
                <a:effectLst/>
                <a:latin typeface="Arial" pitchFamily="34" charset="0"/>
                <a:ea typeface="Times New Roman" pitchFamily="18" charset="0"/>
                <a:cs typeface="Arial" pitchFamily="34" charset="0"/>
              </a:rPr>
              <a:t>.</a:t>
            </a:r>
            <a:endParaRPr kumimoji="0" lang="en-US" sz="1800"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TotalTime>
  <Words>1129</Words>
  <Application>Microsoft Office PowerPoint</Application>
  <PresentationFormat>Custom</PresentationFormat>
  <Paragraphs>113</Paragraphs>
  <Slides>22</Slides>
  <Notes>6</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Wisp</vt:lpstr>
      <vt:lpstr>Presentation for the brand new Renaissance Hotel In Bangladesh presented by : Mohammed FARUKI/ ABDUL KHALIQUE/ MUZAFFOR ALI </vt:lpstr>
      <vt:lpstr>Pestle Analysis: Bangladesh</vt:lpstr>
      <vt:lpstr>Topics:</vt:lpstr>
      <vt:lpstr>Introduction</vt:lpstr>
      <vt:lpstr>Political</vt:lpstr>
      <vt:lpstr>Politics continued</vt:lpstr>
      <vt:lpstr>Political </vt:lpstr>
      <vt:lpstr>Economic </vt:lpstr>
      <vt:lpstr>Economic continued</vt:lpstr>
      <vt:lpstr>economical  </vt:lpstr>
      <vt:lpstr>Bangladesh mega project </vt:lpstr>
      <vt:lpstr>References</vt:lpstr>
      <vt:lpstr>Social</vt:lpstr>
      <vt:lpstr>               social</vt:lpstr>
      <vt:lpstr>Technology </vt:lpstr>
      <vt:lpstr>technological, </vt:lpstr>
      <vt:lpstr>Legal</vt:lpstr>
      <vt:lpstr>      Legal </vt:lpstr>
      <vt:lpstr>Environment  </vt:lpstr>
      <vt:lpstr>Environment</vt:lpstr>
      <vt:lpstr>                    Source</vt:lpstr>
      <vt:lpstr>Conclusion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for the brand new Renaissance Hotel</dc:title>
  <dc:creator>devshuvro86@gmail.com</dc:creator>
  <cp:lastModifiedBy>amdad faruki</cp:lastModifiedBy>
  <cp:revision>43</cp:revision>
  <dcterms:created xsi:type="dcterms:W3CDTF">2019-11-17T18:10:30Z</dcterms:created>
  <dcterms:modified xsi:type="dcterms:W3CDTF">2019-11-26T15:52:22Z</dcterms:modified>
</cp:coreProperties>
</file>