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B58544-6451-A9F1-0BDD-080506304428}" v="8" dt="2025-03-21T12:12:37.420"/>
    <p1510:client id="{980DF1AB-AFCA-4584-A61C-36C7BDCA3374}" v="232" dt="2025-03-21T09:08:54.864"/>
    <p1510:client id="{9C6186BD-41DF-35DE-5047-3DF27E5150F6}" v="600" dt="2025-03-21T12:09:09.8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9528" autoAdjust="0"/>
  </p:normalViewPr>
  <p:slideViewPr>
    <p:cSldViewPr snapToGrid="0">
      <p:cViewPr varScale="1">
        <p:scale>
          <a:sx n="80" d="100"/>
          <a:sy n="80" d="100"/>
        </p:scale>
        <p:origin x="48"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rela Nicoleta Paval (2410788)" userId="S::2410788@student.uwtsd.ac.uk::30e1c1ba-9916-4650-b21b-1fd40ae499cb" providerId="AD" clId="Web-{9C6186BD-41DF-35DE-5047-3DF27E5150F6}"/>
    <pc:docChg chg="modSld">
      <pc:chgData name="Mirela Nicoleta Paval (2410788)" userId="S::2410788@student.uwtsd.ac.uk::30e1c1ba-9916-4650-b21b-1fd40ae499cb" providerId="AD" clId="Web-{9C6186BD-41DF-35DE-5047-3DF27E5150F6}" dt="2025-03-21T12:08:36.742" v="389" actId="20577"/>
      <pc:docMkLst>
        <pc:docMk/>
      </pc:docMkLst>
      <pc:sldChg chg="addSp delSp modSp">
        <pc:chgData name="Mirela Nicoleta Paval (2410788)" userId="S::2410788@student.uwtsd.ac.uk::30e1c1ba-9916-4650-b21b-1fd40ae499cb" providerId="AD" clId="Web-{9C6186BD-41DF-35DE-5047-3DF27E5150F6}" dt="2025-03-21T12:08:36.742" v="389" actId="20577"/>
        <pc:sldMkLst>
          <pc:docMk/>
          <pc:sldMk cId="682628820" sldId="257"/>
        </pc:sldMkLst>
        <pc:spChg chg="mod">
          <ac:chgData name="Mirela Nicoleta Paval (2410788)" userId="S::2410788@student.uwtsd.ac.uk::30e1c1ba-9916-4650-b21b-1fd40ae499cb" providerId="AD" clId="Web-{9C6186BD-41DF-35DE-5047-3DF27E5150F6}" dt="2025-03-21T12:08:23.929" v="388" actId="20577"/>
          <ac:spMkLst>
            <pc:docMk/>
            <pc:sldMk cId="682628820" sldId="257"/>
            <ac:spMk id="2" creationId="{8832D8A2-6F70-C8C0-04F2-26DFFBFFB53D}"/>
          </ac:spMkLst>
        </pc:spChg>
        <pc:spChg chg="add del mod">
          <ac:chgData name="Mirela Nicoleta Paval (2410788)" userId="S::2410788@student.uwtsd.ac.uk::30e1c1ba-9916-4650-b21b-1fd40ae499cb" providerId="AD" clId="Web-{9C6186BD-41DF-35DE-5047-3DF27E5150F6}" dt="2025-03-21T11:48:36.427" v="82"/>
          <ac:spMkLst>
            <pc:docMk/>
            <pc:sldMk cId="682628820" sldId="257"/>
            <ac:spMk id="58" creationId="{19E1B9EB-D205-877E-32DD-F63D7C6D0DA9}"/>
          </ac:spMkLst>
        </pc:spChg>
        <pc:spChg chg="add mod">
          <ac:chgData name="Mirela Nicoleta Paval (2410788)" userId="S::2410788@student.uwtsd.ac.uk::30e1c1ba-9916-4650-b21b-1fd40ae499cb" providerId="AD" clId="Web-{9C6186BD-41DF-35DE-5047-3DF27E5150F6}" dt="2025-03-21T12:08:36.742" v="389" actId="20577"/>
          <ac:spMkLst>
            <pc:docMk/>
            <pc:sldMk cId="682628820" sldId="257"/>
            <ac:spMk id="59" creationId="{A861C44A-795B-8A5C-8ECA-60461DBDEADC}"/>
          </ac:spMkLst>
        </pc:spChg>
        <pc:spChg chg="add del mod">
          <ac:chgData name="Mirela Nicoleta Paval (2410788)" userId="S::2410788@student.uwtsd.ac.uk::30e1c1ba-9916-4650-b21b-1fd40ae499cb" providerId="AD" clId="Web-{9C6186BD-41DF-35DE-5047-3DF27E5150F6}" dt="2025-03-21T11:40:41.554" v="12"/>
          <ac:spMkLst>
            <pc:docMk/>
            <pc:sldMk cId="682628820" sldId="257"/>
            <ac:spMk id="60" creationId="{0660BCBF-05A8-4B26-DFEC-D0BC1DB15807}"/>
          </ac:spMkLst>
        </pc:spChg>
        <pc:spChg chg="add del mod">
          <ac:chgData name="Mirela Nicoleta Paval (2410788)" userId="S::2410788@student.uwtsd.ac.uk::30e1c1ba-9916-4650-b21b-1fd40ae499cb" providerId="AD" clId="Web-{9C6186BD-41DF-35DE-5047-3DF27E5150F6}" dt="2025-03-21T11:42:13.463" v="28"/>
          <ac:spMkLst>
            <pc:docMk/>
            <pc:sldMk cId="682628820" sldId="257"/>
            <ac:spMk id="100" creationId="{21A66FA5-D3A6-5C9F-F234-0402181EFF9B}"/>
          </ac:spMkLst>
        </pc:spChg>
        <pc:spChg chg="add mod">
          <ac:chgData name="Mirela Nicoleta Paval (2410788)" userId="S::2410788@student.uwtsd.ac.uk::30e1c1ba-9916-4650-b21b-1fd40ae499cb" providerId="AD" clId="Web-{9C6186BD-41DF-35DE-5047-3DF27E5150F6}" dt="2025-03-21T11:47:15.268" v="79" actId="20577"/>
          <ac:spMkLst>
            <pc:docMk/>
            <pc:sldMk cId="682628820" sldId="257"/>
            <ac:spMk id="154" creationId="{E70AA1FC-E88E-7BE3-4200-F79485317ACF}"/>
          </ac:spMkLst>
        </pc:spChg>
        <pc:graphicFrameChg chg="del mod">
          <ac:chgData name="Mirela Nicoleta Paval (2410788)" userId="S::2410788@student.uwtsd.ac.uk::30e1c1ba-9916-4650-b21b-1fd40ae499cb" providerId="AD" clId="Web-{9C6186BD-41DF-35DE-5047-3DF27E5150F6}" dt="2025-03-21T11:45:16.061" v="50"/>
          <ac:graphicFrameMkLst>
            <pc:docMk/>
            <pc:sldMk cId="682628820" sldId="257"/>
            <ac:graphicFrameMk id="5" creationId="{4F217717-A798-9945-85BB-E8AB3109DD8F}"/>
          </ac:graphicFrameMkLst>
        </pc:graphicFrameChg>
        <pc:picChg chg="del mod">
          <ac:chgData name="Mirela Nicoleta Paval (2410788)" userId="S::2410788@student.uwtsd.ac.uk::30e1c1ba-9916-4650-b21b-1fd40ae499cb" providerId="AD" clId="Web-{9C6186BD-41DF-35DE-5047-3DF27E5150F6}" dt="2025-03-21T11:43:53.372" v="39"/>
          <ac:picMkLst>
            <pc:docMk/>
            <pc:sldMk cId="682628820" sldId="257"/>
            <ac:picMk id="6" creationId="{ED5B559B-DB54-E0E1-A66D-E990169E7C0C}"/>
          </ac:picMkLst>
        </pc:picChg>
      </pc:sldChg>
      <pc:sldChg chg="modSp">
        <pc:chgData name="Mirela Nicoleta Paval (2410788)" userId="S::2410788@student.uwtsd.ac.uk::30e1c1ba-9916-4650-b21b-1fd40ae499cb" providerId="AD" clId="Web-{9C6186BD-41DF-35DE-5047-3DF27E5150F6}" dt="2025-03-21T12:03:32.561" v="371" actId="14100"/>
        <pc:sldMkLst>
          <pc:docMk/>
          <pc:sldMk cId="341001120" sldId="262"/>
        </pc:sldMkLst>
        <pc:spChg chg="mod">
          <ac:chgData name="Mirela Nicoleta Paval (2410788)" userId="S::2410788@student.uwtsd.ac.uk::30e1c1ba-9916-4650-b21b-1fd40ae499cb" providerId="AD" clId="Web-{9C6186BD-41DF-35DE-5047-3DF27E5150F6}" dt="2025-03-21T12:03:32.561" v="371" actId="14100"/>
          <ac:spMkLst>
            <pc:docMk/>
            <pc:sldMk cId="341001120" sldId="262"/>
            <ac:spMk id="3" creationId="{6AD2F456-4B48-AA15-FFF4-A6F1F2DE8F38}"/>
          </ac:spMkLst>
        </pc:spChg>
      </pc:sldChg>
    </pc:docChg>
  </pc:docChgLst>
  <pc:docChgLst>
    <pc:chgData name="MIRELA PAVAL" userId="3f095c340fe3c66d" providerId="LiveId" clId="{980DF1AB-AFCA-4584-A61C-36C7BDCA3374}"/>
    <pc:docChg chg="undo custSel mod modSld">
      <pc:chgData name="MIRELA PAVAL" userId="3f095c340fe3c66d" providerId="LiveId" clId="{980DF1AB-AFCA-4584-A61C-36C7BDCA3374}" dt="2025-03-21T09:08:54.864" v="473" actId="255"/>
      <pc:docMkLst>
        <pc:docMk/>
      </pc:docMkLst>
      <pc:sldChg chg="modSp mod">
        <pc:chgData name="MIRELA PAVAL" userId="3f095c340fe3c66d" providerId="LiveId" clId="{980DF1AB-AFCA-4584-A61C-36C7BDCA3374}" dt="2025-03-21T08:53:25.429" v="338" actId="255"/>
        <pc:sldMkLst>
          <pc:docMk/>
          <pc:sldMk cId="3591281769" sldId="256"/>
        </pc:sldMkLst>
        <pc:spChg chg="mod">
          <ac:chgData name="MIRELA PAVAL" userId="3f095c340fe3c66d" providerId="LiveId" clId="{980DF1AB-AFCA-4584-A61C-36C7BDCA3374}" dt="2025-03-21T08:53:25.429" v="338" actId="255"/>
          <ac:spMkLst>
            <pc:docMk/>
            <pc:sldMk cId="3591281769" sldId="256"/>
            <ac:spMk id="3" creationId="{F348205B-1E75-83A0-CCC8-45B9168B5E0B}"/>
          </ac:spMkLst>
        </pc:spChg>
        <pc:spChg chg="mod">
          <ac:chgData name="MIRELA PAVAL" userId="3f095c340fe3c66d" providerId="LiveId" clId="{980DF1AB-AFCA-4584-A61C-36C7BDCA3374}" dt="2025-03-21T08:52:59.099" v="336" actId="20577"/>
          <ac:spMkLst>
            <pc:docMk/>
            <pc:sldMk cId="3591281769" sldId="256"/>
            <ac:spMk id="4" creationId="{04D34AF7-E69B-E31E-6F5A-8D6FC95DCCC9}"/>
          </ac:spMkLst>
        </pc:spChg>
      </pc:sldChg>
      <pc:sldChg chg="addSp delSp modSp mod">
        <pc:chgData name="MIRELA PAVAL" userId="3f095c340fe3c66d" providerId="LiveId" clId="{980DF1AB-AFCA-4584-A61C-36C7BDCA3374}" dt="2025-03-21T09:08:54.864" v="473" actId="255"/>
        <pc:sldMkLst>
          <pc:docMk/>
          <pc:sldMk cId="682628820" sldId="257"/>
        </pc:sldMkLst>
        <pc:spChg chg="add del mod">
          <ac:chgData name="MIRELA PAVAL" userId="3f095c340fe3c66d" providerId="LiveId" clId="{980DF1AB-AFCA-4584-A61C-36C7BDCA3374}" dt="2025-03-21T09:00:10.927" v="412" actId="478"/>
          <ac:spMkLst>
            <pc:docMk/>
            <pc:sldMk cId="682628820" sldId="257"/>
            <ac:spMk id="4" creationId="{101D89F9-2FD8-B304-592C-8F0B49DD8816}"/>
          </ac:spMkLst>
        </pc:spChg>
        <pc:graphicFrameChg chg="add del mod">
          <ac:chgData name="MIRELA PAVAL" userId="3f095c340fe3c66d" providerId="LiveId" clId="{980DF1AB-AFCA-4584-A61C-36C7BDCA3374}" dt="2025-03-21T09:08:54.864" v="473" actId="255"/>
          <ac:graphicFrameMkLst>
            <pc:docMk/>
            <pc:sldMk cId="682628820" sldId="257"/>
            <ac:graphicFrameMk id="5" creationId="{4F217717-A798-9945-85BB-E8AB3109DD8F}"/>
          </ac:graphicFrameMkLst>
        </pc:graphicFrameChg>
        <pc:picChg chg="mod">
          <ac:chgData name="MIRELA PAVAL" userId="3f095c340fe3c66d" providerId="LiveId" clId="{980DF1AB-AFCA-4584-A61C-36C7BDCA3374}" dt="2025-03-21T08:59:21.113" v="407" actId="1076"/>
          <ac:picMkLst>
            <pc:docMk/>
            <pc:sldMk cId="682628820" sldId="257"/>
            <ac:picMk id="6" creationId="{ED5B559B-DB54-E0E1-A66D-E990169E7C0C}"/>
          </ac:picMkLst>
        </pc:picChg>
      </pc:sldChg>
      <pc:sldChg chg="modSp mod">
        <pc:chgData name="MIRELA PAVAL" userId="3f095c340fe3c66d" providerId="LiveId" clId="{980DF1AB-AFCA-4584-A61C-36C7BDCA3374}" dt="2025-03-21T08:54:06.084" v="340" actId="113"/>
        <pc:sldMkLst>
          <pc:docMk/>
          <pc:sldMk cId="3689776455" sldId="258"/>
        </pc:sldMkLst>
        <pc:spChg chg="mod">
          <ac:chgData name="MIRELA PAVAL" userId="3f095c340fe3c66d" providerId="LiveId" clId="{980DF1AB-AFCA-4584-A61C-36C7BDCA3374}" dt="2025-03-21T08:54:06.084" v="340" actId="113"/>
          <ac:spMkLst>
            <pc:docMk/>
            <pc:sldMk cId="3689776455" sldId="258"/>
            <ac:spMk id="3" creationId="{A30414DB-5C70-B93C-E013-F955C1A0737F}"/>
          </ac:spMkLst>
        </pc:spChg>
      </pc:sldChg>
      <pc:sldChg chg="modSp mod">
        <pc:chgData name="MIRELA PAVAL" userId="3f095c340fe3c66d" providerId="LiveId" clId="{980DF1AB-AFCA-4584-A61C-36C7BDCA3374}" dt="2025-03-21T08:31:01.081" v="82" actId="12"/>
        <pc:sldMkLst>
          <pc:docMk/>
          <pc:sldMk cId="961499890" sldId="259"/>
        </pc:sldMkLst>
        <pc:spChg chg="mod">
          <ac:chgData name="MIRELA PAVAL" userId="3f095c340fe3c66d" providerId="LiveId" clId="{980DF1AB-AFCA-4584-A61C-36C7BDCA3374}" dt="2025-03-21T08:31:01.081" v="82" actId="12"/>
          <ac:spMkLst>
            <pc:docMk/>
            <pc:sldMk cId="961499890" sldId="259"/>
            <ac:spMk id="3" creationId="{A687B83E-65EE-B535-A55B-2007402447FC}"/>
          </ac:spMkLst>
        </pc:spChg>
      </pc:sldChg>
      <pc:sldChg chg="modSp mod">
        <pc:chgData name="MIRELA PAVAL" userId="3f095c340fe3c66d" providerId="LiveId" clId="{980DF1AB-AFCA-4584-A61C-36C7BDCA3374}" dt="2025-03-21T08:45:31.681" v="271" actId="27636"/>
        <pc:sldMkLst>
          <pc:docMk/>
          <pc:sldMk cId="2135077417" sldId="260"/>
        </pc:sldMkLst>
        <pc:spChg chg="mod">
          <ac:chgData name="MIRELA PAVAL" userId="3f095c340fe3c66d" providerId="LiveId" clId="{980DF1AB-AFCA-4584-A61C-36C7BDCA3374}" dt="2025-03-21T08:45:31.681" v="271" actId="27636"/>
          <ac:spMkLst>
            <pc:docMk/>
            <pc:sldMk cId="2135077417" sldId="260"/>
            <ac:spMk id="3" creationId="{01E220ED-2AD0-DA3C-3D38-8CBEA0469691}"/>
          </ac:spMkLst>
        </pc:spChg>
      </pc:sldChg>
      <pc:sldChg chg="addSp delSp modSp mod">
        <pc:chgData name="MIRELA PAVAL" userId="3f095c340fe3c66d" providerId="LiveId" clId="{980DF1AB-AFCA-4584-A61C-36C7BDCA3374}" dt="2025-03-21T08:50:49.759" v="295" actId="14100"/>
        <pc:sldMkLst>
          <pc:docMk/>
          <pc:sldMk cId="2890215990" sldId="261"/>
        </pc:sldMkLst>
        <pc:spChg chg="add del mod">
          <ac:chgData name="MIRELA PAVAL" userId="3f095c340fe3c66d" providerId="LiveId" clId="{980DF1AB-AFCA-4584-A61C-36C7BDCA3374}" dt="2025-03-21T08:50:49.759" v="295" actId="14100"/>
          <ac:spMkLst>
            <pc:docMk/>
            <pc:sldMk cId="2890215990" sldId="261"/>
            <ac:spMk id="3" creationId="{BA515824-0970-10F8-4577-84FAE98B60F1}"/>
          </ac:spMkLst>
        </pc:spChg>
        <pc:spChg chg="add del mod">
          <ac:chgData name="MIRELA PAVAL" userId="3f095c340fe3c66d" providerId="LiveId" clId="{980DF1AB-AFCA-4584-A61C-36C7BDCA3374}" dt="2025-03-21T08:48:09.203" v="281" actId="478"/>
          <ac:spMkLst>
            <pc:docMk/>
            <pc:sldMk cId="2890215990" sldId="261"/>
            <ac:spMk id="7" creationId="{18446D54-5494-9D28-289A-3DA1FD06756C}"/>
          </ac:spMkLst>
        </pc:spChg>
      </pc:sldChg>
      <pc:sldChg chg="modSp mod">
        <pc:chgData name="MIRELA PAVAL" userId="3f095c340fe3c66d" providerId="LiveId" clId="{980DF1AB-AFCA-4584-A61C-36C7BDCA3374}" dt="2025-03-21T08:52:05.057" v="300" actId="20577"/>
        <pc:sldMkLst>
          <pc:docMk/>
          <pc:sldMk cId="341001120" sldId="262"/>
        </pc:sldMkLst>
        <pc:spChg chg="mod">
          <ac:chgData name="MIRELA PAVAL" userId="3f095c340fe3c66d" providerId="LiveId" clId="{980DF1AB-AFCA-4584-A61C-36C7BDCA3374}" dt="2025-03-21T08:52:05.057" v="300" actId="20577"/>
          <ac:spMkLst>
            <pc:docMk/>
            <pc:sldMk cId="341001120" sldId="262"/>
            <ac:spMk id="3" creationId="{6AD2F456-4B48-AA15-FFF4-A6F1F2DE8F38}"/>
          </ac:spMkLst>
        </pc:spChg>
      </pc:sldChg>
    </pc:docChg>
  </pc:docChgLst>
  <pc:docChgLst>
    <pc:chgData name="Mirela Nicoleta Paval (2410788)" userId="S::2410788@student.uwtsd.ac.uk::30e1c1ba-9916-4650-b21b-1fd40ae499cb" providerId="AD" clId="Web-{47B58544-6451-A9F1-0BDD-080506304428}"/>
    <pc:docChg chg="modSld">
      <pc:chgData name="Mirela Nicoleta Paval (2410788)" userId="S::2410788@student.uwtsd.ac.uk::30e1c1ba-9916-4650-b21b-1fd40ae499cb" providerId="AD" clId="Web-{47B58544-6451-A9F1-0BDD-080506304428}" dt="2025-03-21T12:12:31.670" v="7" actId="20577"/>
      <pc:docMkLst>
        <pc:docMk/>
      </pc:docMkLst>
      <pc:sldChg chg="modSp">
        <pc:chgData name="Mirela Nicoleta Paval (2410788)" userId="S::2410788@student.uwtsd.ac.uk::30e1c1ba-9916-4650-b21b-1fd40ae499cb" providerId="AD" clId="Web-{47B58544-6451-A9F1-0BDD-080506304428}" dt="2025-03-21T12:12:31.670" v="7" actId="20577"/>
        <pc:sldMkLst>
          <pc:docMk/>
          <pc:sldMk cId="961499890" sldId="259"/>
        </pc:sldMkLst>
        <pc:spChg chg="mod">
          <ac:chgData name="Mirela Nicoleta Paval (2410788)" userId="S::2410788@student.uwtsd.ac.uk::30e1c1ba-9916-4650-b21b-1fd40ae499cb" providerId="AD" clId="Web-{47B58544-6451-A9F1-0BDD-080506304428}" dt="2025-03-21T12:12:31.670" v="7" actId="20577"/>
          <ac:spMkLst>
            <pc:docMk/>
            <pc:sldMk cId="961499890" sldId="259"/>
            <ac:spMk id="2" creationId="{0E9DAF87-BE9F-C63A-064A-5E6EFD48F509}"/>
          </ac:spMkLst>
        </pc:spChg>
        <pc:spChg chg="mod">
          <ac:chgData name="Mirela Nicoleta Paval (2410788)" userId="S::2410788@student.uwtsd.ac.uk::30e1c1ba-9916-4650-b21b-1fd40ae499cb" providerId="AD" clId="Web-{47B58544-6451-A9F1-0BDD-080506304428}" dt="2025-03-21T12:12:17.450" v="4" actId="14100"/>
          <ac:spMkLst>
            <pc:docMk/>
            <pc:sldMk cId="961499890" sldId="259"/>
            <ac:spMk id="3" creationId="{A687B83E-65EE-B535-A55B-2007402447F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21C6D2-B6EE-413A-B180-6E6898C6D580}" type="datetimeFigureOut">
              <a:rPr lang="en-IN" smtClean="0"/>
              <a:t>21-03-2025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85A53A-2199-483C-84D0-4D1A6461F026}" type="slidenum">
              <a:rPr lang="en-IN" smtClean="0"/>
              <a:t>‹#›</a:t>
            </a:fld>
            <a:endParaRPr lang="en-IN"/>
          </a:p>
        </p:txBody>
      </p:sp>
    </p:spTree>
    <p:extLst>
      <p:ext uri="{BB962C8B-B14F-4D97-AF65-F5344CB8AC3E}">
        <p14:creationId xmlns:p14="http://schemas.microsoft.com/office/powerpoint/2010/main" val="2479043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85A53A-2199-483C-84D0-4D1A6461F026}" type="slidenum">
              <a:rPr lang="en-IN" smtClean="0"/>
              <a:t>1</a:t>
            </a:fld>
            <a:endParaRPr lang="en-IN"/>
          </a:p>
        </p:txBody>
      </p:sp>
    </p:spTree>
    <p:extLst>
      <p:ext uri="{BB962C8B-B14F-4D97-AF65-F5344CB8AC3E}">
        <p14:creationId xmlns:p14="http://schemas.microsoft.com/office/powerpoint/2010/main" val="25116406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This presentation covers conflict management, including Thomas-Kilmann and Tuckman models, real-world examples, and strategies for effective teamwork.</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E685A53A-2199-483C-84D0-4D1A6461F026}" type="slidenum">
              <a:rPr lang="en-IN" smtClean="0"/>
              <a:t>2</a:t>
            </a:fld>
            <a:endParaRPr lang="en-IN"/>
          </a:p>
        </p:txBody>
      </p:sp>
    </p:spTree>
    <p:extLst>
      <p:ext uri="{BB962C8B-B14F-4D97-AF65-F5344CB8AC3E}">
        <p14:creationId xmlns:p14="http://schemas.microsoft.com/office/powerpoint/2010/main" val="36319849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buNone/>
            </a:pPr>
            <a:r>
              <a:rPr lang="en-US" sz="1800" b="0" i="0" u="none" strike="noStrike" dirty="0">
                <a:solidFill>
                  <a:srgbClr val="000000"/>
                </a:solidFill>
                <a:effectLst/>
                <a:latin typeface="Arial" panose="020B0604020202020204" pitchFamily="34" charset="0"/>
              </a:rPr>
              <a:t>People develop disagreements when their perspectives or their priority interests or interaction procedures differ from one another. The main causes of team conflicts derive from unclear tasks and misunderstandings and competing priorities between team members (Nunkoo and Sungkur, 2021). Success in conflict management depends on establishing clear open communication which remains both obvious and organized (Heide and Simonsson, 2021). Team members who promote well-structured information exchange prevent misunderstandings so they can collectively achieve their goals and reduce team friction.</a:t>
            </a:r>
            <a:endParaRPr lang="en-US" sz="2800" b="0" dirty="0">
              <a:effectLst/>
            </a:endParaRPr>
          </a:p>
          <a:p>
            <a:pPr>
              <a:buNone/>
            </a:pPr>
            <a:br>
              <a:rPr lang="en-US" sz="2800" dirty="0"/>
            </a:br>
            <a:endParaRPr lang="en-IN" dirty="0"/>
          </a:p>
        </p:txBody>
      </p:sp>
      <p:sp>
        <p:nvSpPr>
          <p:cNvPr id="4" name="Slide Number Placeholder 3"/>
          <p:cNvSpPr>
            <a:spLocks noGrp="1"/>
          </p:cNvSpPr>
          <p:nvPr>
            <p:ph type="sldNum" sz="quarter" idx="5"/>
          </p:nvPr>
        </p:nvSpPr>
        <p:spPr/>
        <p:txBody>
          <a:bodyPr/>
          <a:lstStyle/>
          <a:p>
            <a:fld id="{E685A53A-2199-483C-84D0-4D1A6461F026}" type="slidenum">
              <a:rPr lang="en-IN" smtClean="0"/>
              <a:t>3</a:t>
            </a:fld>
            <a:endParaRPr lang="en-IN"/>
          </a:p>
        </p:txBody>
      </p:sp>
    </p:spTree>
    <p:extLst>
      <p:ext uri="{BB962C8B-B14F-4D97-AF65-F5344CB8AC3E}">
        <p14:creationId xmlns:p14="http://schemas.microsoft.com/office/powerpoint/2010/main" val="5707353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buNone/>
            </a:pPr>
            <a:r>
              <a:rPr lang="en-US" sz="1800" b="0" i="0" u="none" strike="noStrike" dirty="0">
                <a:solidFill>
                  <a:srgbClr val="000000"/>
                </a:solidFill>
                <a:effectLst/>
                <a:latin typeface="Arial" panose="020B0604020202020204" pitchFamily="34" charset="0"/>
              </a:rPr>
              <a:t>There are five conflict-management methods in the Thomas-Kilmann framework which depend on the combination of assertiveness and cooperativeness values (Bacud and Beltran, 2024). Based on the circumstances teams can decide between competing, collaborating, compromising, avoiding or accommodating as their approach. Awareness about these coping styles enables parties to solve disputes in ways that protect performance levels.</a:t>
            </a:r>
            <a:endParaRPr lang="en-US" sz="2800" b="0" dirty="0">
              <a:effectLst/>
            </a:endParaRPr>
          </a:p>
          <a:p>
            <a:pPr>
              <a:buNone/>
            </a:pPr>
            <a:br>
              <a:rPr lang="en-US" sz="2800" dirty="0"/>
            </a:br>
            <a:endParaRPr lang="en-IN" dirty="0"/>
          </a:p>
        </p:txBody>
      </p:sp>
      <p:sp>
        <p:nvSpPr>
          <p:cNvPr id="4" name="Slide Number Placeholder 3"/>
          <p:cNvSpPr>
            <a:spLocks noGrp="1"/>
          </p:cNvSpPr>
          <p:nvPr>
            <p:ph type="sldNum" sz="quarter" idx="5"/>
          </p:nvPr>
        </p:nvSpPr>
        <p:spPr/>
        <p:txBody>
          <a:bodyPr/>
          <a:lstStyle/>
          <a:p>
            <a:fld id="{E685A53A-2199-483C-84D0-4D1A6461F026}" type="slidenum">
              <a:rPr lang="en-IN" smtClean="0"/>
              <a:t>4</a:t>
            </a:fld>
            <a:endParaRPr lang="en-IN"/>
          </a:p>
        </p:txBody>
      </p:sp>
    </p:spTree>
    <p:extLst>
      <p:ext uri="{BB962C8B-B14F-4D97-AF65-F5344CB8AC3E}">
        <p14:creationId xmlns:p14="http://schemas.microsoft.com/office/powerpoint/2010/main" val="38656827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buNone/>
            </a:pPr>
            <a:r>
              <a:rPr lang="en-US" sz="1800" b="0" i="0" u="none" strike="noStrike" dirty="0">
                <a:solidFill>
                  <a:srgbClr val="000000"/>
                </a:solidFill>
                <a:effectLst/>
                <a:latin typeface="Arial" panose="020B0604020202020204" pitchFamily="34" charset="0"/>
              </a:rPr>
              <a:t>According to Bruce Tuckman’s Theory team development follows a process which includes forming, storming, norming, performing, and adjourning stages (</a:t>
            </a:r>
            <a:r>
              <a:rPr lang="en-US" sz="1800" b="0" i="0" u="none" strike="noStrike" dirty="0" err="1">
                <a:solidFill>
                  <a:srgbClr val="000000"/>
                </a:solidFill>
                <a:effectLst/>
                <a:latin typeface="Arial" panose="020B0604020202020204" pitchFamily="34" charset="0"/>
              </a:rPr>
              <a:t>Macelaru</a:t>
            </a:r>
            <a:r>
              <a:rPr lang="en-US" sz="1800" b="0" i="0" u="none" strike="noStrike" dirty="0">
                <a:solidFill>
                  <a:srgbClr val="000000"/>
                </a:solidFill>
                <a:effectLst/>
                <a:latin typeface="Arial" panose="020B0604020202020204" pitchFamily="34" charset="0"/>
              </a:rPr>
              <a:t>, 2024, </a:t>
            </a:r>
            <a:r>
              <a:rPr lang="en-US" sz="1800" b="0" i="0" u="none" strike="noStrike" dirty="0">
                <a:solidFill>
                  <a:srgbClr val="222222"/>
                </a:solidFill>
                <a:effectLst/>
                <a:latin typeface="Arial" panose="020B0604020202020204" pitchFamily="34" charset="0"/>
              </a:rPr>
              <a:t>pp. 24-30</a:t>
            </a:r>
            <a:r>
              <a:rPr lang="en-US" sz="1800" b="0" i="0" u="none" strike="noStrike" dirty="0">
                <a:solidFill>
                  <a:srgbClr val="000000"/>
                </a:solidFill>
                <a:effectLst/>
                <a:latin typeface="Arial" panose="020B0604020202020204" pitchFamily="34" charset="0"/>
              </a:rPr>
              <a:t>). The storming phase marks the beginning of team conflict when team members adjust their working methods and views. Teams should handle conflicts at an early stage to achieve efficient transitions through all development stages (Geerts </a:t>
            </a:r>
            <a:r>
              <a:rPr lang="en-US" sz="1800" b="0" i="1" u="none" strike="noStrike" dirty="0">
                <a:solidFill>
                  <a:srgbClr val="000000"/>
                </a:solidFill>
                <a:effectLst/>
                <a:latin typeface="Arial" panose="020B0604020202020204" pitchFamily="34" charset="0"/>
              </a:rPr>
              <a:t>et al, </a:t>
            </a:r>
            <a:r>
              <a:rPr lang="en-US" sz="1800" b="0" i="0" u="none" strike="noStrike" dirty="0">
                <a:solidFill>
                  <a:srgbClr val="000000"/>
                </a:solidFill>
                <a:effectLst/>
                <a:latin typeface="Arial" panose="020B0604020202020204" pitchFamily="34" charset="0"/>
              </a:rPr>
              <a:t>2021). The effective management of conflict leads teams to achieve better cooperation while creating lasting organizational achievement.</a:t>
            </a:r>
            <a:endParaRPr lang="en-US" sz="2800" b="0" dirty="0">
              <a:effectLst/>
            </a:endParaRPr>
          </a:p>
          <a:p>
            <a:pPr>
              <a:buNone/>
            </a:pPr>
            <a:br>
              <a:rPr lang="en-US" sz="2800" dirty="0"/>
            </a:br>
            <a:endParaRPr lang="en-IN" dirty="0"/>
          </a:p>
        </p:txBody>
      </p:sp>
      <p:sp>
        <p:nvSpPr>
          <p:cNvPr id="4" name="Slide Number Placeholder 3"/>
          <p:cNvSpPr>
            <a:spLocks noGrp="1"/>
          </p:cNvSpPr>
          <p:nvPr>
            <p:ph type="sldNum" sz="quarter" idx="5"/>
          </p:nvPr>
        </p:nvSpPr>
        <p:spPr/>
        <p:txBody>
          <a:bodyPr/>
          <a:lstStyle/>
          <a:p>
            <a:fld id="{E685A53A-2199-483C-84D0-4D1A6461F026}" type="slidenum">
              <a:rPr lang="en-IN" smtClean="0"/>
              <a:t>5</a:t>
            </a:fld>
            <a:endParaRPr lang="en-IN"/>
          </a:p>
        </p:txBody>
      </p:sp>
    </p:spTree>
    <p:extLst>
      <p:ext uri="{BB962C8B-B14F-4D97-AF65-F5344CB8AC3E}">
        <p14:creationId xmlns:p14="http://schemas.microsoft.com/office/powerpoint/2010/main" val="23545083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buNone/>
            </a:pPr>
            <a:r>
              <a:rPr lang="en-US" sz="1800" b="0" i="0" u="none" strike="noStrike" dirty="0">
                <a:solidFill>
                  <a:srgbClr val="000000"/>
                </a:solidFill>
                <a:effectLst/>
                <a:latin typeface="Arial" panose="020B0604020202020204" pitchFamily="34" charset="0"/>
              </a:rPr>
              <a:t>Workplace conflicts tend to occur when teams receive ambiguous assignments since workload distribution prompts employee frustration (Park </a:t>
            </a:r>
            <a:r>
              <a:rPr lang="en-US" sz="1800" b="0" i="1" u="none" strike="noStrike" dirty="0">
                <a:solidFill>
                  <a:srgbClr val="000000"/>
                </a:solidFill>
                <a:effectLst/>
                <a:latin typeface="Arial" panose="020B0604020202020204" pitchFamily="34" charset="0"/>
              </a:rPr>
              <a:t>et al, </a:t>
            </a:r>
            <a:r>
              <a:rPr lang="en-US" sz="1800" b="0" i="0" u="none" strike="noStrike" dirty="0">
                <a:solidFill>
                  <a:srgbClr val="000000"/>
                </a:solidFill>
                <a:effectLst/>
                <a:latin typeface="Arial" panose="020B0604020202020204" pitchFamily="34" charset="0"/>
              </a:rPr>
              <a:t>2024). The lack of proper communication during meetings generates unclear expressions that cause both wrong interpretations and poor decision timelines (Padilla </a:t>
            </a:r>
            <a:r>
              <a:rPr lang="en-US" sz="1800" b="0" i="1" u="none" strike="noStrike" dirty="0">
                <a:solidFill>
                  <a:srgbClr val="000000"/>
                </a:solidFill>
                <a:effectLst/>
                <a:latin typeface="Arial" panose="020B0604020202020204" pitchFamily="34" charset="0"/>
              </a:rPr>
              <a:t>et al, </a:t>
            </a:r>
            <a:r>
              <a:rPr lang="en-US" sz="1800" b="0" i="0" u="none" strike="noStrike" dirty="0">
                <a:solidFill>
                  <a:srgbClr val="000000"/>
                </a:solidFill>
                <a:effectLst/>
                <a:latin typeface="Arial" panose="020B0604020202020204" pitchFamily="34" charset="0"/>
              </a:rPr>
              <a:t>2021). Diverse work approaches that include conflicting scheduling preferences between employees may lead to interpersonal conflict. </a:t>
            </a:r>
            <a:endParaRPr lang="en-US" sz="2800" b="0" dirty="0">
              <a:effectLst/>
            </a:endParaRPr>
          </a:p>
          <a:p>
            <a:pPr>
              <a:buNone/>
            </a:pPr>
            <a:br>
              <a:rPr lang="en-US" sz="2800" dirty="0"/>
            </a:br>
            <a:endParaRPr lang="en-IN" dirty="0"/>
          </a:p>
        </p:txBody>
      </p:sp>
      <p:sp>
        <p:nvSpPr>
          <p:cNvPr id="4" name="Slide Number Placeholder 3"/>
          <p:cNvSpPr>
            <a:spLocks noGrp="1"/>
          </p:cNvSpPr>
          <p:nvPr>
            <p:ph type="sldNum" sz="quarter" idx="5"/>
          </p:nvPr>
        </p:nvSpPr>
        <p:spPr/>
        <p:txBody>
          <a:bodyPr/>
          <a:lstStyle/>
          <a:p>
            <a:fld id="{E685A53A-2199-483C-84D0-4D1A6461F026}" type="slidenum">
              <a:rPr lang="en-IN" smtClean="0"/>
              <a:t>6</a:t>
            </a:fld>
            <a:endParaRPr lang="en-IN"/>
          </a:p>
        </p:txBody>
      </p:sp>
    </p:spTree>
    <p:extLst>
      <p:ext uri="{BB962C8B-B14F-4D97-AF65-F5344CB8AC3E}">
        <p14:creationId xmlns:p14="http://schemas.microsoft.com/office/powerpoint/2010/main" val="35002905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71CE4-DE34-BC4D-D171-427A0FF872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E52059-1757-AFB5-BF41-C093DFE6969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C880E68-1483-5C65-34AA-A9B7795D94BA}"/>
              </a:ext>
            </a:extLst>
          </p:cNvPr>
          <p:cNvSpPr>
            <a:spLocks noGrp="1"/>
          </p:cNvSpPr>
          <p:nvPr>
            <p:ph type="dt" sz="half" idx="10"/>
          </p:nvPr>
        </p:nvSpPr>
        <p:spPr/>
        <p:txBody>
          <a:bodyPr/>
          <a:lstStyle/>
          <a:p>
            <a:fld id="{06C57B24-0250-409E-8A33-B15E13BF7527}" type="datetimeFigureOut">
              <a:rPr lang="en-IN" smtClean="0"/>
              <a:t>21-03-2025</a:t>
            </a:fld>
            <a:endParaRPr lang="en-IN"/>
          </a:p>
        </p:txBody>
      </p:sp>
      <p:sp>
        <p:nvSpPr>
          <p:cNvPr id="5" name="Footer Placeholder 4">
            <a:extLst>
              <a:ext uri="{FF2B5EF4-FFF2-40B4-BE49-F238E27FC236}">
                <a16:creationId xmlns:a16="http://schemas.microsoft.com/office/drawing/2014/main" id="{57989556-7E1D-B441-85D9-87808382B6E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88D4720-2AFC-6BBC-D9A9-A3281BA5E6AA}"/>
              </a:ext>
            </a:extLst>
          </p:cNvPr>
          <p:cNvSpPr>
            <a:spLocks noGrp="1"/>
          </p:cNvSpPr>
          <p:nvPr>
            <p:ph type="sldNum" sz="quarter" idx="12"/>
          </p:nvPr>
        </p:nvSpPr>
        <p:spPr/>
        <p:txBody>
          <a:bodyPr/>
          <a:lstStyle/>
          <a:p>
            <a:fld id="{6EC50F4F-75AC-4670-A8C9-D3ADACE8431C}" type="slidenum">
              <a:rPr lang="en-IN" smtClean="0"/>
              <a:t>‹#›</a:t>
            </a:fld>
            <a:endParaRPr lang="en-IN"/>
          </a:p>
        </p:txBody>
      </p:sp>
    </p:spTree>
    <p:extLst>
      <p:ext uri="{BB962C8B-B14F-4D97-AF65-F5344CB8AC3E}">
        <p14:creationId xmlns:p14="http://schemas.microsoft.com/office/powerpoint/2010/main" val="7451500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F8D63-B744-784C-A6B3-FB546EA10D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9F7F5F-9FD7-1DF2-FC62-23DEB6E158D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B54BB1-9AF1-E6E6-89B4-C722F2B83C68}"/>
              </a:ext>
            </a:extLst>
          </p:cNvPr>
          <p:cNvSpPr>
            <a:spLocks noGrp="1"/>
          </p:cNvSpPr>
          <p:nvPr>
            <p:ph type="dt" sz="half" idx="10"/>
          </p:nvPr>
        </p:nvSpPr>
        <p:spPr/>
        <p:txBody>
          <a:bodyPr/>
          <a:lstStyle/>
          <a:p>
            <a:fld id="{06C57B24-0250-409E-8A33-B15E13BF7527}" type="datetimeFigureOut">
              <a:rPr lang="en-IN" smtClean="0"/>
              <a:t>21-03-2025</a:t>
            </a:fld>
            <a:endParaRPr lang="en-IN"/>
          </a:p>
        </p:txBody>
      </p:sp>
      <p:sp>
        <p:nvSpPr>
          <p:cNvPr id="5" name="Footer Placeholder 4">
            <a:extLst>
              <a:ext uri="{FF2B5EF4-FFF2-40B4-BE49-F238E27FC236}">
                <a16:creationId xmlns:a16="http://schemas.microsoft.com/office/drawing/2014/main" id="{1FF9593A-80BF-2BEC-D50F-E78D845245B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9857103-66B3-8D58-5E18-ADC6E6339528}"/>
              </a:ext>
            </a:extLst>
          </p:cNvPr>
          <p:cNvSpPr>
            <a:spLocks noGrp="1"/>
          </p:cNvSpPr>
          <p:nvPr>
            <p:ph type="sldNum" sz="quarter" idx="12"/>
          </p:nvPr>
        </p:nvSpPr>
        <p:spPr/>
        <p:txBody>
          <a:bodyPr/>
          <a:lstStyle/>
          <a:p>
            <a:fld id="{6EC50F4F-75AC-4670-A8C9-D3ADACE8431C}" type="slidenum">
              <a:rPr lang="en-IN" smtClean="0"/>
              <a:t>‹#›</a:t>
            </a:fld>
            <a:endParaRPr lang="en-IN"/>
          </a:p>
        </p:txBody>
      </p:sp>
    </p:spTree>
    <p:extLst>
      <p:ext uri="{BB962C8B-B14F-4D97-AF65-F5344CB8AC3E}">
        <p14:creationId xmlns:p14="http://schemas.microsoft.com/office/powerpoint/2010/main" val="38854537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742B1-E868-47C9-0554-A55616BCD5F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A36960A-E1FB-7FA4-747E-C2BC2BF1BFD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23A0E9-D69D-944C-3196-EEF914757DC1}"/>
              </a:ext>
            </a:extLst>
          </p:cNvPr>
          <p:cNvSpPr>
            <a:spLocks noGrp="1"/>
          </p:cNvSpPr>
          <p:nvPr>
            <p:ph type="dt" sz="half" idx="10"/>
          </p:nvPr>
        </p:nvSpPr>
        <p:spPr/>
        <p:txBody>
          <a:bodyPr/>
          <a:lstStyle/>
          <a:p>
            <a:fld id="{06C57B24-0250-409E-8A33-B15E13BF7527}" type="datetimeFigureOut">
              <a:rPr lang="en-IN" smtClean="0"/>
              <a:t>21-03-2025</a:t>
            </a:fld>
            <a:endParaRPr lang="en-IN"/>
          </a:p>
        </p:txBody>
      </p:sp>
      <p:sp>
        <p:nvSpPr>
          <p:cNvPr id="5" name="Footer Placeholder 4">
            <a:extLst>
              <a:ext uri="{FF2B5EF4-FFF2-40B4-BE49-F238E27FC236}">
                <a16:creationId xmlns:a16="http://schemas.microsoft.com/office/drawing/2014/main" id="{92620558-FC16-9CC2-1236-C3E78C120C3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4F2E0FF-860D-4591-3426-EDC1C4AEA3CF}"/>
              </a:ext>
            </a:extLst>
          </p:cNvPr>
          <p:cNvSpPr>
            <a:spLocks noGrp="1"/>
          </p:cNvSpPr>
          <p:nvPr>
            <p:ph type="sldNum" sz="quarter" idx="12"/>
          </p:nvPr>
        </p:nvSpPr>
        <p:spPr/>
        <p:txBody>
          <a:bodyPr/>
          <a:lstStyle/>
          <a:p>
            <a:fld id="{6EC50F4F-75AC-4670-A8C9-D3ADACE8431C}" type="slidenum">
              <a:rPr lang="en-IN" smtClean="0"/>
              <a:t>‹#›</a:t>
            </a:fld>
            <a:endParaRPr lang="en-IN"/>
          </a:p>
        </p:txBody>
      </p:sp>
    </p:spTree>
    <p:extLst>
      <p:ext uri="{BB962C8B-B14F-4D97-AF65-F5344CB8AC3E}">
        <p14:creationId xmlns:p14="http://schemas.microsoft.com/office/powerpoint/2010/main" val="26961127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7DCD5-DC49-5986-6CC9-439A989CA99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934975-DCE1-5F0D-1877-17A4DBE0B9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63821AA-BB12-74E9-985A-30DF06D2B3E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C4FC21D-C426-C574-09E5-DFEDDEDADABC}"/>
              </a:ext>
            </a:extLst>
          </p:cNvPr>
          <p:cNvSpPr>
            <a:spLocks noGrp="1"/>
          </p:cNvSpPr>
          <p:nvPr>
            <p:ph type="dt" sz="half" idx="10"/>
          </p:nvPr>
        </p:nvSpPr>
        <p:spPr/>
        <p:txBody>
          <a:bodyPr/>
          <a:lstStyle/>
          <a:p>
            <a:fld id="{06C57B24-0250-409E-8A33-B15E13BF7527}" type="datetimeFigureOut">
              <a:rPr lang="en-IN" smtClean="0"/>
              <a:t>21-03-2025</a:t>
            </a:fld>
            <a:endParaRPr lang="en-IN"/>
          </a:p>
        </p:txBody>
      </p:sp>
      <p:sp>
        <p:nvSpPr>
          <p:cNvPr id="6" name="Footer Placeholder 5">
            <a:extLst>
              <a:ext uri="{FF2B5EF4-FFF2-40B4-BE49-F238E27FC236}">
                <a16:creationId xmlns:a16="http://schemas.microsoft.com/office/drawing/2014/main" id="{E086028E-BDC0-9434-9A34-0967CF1FA026}"/>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F76D90C2-4C8F-A28B-A36C-445EE89229C5}"/>
              </a:ext>
            </a:extLst>
          </p:cNvPr>
          <p:cNvSpPr>
            <a:spLocks noGrp="1"/>
          </p:cNvSpPr>
          <p:nvPr>
            <p:ph type="sldNum" sz="quarter" idx="12"/>
          </p:nvPr>
        </p:nvSpPr>
        <p:spPr/>
        <p:txBody>
          <a:bodyPr/>
          <a:lstStyle/>
          <a:p>
            <a:fld id="{6EC50F4F-75AC-4670-A8C9-D3ADACE8431C}" type="slidenum">
              <a:rPr lang="en-IN" smtClean="0"/>
              <a:t>‹#›</a:t>
            </a:fld>
            <a:endParaRPr lang="en-IN"/>
          </a:p>
        </p:txBody>
      </p:sp>
    </p:spTree>
    <p:extLst>
      <p:ext uri="{BB962C8B-B14F-4D97-AF65-F5344CB8AC3E}">
        <p14:creationId xmlns:p14="http://schemas.microsoft.com/office/powerpoint/2010/main" val="27691705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5F4AD-500B-4680-D1DD-7B7A91F80D8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FFBBB2-A699-DEC1-18F2-8313951A61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A07E7E1-D077-F047-C41F-F161EE8E53E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44DF303-E52F-4E90-F591-CA9D4B142A9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22C5C6-3228-B8CA-A289-175D1006081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CB8D512-D591-6300-197C-66B0579115BF}"/>
              </a:ext>
            </a:extLst>
          </p:cNvPr>
          <p:cNvSpPr>
            <a:spLocks noGrp="1"/>
          </p:cNvSpPr>
          <p:nvPr>
            <p:ph type="dt" sz="half" idx="10"/>
          </p:nvPr>
        </p:nvSpPr>
        <p:spPr/>
        <p:txBody>
          <a:bodyPr/>
          <a:lstStyle/>
          <a:p>
            <a:fld id="{06C57B24-0250-409E-8A33-B15E13BF7527}" type="datetimeFigureOut">
              <a:rPr lang="en-IN" smtClean="0"/>
              <a:t>21-03-2025</a:t>
            </a:fld>
            <a:endParaRPr lang="en-IN"/>
          </a:p>
        </p:txBody>
      </p:sp>
      <p:sp>
        <p:nvSpPr>
          <p:cNvPr id="8" name="Footer Placeholder 7">
            <a:extLst>
              <a:ext uri="{FF2B5EF4-FFF2-40B4-BE49-F238E27FC236}">
                <a16:creationId xmlns:a16="http://schemas.microsoft.com/office/drawing/2014/main" id="{7471C7FC-7102-A747-1739-6E85873E6A38}"/>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A3BFDA49-7B71-CD98-8309-7FED5D2D55C5}"/>
              </a:ext>
            </a:extLst>
          </p:cNvPr>
          <p:cNvSpPr>
            <a:spLocks noGrp="1"/>
          </p:cNvSpPr>
          <p:nvPr>
            <p:ph type="sldNum" sz="quarter" idx="12"/>
          </p:nvPr>
        </p:nvSpPr>
        <p:spPr/>
        <p:txBody>
          <a:bodyPr/>
          <a:lstStyle/>
          <a:p>
            <a:fld id="{6EC50F4F-75AC-4670-A8C9-D3ADACE8431C}" type="slidenum">
              <a:rPr lang="en-IN" smtClean="0"/>
              <a:t>‹#›</a:t>
            </a:fld>
            <a:endParaRPr lang="en-IN"/>
          </a:p>
        </p:txBody>
      </p:sp>
    </p:spTree>
    <p:extLst>
      <p:ext uri="{BB962C8B-B14F-4D97-AF65-F5344CB8AC3E}">
        <p14:creationId xmlns:p14="http://schemas.microsoft.com/office/powerpoint/2010/main" val="33662376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568C0-04E3-8905-483A-B8B6F985CB5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E2F27E7-BC02-A189-A7D9-BE338CF0DE5C}"/>
              </a:ext>
            </a:extLst>
          </p:cNvPr>
          <p:cNvSpPr>
            <a:spLocks noGrp="1"/>
          </p:cNvSpPr>
          <p:nvPr>
            <p:ph type="dt" sz="half" idx="10"/>
          </p:nvPr>
        </p:nvSpPr>
        <p:spPr/>
        <p:txBody>
          <a:bodyPr/>
          <a:lstStyle/>
          <a:p>
            <a:fld id="{06C57B24-0250-409E-8A33-B15E13BF7527}" type="datetimeFigureOut">
              <a:rPr lang="en-IN" smtClean="0"/>
              <a:t>21-03-2025</a:t>
            </a:fld>
            <a:endParaRPr lang="en-IN"/>
          </a:p>
        </p:txBody>
      </p:sp>
      <p:sp>
        <p:nvSpPr>
          <p:cNvPr id="4" name="Footer Placeholder 3">
            <a:extLst>
              <a:ext uri="{FF2B5EF4-FFF2-40B4-BE49-F238E27FC236}">
                <a16:creationId xmlns:a16="http://schemas.microsoft.com/office/drawing/2014/main" id="{0F96FD1F-4866-FBB8-0BF5-A9467ACE4842}"/>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0C4DF53D-A730-CCFF-9826-6C5DA81DD70F}"/>
              </a:ext>
            </a:extLst>
          </p:cNvPr>
          <p:cNvSpPr>
            <a:spLocks noGrp="1"/>
          </p:cNvSpPr>
          <p:nvPr>
            <p:ph type="sldNum" sz="quarter" idx="12"/>
          </p:nvPr>
        </p:nvSpPr>
        <p:spPr/>
        <p:txBody>
          <a:bodyPr/>
          <a:lstStyle/>
          <a:p>
            <a:fld id="{6EC50F4F-75AC-4670-A8C9-D3ADACE8431C}" type="slidenum">
              <a:rPr lang="en-IN" smtClean="0"/>
              <a:t>‹#›</a:t>
            </a:fld>
            <a:endParaRPr lang="en-IN"/>
          </a:p>
        </p:txBody>
      </p:sp>
    </p:spTree>
    <p:extLst>
      <p:ext uri="{BB962C8B-B14F-4D97-AF65-F5344CB8AC3E}">
        <p14:creationId xmlns:p14="http://schemas.microsoft.com/office/powerpoint/2010/main" val="12232256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428F65-F16E-B45E-E720-091CFDE9B514}"/>
              </a:ext>
            </a:extLst>
          </p:cNvPr>
          <p:cNvSpPr>
            <a:spLocks noGrp="1"/>
          </p:cNvSpPr>
          <p:nvPr>
            <p:ph type="dt" sz="half" idx="10"/>
          </p:nvPr>
        </p:nvSpPr>
        <p:spPr/>
        <p:txBody>
          <a:bodyPr/>
          <a:lstStyle/>
          <a:p>
            <a:fld id="{06C57B24-0250-409E-8A33-B15E13BF7527}" type="datetimeFigureOut">
              <a:rPr lang="en-IN" smtClean="0"/>
              <a:t>21-03-2025</a:t>
            </a:fld>
            <a:endParaRPr lang="en-IN"/>
          </a:p>
        </p:txBody>
      </p:sp>
      <p:sp>
        <p:nvSpPr>
          <p:cNvPr id="3" name="Footer Placeholder 2">
            <a:extLst>
              <a:ext uri="{FF2B5EF4-FFF2-40B4-BE49-F238E27FC236}">
                <a16:creationId xmlns:a16="http://schemas.microsoft.com/office/drawing/2014/main" id="{137B6345-AF3B-CD79-3E0A-B2DD797F6679}"/>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6DC0529C-EF37-82C1-1B94-EC5668B52D7F}"/>
              </a:ext>
            </a:extLst>
          </p:cNvPr>
          <p:cNvSpPr>
            <a:spLocks noGrp="1"/>
          </p:cNvSpPr>
          <p:nvPr>
            <p:ph type="sldNum" sz="quarter" idx="12"/>
          </p:nvPr>
        </p:nvSpPr>
        <p:spPr/>
        <p:txBody>
          <a:bodyPr/>
          <a:lstStyle/>
          <a:p>
            <a:fld id="{6EC50F4F-75AC-4670-A8C9-D3ADACE8431C}" type="slidenum">
              <a:rPr lang="en-IN" smtClean="0"/>
              <a:t>‹#›</a:t>
            </a:fld>
            <a:endParaRPr lang="en-IN"/>
          </a:p>
        </p:txBody>
      </p:sp>
    </p:spTree>
    <p:extLst>
      <p:ext uri="{BB962C8B-B14F-4D97-AF65-F5344CB8AC3E}">
        <p14:creationId xmlns:p14="http://schemas.microsoft.com/office/powerpoint/2010/main" val="41054732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6EEA7-EFF5-B733-AA71-F1C20EA12F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4D8D7BD-3F4E-E6CB-1BE7-1C2C932EB3F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0F39A3-8A48-3C48-7DF1-B7005EE783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BCE127-FA83-9CA8-2112-F23D1D9F10A1}"/>
              </a:ext>
            </a:extLst>
          </p:cNvPr>
          <p:cNvSpPr>
            <a:spLocks noGrp="1"/>
          </p:cNvSpPr>
          <p:nvPr>
            <p:ph type="dt" sz="half" idx="10"/>
          </p:nvPr>
        </p:nvSpPr>
        <p:spPr/>
        <p:txBody>
          <a:bodyPr/>
          <a:lstStyle/>
          <a:p>
            <a:fld id="{06C57B24-0250-409E-8A33-B15E13BF7527}" type="datetimeFigureOut">
              <a:rPr lang="en-IN" smtClean="0"/>
              <a:t>21-03-2025</a:t>
            </a:fld>
            <a:endParaRPr lang="en-IN"/>
          </a:p>
        </p:txBody>
      </p:sp>
      <p:sp>
        <p:nvSpPr>
          <p:cNvPr id="6" name="Footer Placeholder 5">
            <a:extLst>
              <a:ext uri="{FF2B5EF4-FFF2-40B4-BE49-F238E27FC236}">
                <a16:creationId xmlns:a16="http://schemas.microsoft.com/office/drawing/2014/main" id="{8C944D95-8908-F520-D0FF-C76C8C68561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58FB7C5-494D-7A16-53C2-43F0C4F1C8A6}"/>
              </a:ext>
            </a:extLst>
          </p:cNvPr>
          <p:cNvSpPr>
            <a:spLocks noGrp="1"/>
          </p:cNvSpPr>
          <p:nvPr>
            <p:ph type="sldNum" sz="quarter" idx="12"/>
          </p:nvPr>
        </p:nvSpPr>
        <p:spPr/>
        <p:txBody>
          <a:bodyPr/>
          <a:lstStyle/>
          <a:p>
            <a:fld id="{6EC50F4F-75AC-4670-A8C9-D3ADACE8431C}" type="slidenum">
              <a:rPr lang="en-IN" smtClean="0"/>
              <a:t>‹#›</a:t>
            </a:fld>
            <a:endParaRPr lang="en-IN"/>
          </a:p>
        </p:txBody>
      </p:sp>
    </p:spTree>
    <p:extLst>
      <p:ext uri="{BB962C8B-B14F-4D97-AF65-F5344CB8AC3E}">
        <p14:creationId xmlns:p14="http://schemas.microsoft.com/office/powerpoint/2010/main" val="2106227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199C0-B508-0C3F-DBB5-B31FD4DD54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CA15412-8261-8A8E-03BA-73048CC942B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5CD5108-E762-4040-4EF8-ECE70312EB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6C0177-B3F4-C122-B8A9-203A9062986A}"/>
              </a:ext>
            </a:extLst>
          </p:cNvPr>
          <p:cNvSpPr>
            <a:spLocks noGrp="1"/>
          </p:cNvSpPr>
          <p:nvPr>
            <p:ph type="dt" sz="half" idx="10"/>
          </p:nvPr>
        </p:nvSpPr>
        <p:spPr/>
        <p:txBody>
          <a:bodyPr/>
          <a:lstStyle/>
          <a:p>
            <a:fld id="{06C57B24-0250-409E-8A33-B15E13BF7527}" type="datetimeFigureOut">
              <a:rPr lang="en-IN" smtClean="0"/>
              <a:t>21-03-2025</a:t>
            </a:fld>
            <a:endParaRPr lang="en-IN"/>
          </a:p>
        </p:txBody>
      </p:sp>
      <p:sp>
        <p:nvSpPr>
          <p:cNvPr id="6" name="Footer Placeholder 5">
            <a:extLst>
              <a:ext uri="{FF2B5EF4-FFF2-40B4-BE49-F238E27FC236}">
                <a16:creationId xmlns:a16="http://schemas.microsoft.com/office/drawing/2014/main" id="{29F1EF06-9CB9-2C84-EF71-ABEECB48517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1B5EEEA-DB52-0909-85FD-520ABEA10C9B}"/>
              </a:ext>
            </a:extLst>
          </p:cNvPr>
          <p:cNvSpPr>
            <a:spLocks noGrp="1"/>
          </p:cNvSpPr>
          <p:nvPr>
            <p:ph type="sldNum" sz="quarter" idx="12"/>
          </p:nvPr>
        </p:nvSpPr>
        <p:spPr/>
        <p:txBody>
          <a:bodyPr/>
          <a:lstStyle/>
          <a:p>
            <a:fld id="{6EC50F4F-75AC-4670-A8C9-D3ADACE8431C}" type="slidenum">
              <a:rPr lang="en-IN" smtClean="0"/>
              <a:t>‹#›</a:t>
            </a:fld>
            <a:endParaRPr lang="en-IN"/>
          </a:p>
        </p:txBody>
      </p:sp>
    </p:spTree>
    <p:extLst>
      <p:ext uri="{BB962C8B-B14F-4D97-AF65-F5344CB8AC3E}">
        <p14:creationId xmlns:p14="http://schemas.microsoft.com/office/powerpoint/2010/main" val="8559410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7FC3A-469A-E484-6B5E-8455D146C1D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E233E6-D7F6-9B7F-76FC-675680BD2B2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EEBA59-17F1-E395-BD0E-23BB7C59E4B9}"/>
              </a:ext>
            </a:extLst>
          </p:cNvPr>
          <p:cNvSpPr>
            <a:spLocks noGrp="1"/>
          </p:cNvSpPr>
          <p:nvPr>
            <p:ph type="dt" sz="half" idx="10"/>
          </p:nvPr>
        </p:nvSpPr>
        <p:spPr/>
        <p:txBody>
          <a:bodyPr/>
          <a:lstStyle/>
          <a:p>
            <a:fld id="{06C57B24-0250-409E-8A33-B15E13BF7527}" type="datetimeFigureOut">
              <a:rPr lang="en-IN" smtClean="0"/>
              <a:t>21-03-2025</a:t>
            </a:fld>
            <a:endParaRPr lang="en-IN"/>
          </a:p>
        </p:txBody>
      </p:sp>
      <p:sp>
        <p:nvSpPr>
          <p:cNvPr id="5" name="Footer Placeholder 4">
            <a:extLst>
              <a:ext uri="{FF2B5EF4-FFF2-40B4-BE49-F238E27FC236}">
                <a16:creationId xmlns:a16="http://schemas.microsoft.com/office/drawing/2014/main" id="{B3313541-F7CC-509A-3942-CE9276FFDF9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867488C-906C-A2F2-B631-057B6137B5FE}"/>
              </a:ext>
            </a:extLst>
          </p:cNvPr>
          <p:cNvSpPr>
            <a:spLocks noGrp="1"/>
          </p:cNvSpPr>
          <p:nvPr>
            <p:ph type="sldNum" sz="quarter" idx="12"/>
          </p:nvPr>
        </p:nvSpPr>
        <p:spPr/>
        <p:txBody>
          <a:bodyPr/>
          <a:lstStyle/>
          <a:p>
            <a:fld id="{6EC50F4F-75AC-4670-A8C9-D3ADACE8431C}" type="slidenum">
              <a:rPr lang="en-IN" smtClean="0"/>
              <a:t>‹#›</a:t>
            </a:fld>
            <a:endParaRPr lang="en-IN"/>
          </a:p>
        </p:txBody>
      </p:sp>
    </p:spTree>
    <p:extLst>
      <p:ext uri="{BB962C8B-B14F-4D97-AF65-F5344CB8AC3E}">
        <p14:creationId xmlns:p14="http://schemas.microsoft.com/office/powerpoint/2010/main" val="1125219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F20E82-A896-AA26-286A-4644A6753E3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0A559AE-ED4E-09FD-F643-4E80EA2EC29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60FAE2-B377-9478-7C37-E0F86447AC06}"/>
              </a:ext>
            </a:extLst>
          </p:cNvPr>
          <p:cNvSpPr>
            <a:spLocks noGrp="1"/>
          </p:cNvSpPr>
          <p:nvPr>
            <p:ph type="dt" sz="half" idx="10"/>
          </p:nvPr>
        </p:nvSpPr>
        <p:spPr/>
        <p:txBody>
          <a:bodyPr/>
          <a:lstStyle/>
          <a:p>
            <a:fld id="{06C57B24-0250-409E-8A33-B15E13BF7527}" type="datetimeFigureOut">
              <a:rPr lang="en-IN" smtClean="0"/>
              <a:t>21-03-2025</a:t>
            </a:fld>
            <a:endParaRPr lang="en-IN"/>
          </a:p>
        </p:txBody>
      </p:sp>
      <p:sp>
        <p:nvSpPr>
          <p:cNvPr id="5" name="Footer Placeholder 4">
            <a:extLst>
              <a:ext uri="{FF2B5EF4-FFF2-40B4-BE49-F238E27FC236}">
                <a16:creationId xmlns:a16="http://schemas.microsoft.com/office/drawing/2014/main" id="{2DC5A4BE-3E40-8829-40D9-255D67EA4C8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58710D2-3ACF-52E5-2985-6C48E12EFC4C}"/>
              </a:ext>
            </a:extLst>
          </p:cNvPr>
          <p:cNvSpPr>
            <a:spLocks noGrp="1"/>
          </p:cNvSpPr>
          <p:nvPr>
            <p:ph type="sldNum" sz="quarter" idx="12"/>
          </p:nvPr>
        </p:nvSpPr>
        <p:spPr/>
        <p:txBody>
          <a:bodyPr/>
          <a:lstStyle/>
          <a:p>
            <a:fld id="{6EC50F4F-75AC-4670-A8C9-D3ADACE8431C}" type="slidenum">
              <a:rPr lang="en-IN" smtClean="0"/>
              <a:t>‹#›</a:t>
            </a:fld>
            <a:endParaRPr lang="en-IN"/>
          </a:p>
        </p:txBody>
      </p:sp>
    </p:spTree>
    <p:extLst>
      <p:ext uri="{BB962C8B-B14F-4D97-AF65-F5344CB8AC3E}">
        <p14:creationId xmlns:p14="http://schemas.microsoft.com/office/powerpoint/2010/main" val="35592928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459302A-39F9-C385-27B7-C16F1069C26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254C0C1-5717-76CB-FBB4-2465F4EB85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EC57E5-5FE5-1F23-7FEA-42155998430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6C57B24-0250-409E-8A33-B15E13BF7527}" type="datetimeFigureOut">
              <a:rPr lang="en-IN" smtClean="0"/>
              <a:t>21-03-2025</a:t>
            </a:fld>
            <a:endParaRPr lang="en-IN"/>
          </a:p>
        </p:txBody>
      </p:sp>
      <p:sp>
        <p:nvSpPr>
          <p:cNvPr id="5" name="Footer Placeholder 4">
            <a:extLst>
              <a:ext uri="{FF2B5EF4-FFF2-40B4-BE49-F238E27FC236}">
                <a16:creationId xmlns:a16="http://schemas.microsoft.com/office/drawing/2014/main" id="{2BE35EDD-E8A2-2032-5CC2-467C9708EE5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79059FDC-6393-6548-E096-C7A83E19170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EC50F4F-75AC-4670-A8C9-D3ADACE8431C}" type="slidenum">
              <a:rPr lang="en-IN" smtClean="0"/>
              <a:t>‹#›</a:t>
            </a:fld>
            <a:endParaRPr lang="en-IN"/>
          </a:p>
        </p:txBody>
      </p:sp>
    </p:spTree>
    <p:extLst>
      <p:ext uri="{BB962C8B-B14F-4D97-AF65-F5344CB8AC3E}">
        <p14:creationId xmlns:p14="http://schemas.microsoft.com/office/powerpoint/2010/main" val="3224896883"/>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34AB85C-3C78-5CE5-FE09-E0AB6E042406}"/>
              </a:ext>
            </a:extLst>
          </p:cNvPr>
          <p:cNvSpPr>
            <a:spLocks noGrp="1"/>
          </p:cNvSpPr>
          <p:nvPr>
            <p:ph type="ctrTitle"/>
          </p:nvPr>
        </p:nvSpPr>
        <p:spPr>
          <a:xfrm>
            <a:off x="1314824" y="735106"/>
            <a:ext cx="10053763" cy="2928470"/>
          </a:xfrm>
        </p:spPr>
        <p:txBody>
          <a:bodyPr anchor="b">
            <a:normAutofit/>
          </a:bodyPr>
          <a:lstStyle/>
          <a:p>
            <a:pPr algn="l"/>
            <a:r>
              <a:rPr lang="en-GB" sz="4800" b="1" dirty="0">
                <a:solidFill>
                  <a:srgbClr val="FFFFFF"/>
                </a:solidFill>
                <a:effectLst/>
                <a:latin typeface="Times New Roman" panose="02020603050405020304" pitchFamily="18" charset="0"/>
                <a:ea typeface="Times New Roman" panose="02020603050405020304" pitchFamily="18" charset="0"/>
              </a:rPr>
              <a:t>University of Wales </a:t>
            </a:r>
            <a:r>
              <a:rPr lang="en-GB" sz="4800" b="1" dirty="0">
                <a:solidFill>
                  <a:srgbClr val="FFFFFF"/>
                </a:solidFill>
                <a:latin typeface="Times New Roman" panose="02020603050405020304" pitchFamily="18" charset="0"/>
                <a:ea typeface="Times New Roman" panose="02020603050405020304" pitchFamily="18" charset="0"/>
              </a:rPr>
              <a:t>UW</a:t>
            </a:r>
            <a:r>
              <a:rPr lang="en-GB" sz="4800" b="1" dirty="0">
                <a:solidFill>
                  <a:srgbClr val="FFFFFF"/>
                </a:solidFill>
                <a:effectLst/>
                <a:latin typeface="Times New Roman" panose="02020603050405020304" pitchFamily="18" charset="0"/>
                <a:ea typeface="Times New Roman" panose="02020603050405020304" pitchFamily="18" charset="0"/>
              </a:rPr>
              <a:t>TSD</a:t>
            </a:r>
            <a:endParaRPr lang="en-IN" sz="4800" dirty="0">
              <a:solidFill>
                <a:srgbClr val="FFFFFF"/>
              </a:solidFill>
            </a:endParaRPr>
          </a:p>
        </p:txBody>
      </p:sp>
      <p:sp>
        <p:nvSpPr>
          <p:cNvPr id="3" name="Subtitle 2">
            <a:extLst>
              <a:ext uri="{FF2B5EF4-FFF2-40B4-BE49-F238E27FC236}">
                <a16:creationId xmlns:a16="http://schemas.microsoft.com/office/drawing/2014/main" id="{F348205B-1E75-83A0-CCC8-45B9168B5E0B}"/>
              </a:ext>
            </a:extLst>
          </p:cNvPr>
          <p:cNvSpPr>
            <a:spLocks noGrp="1"/>
          </p:cNvSpPr>
          <p:nvPr>
            <p:ph type="subTitle" idx="1"/>
          </p:nvPr>
        </p:nvSpPr>
        <p:spPr>
          <a:xfrm>
            <a:off x="379967" y="5194168"/>
            <a:ext cx="10894491" cy="1430255"/>
          </a:xfrm>
        </p:spPr>
        <p:txBody>
          <a:bodyPr anchor="ctr">
            <a:normAutofit fontScale="92500" lnSpcReduction="20000"/>
          </a:bodyPr>
          <a:lstStyle/>
          <a:p>
            <a:pPr algn="l"/>
            <a:r>
              <a:rPr lang="en-GB" sz="2000" b="1" dirty="0">
                <a:effectLst/>
                <a:latin typeface="Times New Roman" panose="02020603050405020304" pitchFamily="18" charset="0"/>
                <a:ea typeface="Times New Roman" panose="02020603050405020304" pitchFamily="18" charset="0"/>
                <a:cs typeface="Times New Roman" panose="02020603050405020304" pitchFamily="18" charset="0"/>
              </a:rPr>
              <a:t>Module Name: Effective teamworking</a:t>
            </a:r>
          </a:p>
          <a:p>
            <a:pPr algn="l"/>
            <a:r>
              <a:rPr lang="en-GB" sz="2000" b="1"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2000" b="1" dirty="0">
                <a:latin typeface="Times New Roman" panose="02020603050405020304" pitchFamily="18" charset="0"/>
                <a:ea typeface="Times New Roman" panose="02020603050405020304" pitchFamily="18" charset="0"/>
                <a:cs typeface="Times New Roman" panose="02020603050405020304" pitchFamily="18" charset="0"/>
              </a:rPr>
              <a:t>and communication</a:t>
            </a:r>
            <a:endParaRPr lang="en-GB" sz="20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l">
              <a:buNone/>
            </a:pP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algn="l"/>
            <a:r>
              <a:rPr lang="en-GB" sz="2000" b="1" dirty="0">
                <a:effectLst/>
                <a:latin typeface="Times New Roman" panose="02020603050405020304" pitchFamily="18" charset="0"/>
                <a:ea typeface="Times New Roman" panose="02020603050405020304" pitchFamily="18" charset="0"/>
                <a:cs typeface="Times New Roman" panose="02020603050405020304" pitchFamily="18" charset="0"/>
              </a:rPr>
              <a:t>Module Code</a:t>
            </a:r>
            <a:r>
              <a:rPr lang="en-GB" sz="1700" b="1"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700" b="1" dirty="0">
                <a:latin typeface="Times New Roman" panose="02020603050405020304" pitchFamily="18" charset="0"/>
                <a:cs typeface="Times New Roman" panose="02020603050405020304" pitchFamily="18" charset="0"/>
              </a:rPr>
              <a:t>(BMSW4009_CARD)</a:t>
            </a:r>
          </a:p>
          <a:p>
            <a:pPr marL="0" marR="0" algn="l">
              <a:buNone/>
            </a:pPr>
            <a:endParaRPr lang="en-IN" sz="17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l"/>
            <a:endParaRPr lang="en-IN" dirty="0">
              <a:latin typeface="Times New Roman" panose="02020603050405020304" pitchFamily="18" charset="0"/>
              <a:cs typeface="Times New Roman" panose="02020603050405020304" pitchFamily="18" charset="0"/>
            </a:endParaRPr>
          </a:p>
        </p:txBody>
      </p:sp>
      <p:sp>
        <p:nvSpPr>
          <p:cNvPr id="4" name="Subtitle 2">
            <a:extLst>
              <a:ext uri="{FF2B5EF4-FFF2-40B4-BE49-F238E27FC236}">
                <a16:creationId xmlns:a16="http://schemas.microsoft.com/office/drawing/2014/main" id="{04D34AF7-E69B-E31E-6F5A-8D6FC95DCCC9}"/>
              </a:ext>
            </a:extLst>
          </p:cNvPr>
          <p:cNvSpPr txBox="1">
            <a:spLocks/>
          </p:cNvSpPr>
          <p:nvPr/>
        </p:nvSpPr>
        <p:spPr>
          <a:xfrm>
            <a:off x="7051249" y="4590380"/>
            <a:ext cx="4223209" cy="1496291"/>
          </a:xfrm>
          <a:prstGeom prst="rect">
            <a:avLst/>
          </a:prstGeom>
        </p:spPr>
        <p:txBody>
          <a:bodyPr vert="horz" lIns="91440" tIns="91440" rIns="91440" bIns="91440" rtlCol="0">
            <a:noAutofit/>
          </a:bodyPr>
          <a:lstStyle>
            <a:lvl1pPr marL="0" indent="0" algn="l" defTabSz="914400" rtl="0" eaLnBrk="1" latinLnBrk="0" hangingPunct="1">
              <a:lnSpc>
                <a:spcPct val="120000"/>
              </a:lnSpc>
              <a:spcBef>
                <a:spcPts val="1000"/>
              </a:spcBef>
              <a:buClr>
                <a:schemeClr val="accent1"/>
              </a:buClr>
              <a:buSzPct val="100000"/>
              <a:buFont typeface="Arial" panose="020B0604020202020204" pitchFamily="34" charset="0"/>
              <a:buNone/>
              <a:defRPr sz="1800" b="0" kern="1200" cap="all" baseline="0">
                <a:solidFill>
                  <a:schemeClr val="tx1"/>
                </a:solidFill>
                <a:effectLst/>
                <a:latin typeface="+mn-lt"/>
                <a:ea typeface="+mn-ea"/>
                <a:cs typeface="+mn-cs"/>
              </a:defRPr>
            </a:lvl1pPr>
            <a:lvl2pPr marL="4572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800" kern="1200" cap="none" baseline="0">
                <a:solidFill>
                  <a:schemeClr val="tx1"/>
                </a:solidFill>
                <a:effectLst/>
                <a:latin typeface="+mn-lt"/>
                <a:ea typeface="+mn-ea"/>
                <a:cs typeface="+mn-cs"/>
              </a:defRPr>
            </a:lvl2pPr>
            <a:lvl3pPr marL="9144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800" kern="1200">
                <a:solidFill>
                  <a:schemeClr val="tx1"/>
                </a:solidFill>
                <a:effectLst/>
                <a:latin typeface="+mn-lt"/>
                <a:ea typeface="+mn-ea"/>
                <a:cs typeface="+mn-cs"/>
              </a:defRPr>
            </a:lvl3pPr>
            <a:lvl4pPr marL="13716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cap="none" baseline="0">
                <a:solidFill>
                  <a:schemeClr val="tx1"/>
                </a:solidFill>
                <a:effectLst/>
                <a:latin typeface="+mn-lt"/>
                <a:ea typeface="+mn-ea"/>
                <a:cs typeface="+mn-cs"/>
              </a:defRPr>
            </a:lvl4pPr>
            <a:lvl5pPr marL="18288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a:solidFill>
                  <a:schemeClr val="tx1"/>
                </a:solidFill>
                <a:effectLst/>
                <a:latin typeface="+mn-lt"/>
                <a:ea typeface="+mn-ea"/>
                <a:cs typeface="+mn-cs"/>
              </a:defRPr>
            </a:lvl5pPr>
            <a:lvl6pPr marL="22860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a:solidFill>
                  <a:schemeClr val="tx1"/>
                </a:solidFill>
                <a:effectLst/>
                <a:latin typeface="+mn-lt"/>
                <a:ea typeface="+mn-ea"/>
                <a:cs typeface="+mn-cs"/>
              </a:defRPr>
            </a:lvl6pPr>
            <a:lvl7pPr marL="27432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a:solidFill>
                  <a:schemeClr val="tx1"/>
                </a:solidFill>
                <a:effectLst/>
                <a:latin typeface="+mn-lt"/>
                <a:ea typeface="+mn-ea"/>
                <a:cs typeface="+mn-cs"/>
              </a:defRPr>
            </a:lvl7pPr>
            <a:lvl8pPr marL="32004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baseline="0">
                <a:solidFill>
                  <a:schemeClr val="tx1"/>
                </a:solidFill>
                <a:effectLst/>
                <a:latin typeface="+mn-lt"/>
                <a:ea typeface="+mn-ea"/>
                <a:cs typeface="+mn-cs"/>
              </a:defRPr>
            </a:lvl8pPr>
            <a:lvl9pPr marL="36576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baseline="0">
                <a:solidFill>
                  <a:schemeClr val="tx1"/>
                </a:solidFill>
                <a:effectLst/>
                <a:latin typeface="+mn-lt"/>
                <a:ea typeface="+mn-ea"/>
                <a:cs typeface="+mn-cs"/>
              </a:defRPr>
            </a:lvl9pPr>
          </a:lstStyle>
          <a:p>
            <a:pPr>
              <a:lnSpc>
                <a:spcPct val="150000"/>
              </a:lnSpc>
            </a:pPr>
            <a:r>
              <a:rPr lang="en-GB" sz="1600" b="1" dirty="0">
                <a:latin typeface="Times New Roman" panose="02020603050405020304" pitchFamily="18" charset="0"/>
                <a:ea typeface="Times New Roman" panose="02020603050405020304" pitchFamily="18" charset="0"/>
                <a:cs typeface="Times New Roman" panose="02020603050405020304" pitchFamily="18" charset="0"/>
              </a:rPr>
              <a:t>Student name: Mirela n. </a:t>
            </a:r>
            <a:r>
              <a:rPr lang="en-GB" sz="1600" b="1" dirty="0" err="1">
                <a:latin typeface="Times New Roman" panose="02020603050405020304" pitchFamily="18" charset="0"/>
                <a:ea typeface="Times New Roman" panose="02020603050405020304" pitchFamily="18" charset="0"/>
                <a:cs typeface="Times New Roman" panose="02020603050405020304" pitchFamily="18" charset="0"/>
              </a:rPr>
              <a:t>paval</a:t>
            </a:r>
            <a:r>
              <a:rPr lang="en-GB" sz="1600" b="1" dirty="0">
                <a:latin typeface="Times New Roman" panose="02020603050405020304" pitchFamily="18" charset="0"/>
                <a:ea typeface="Times New Roman" panose="02020603050405020304" pitchFamily="18" charset="0"/>
                <a:cs typeface="Times New Roman" panose="02020603050405020304" pitchFamily="18" charset="0"/>
              </a:rPr>
              <a:t>       Student ID:2410788</a:t>
            </a:r>
            <a:endParaRPr lang="en-IN" sz="1600" dirty="0">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50000"/>
              </a:lnSpc>
            </a:pPr>
            <a:r>
              <a:rPr lang="en-GB" sz="1600" b="1" dirty="0">
                <a:latin typeface="Times New Roman" panose="02020603050405020304" pitchFamily="18" charset="0"/>
                <a:ea typeface="Times New Roman" panose="02020603050405020304" pitchFamily="18" charset="0"/>
                <a:cs typeface="Times New Roman" panose="02020603050405020304" pitchFamily="18" charset="0"/>
              </a:rPr>
              <a:t>Date of submission: 21.03.2025</a:t>
            </a:r>
            <a:endParaRPr lang="en-IN" sz="1600" dirty="0">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5" name="Subtitle 2">
            <a:extLst>
              <a:ext uri="{FF2B5EF4-FFF2-40B4-BE49-F238E27FC236}">
                <a16:creationId xmlns:a16="http://schemas.microsoft.com/office/drawing/2014/main" id="{78644A48-93A9-C2E9-DE7F-049E4D1A9E93}"/>
              </a:ext>
            </a:extLst>
          </p:cNvPr>
          <p:cNvSpPr txBox="1">
            <a:spLocks/>
          </p:cNvSpPr>
          <p:nvPr/>
        </p:nvSpPr>
        <p:spPr>
          <a:xfrm>
            <a:off x="1039091" y="3529781"/>
            <a:ext cx="10110354" cy="512283"/>
          </a:xfrm>
          <a:prstGeom prst="rect">
            <a:avLst/>
          </a:prstGeom>
        </p:spPr>
        <p:txBody>
          <a:bodyPr vert="horz" lIns="91440" tIns="91440" rIns="91440" bIns="91440" rtlCol="0">
            <a:noAutofit/>
          </a:bodyPr>
          <a:lstStyle>
            <a:lvl1pPr marL="0" indent="0" algn="l" defTabSz="914400" rtl="0" eaLnBrk="1" latinLnBrk="0" hangingPunct="1">
              <a:lnSpc>
                <a:spcPct val="120000"/>
              </a:lnSpc>
              <a:spcBef>
                <a:spcPts val="1000"/>
              </a:spcBef>
              <a:buClr>
                <a:schemeClr val="accent1"/>
              </a:buClr>
              <a:buSzPct val="100000"/>
              <a:buFont typeface="Arial" panose="020B0604020202020204" pitchFamily="34" charset="0"/>
              <a:buNone/>
              <a:defRPr sz="1800" b="0" kern="1200" cap="all" baseline="0">
                <a:solidFill>
                  <a:schemeClr val="tx1"/>
                </a:solidFill>
                <a:effectLst/>
                <a:latin typeface="+mn-lt"/>
                <a:ea typeface="+mn-ea"/>
                <a:cs typeface="+mn-cs"/>
              </a:defRPr>
            </a:lvl1pPr>
            <a:lvl2pPr marL="4572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800" kern="1200" cap="none" baseline="0">
                <a:solidFill>
                  <a:schemeClr val="tx1"/>
                </a:solidFill>
                <a:effectLst/>
                <a:latin typeface="+mn-lt"/>
                <a:ea typeface="+mn-ea"/>
                <a:cs typeface="+mn-cs"/>
              </a:defRPr>
            </a:lvl2pPr>
            <a:lvl3pPr marL="9144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800" kern="1200">
                <a:solidFill>
                  <a:schemeClr val="tx1"/>
                </a:solidFill>
                <a:effectLst/>
                <a:latin typeface="+mn-lt"/>
                <a:ea typeface="+mn-ea"/>
                <a:cs typeface="+mn-cs"/>
              </a:defRPr>
            </a:lvl3pPr>
            <a:lvl4pPr marL="13716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cap="none" baseline="0">
                <a:solidFill>
                  <a:schemeClr val="tx1"/>
                </a:solidFill>
                <a:effectLst/>
                <a:latin typeface="+mn-lt"/>
                <a:ea typeface="+mn-ea"/>
                <a:cs typeface="+mn-cs"/>
              </a:defRPr>
            </a:lvl4pPr>
            <a:lvl5pPr marL="18288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a:solidFill>
                  <a:schemeClr val="tx1"/>
                </a:solidFill>
                <a:effectLst/>
                <a:latin typeface="+mn-lt"/>
                <a:ea typeface="+mn-ea"/>
                <a:cs typeface="+mn-cs"/>
              </a:defRPr>
            </a:lvl5pPr>
            <a:lvl6pPr marL="22860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a:solidFill>
                  <a:schemeClr val="tx1"/>
                </a:solidFill>
                <a:effectLst/>
                <a:latin typeface="+mn-lt"/>
                <a:ea typeface="+mn-ea"/>
                <a:cs typeface="+mn-cs"/>
              </a:defRPr>
            </a:lvl6pPr>
            <a:lvl7pPr marL="27432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a:solidFill>
                  <a:schemeClr val="tx1"/>
                </a:solidFill>
                <a:effectLst/>
                <a:latin typeface="+mn-lt"/>
                <a:ea typeface="+mn-ea"/>
                <a:cs typeface="+mn-cs"/>
              </a:defRPr>
            </a:lvl7pPr>
            <a:lvl8pPr marL="32004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baseline="0">
                <a:solidFill>
                  <a:schemeClr val="tx1"/>
                </a:solidFill>
                <a:effectLst/>
                <a:latin typeface="+mn-lt"/>
                <a:ea typeface="+mn-ea"/>
                <a:cs typeface="+mn-cs"/>
              </a:defRPr>
            </a:lvl8pPr>
            <a:lvl9pPr marL="36576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baseline="0">
                <a:solidFill>
                  <a:schemeClr val="tx1"/>
                </a:solidFill>
                <a:effectLst/>
                <a:latin typeface="+mn-lt"/>
                <a:ea typeface="+mn-ea"/>
                <a:cs typeface="+mn-cs"/>
              </a:defRPr>
            </a:lvl9pPr>
          </a:lstStyle>
          <a:p>
            <a:pPr algn="ctr"/>
            <a:r>
              <a:rPr lang="en-US" sz="1600" b="1" dirty="0">
                <a:solidFill>
                  <a:schemeClr val="bg1"/>
                </a:solidFill>
                <a:latin typeface="Times New Roman" panose="02020603050405020304" pitchFamily="18" charset="0"/>
                <a:cs typeface="Times New Roman" panose="02020603050405020304" pitchFamily="18" charset="0"/>
              </a:rPr>
              <a:t>Effective Conflict Management Through Teamwork and Development Models</a:t>
            </a:r>
          </a:p>
          <a:p>
            <a:endParaRPr lang="en-IN" sz="16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91281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par>
                                <p:cTn id="11" presetID="10" presetClass="entr" presetSubtype="0" fill="hold" grpId="0" nodeType="withEffect">
                                  <p:stCondLst>
                                    <p:cond delay="1000"/>
                                  </p:stCondLst>
                                  <p:iterate type="wd">
                                    <p:tmPct val="15000"/>
                                  </p:iterate>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1000"/>
                                  </p:stCondLst>
                                  <p:iterate type="wd">
                                    <p:tmPct val="15000"/>
                                  </p:iterate>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10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1000"/>
                                  </p:stCondLst>
                                  <p:iterate type="wd">
                                    <p:tmPct val="15000"/>
                                  </p:iterate>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32D8A2-6F70-C8C0-04F2-26DFFBFFB53D}"/>
              </a:ext>
            </a:extLst>
          </p:cNvPr>
          <p:cNvSpPr>
            <a:spLocks noGrp="1"/>
          </p:cNvSpPr>
          <p:nvPr>
            <p:ph type="title"/>
          </p:nvPr>
        </p:nvSpPr>
        <p:spPr>
          <a:xfrm>
            <a:off x="838200" y="365125"/>
            <a:ext cx="10505440" cy="1010603"/>
          </a:xfrm>
        </p:spPr>
        <p:txBody>
          <a:bodyPr vert="horz" lIns="91440" tIns="45720" rIns="91440" bIns="45720" rtlCol="0" anchor="ctr">
            <a:noAutofit/>
          </a:bodyPr>
          <a:lstStyle/>
          <a:p>
            <a:r>
              <a:rPr lang="en-IN" sz="4800" b="1" dirty="0">
                <a:solidFill>
                  <a:srgbClr val="0070C0"/>
                </a:solidFill>
                <a:latin typeface="Times New Roman"/>
                <a:cs typeface="Times New Roman"/>
              </a:rPr>
              <a:t>Presentation Overview</a:t>
            </a:r>
            <a:br>
              <a:rPr lang="en-IN" sz="4800" b="1" dirty="0">
                <a:latin typeface="Times New Roman"/>
                <a:cs typeface="Times New Roman"/>
              </a:rPr>
            </a:br>
            <a:endParaRPr lang="en-IN" sz="4800">
              <a:latin typeface="Times New Roman" panose="02020603050405020304" pitchFamily="18" charset="0"/>
              <a:cs typeface="Times New Roman" panose="02020603050405020304" pitchFamily="18" charset="0"/>
            </a:endParaRPr>
          </a:p>
        </p:txBody>
      </p:sp>
      <p:sp>
        <p:nvSpPr>
          <p:cNvPr id="59" name="TextBox 58">
            <a:extLst>
              <a:ext uri="{FF2B5EF4-FFF2-40B4-BE49-F238E27FC236}">
                <a16:creationId xmlns:a16="http://schemas.microsoft.com/office/drawing/2014/main" id="{A861C44A-795B-8A5C-8ECA-60461DBDEADC}"/>
              </a:ext>
            </a:extLst>
          </p:cNvPr>
          <p:cNvSpPr txBox="1"/>
          <p:nvPr/>
        </p:nvSpPr>
        <p:spPr>
          <a:xfrm>
            <a:off x="142240" y="1056640"/>
            <a:ext cx="11379200" cy="74421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1013"/>
              </a:lnSpc>
            </a:pPr>
            <a:r>
              <a:rPr lang="en-US" sz="2800" b="1" dirty="0">
                <a:latin typeface="Times New Roman"/>
                <a:cs typeface="Arial"/>
              </a:rPr>
              <a:t>Title: Effective Conflict Management Through Teamwork and</a:t>
            </a:r>
            <a:endParaRPr lang="en-US" dirty="0"/>
          </a:p>
          <a:p>
            <a:pPr>
              <a:lnSpc>
                <a:spcPts val="1013"/>
              </a:lnSpc>
            </a:pPr>
            <a:endParaRPr lang="en-US" sz="2800" b="1" dirty="0">
              <a:latin typeface="Times New Roman"/>
              <a:cs typeface="Arial"/>
            </a:endParaRPr>
          </a:p>
          <a:p>
            <a:pPr>
              <a:lnSpc>
                <a:spcPts val="1013"/>
              </a:lnSpc>
            </a:pPr>
            <a:endParaRPr lang="en-US" sz="2800" b="1" dirty="0">
              <a:latin typeface="Times New Roman"/>
              <a:cs typeface="Arial"/>
            </a:endParaRPr>
          </a:p>
          <a:p>
            <a:pPr>
              <a:lnSpc>
                <a:spcPts val="1013"/>
              </a:lnSpc>
            </a:pPr>
            <a:r>
              <a:rPr lang="en-US" sz="2800" b="1" dirty="0">
                <a:latin typeface="Times New Roman"/>
                <a:cs typeface="Arial"/>
              </a:rPr>
              <a:t> Development Models​​</a:t>
            </a:r>
            <a:endParaRPr lang="en-US" dirty="0"/>
          </a:p>
          <a:p>
            <a:pPr>
              <a:lnSpc>
                <a:spcPts val="1013"/>
              </a:lnSpc>
            </a:pPr>
            <a:endParaRPr lang="en-US" sz="2400" b="1" dirty="0">
              <a:latin typeface="Times New Roman"/>
              <a:cs typeface="Arial"/>
            </a:endParaRPr>
          </a:p>
          <a:p>
            <a:pPr>
              <a:lnSpc>
                <a:spcPts val="1013"/>
              </a:lnSpc>
            </a:pPr>
            <a:endParaRPr lang="en-US" sz="2400" b="1" dirty="0">
              <a:latin typeface="Times New Roman"/>
              <a:cs typeface="Arial"/>
            </a:endParaRPr>
          </a:p>
          <a:p>
            <a:pPr>
              <a:lnSpc>
                <a:spcPts val="1013"/>
              </a:lnSpc>
            </a:pPr>
            <a:endParaRPr lang="en-US" sz="2400" b="1" dirty="0">
              <a:latin typeface="Times New Roman"/>
              <a:cs typeface="Arial"/>
            </a:endParaRPr>
          </a:p>
          <a:p>
            <a:pPr>
              <a:lnSpc>
                <a:spcPts val="1013"/>
              </a:lnSpc>
            </a:pPr>
            <a:endParaRPr lang="en-US" sz="2400" b="1" dirty="0">
              <a:latin typeface="Times New Roman"/>
              <a:cs typeface="Arial"/>
            </a:endParaRPr>
          </a:p>
          <a:p>
            <a:pPr>
              <a:lnSpc>
                <a:spcPts val="1013"/>
              </a:lnSpc>
            </a:pPr>
            <a:r>
              <a:rPr lang="en-US" sz="3200" b="1" dirty="0">
                <a:solidFill>
                  <a:srgbClr val="0070C0"/>
                </a:solidFill>
                <a:latin typeface="Times New Roman"/>
                <a:cs typeface="Arial"/>
              </a:rPr>
              <a:t>Areas to be addressed:</a:t>
            </a:r>
          </a:p>
          <a:p>
            <a:pPr>
              <a:lnSpc>
                <a:spcPts val="1013"/>
              </a:lnSpc>
            </a:pPr>
            <a:endParaRPr lang="en-US" sz="2800" b="1" dirty="0">
              <a:latin typeface="Times New Roman"/>
              <a:cs typeface="Arial"/>
            </a:endParaRPr>
          </a:p>
          <a:p>
            <a:pPr>
              <a:lnSpc>
                <a:spcPts val="1013"/>
              </a:lnSpc>
            </a:pPr>
            <a:endParaRPr lang="en-US" sz="2800" b="1" dirty="0">
              <a:latin typeface="Times New Roman"/>
              <a:cs typeface="Arial"/>
            </a:endParaRPr>
          </a:p>
          <a:p>
            <a:pPr>
              <a:lnSpc>
                <a:spcPts val="1013"/>
              </a:lnSpc>
            </a:pPr>
            <a:endParaRPr lang="en-US" sz="2800" b="1" dirty="0">
              <a:latin typeface="Times New Roman"/>
              <a:cs typeface="Arial"/>
            </a:endParaRPr>
          </a:p>
          <a:p>
            <a:pPr>
              <a:lnSpc>
                <a:spcPts val="1013"/>
              </a:lnSpc>
            </a:pPr>
            <a:endParaRPr lang="en-US" sz="2000" b="1" dirty="0">
              <a:latin typeface="Times New Roman"/>
              <a:cs typeface="Arial"/>
            </a:endParaRPr>
          </a:p>
          <a:p>
            <a:pPr marL="457200" indent="-457200">
              <a:lnSpc>
                <a:spcPts val="1013"/>
              </a:lnSpc>
              <a:buAutoNum type="arabicPeriod"/>
            </a:pPr>
            <a:r>
              <a:rPr lang="en-US" sz="2000" b="1" dirty="0">
                <a:latin typeface="Times New Roman"/>
                <a:cs typeface="Arial"/>
              </a:rPr>
              <a:t>Defining conflict </a:t>
            </a:r>
          </a:p>
          <a:p>
            <a:pPr marL="457200" indent="-457200">
              <a:lnSpc>
                <a:spcPts val="1013"/>
              </a:lnSpc>
              <a:buAutoNum type="arabicPeriod"/>
            </a:pPr>
            <a:endParaRPr lang="en-US" sz="2000" b="1" dirty="0">
              <a:latin typeface="Times New Roman"/>
              <a:cs typeface="Arial"/>
            </a:endParaRPr>
          </a:p>
          <a:p>
            <a:pPr marL="457200" indent="-457200">
              <a:lnSpc>
                <a:spcPts val="1013"/>
              </a:lnSpc>
              <a:buAutoNum type="arabicPeriod"/>
            </a:pPr>
            <a:endParaRPr lang="en-US" sz="2000" b="1" dirty="0">
              <a:latin typeface="Times New Roman"/>
              <a:cs typeface="Arial"/>
            </a:endParaRPr>
          </a:p>
          <a:p>
            <a:pPr>
              <a:lnSpc>
                <a:spcPts val="1013"/>
              </a:lnSpc>
            </a:pPr>
            <a:endParaRPr lang="en-US" sz="2000" b="1" dirty="0">
              <a:latin typeface="Times New Roman"/>
              <a:cs typeface="Arial"/>
            </a:endParaRPr>
          </a:p>
          <a:p>
            <a:pPr>
              <a:lnSpc>
                <a:spcPts val="1013"/>
              </a:lnSpc>
            </a:pPr>
            <a:endParaRPr lang="en-US" sz="2000" b="1" dirty="0">
              <a:latin typeface="Times New Roman"/>
              <a:cs typeface="Arial"/>
            </a:endParaRPr>
          </a:p>
          <a:p>
            <a:pPr>
              <a:lnSpc>
                <a:spcPts val="1013"/>
              </a:lnSpc>
            </a:pPr>
            <a:r>
              <a:rPr lang="en-US" sz="2000" b="1" dirty="0">
                <a:latin typeface="Times New Roman"/>
                <a:cs typeface="Arial"/>
              </a:rPr>
              <a:t>2.How to manage conflict in teams ( Thomas –Kilmann Theory )</a:t>
            </a:r>
          </a:p>
          <a:p>
            <a:pPr>
              <a:lnSpc>
                <a:spcPts val="1013"/>
              </a:lnSpc>
            </a:pPr>
            <a:endParaRPr lang="en-US" sz="2000" b="1" dirty="0">
              <a:latin typeface="Times New Roman"/>
              <a:cs typeface="Arial"/>
            </a:endParaRPr>
          </a:p>
          <a:p>
            <a:pPr>
              <a:lnSpc>
                <a:spcPts val="1013"/>
              </a:lnSpc>
            </a:pPr>
            <a:endParaRPr lang="en-US" sz="2000" b="1" dirty="0">
              <a:latin typeface="Times New Roman"/>
              <a:cs typeface="Arial"/>
            </a:endParaRPr>
          </a:p>
          <a:p>
            <a:pPr>
              <a:lnSpc>
                <a:spcPts val="1013"/>
              </a:lnSpc>
            </a:pPr>
            <a:r>
              <a:rPr lang="en-US" sz="2000" b="1" dirty="0">
                <a:latin typeface="Times New Roman"/>
                <a:cs typeface="Arial"/>
              </a:rPr>
              <a:t>3.How to manage conflict in teams (Bruce Tuckman Theory)</a:t>
            </a:r>
          </a:p>
          <a:p>
            <a:pPr>
              <a:lnSpc>
                <a:spcPts val="1013"/>
              </a:lnSpc>
            </a:pPr>
            <a:endParaRPr lang="en-US" sz="2000" b="1" dirty="0">
              <a:latin typeface="Times New Roman"/>
              <a:cs typeface="Arial"/>
            </a:endParaRPr>
          </a:p>
          <a:p>
            <a:pPr>
              <a:lnSpc>
                <a:spcPts val="1013"/>
              </a:lnSpc>
            </a:pPr>
            <a:endParaRPr lang="en-US" sz="2000" b="1" dirty="0">
              <a:latin typeface="Times New Roman"/>
              <a:cs typeface="Arial"/>
            </a:endParaRPr>
          </a:p>
          <a:p>
            <a:pPr>
              <a:lnSpc>
                <a:spcPts val="1013"/>
              </a:lnSpc>
            </a:pPr>
            <a:r>
              <a:rPr lang="en-US" sz="2000" b="1" dirty="0">
                <a:latin typeface="Times New Roman"/>
                <a:cs typeface="Arial"/>
              </a:rPr>
              <a:t>4.How to manage conflict in teams (Examples of Conflict and Conflict Resolution )</a:t>
            </a:r>
          </a:p>
          <a:p>
            <a:pPr>
              <a:lnSpc>
                <a:spcPts val="1013"/>
              </a:lnSpc>
            </a:pPr>
            <a:endParaRPr lang="en-US" sz="2000" b="1" dirty="0">
              <a:latin typeface="Times New Roman"/>
              <a:cs typeface="Arial"/>
            </a:endParaRPr>
          </a:p>
          <a:p>
            <a:pPr>
              <a:lnSpc>
                <a:spcPts val="1013"/>
              </a:lnSpc>
            </a:pPr>
            <a:endParaRPr lang="en-US" sz="2000" b="1" dirty="0">
              <a:latin typeface="Times New Roman"/>
              <a:cs typeface="Arial"/>
            </a:endParaRPr>
          </a:p>
          <a:p>
            <a:pPr>
              <a:lnSpc>
                <a:spcPts val="1013"/>
              </a:lnSpc>
            </a:pPr>
            <a:endParaRPr lang="en-US" sz="2000" b="1" dirty="0">
              <a:latin typeface="Times New Roman"/>
              <a:cs typeface="Arial"/>
            </a:endParaRPr>
          </a:p>
          <a:p>
            <a:pPr>
              <a:lnSpc>
                <a:spcPts val="1013"/>
              </a:lnSpc>
            </a:pPr>
            <a:endParaRPr lang="en-US" sz="2000" b="1" dirty="0">
              <a:latin typeface="Times New Roman"/>
              <a:cs typeface="Arial"/>
            </a:endParaRPr>
          </a:p>
          <a:p>
            <a:pPr>
              <a:lnSpc>
                <a:spcPts val="1013"/>
              </a:lnSpc>
            </a:pPr>
            <a:r>
              <a:rPr lang="en-US" sz="2000" b="1" dirty="0">
                <a:latin typeface="Times New Roman"/>
                <a:cs typeface="Arial"/>
              </a:rPr>
              <a:t>5.References</a:t>
            </a:r>
          </a:p>
          <a:p>
            <a:pPr>
              <a:lnSpc>
                <a:spcPts val="1013"/>
              </a:lnSpc>
            </a:pPr>
            <a:endParaRPr lang="en-US" sz="2000" b="1" dirty="0">
              <a:latin typeface="Times New Roman"/>
              <a:cs typeface="Arial"/>
            </a:endParaRPr>
          </a:p>
          <a:p>
            <a:pPr>
              <a:lnSpc>
                <a:spcPts val="1013"/>
              </a:lnSpc>
            </a:pPr>
            <a:endParaRPr lang="en-US" sz="2000" b="1" dirty="0">
              <a:latin typeface="Times New Roman"/>
              <a:cs typeface="Arial"/>
            </a:endParaRPr>
          </a:p>
          <a:p>
            <a:pPr>
              <a:lnSpc>
                <a:spcPts val="1013"/>
              </a:lnSpc>
            </a:pPr>
            <a:endParaRPr lang="en-US" sz="2000" b="1" dirty="0">
              <a:latin typeface="Times New Roman"/>
              <a:cs typeface="Arial"/>
            </a:endParaRPr>
          </a:p>
          <a:p>
            <a:pPr>
              <a:lnSpc>
                <a:spcPts val="1013"/>
              </a:lnSpc>
            </a:pPr>
            <a:endParaRPr lang="en-US" sz="2000" b="1" dirty="0">
              <a:latin typeface="Times New Roman"/>
              <a:cs typeface="Arial"/>
            </a:endParaRPr>
          </a:p>
          <a:p>
            <a:pPr>
              <a:lnSpc>
                <a:spcPts val="1013"/>
              </a:lnSpc>
            </a:pPr>
            <a:endParaRPr lang="en-US" sz="2000" dirty="0">
              <a:latin typeface="Times New Roman"/>
              <a:cs typeface="Arial"/>
            </a:endParaRPr>
          </a:p>
          <a:p>
            <a:pPr>
              <a:lnSpc>
                <a:spcPts val="1013"/>
              </a:lnSpc>
            </a:pPr>
            <a:endParaRPr lang="en-US" sz="2000" dirty="0">
              <a:latin typeface="Times New Roman"/>
              <a:cs typeface="Arial"/>
            </a:endParaRPr>
          </a:p>
          <a:p>
            <a:pPr>
              <a:lnSpc>
                <a:spcPts val="1013"/>
              </a:lnSpc>
            </a:pPr>
            <a:endParaRPr lang="en-US" sz="2000" dirty="0">
              <a:latin typeface="Times New Roman"/>
              <a:cs typeface="Arial"/>
            </a:endParaRPr>
          </a:p>
          <a:p>
            <a:pPr>
              <a:lnSpc>
                <a:spcPts val="1013"/>
              </a:lnSpc>
            </a:pPr>
            <a:endParaRPr lang="en-US" sz="2000" dirty="0">
              <a:latin typeface="Times New Roman"/>
              <a:cs typeface="Arial"/>
            </a:endParaRPr>
          </a:p>
          <a:p>
            <a:pPr>
              <a:lnSpc>
                <a:spcPts val="1013"/>
              </a:lnSpc>
            </a:pPr>
            <a:endParaRPr lang="en-US" sz="2000" dirty="0">
              <a:latin typeface="Times New Roman"/>
              <a:cs typeface="Arial"/>
            </a:endParaRPr>
          </a:p>
          <a:p>
            <a:pPr>
              <a:lnSpc>
                <a:spcPts val="1013"/>
              </a:lnSpc>
            </a:pPr>
            <a:endParaRPr lang="en-US" sz="2000" dirty="0">
              <a:latin typeface="Times New Roman"/>
              <a:cs typeface="Arial"/>
            </a:endParaRPr>
          </a:p>
          <a:p>
            <a:pPr>
              <a:lnSpc>
                <a:spcPts val="1013"/>
              </a:lnSpc>
            </a:pPr>
            <a:endParaRPr lang="en-US" sz="2000" dirty="0">
              <a:latin typeface="Times New Roman"/>
              <a:cs typeface="Arial"/>
            </a:endParaRPr>
          </a:p>
          <a:p>
            <a:pPr>
              <a:lnSpc>
                <a:spcPts val="1013"/>
              </a:lnSpc>
            </a:pPr>
            <a:r>
              <a:rPr lang="en-US" sz="2000" dirty="0">
                <a:latin typeface="Times New Roman"/>
                <a:cs typeface="Arial"/>
              </a:rPr>
              <a:t>   </a:t>
            </a:r>
          </a:p>
          <a:p>
            <a:pPr>
              <a:lnSpc>
                <a:spcPts val="1013"/>
              </a:lnSpc>
            </a:pPr>
            <a:endParaRPr lang="en-US" sz="2000" dirty="0">
              <a:latin typeface="Times New Roman"/>
              <a:cs typeface="Arial"/>
            </a:endParaRPr>
          </a:p>
          <a:p>
            <a:pPr>
              <a:lnSpc>
                <a:spcPts val="1013"/>
              </a:lnSpc>
            </a:pPr>
            <a:r>
              <a:rPr lang="en-US" sz="2000" dirty="0">
                <a:latin typeface="Times New Roman"/>
                <a:cs typeface="Arial"/>
              </a:rPr>
              <a:t>           </a:t>
            </a:r>
          </a:p>
          <a:p>
            <a:pPr>
              <a:lnSpc>
                <a:spcPts val="1013"/>
              </a:lnSpc>
            </a:pPr>
            <a:endParaRPr lang="en-US" sz="2400" dirty="0">
              <a:latin typeface="Times New Roman"/>
              <a:cs typeface="Arial"/>
            </a:endParaRPr>
          </a:p>
          <a:p>
            <a:pPr>
              <a:lnSpc>
                <a:spcPts val="1013"/>
              </a:lnSpc>
            </a:pPr>
            <a:endParaRPr lang="en-US" sz="2400" b="1" dirty="0">
              <a:latin typeface="Times New Roman"/>
              <a:cs typeface="Arial"/>
            </a:endParaRPr>
          </a:p>
          <a:p>
            <a:pPr>
              <a:lnSpc>
                <a:spcPts val="1013"/>
              </a:lnSpc>
            </a:pPr>
            <a:endParaRPr lang="en-US" sz="2400" b="1" dirty="0">
              <a:latin typeface="Times New Roman"/>
              <a:cs typeface="Arial"/>
            </a:endParaRPr>
          </a:p>
          <a:p>
            <a:pPr>
              <a:lnSpc>
                <a:spcPts val="1013"/>
              </a:lnSpc>
            </a:pPr>
            <a:endParaRPr lang="en-US" sz="2400" b="1" dirty="0">
              <a:latin typeface="Times New Roman"/>
              <a:cs typeface="Arial"/>
            </a:endParaRPr>
          </a:p>
          <a:p>
            <a:pPr>
              <a:lnSpc>
                <a:spcPts val="1013"/>
              </a:lnSpc>
            </a:pPr>
            <a:endParaRPr lang="en-US" sz="2400" b="1" dirty="0">
              <a:latin typeface="Times New Roman"/>
              <a:cs typeface="Arial"/>
            </a:endParaRPr>
          </a:p>
          <a:p>
            <a:pPr>
              <a:lnSpc>
                <a:spcPts val="1013"/>
              </a:lnSpc>
            </a:pPr>
            <a:endParaRPr lang="en-US" sz="2400" b="1" dirty="0">
              <a:latin typeface="Times New Roman"/>
              <a:cs typeface="Arial"/>
            </a:endParaRPr>
          </a:p>
          <a:p>
            <a:pPr>
              <a:lnSpc>
                <a:spcPts val="1013"/>
              </a:lnSpc>
            </a:pPr>
            <a:endParaRPr lang="en-US" sz="2400" b="1" dirty="0">
              <a:latin typeface="Times New Roman"/>
              <a:cs typeface="Arial"/>
            </a:endParaRPr>
          </a:p>
          <a:p>
            <a:pPr>
              <a:lnSpc>
                <a:spcPts val="1013"/>
              </a:lnSpc>
            </a:pPr>
            <a:endParaRPr lang="en-US" sz="2400" b="1" dirty="0">
              <a:latin typeface="Times New Roman"/>
              <a:cs typeface="Arial"/>
            </a:endParaRPr>
          </a:p>
          <a:p>
            <a:pPr>
              <a:lnSpc>
                <a:spcPts val="1013"/>
              </a:lnSpc>
            </a:pPr>
            <a:endParaRPr lang="en-US" sz="2400" b="1" dirty="0">
              <a:latin typeface="Times New Roman"/>
              <a:cs typeface="Arial"/>
            </a:endParaRPr>
          </a:p>
          <a:p>
            <a:pPr>
              <a:lnSpc>
                <a:spcPts val="1013"/>
              </a:lnSpc>
            </a:pPr>
            <a:endParaRPr lang="en-US" sz="2400" b="1" dirty="0">
              <a:latin typeface="Times New Roman"/>
              <a:cs typeface="Arial"/>
            </a:endParaRPr>
          </a:p>
          <a:p>
            <a:pPr>
              <a:lnSpc>
                <a:spcPts val="1013"/>
              </a:lnSpc>
            </a:pPr>
            <a:endParaRPr lang="en-US" sz="2400" b="1" dirty="0">
              <a:latin typeface="Times New Roman"/>
              <a:cs typeface="Arial"/>
            </a:endParaRPr>
          </a:p>
          <a:p>
            <a:pPr>
              <a:lnSpc>
                <a:spcPts val="1013"/>
              </a:lnSpc>
            </a:pPr>
            <a:endParaRPr lang="en-US" sz="2400" b="1" dirty="0">
              <a:latin typeface="Times New Roman"/>
              <a:cs typeface="Arial"/>
            </a:endParaRPr>
          </a:p>
          <a:p>
            <a:pPr>
              <a:lnSpc>
                <a:spcPts val="1013"/>
              </a:lnSpc>
            </a:pPr>
            <a:endParaRPr lang="en-US" sz="2400" b="1" dirty="0">
              <a:latin typeface="Times New Roman"/>
              <a:cs typeface="Arial"/>
            </a:endParaRPr>
          </a:p>
        </p:txBody>
      </p:sp>
      <p:sp>
        <p:nvSpPr>
          <p:cNvPr id="154" name="Content Placeholder 153">
            <a:extLst>
              <a:ext uri="{FF2B5EF4-FFF2-40B4-BE49-F238E27FC236}">
                <a16:creationId xmlns:a16="http://schemas.microsoft.com/office/drawing/2014/main" id="{E70AA1FC-E88E-7BE3-4200-F79485317ACF}"/>
              </a:ext>
            </a:extLst>
          </p:cNvPr>
          <p:cNvSpPr>
            <a:spLocks noGrp="1"/>
          </p:cNvSpPr>
          <p:nvPr>
            <p:ph idx="1"/>
          </p:nvPr>
        </p:nvSpPr>
        <p:spPr>
          <a:xfrm>
            <a:off x="4404360" y="2933065"/>
            <a:ext cx="6949440" cy="3243898"/>
          </a:xfrm>
        </p:spPr>
        <p:txBody>
          <a:bodyPr vert="horz" lIns="91440" tIns="45720" rIns="91440" bIns="45720" rtlCol="0" anchor="t">
            <a:normAutofit/>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6826288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6E6B5-26D6-6724-7C02-275568EF8ECB}"/>
              </a:ext>
            </a:extLst>
          </p:cNvPr>
          <p:cNvSpPr>
            <a:spLocks noGrp="1"/>
          </p:cNvSpPr>
          <p:nvPr>
            <p:ph type="title"/>
          </p:nvPr>
        </p:nvSpPr>
        <p:spPr>
          <a:xfrm>
            <a:off x="838200" y="365126"/>
            <a:ext cx="10515600" cy="834410"/>
          </a:xfrm>
        </p:spPr>
        <p:txBody>
          <a:bodyPr>
            <a:normAutofit/>
          </a:bodyPr>
          <a:lstStyle/>
          <a:p>
            <a:pPr algn="ctr"/>
            <a:r>
              <a:rPr lang="en-GB" sz="2400" b="1" dirty="0">
                <a:effectLst/>
                <a:latin typeface="Times New Roman" panose="02020603050405020304" pitchFamily="18" charset="0"/>
                <a:ea typeface="Arial" panose="020B0604020202020204" pitchFamily="34" charset="0"/>
                <a:cs typeface="Times New Roman" panose="02020603050405020304" pitchFamily="18" charset="0"/>
              </a:rPr>
              <a:t>How to Manage Conflict in Teams</a:t>
            </a:r>
            <a:endParaRPr lang="en-IN" sz="5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30414DB-5C70-B93C-E013-F955C1A0737F}"/>
              </a:ext>
            </a:extLst>
          </p:cNvPr>
          <p:cNvSpPr>
            <a:spLocks noGrp="1"/>
          </p:cNvSpPr>
          <p:nvPr>
            <p:ph idx="1"/>
          </p:nvPr>
        </p:nvSpPr>
        <p:spPr>
          <a:xfrm>
            <a:off x="655320" y="1295269"/>
            <a:ext cx="6239256" cy="4361689"/>
          </a:xfrm>
        </p:spPr>
        <p:txBody>
          <a:bodyPr>
            <a:normAutofit lnSpcReduction="10000"/>
          </a:bodyPr>
          <a:lstStyle/>
          <a:p>
            <a:pPr marL="0" marR="0" algn="just">
              <a:lnSpc>
                <a:spcPct val="115000"/>
              </a:lnSpc>
              <a:buNone/>
            </a:pPr>
            <a:r>
              <a:rPr lang="en-GB" sz="1800" b="1" dirty="0">
                <a:effectLst/>
                <a:latin typeface="Times New Roman" panose="02020603050405020304" pitchFamily="18" charset="0"/>
                <a:ea typeface="Arial" panose="020B0604020202020204" pitchFamily="34" charset="0"/>
                <a:cs typeface="Times New Roman" panose="02020603050405020304" pitchFamily="18" charset="0"/>
              </a:rPr>
              <a:t>Defining Conflict</a:t>
            </a:r>
          </a:p>
          <a:p>
            <a:pPr marL="57150" indent="-285750" algn="just">
              <a:lnSpc>
                <a:spcPct val="115000"/>
              </a:lnSpc>
            </a:pPr>
            <a:r>
              <a:rPr lang="en-GB" sz="1800" u="none" strike="noStrike" dirty="0">
                <a:effectLst/>
                <a:latin typeface="Times New Roman" panose="02020603050405020304" pitchFamily="18" charset="0"/>
                <a:ea typeface="Arial" panose="020B0604020202020204" pitchFamily="34" charset="0"/>
                <a:cs typeface="Times New Roman" panose="02020603050405020304" pitchFamily="18" charset="0"/>
              </a:rPr>
              <a:t>A disagreement or clash of ideas along with values and interests creates conflict which emerges either between individual members or collective entities (Molnar and </a:t>
            </a:r>
            <a:r>
              <a:rPr lang="en-GB" sz="1800" u="none" strike="noStrike" dirty="0" err="1">
                <a:effectLst/>
                <a:latin typeface="Times New Roman" panose="02020603050405020304" pitchFamily="18" charset="0"/>
                <a:ea typeface="Arial" panose="020B0604020202020204" pitchFamily="34" charset="0"/>
                <a:cs typeface="Times New Roman" panose="02020603050405020304" pitchFamily="18" charset="0"/>
              </a:rPr>
              <a:t>Palmås</a:t>
            </a:r>
            <a:r>
              <a:rPr lang="en-GB" sz="1800" u="none" strike="noStrike" dirty="0">
                <a:effectLst/>
                <a:latin typeface="Times New Roman" panose="02020603050405020304" pitchFamily="18" charset="0"/>
                <a:ea typeface="Arial" panose="020B0604020202020204" pitchFamily="34" charset="0"/>
                <a:cs typeface="Times New Roman" panose="02020603050405020304" pitchFamily="18" charset="0"/>
              </a:rPr>
              <a:t>, 2022).</a:t>
            </a:r>
            <a:endParaRPr lang="en-IN" sz="1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57150" indent="-285750" algn="just">
              <a:lnSpc>
                <a:spcPct val="115000"/>
              </a:lnSpc>
            </a:pPr>
            <a:r>
              <a:rPr lang="en-GB" sz="1800" u="none" strike="noStrike" dirty="0">
                <a:effectLst/>
                <a:latin typeface="Times New Roman" panose="02020603050405020304" pitchFamily="18" charset="0"/>
                <a:ea typeface="Arial" panose="020B0604020202020204" pitchFamily="34" charset="0"/>
                <a:cs typeface="Times New Roman" panose="02020603050405020304" pitchFamily="18" charset="0"/>
              </a:rPr>
              <a:t>A dispute emerges when individuals hold diverse goals and values and communicate differently or when they receive varying amounts of resources (Aririguzoh,2022, pp.1-11).</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rtl="0" fontAlgn="base">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cs typeface="Times New Roman" panose="02020603050405020304" pitchFamily="18" charset="0"/>
              </a:rPr>
              <a:t>Differing perspectives and interests</a:t>
            </a:r>
          </a:p>
          <a:p>
            <a:pPr algn="just" rtl="0" fontAlgn="base">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cs typeface="Times New Roman" panose="02020603050405020304" pitchFamily="18" charset="0"/>
              </a:rPr>
              <a:t>Miscommunication and misunderstandings</a:t>
            </a:r>
          </a:p>
          <a:p>
            <a:pPr algn="just" fontAlgn="base"/>
            <a:r>
              <a:rPr lang="en-US" sz="1800" b="0" i="0" u="none" strike="noStrike" dirty="0">
                <a:solidFill>
                  <a:srgbClr val="000000"/>
                </a:solidFill>
                <a:effectLst/>
                <a:latin typeface="Times New Roman" panose="02020603050405020304" pitchFamily="18" charset="0"/>
                <a:cs typeface="Times New Roman" panose="02020603050405020304" pitchFamily="18" charset="0"/>
              </a:rPr>
              <a:t>Clear and concise information sharing (Lo, 2023, p.102720)</a:t>
            </a:r>
          </a:p>
          <a:p>
            <a:pPr algn="just" fontAlgn="base"/>
            <a:r>
              <a:rPr lang="en-GB" sz="1800" u="none" strike="noStrike" dirty="0">
                <a:effectLst/>
                <a:latin typeface="Times New Roman" panose="02020603050405020304" pitchFamily="18" charset="0"/>
                <a:ea typeface="Arial" panose="020B0604020202020204" pitchFamily="34" charset="0"/>
                <a:cs typeface="Times New Roman" panose="02020603050405020304" pitchFamily="18" charset="0"/>
              </a:rPr>
              <a:t>Organizations need conflict resolution strategies which both promote teamwork and preserve group performance.</a:t>
            </a:r>
            <a:endParaRPr lang="en-IN" sz="1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algn="just" rtl="0" fontAlgn="base">
              <a:buFont typeface="Arial" panose="020B0604020202020204" pitchFamily="34" charset="0"/>
              <a:buChar char="•"/>
            </a:pPr>
            <a:endParaRPr lang="en-US" sz="1800" b="0" i="0" u="none" strike="noStrike" dirty="0">
              <a:solidFill>
                <a:srgbClr val="000000"/>
              </a:solidFill>
              <a:effectLst/>
              <a:latin typeface="Times New Roman" panose="02020603050405020304" pitchFamily="18" charset="0"/>
              <a:cs typeface="Times New Roman" panose="02020603050405020304" pitchFamily="18" charset="0"/>
            </a:endParaRPr>
          </a:p>
          <a:p>
            <a:pPr algn="just" rtl="0" fontAlgn="base">
              <a:buFont typeface="Arial" panose="020B0604020202020204" pitchFamily="34" charset="0"/>
              <a:buChar char="•"/>
            </a:pPr>
            <a:endParaRPr lang="en-US" sz="1800" b="0" i="0" u="none" strike="noStrike" dirty="0">
              <a:solidFill>
                <a:srgbClr val="000000"/>
              </a:solidFill>
              <a:effectLst/>
              <a:latin typeface="Times New Roman" panose="02020603050405020304" pitchFamily="18" charset="0"/>
              <a:cs typeface="Times New Roman" panose="02020603050405020304" pitchFamily="18" charset="0"/>
            </a:endParaRPr>
          </a:p>
          <a:p>
            <a:pPr algn="just" rtl="0" fontAlgn="base">
              <a:buFont typeface="Arial" panose="020B0604020202020204" pitchFamily="34" charset="0"/>
              <a:buChar char="•"/>
            </a:pPr>
            <a:endParaRPr lang="en-US" sz="1800" b="0" i="0" u="none" strike="noStrike" dirty="0">
              <a:solidFill>
                <a:srgbClr val="000000"/>
              </a:solidFill>
              <a:effectLst/>
              <a:latin typeface="Times New Roman" panose="02020603050405020304" pitchFamily="18" charset="0"/>
              <a:cs typeface="Times New Roman" panose="02020603050405020304" pitchFamily="18" charset="0"/>
            </a:endParaRPr>
          </a:p>
          <a:p>
            <a:pPr algn="just" rtl="0" fontAlgn="base">
              <a:buFont typeface="Arial" panose="020B0604020202020204" pitchFamily="34" charset="0"/>
              <a:buChar char="•"/>
            </a:pPr>
            <a:endParaRPr lang="en-US" sz="1800" b="0" i="0" u="none" strike="noStrike" dirty="0">
              <a:solidFill>
                <a:srgbClr val="000000"/>
              </a:solidFill>
              <a:effectLst/>
              <a:latin typeface="Times New Roman" panose="02020603050405020304" pitchFamily="18" charset="0"/>
              <a:cs typeface="Times New Roman" panose="02020603050405020304" pitchFamily="18" charset="0"/>
            </a:endParaRPr>
          </a:p>
          <a:p>
            <a:pPr algn="just" rtl="0" fontAlgn="base">
              <a:buFont typeface="Arial" panose="020B0604020202020204" pitchFamily="34" charset="0"/>
              <a:buChar char="•"/>
            </a:pPr>
            <a:endParaRPr lang="en-US" sz="1800" b="0" i="0" u="none" strike="noStrike" dirty="0">
              <a:solidFill>
                <a:srgbClr val="000000"/>
              </a:solidFill>
              <a:effectLst/>
              <a:latin typeface="Times New Roman" panose="02020603050405020304" pitchFamily="18" charset="0"/>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ECE61EC4-F938-A744-AEB0-14921741FB2A}"/>
              </a:ext>
            </a:extLst>
          </p:cNvPr>
          <p:cNvSpPr txBox="1"/>
          <p:nvPr/>
        </p:nvSpPr>
        <p:spPr>
          <a:xfrm>
            <a:off x="7472516" y="5456903"/>
            <a:ext cx="3881283" cy="400110"/>
          </a:xfrm>
          <a:prstGeom prst="rect">
            <a:avLst/>
          </a:prstGeom>
          <a:noFill/>
        </p:spPr>
        <p:txBody>
          <a:bodyPr wrap="square" rtlCol="0">
            <a:spAutoFit/>
          </a:bodyPr>
          <a:lstStyle/>
          <a:p>
            <a:r>
              <a:rPr lang="en-IN" sz="1000" dirty="0">
                <a:latin typeface="Times New Roman" panose="02020603050405020304" pitchFamily="18" charset="0"/>
                <a:cs typeface="Times New Roman" panose="02020603050405020304" pitchFamily="18" charset="0"/>
              </a:rPr>
              <a:t>Source: https://theparticipationcompany.com/2016/06/5-conflict-resolution-strategies/</a:t>
            </a:r>
          </a:p>
        </p:txBody>
      </p:sp>
      <p:pic>
        <p:nvPicPr>
          <p:cNvPr id="1026" name="Picture 2" descr="5 Conflict Resolution Strategies We All Use">
            <a:extLst>
              <a:ext uri="{FF2B5EF4-FFF2-40B4-BE49-F238E27FC236}">
                <a16:creationId xmlns:a16="http://schemas.microsoft.com/office/drawing/2014/main" id="{59B586C4-E196-4123-E0EA-BC6F128A4E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72516" y="2100262"/>
            <a:ext cx="3728884" cy="33132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97764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DAF87-BE9F-C63A-064A-5E6EFD48F509}"/>
              </a:ext>
            </a:extLst>
          </p:cNvPr>
          <p:cNvSpPr>
            <a:spLocks noGrp="1"/>
          </p:cNvSpPr>
          <p:nvPr>
            <p:ph type="title"/>
          </p:nvPr>
        </p:nvSpPr>
        <p:spPr>
          <a:xfrm>
            <a:off x="5080" y="568325"/>
            <a:ext cx="11348720" cy="1142683"/>
          </a:xfrm>
        </p:spPr>
        <p:txBody>
          <a:bodyPr>
            <a:normAutofit fontScale="90000"/>
          </a:bodyPr>
          <a:lstStyle/>
          <a:p>
            <a:pPr algn="ctr"/>
            <a:r>
              <a:rPr lang="en-GB" sz="2400" b="1" dirty="0">
                <a:effectLst/>
                <a:latin typeface="Times New Roman"/>
                <a:ea typeface="Arial" panose="020B0604020202020204" pitchFamily="34" charset="0"/>
                <a:cs typeface="Times New Roman"/>
              </a:rPr>
              <a:t>How to Manage Conflict in Teams</a:t>
            </a:r>
            <a:br>
              <a:rPr lang="en-GB" sz="2400" b="1" dirty="0">
                <a:latin typeface="Times New Roman"/>
                <a:ea typeface="Arial" panose="020B0604020202020204" pitchFamily="34" charset="0"/>
                <a:cs typeface="Times New Roman"/>
              </a:rPr>
            </a:br>
            <a:endParaRPr lang="en-IN" sz="5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687B83E-65EE-B535-A55B-2007402447FC}"/>
              </a:ext>
            </a:extLst>
          </p:cNvPr>
          <p:cNvSpPr>
            <a:spLocks noGrp="1"/>
          </p:cNvSpPr>
          <p:nvPr>
            <p:ph idx="1"/>
          </p:nvPr>
        </p:nvSpPr>
        <p:spPr>
          <a:xfrm>
            <a:off x="261112" y="1028192"/>
            <a:ext cx="5846084" cy="5511800"/>
          </a:xfrm>
        </p:spPr>
        <p:txBody>
          <a:bodyPr vert="horz" lIns="91440" tIns="45720" rIns="91440" bIns="45720" rtlCol="0" anchor="t">
            <a:noAutofit/>
          </a:bodyPr>
          <a:lstStyle/>
          <a:p>
            <a:pPr marL="0" marR="0" algn="just">
              <a:lnSpc>
                <a:spcPct val="115000"/>
              </a:lnSpc>
              <a:buNone/>
            </a:pPr>
            <a:r>
              <a:rPr lang="en-GB" sz="2000" b="1" dirty="0">
                <a:effectLst/>
                <a:latin typeface="Times New Roman" panose="02020603050405020304" pitchFamily="18" charset="0"/>
                <a:ea typeface="Arial" panose="020B0604020202020204" pitchFamily="34" charset="0"/>
                <a:cs typeface="Times New Roman" panose="02020603050405020304" pitchFamily="18" charset="0"/>
              </a:rPr>
              <a:t>Conflict Management Models (Thomas-Kilmann Theory)</a:t>
            </a:r>
          </a:p>
          <a:p>
            <a:pPr marL="0" marR="0" algn="just">
              <a:lnSpc>
                <a:spcPct val="115000"/>
              </a:lnSpc>
              <a:buNone/>
            </a:pPr>
            <a:endParaRPr lang="en-IN" sz="2000" b="1" dirty="0">
              <a:effectLst/>
              <a:latin typeface="Times New Roman" panose="02020603050405020304" pitchFamily="18" charset="0"/>
              <a:ea typeface="Arial" panose="020B0604020202020204" pitchFamily="34" charset="0"/>
              <a:cs typeface="Times New Roman" panose="02020603050405020304" pitchFamily="18" charset="0"/>
            </a:endParaRPr>
          </a:p>
          <a:p>
            <a:pPr algn="just" rtl="0" fontAlgn="base">
              <a:buFont typeface="Arial" panose="020B0604020202020204" pitchFamily="34" charset="0"/>
              <a:buChar char="•"/>
            </a:pPr>
            <a:r>
              <a:rPr lang="en-US" sz="1800" b="0" i="0" u="none" strike="noStrike" dirty="0">
                <a:solidFill>
                  <a:srgbClr val="000000"/>
                </a:solidFill>
                <a:effectLst/>
                <a:latin typeface="Times New Roman"/>
                <a:cs typeface="Times New Roman"/>
              </a:rPr>
              <a:t>Five conflict-handling styles: Competing, Collaborating, Compromising, Avoiding, and Accommodating (Gumiran, 2021, pp.30-32).</a:t>
            </a:r>
          </a:p>
          <a:p>
            <a:pPr algn="just" rtl="0" fontAlgn="base">
              <a:buFont typeface="Arial" panose="020B0604020202020204" pitchFamily="34" charset="0"/>
              <a:buChar char="•"/>
            </a:pPr>
            <a:r>
              <a:rPr lang="en-US" sz="1800" b="0" i="0" u="none" strike="noStrike" dirty="0">
                <a:solidFill>
                  <a:srgbClr val="000000"/>
                </a:solidFill>
                <a:effectLst/>
                <a:latin typeface="Times New Roman"/>
                <a:cs typeface="Times New Roman"/>
              </a:rPr>
              <a:t>The approach selection framework enables users to find suitable solutions based on current circumstances.</a:t>
            </a:r>
          </a:p>
          <a:p>
            <a:pPr algn="just">
              <a:lnSpc>
                <a:spcPct val="115000"/>
              </a:lnSpc>
            </a:pPr>
            <a:r>
              <a:rPr lang="en-GB" sz="1800" u="none" strike="noStrike" dirty="0">
                <a:effectLst/>
                <a:latin typeface="Times New Roman"/>
                <a:ea typeface="Arial" panose="020B0604020202020204" pitchFamily="34" charset="0"/>
                <a:cs typeface="Times New Roman"/>
              </a:rPr>
              <a:t>There is no single best style effectiveness of a particular style in a situation that is reliant on team dynamics. </a:t>
            </a:r>
            <a:endParaRPr lang="en-IN" sz="1800" u="none" strike="noStrike">
              <a:effectLst/>
              <a:latin typeface="Times New Roman"/>
              <a:ea typeface="Arial" panose="020B0604020202020204" pitchFamily="34" charset="0"/>
              <a:cs typeface="Times New Roman"/>
            </a:endParaRPr>
          </a:p>
          <a:p>
            <a:pPr algn="just">
              <a:lnSpc>
                <a:spcPct val="115000"/>
              </a:lnSpc>
            </a:pPr>
            <a:r>
              <a:rPr lang="en-GB" sz="1800" u="none" strike="noStrike" dirty="0">
                <a:effectLst/>
                <a:latin typeface="Times New Roman"/>
                <a:ea typeface="Arial" panose="020B0604020202020204" pitchFamily="34" charset="0"/>
                <a:cs typeface="Times New Roman"/>
              </a:rPr>
              <a:t>If these styles are used properly, such resolution of issues is undertaken with great care for all involved in order to remove conflict</a:t>
            </a:r>
            <a:endParaRPr lang="en-US" sz="1800" dirty="0">
              <a:solidFill>
                <a:srgbClr val="000000"/>
              </a:solidFill>
              <a:latin typeface="Times New Roman"/>
              <a:cs typeface="Times New Roman"/>
            </a:endParaRPr>
          </a:p>
          <a:p>
            <a:pPr algn="just" fontAlgn="base"/>
            <a:r>
              <a:rPr lang="en-US" sz="1800" b="0" i="0" u="none" strike="noStrike" dirty="0">
                <a:solidFill>
                  <a:srgbClr val="000000"/>
                </a:solidFill>
                <a:effectLst/>
                <a:latin typeface="Times New Roman"/>
                <a:cs typeface="Times New Roman"/>
              </a:rPr>
              <a:t>Balances assertiveness and cooperativeness</a:t>
            </a:r>
          </a:p>
        </p:txBody>
      </p:sp>
      <p:pic>
        <p:nvPicPr>
          <p:cNvPr id="4" name="Picture 3">
            <a:extLst>
              <a:ext uri="{FF2B5EF4-FFF2-40B4-BE49-F238E27FC236}">
                <a16:creationId xmlns:a16="http://schemas.microsoft.com/office/drawing/2014/main" id="{6FC268AD-30A4-89B0-94DF-79649C339785}"/>
              </a:ext>
            </a:extLst>
          </p:cNvPr>
          <p:cNvPicPr>
            <a:picLocks noChangeAspect="1"/>
          </p:cNvPicPr>
          <p:nvPr/>
        </p:nvPicPr>
        <p:blipFill>
          <a:blip r:embed="rId3"/>
          <a:srcRect b="7039"/>
          <a:stretch/>
        </p:blipFill>
        <p:spPr>
          <a:xfrm>
            <a:off x="6663926" y="2071432"/>
            <a:ext cx="4913971" cy="3372873"/>
          </a:xfrm>
          <a:prstGeom prst="rect">
            <a:avLst/>
          </a:prstGeom>
          <a:solidFill>
            <a:schemeClr val="accent1"/>
          </a:solidFill>
        </p:spPr>
      </p:pic>
      <p:sp>
        <p:nvSpPr>
          <p:cNvPr id="5" name="TextBox 4">
            <a:extLst>
              <a:ext uri="{FF2B5EF4-FFF2-40B4-BE49-F238E27FC236}">
                <a16:creationId xmlns:a16="http://schemas.microsoft.com/office/drawing/2014/main" id="{C404159B-12A3-AC28-8618-5E90504638F5}"/>
              </a:ext>
            </a:extLst>
          </p:cNvPr>
          <p:cNvSpPr txBox="1"/>
          <p:nvPr/>
        </p:nvSpPr>
        <p:spPr>
          <a:xfrm>
            <a:off x="7173571" y="5508464"/>
            <a:ext cx="3881283" cy="400110"/>
          </a:xfrm>
          <a:prstGeom prst="rect">
            <a:avLst/>
          </a:prstGeom>
          <a:noFill/>
        </p:spPr>
        <p:txBody>
          <a:bodyPr wrap="square" rtlCol="0">
            <a:spAutoFit/>
          </a:bodyPr>
          <a:lstStyle/>
          <a:p>
            <a:r>
              <a:rPr lang="en-IN" sz="1000" dirty="0">
                <a:latin typeface="Times New Roman" panose="02020603050405020304" pitchFamily="18" charset="0"/>
                <a:cs typeface="Times New Roman" panose="02020603050405020304" pitchFamily="18" charset="0"/>
              </a:rPr>
              <a:t>Source: https://www.bitesizelearning.co.uk/resources/thomas-kilmann-conflict-model</a:t>
            </a:r>
          </a:p>
        </p:txBody>
      </p:sp>
    </p:spTree>
    <p:extLst>
      <p:ext uri="{BB962C8B-B14F-4D97-AF65-F5344CB8AC3E}">
        <p14:creationId xmlns:p14="http://schemas.microsoft.com/office/powerpoint/2010/main" val="9614998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81162-F5B9-5060-AD7E-8F2FA924BA26}"/>
              </a:ext>
            </a:extLst>
          </p:cNvPr>
          <p:cNvSpPr>
            <a:spLocks noGrp="1"/>
          </p:cNvSpPr>
          <p:nvPr>
            <p:ph type="title"/>
          </p:nvPr>
        </p:nvSpPr>
        <p:spPr>
          <a:xfrm>
            <a:off x="838200" y="365126"/>
            <a:ext cx="10331245" cy="598436"/>
          </a:xfrm>
        </p:spPr>
        <p:txBody>
          <a:bodyPr>
            <a:normAutofit/>
          </a:bodyPr>
          <a:lstStyle/>
          <a:p>
            <a:pPr algn="ctr"/>
            <a:r>
              <a:rPr lang="en-GB" sz="2400" b="1" dirty="0">
                <a:effectLst/>
                <a:latin typeface="Times New Roman" panose="02020603050405020304" pitchFamily="18" charset="0"/>
                <a:ea typeface="Arial" panose="020B0604020202020204" pitchFamily="34" charset="0"/>
                <a:cs typeface="Times New Roman" panose="02020603050405020304" pitchFamily="18" charset="0"/>
              </a:rPr>
              <a:t>How to Manage Conflict in Teams</a:t>
            </a:r>
            <a:endParaRPr lang="en-IN" sz="5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1E220ED-2AD0-DA3C-3D38-8CBEA0469691}"/>
              </a:ext>
            </a:extLst>
          </p:cNvPr>
          <p:cNvSpPr>
            <a:spLocks noGrp="1"/>
          </p:cNvSpPr>
          <p:nvPr>
            <p:ph idx="1"/>
          </p:nvPr>
        </p:nvSpPr>
        <p:spPr>
          <a:xfrm>
            <a:off x="521208" y="1755648"/>
            <a:ext cx="6336792" cy="4011306"/>
          </a:xfrm>
        </p:spPr>
        <p:txBody>
          <a:bodyPr>
            <a:normAutofit/>
          </a:bodyPr>
          <a:lstStyle/>
          <a:p>
            <a:pPr marL="0" marR="0" algn="just">
              <a:lnSpc>
                <a:spcPct val="115000"/>
              </a:lnSpc>
              <a:buNone/>
            </a:pPr>
            <a:r>
              <a:rPr lang="en-GB" sz="2200" b="1" dirty="0">
                <a:effectLst/>
                <a:latin typeface="Times New Roman" panose="02020603050405020304" pitchFamily="18" charset="0"/>
                <a:ea typeface="Arial" panose="020B0604020202020204" pitchFamily="34" charset="0"/>
                <a:cs typeface="Times New Roman" panose="02020603050405020304" pitchFamily="18" charset="0"/>
              </a:rPr>
              <a:t>Conflict Management Models (Bruce Tuckman Theory)</a:t>
            </a:r>
            <a:endParaRPr lang="en-GB" sz="2200" b="1" dirty="0">
              <a:latin typeface="Times New Roman" panose="02020603050405020304" pitchFamily="18" charset="0"/>
              <a:ea typeface="Arial" panose="020B0604020202020204" pitchFamily="34" charset="0"/>
              <a:cs typeface="Times New Roman" panose="02020603050405020304" pitchFamily="18" charset="0"/>
            </a:endParaRPr>
          </a:p>
          <a:p>
            <a:pPr marL="57150" indent="-285750">
              <a:lnSpc>
                <a:spcPct val="115000"/>
              </a:lnSpc>
            </a:pPr>
            <a:r>
              <a:rPr lang="en-US" sz="1800" b="0" i="0" u="none" strike="noStrike" dirty="0">
                <a:solidFill>
                  <a:srgbClr val="000000"/>
                </a:solidFill>
                <a:effectLst/>
                <a:latin typeface="Times New Roman" panose="02020603050405020304" pitchFamily="18" charset="0"/>
                <a:cs typeface="Times New Roman" panose="02020603050405020304" pitchFamily="18" charset="0"/>
              </a:rPr>
              <a:t>Teams evolve through five stages: forming, storming, norming, performing and adjourning (</a:t>
            </a:r>
            <a:r>
              <a:rPr lang="en-US" sz="1800" b="0" i="0" u="none" strike="noStrike" dirty="0" err="1">
                <a:solidFill>
                  <a:srgbClr val="000000"/>
                </a:solidFill>
                <a:effectLst/>
                <a:latin typeface="Times New Roman" panose="02020603050405020304" pitchFamily="18" charset="0"/>
                <a:cs typeface="Times New Roman" panose="02020603050405020304" pitchFamily="18" charset="0"/>
              </a:rPr>
              <a:t>Macelaru</a:t>
            </a:r>
            <a:r>
              <a:rPr lang="en-US" sz="1800" b="0" i="0" u="none" strike="noStrike" dirty="0">
                <a:solidFill>
                  <a:srgbClr val="000000"/>
                </a:solidFill>
                <a:effectLst/>
                <a:latin typeface="Times New Roman" panose="02020603050405020304" pitchFamily="18" charset="0"/>
                <a:cs typeface="Times New Roman" panose="02020603050405020304" pitchFamily="18" charset="0"/>
              </a:rPr>
              <a:t>, 2024, </a:t>
            </a:r>
            <a:r>
              <a:rPr lang="en-US" sz="1800" b="0" i="0" u="none" strike="noStrike" dirty="0">
                <a:solidFill>
                  <a:srgbClr val="222222"/>
                </a:solidFill>
                <a:effectLst/>
                <a:latin typeface="Times New Roman" panose="02020603050405020304" pitchFamily="18" charset="0"/>
                <a:cs typeface="Times New Roman" panose="02020603050405020304" pitchFamily="18" charset="0"/>
              </a:rPr>
              <a:t>pp. 24-30)</a:t>
            </a:r>
            <a:r>
              <a:rPr lang="en-US" sz="1800" b="0" i="0" u="none" strike="noStrike" dirty="0">
                <a:solidFill>
                  <a:srgbClr val="000000"/>
                </a:solidFill>
                <a:effectLst/>
                <a:latin typeface="Times New Roman" panose="02020603050405020304" pitchFamily="18" charset="0"/>
                <a:cs typeface="Times New Roman" panose="02020603050405020304" pitchFamily="18" charset="0"/>
              </a:rPr>
              <a:t>.</a:t>
            </a:r>
          </a:p>
          <a:p>
            <a:pPr algn="just" fontAlgn="base"/>
            <a:r>
              <a:rPr lang="en-GB" sz="1800" u="none" strike="noStrike" dirty="0">
                <a:effectLst/>
                <a:latin typeface="Times New Roman" panose="02020603050405020304" pitchFamily="18" charset="0"/>
                <a:ea typeface="Arial" panose="020B0604020202020204" pitchFamily="34" charset="0"/>
                <a:cs typeface="Times New Roman" panose="02020603050405020304" pitchFamily="18" charset="0"/>
              </a:rPr>
              <a:t>The Storming stage produces the majority of team conflicts because team members have varying opinions and work approaches (</a:t>
            </a:r>
            <a:r>
              <a:rPr lang="en-IN" sz="1800" b="0" i="0" u="none" strike="noStrike" dirty="0">
                <a:solidFill>
                  <a:srgbClr val="222222"/>
                </a:solidFill>
                <a:effectLst/>
                <a:latin typeface="Times New Roman" panose="02020603050405020304" pitchFamily="18" charset="0"/>
                <a:cs typeface="Times New Roman" panose="02020603050405020304" pitchFamily="18" charset="0"/>
              </a:rPr>
              <a:t>Spiegler </a:t>
            </a:r>
            <a:r>
              <a:rPr lang="en-IN" sz="1800" b="0" i="1" u="none" strike="noStrike" dirty="0">
                <a:solidFill>
                  <a:srgbClr val="222222"/>
                </a:solidFill>
                <a:effectLst/>
                <a:latin typeface="Times New Roman" panose="02020603050405020304" pitchFamily="18" charset="0"/>
                <a:cs typeface="Times New Roman" panose="02020603050405020304" pitchFamily="18" charset="0"/>
              </a:rPr>
              <a:t>et al, </a:t>
            </a:r>
            <a:r>
              <a:rPr lang="en-IN" sz="1800" b="0" u="none" strike="noStrike" dirty="0">
                <a:solidFill>
                  <a:srgbClr val="222222"/>
                </a:solidFill>
                <a:effectLst/>
                <a:latin typeface="Times New Roman" panose="02020603050405020304" pitchFamily="18" charset="0"/>
                <a:cs typeface="Times New Roman" panose="02020603050405020304" pitchFamily="18" charset="0"/>
              </a:rPr>
              <a:t>2021</a:t>
            </a:r>
            <a:r>
              <a:rPr lang="en-GB" sz="1800" u="none" strike="noStrike" dirty="0">
                <a:effectLst/>
                <a:latin typeface="Times New Roman" panose="02020603050405020304" pitchFamily="18" charset="0"/>
                <a:ea typeface="Arial" panose="020B0604020202020204" pitchFamily="34" charset="0"/>
                <a:cs typeface="Times New Roman" panose="02020603050405020304" pitchFamily="18" charset="0"/>
              </a:rPr>
              <a:t>).</a:t>
            </a:r>
            <a:endParaRPr lang="en-US" sz="1800" b="0" i="0" u="none" strike="noStrike" dirty="0">
              <a:solidFill>
                <a:srgbClr val="000000"/>
              </a:solidFill>
              <a:effectLst/>
              <a:latin typeface="Times New Roman" panose="02020603050405020304" pitchFamily="18" charset="0"/>
              <a:cs typeface="Times New Roman" panose="02020603050405020304" pitchFamily="18" charset="0"/>
            </a:endParaRPr>
          </a:p>
          <a:p>
            <a:pPr algn="just" rtl="0" fontAlgn="base">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cs typeface="Times New Roman" panose="02020603050405020304" pitchFamily="18" charset="0"/>
              </a:rPr>
              <a:t>Resolving tensions enables smoother transition</a:t>
            </a:r>
          </a:p>
          <a:p>
            <a:pPr algn="just" rtl="0" fontAlgn="base">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cs typeface="Times New Roman" panose="02020603050405020304" pitchFamily="18" charset="0"/>
              </a:rPr>
              <a:t>Effective management boosts collaboration</a:t>
            </a:r>
          </a:p>
          <a:p>
            <a:pPr algn="just" fontAlgn="base"/>
            <a:r>
              <a:rPr lang="en-GB" sz="1800" u="none" strike="noStrike" dirty="0">
                <a:effectLst/>
                <a:latin typeface="Times New Roman" panose="02020603050405020304" pitchFamily="18" charset="0"/>
                <a:ea typeface="Arial" panose="020B0604020202020204" pitchFamily="34" charset="0"/>
                <a:cs typeface="Times New Roman" panose="02020603050405020304" pitchFamily="18" charset="0"/>
              </a:rPr>
              <a:t>Knowledge of this model serves as a tool for teams to handle their disputes before achieving peak results.</a:t>
            </a:r>
            <a:endParaRPr lang="en-IN" sz="1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algn="just" rtl="0" fontAlgn="base">
              <a:buFont typeface="Arial" panose="020B0604020202020204" pitchFamily="34" charset="0"/>
              <a:buChar char="•"/>
            </a:pPr>
            <a:endParaRPr lang="en-US" sz="1800" b="0" i="0" u="none" strike="noStrike" dirty="0">
              <a:solidFill>
                <a:srgbClr val="000000"/>
              </a:solidFill>
              <a:effectLst/>
              <a:latin typeface="Times New Roman" panose="02020603050405020304" pitchFamily="18" charset="0"/>
              <a:cs typeface="Times New Roman" panose="02020603050405020304" pitchFamily="18" charset="0"/>
            </a:endParaRPr>
          </a:p>
          <a:p>
            <a:pPr algn="just" rtl="0" fontAlgn="base">
              <a:buFont typeface="Arial" panose="020B0604020202020204" pitchFamily="34" charset="0"/>
              <a:buChar char="•"/>
            </a:pPr>
            <a:endParaRPr lang="en-US" sz="1800" b="0" i="0" u="none" strike="noStrike" dirty="0">
              <a:solidFill>
                <a:srgbClr val="000000"/>
              </a:solidFill>
              <a:effectLst/>
              <a:latin typeface="Times New Roman" panose="02020603050405020304" pitchFamily="18" charset="0"/>
              <a:cs typeface="Times New Roman" panose="02020603050405020304" pitchFamily="18" charset="0"/>
            </a:endParaRPr>
          </a:p>
          <a:p>
            <a:endParaRPr lang="en-IN"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7686FEED-68E8-67B3-7694-E278E0E21C36}"/>
              </a:ext>
            </a:extLst>
          </p:cNvPr>
          <p:cNvPicPr>
            <a:picLocks noChangeAspect="1"/>
          </p:cNvPicPr>
          <p:nvPr/>
        </p:nvPicPr>
        <p:blipFill>
          <a:blip r:embed="rId3"/>
          <a:stretch>
            <a:fillRect/>
          </a:stretch>
        </p:blipFill>
        <p:spPr>
          <a:xfrm>
            <a:off x="7460673" y="2240749"/>
            <a:ext cx="3526205" cy="3526205"/>
          </a:xfrm>
          <a:prstGeom prst="rect">
            <a:avLst/>
          </a:prstGeom>
        </p:spPr>
      </p:pic>
      <p:sp>
        <p:nvSpPr>
          <p:cNvPr id="5" name="TextBox 4">
            <a:extLst>
              <a:ext uri="{FF2B5EF4-FFF2-40B4-BE49-F238E27FC236}">
                <a16:creationId xmlns:a16="http://schemas.microsoft.com/office/drawing/2014/main" id="{F30504FD-676C-B5F4-CC0E-DA9E4EA5173F}"/>
              </a:ext>
            </a:extLst>
          </p:cNvPr>
          <p:cNvSpPr txBox="1"/>
          <p:nvPr/>
        </p:nvSpPr>
        <p:spPr>
          <a:xfrm>
            <a:off x="7288162" y="5766954"/>
            <a:ext cx="3881283" cy="400110"/>
          </a:xfrm>
          <a:prstGeom prst="rect">
            <a:avLst/>
          </a:prstGeom>
          <a:noFill/>
        </p:spPr>
        <p:txBody>
          <a:bodyPr wrap="square" rtlCol="0">
            <a:spAutoFit/>
          </a:bodyPr>
          <a:lstStyle/>
          <a:p>
            <a:pPr algn="ctr"/>
            <a:r>
              <a:rPr lang="en-IN" sz="1000" dirty="0">
                <a:latin typeface="Times New Roman" panose="02020603050405020304" pitchFamily="18" charset="0"/>
                <a:cs typeface="Times New Roman" panose="02020603050405020304" pitchFamily="18" charset="0"/>
              </a:rPr>
              <a:t>Source: https://www.funktionevents.co.uk/team-building/blog/tuckman-theory</a:t>
            </a:r>
          </a:p>
        </p:txBody>
      </p:sp>
    </p:spTree>
    <p:extLst>
      <p:ext uri="{BB962C8B-B14F-4D97-AF65-F5344CB8AC3E}">
        <p14:creationId xmlns:p14="http://schemas.microsoft.com/office/powerpoint/2010/main" val="21350774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D2789-167A-C15A-71D0-418F04DE2BA9}"/>
              </a:ext>
            </a:extLst>
          </p:cNvPr>
          <p:cNvSpPr>
            <a:spLocks noGrp="1"/>
          </p:cNvSpPr>
          <p:nvPr>
            <p:ph type="title"/>
          </p:nvPr>
        </p:nvSpPr>
        <p:spPr>
          <a:xfrm>
            <a:off x="838200" y="365125"/>
            <a:ext cx="10515600" cy="686927"/>
          </a:xfrm>
        </p:spPr>
        <p:txBody>
          <a:bodyPr>
            <a:normAutofit/>
          </a:bodyPr>
          <a:lstStyle/>
          <a:p>
            <a:pPr algn="ctr"/>
            <a:r>
              <a:rPr lang="en-GB" sz="2800" b="1" dirty="0">
                <a:effectLst/>
                <a:latin typeface="Times New Roman" panose="02020603050405020304" pitchFamily="18" charset="0"/>
                <a:ea typeface="Arial" panose="020B0604020202020204" pitchFamily="34" charset="0"/>
                <a:cs typeface="Times New Roman" panose="02020603050405020304" pitchFamily="18" charset="0"/>
              </a:rPr>
              <a:t>How to Manage Conflict in Teams</a:t>
            </a:r>
            <a:endParaRPr lang="en-IN" sz="6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A515824-0970-10F8-4577-84FAE98B60F1}"/>
              </a:ext>
            </a:extLst>
          </p:cNvPr>
          <p:cNvSpPr>
            <a:spLocks noGrp="1"/>
          </p:cNvSpPr>
          <p:nvPr>
            <p:ph idx="1"/>
          </p:nvPr>
        </p:nvSpPr>
        <p:spPr>
          <a:xfrm>
            <a:off x="228600" y="1691640"/>
            <a:ext cx="5645046" cy="4233672"/>
          </a:xfrm>
        </p:spPr>
        <p:txBody>
          <a:bodyPr>
            <a:normAutofit/>
          </a:bodyPr>
          <a:lstStyle/>
          <a:p>
            <a:pPr algn="just" rtl="0" fontAlgn="base">
              <a:buFont typeface="Arial" panose="020B0604020202020204" pitchFamily="34" charset="0"/>
              <a:buChar char="•"/>
            </a:pPr>
            <a:endParaRPr lang="en-US" sz="1800" b="0" i="0" u="none" strike="noStrike" dirty="0">
              <a:solidFill>
                <a:srgbClr val="000000"/>
              </a:solidFill>
              <a:effectLst/>
              <a:latin typeface="Times New Roman" panose="02020603050405020304" pitchFamily="18" charset="0"/>
              <a:cs typeface="Times New Roman" panose="02020603050405020304" pitchFamily="18" charset="0"/>
            </a:endParaRPr>
          </a:p>
          <a:p>
            <a:pPr algn="just" fontAlgn="base"/>
            <a:r>
              <a:rPr lang="en-IN" sz="1800" u="none" strike="noStrike"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precise definition of roles between group members prevented scheduling conflicts during assignments.</a:t>
            </a:r>
            <a:endParaRPr lang="en-IN"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fontAlgn="base"/>
            <a:r>
              <a:rPr lang="en-IN" sz="1800" u="none" strike="noStrike"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Through active listening and constructive feedback managers learned different work approaches of their employees (Kluger and </a:t>
            </a:r>
            <a:r>
              <a:rPr lang="en-IN" sz="1800" u="none" strike="noStrike"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Itzchakov</a:t>
            </a:r>
            <a:r>
              <a:rPr lang="en-IN" sz="1800" u="none" strike="noStrike"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2022).</a:t>
            </a:r>
            <a:endParaRPr lang="en-US" sz="1800" b="0" i="0" u="none" strike="noStrike" dirty="0">
              <a:solidFill>
                <a:srgbClr val="000000"/>
              </a:solidFill>
              <a:effectLst/>
              <a:latin typeface="Times New Roman" panose="02020603050405020304" pitchFamily="18" charset="0"/>
              <a:cs typeface="Times New Roman" panose="02020603050405020304" pitchFamily="18" charset="0"/>
            </a:endParaRPr>
          </a:p>
          <a:p>
            <a:pPr algn="just" rtl="0" fontAlgn="base">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cs typeface="Times New Roman" panose="02020603050405020304" pitchFamily="18" charset="0"/>
              </a:rPr>
              <a:t>Task assignment disagreements</a:t>
            </a:r>
          </a:p>
          <a:p>
            <a:pPr algn="just" rtl="0" fontAlgn="base">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cs typeface="Times New Roman" panose="02020603050405020304" pitchFamily="18" charset="0"/>
              </a:rPr>
              <a:t>Communication breakdowns in meetings</a:t>
            </a:r>
          </a:p>
          <a:p>
            <a:pPr algn="just" rtl="0" fontAlgn="base">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cs typeface="Times New Roman" panose="02020603050405020304" pitchFamily="18" charset="0"/>
              </a:rPr>
              <a:t>Clashing work styles and expectations</a:t>
            </a:r>
          </a:p>
          <a:p>
            <a:pPr algn="just" rtl="0" fontAlgn="base">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cs typeface="Times New Roman" panose="02020603050405020304" pitchFamily="18" charset="0"/>
              </a:rPr>
              <a:t>Resolving disputes through structured dialogue (</a:t>
            </a:r>
            <a:r>
              <a:rPr lang="en-US" sz="1800" b="0" i="0" u="none" strike="noStrike" dirty="0" err="1">
                <a:solidFill>
                  <a:srgbClr val="000000"/>
                </a:solidFill>
                <a:effectLst/>
                <a:latin typeface="Times New Roman" panose="02020603050405020304" pitchFamily="18" charset="0"/>
                <a:cs typeface="Times New Roman" panose="02020603050405020304" pitchFamily="18" charset="0"/>
              </a:rPr>
              <a:t>Guardiancich</a:t>
            </a:r>
            <a:r>
              <a:rPr lang="en-US" sz="1800" b="0" i="0" u="none" strike="noStrike" dirty="0">
                <a:solidFill>
                  <a:srgbClr val="000000"/>
                </a:solidFill>
                <a:effectLst/>
                <a:latin typeface="Times New Roman" panose="02020603050405020304" pitchFamily="18" charset="0"/>
                <a:cs typeface="Times New Roman" panose="02020603050405020304" pitchFamily="18" charset="0"/>
              </a:rPr>
              <a:t> and Molina, 2022).</a:t>
            </a:r>
          </a:p>
        </p:txBody>
      </p:sp>
      <p:pic>
        <p:nvPicPr>
          <p:cNvPr id="4" name="Picture 3">
            <a:extLst>
              <a:ext uri="{FF2B5EF4-FFF2-40B4-BE49-F238E27FC236}">
                <a16:creationId xmlns:a16="http://schemas.microsoft.com/office/drawing/2014/main" id="{5653AB15-DB2C-ED5D-9F7B-FA8BBF7CCC13}"/>
              </a:ext>
            </a:extLst>
          </p:cNvPr>
          <p:cNvPicPr>
            <a:picLocks noChangeAspect="1"/>
          </p:cNvPicPr>
          <p:nvPr/>
        </p:nvPicPr>
        <p:blipFill>
          <a:blip r:embed="rId3"/>
          <a:stretch>
            <a:fillRect/>
          </a:stretch>
        </p:blipFill>
        <p:spPr>
          <a:xfrm>
            <a:off x="5873646" y="2255954"/>
            <a:ext cx="6089754" cy="3429000"/>
          </a:xfrm>
          <a:prstGeom prst="rect">
            <a:avLst/>
          </a:prstGeom>
        </p:spPr>
      </p:pic>
      <p:sp>
        <p:nvSpPr>
          <p:cNvPr id="6" name="TextBox 5">
            <a:extLst>
              <a:ext uri="{FF2B5EF4-FFF2-40B4-BE49-F238E27FC236}">
                <a16:creationId xmlns:a16="http://schemas.microsoft.com/office/drawing/2014/main" id="{021CCA1C-485F-D3B2-0B8B-AB67AEF51C02}"/>
              </a:ext>
            </a:extLst>
          </p:cNvPr>
          <p:cNvSpPr txBox="1"/>
          <p:nvPr/>
        </p:nvSpPr>
        <p:spPr>
          <a:xfrm>
            <a:off x="6591965" y="5684954"/>
            <a:ext cx="4653116" cy="461665"/>
          </a:xfrm>
          <a:prstGeom prst="rect">
            <a:avLst/>
          </a:prstGeom>
          <a:noFill/>
        </p:spPr>
        <p:txBody>
          <a:bodyPr wrap="square">
            <a:spAutoFit/>
          </a:bodyPr>
          <a:lstStyle/>
          <a:p>
            <a:r>
              <a:rPr lang="en-IN" sz="1200" dirty="0">
                <a:latin typeface="Times New Roman" panose="02020603050405020304" pitchFamily="18" charset="0"/>
                <a:cs typeface="Times New Roman" panose="02020603050405020304" pitchFamily="18" charset="0"/>
              </a:rPr>
              <a:t>Source: https://fastercapital.com/questions/How-to-resolve-conflict-within-a-team.html</a:t>
            </a:r>
          </a:p>
        </p:txBody>
      </p:sp>
    </p:spTree>
    <p:extLst>
      <p:ext uri="{BB962C8B-B14F-4D97-AF65-F5344CB8AC3E}">
        <p14:creationId xmlns:p14="http://schemas.microsoft.com/office/powerpoint/2010/main" val="28902159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05D4F-5F67-0CEB-86E8-2D2E0F4880BD}"/>
              </a:ext>
            </a:extLst>
          </p:cNvPr>
          <p:cNvSpPr>
            <a:spLocks noGrp="1"/>
          </p:cNvSpPr>
          <p:nvPr>
            <p:ph type="title"/>
          </p:nvPr>
        </p:nvSpPr>
        <p:spPr/>
        <p:txBody>
          <a:bodyPr>
            <a:normAutofit/>
          </a:bodyPr>
          <a:lstStyle/>
          <a:p>
            <a:pPr algn="ctr"/>
            <a:r>
              <a:rPr lang="en-IN" sz="2400" b="1" dirty="0">
                <a:latin typeface="Times New Roman" panose="02020603050405020304" pitchFamily="18" charset="0"/>
                <a:cs typeface="Times New Roman" panose="02020603050405020304" pitchFamily="18" charset="0"/>
              </a:rPr>
              <a:t>Reference list</a:t>
            </a:r>
          </a:p>
        </p:txBody>
      </p:sp>
      <p:sp>
        <p:nvSpPr>
          <p:cNvPr id="3" name="Content Placeholder 2">
            <a:extLst>
              <a:ext uri="{FF2B5EF4-FFF2-40B4-BE49-F238E27FC236}">
                <a16:creationId xmlns:a16="http://schemas.microsoft.com/office/drawing/2014/main" id="{6AD2F456-4B48-AA15-FFF4-A6F1F2DE8F38}"/>
              </a:ext>
            </a:extLst>
          </p:cNvPr>
          <p:cNvSpPr>
            <a:spLocks noGrp="1"/>
          </p:cNvSpPr>
          <p:nvPr>
            <p:ph idx="1"/>
          </p:nvPr>
        </p:nvSpPr>
        <p:spPr>
          <a:xfrm>
            <a:off x="1106425" y="1679448"/>
            <a:ext cx="9948430" cy="4374033"/>
          </a:xfrm>
        </p:spPr>
        <p:txBody>
          <a:bodyPr>
            <a:normAutofit fontScale="55000" lnSpcReduction="20000"/>
          </a:bodyPr>
          <a:lstStyle/>
          <a:p>
            <a:pPr rtl="0" fontAlgn="base">
              <a:buFont typeface="+mj-lt"/>
              <a:buAutoNum type="arabicPeriod"/>
            </a:pPr>
            <a:r>
              <a:rPr lang="en-US" sz="1800" b="0" i="0" u="none" strike="noStrike" dirty="0">
                <a:solidFill>
                  <a:srgbClr val="222222"/>
                </a:solidFill>
                <a:effectLst/>
                <a:latin typeface="Times New Roman" panose="02020603050405020304" pitchFamily="18" charset="0"/>
                <a:cs typeface="Times New Roman" panose="02020603050405020304" pitchFamily="18" charset="0"/>
              </a:rPr>
              <a:t>Molnar, S. and </a:t>
            </a:r>
            <a:r>
              <a:rPr lang="en-US" sz="1800" b="0" i="0" u="none" strike="noStrike" dirty="0" err="1">
                <a:solidFill>
                  <a:srgbClr val="222222"/>
                </a:solidFill>
                <a:effectLst/>
                <a:latin typeface="Times New Roman" panose="02020603050405020304" pitchFamily="18" charset="0"/>
                <a:cs typeface="Times New Roman" panose="02020603050405020304" pitchFamily="18" charset="0"/>
              </a:rPr>
              <a:t>Palmås</a:t>
            </a:r>
            <a:r>
              <a:rPr lang="en-US" sz="1800" b="0" i="0" u="none" strike="noStrike" dirty="0">
                <a:solidFill>
                  <a:srgbClr val="222222"/>
                </a:solidFill>
                <a:effectLst/>
                <a:latin typeface="Times New Roman" panose="02020603050405020304" pitchFamily="18" charset="0"/>
                <a:cs typeface="Times New Roman" panose="02020603050405020304" pitchFamily="18" charset="0"/>
              </a:rPr>
              <a:t>, K., 2022. Dissonance and diplomacy: coordination of conflicting values in urban co-design. </a:t>
            </a:r>
            <a:r>
              <a:rPr lang="en-US" sz="1800" b="0" i="1" u="none" strike="noStrike" dirty="0" err="1">
                <a:solidFill>
                  <a:srgbClr val="222222"/>
                </a:solidFill>
                <a:effectLst/>
                <a:latin typeface="Times New Roman" panose="02020603050405020304" pitchFamily="18" charset="0"/>
                <a:cs typeface="Times New Roman" panose="02020603050405020304" pitchFamily="18" charset="0"/>
              </a:rPr>
              <a:t>CoDesign</a:t>
            </a:r>
            <a:r>
              <a:rPr lang="en-US" sz="1800" b="0" i="0" u="none" strike="noStrike" dirty="0">
                <a:solidFill>
                  <a:srgbClr val="222222"/>
                </a:solidFill>
                <a:effectLst/>
                <a:latin typeface="Times New Roman" panose="02020603050405020304" pitchFamily="18" charset="0"/>
                <a:cs typeface="Times New Roman" panose="02020603050405020304" pitchFamily="18" charset="0"/>
              </a:rPr>
              <a:t>, </a:t>
            </a:r>
            <a:r>
              <a:rPr lang="en-US" sz="1800" b="0" i="1" u="none" strike="noStrike" dirty="0">
                <a:solidFill>
                  <a:srgbClr val="222222"/>
                </a:solidFill>
                <a:effectLst/>
                <a:latin typeface="Times New Roman" panose="02020603050405020304" pitchFamily="18" charset="0"/>
                <a:cs typeface="Times New Roman" panose="02020603050405020304" pitchFamily="18" charset="0"/>
              </a:rPr>
              <a:t>18</a:t>
            </a:r>
            <a:r>
              <a:rPr lang="en-US" sz="1800" b="0" i="0" u="none" strike="noStrike" dirty="0">
                <a:solidFill>
                  <a:srgbClr val="222222"/>
                </a:solidFill>
                <a:effectLst/>
                <a:latin typeface="Times New Roman" panose="02020603050405020304" pitchFamily="18" charset="0"/>
                <a:cs typeface="Times New Roman" panose="02020603050405020304" pitchFamily="18" charset="0"/>
              </a:rPr>
              <a:t>(4), pp.416-430</a:t>
            </a:r>
          </a:p>
          <a:p>
            <a:pPr fontAlgn="base">
              <a:buFont typeface="+mj-lt"/>
              <a:buAutoNum type="arabicPeriod"/>
            </a:pPr>
            <a:r>
              <a:rPr lang="en-US" sz="1800" b="0" i="0" u="none" strike="noStrike" dirty="0">
                <a:solidFill>
                  <a:srgbClr val="222222"/>
                </a:solidFill>
                <a:effectLst/>
                <a:latin typeface="Arial" panose="020B0604020202020204" pitchFamily="34" charset="0"/>
              </a:rPr>
              <a:t>Aririguzoh, S., 2022. Communication competencies, culture and SDGs: effective processes to cross-cultural communication. </a:t>
            </a:r>
            <a:r>
              <a:rPr lang="en-US" sz="1800" b="0" i="1" u="none" strike="noStrike" dirty="0">
                <a:solidFill>
                  <a:srgbClr val="222222"/>
                </a:solidFill>
                <a:effectLst/>
                <a:latin typeface="Arial" panose="020B0604020202020204" pitchFamily="34" charset="0"/>
              </a:rPr>
              <a:t>Humanities and Social Sciences Communications</a:t>
            </a:r>
            <a:r>
              <a:rPr lang="en-US" sz="1800" b="0" i="0" u="none" strike="noStrike" dirty="0">
                <a:solidFill>
                  <a:srgbClr val="222222"/>
                </a:solidFill>
                <a:effectLst/>
                <a:latin typeface="Arial" panose="020B0604020202020204" pitchFamily="34" charset="0"/>
              </a:rPr>
              <a:t>, </a:t>
            </a:r>
            <a:r>
              <a:rPr lang="en-US" sz="1800" b="0" i="1" u="none" strike="noStrike" dirty="0">
                <a:solidFill>
                  <a:srgbClr val="222222"/>
                </a:solidFill>
                <a:effectLst/>
                <a:latin typeface="Arial" panose="020B0604020202020204" pitchFamily="34" charset="0"/>
              </a:rPr>
              <a:t>9</a:t>
            </a:r>
            <a:r>
              <a:rPr lang="en-US" sz="1800" b="0" i="0" u="none" strike="noStrike" dirty="0">
                <a:solidFill>
                  <a:srgbClr val="222222"/>
                </a:solidFill>
                <a:effectLst/>
                <a:latin typeface="Arial" panose="020B0604020202020204" pitchFamily="34" charset="0"/>
              </a:rPr>
              <a:t>(1), pp.1-11.</a:t>
            </a:r>
            <a:endParaRPr lang="en-US" sz="1800" dirty="0">
              <a:solidFill>
                <a:srgbClr val="222222"/>
              </a:solidFill>
              <a:latin typeface="Times New Roman" panose="02020603050405020304" pitchFamily="18" charset="0"/>
              <a:cs typeface="Times New Roman" panose="02020603050405020304" pitchFamily="18" charset="0"/>
            </a:endParaRPr>
          </a:p>
          <a:p>
            <a:pPr rtl="0" fontAlgn="base">
              <a:buFont typeface="+mj-lt"/>
              <a:buAutoNum type="arabicPeriod"/>
            </a:pPr>
            <a:r>
              <a:rPr lang="en-US" sz="1800" b="0" i="0" u="none" strike="noStrike" dirty="0">
                <a:solidFill>
                  <a:srgbClr val="222222"/>
                </a:solidFill>
                <a:effectLst/>
                <a:latin typeface="Times New Roman" panose="02020603050405020304" pitchFamily="18" charset="0"/>
                <a:cs typeface="Times New Roman" panose="02020603050405020304" pitchFamily="18" charset="0"/>
              </a:rPr>
              <a:t>Lo, L.S., 2023. The CLEAR path: A framework for enhancing information literacy through prompt engineering. </a:t>
            </a:r>
            <a:r>
              <a:rPr lang="en-US" sz="1800" b="0" i="1" u="none" strike="noStrike" dirty="0">
                <a:solidFill>
                  <a:srgbClr val="222222"/>
                </a:solidFill>
                <a:effectLst/>
                <a:latin typeface="Times New Roman" panose="02020603050405020304" pitchFamily="18" charset="0"/>
                <a:cs typeface="Times New Roman" panose="02020603050405020304" pitchFamily="18" charset="0"/>
              </a:rPr>
              <a:t>The Journal of Academic Librarianship</a:t>
            </a:r>
            <a:r>
              <a:rPr lang="en-US" sz="1800" b="0" i="0" u="none" strike="noStrike" dirty="0">
                <a:solidFill>
                  <a:srgbClr val="222222"/>
                </a:solidFill>
                <a:effectLst/>
                <a:latin typeface="Times New Roman" panose="02020603050405020304" pitchFamily="18" charset="0"/>
                <a:cs typeface="Times New Roman" panose="02020603050405020304" pitchFamily="18" charset="0"/>
              </a:rPr>
              <a:t>, </a:t>
            </a:r>
            <a:r>
              <a:rPr lang="en-US" sz="1800" b="0" i="1" u="none" strike="noStrike" dirty="0">
                <a:solidFill>
                  <a:srgbClr val="222222"/>
                </a:solidFill>
                <a:effectLst/>
                <a:latin typeface="Times New Roman" panose="02020603050405020304" pitchFamily="18" charset="0"/>
                <a:cs typeface="Times New Roman" panose="02020603050405020304" pitchFamily="18" charset="0"/>
              </a:rPr>
              <a:t>49</a:t>
            </a:r>
            <a:r>
              <a:rPr lang="en-US" sz="1800" b="0" i="0" u="none" strike="noStrike" dirty="0">
                <a:solidFill>
                  <a:srgbClr val="222222"/>
                </a:solidFill>
                <a:effectLst/>
                <a:latin typeface="Times New Roman" panose="02020603050405020304" pitchFamily="18" charset="0"/>
                <a:cs typeface="Times New Roman" panose="02020603050405020304" pitchFamily="18" charset="0"/>
              </a:rPr>
              <a:t>(4), p.102720.</a:t>
            </a:r>
          </a:p>
          <a:p>
            <a:pPr rtl="0" fontAlgn="base">
              <a:buFont typeface="+mj-lt"/>
              <a:buAutoNum type="arabicPeriod"/>
            </a:pPr>
            <a:r>
              <a:rPr lang="en-US" sz="1800" b="0" i="0" u="none" strike="noStrike" dirty="0">
                <a:solidFill>
                  <a:srgbClr val="222222"/>
                </a:solidFill>
                <a:effectLst/>
                <a:latin typeface="Times New Roman" panose="02020603050405020304" pitchFamily="18" charset="0"/>
                <a:cs typeface="Times New Roman" panose="02020603050405020304" pitchFamily="18" charset="0"/>
              </a:rPr>
              <a:t>Nunkoo, D.K. and Sungkur, R.K., 2021. Team conflict dynamics &amp; conflict management: derivation of a model for software </a:t>
            </a:r>
            <a:r>
              <a:rPr lang="en-US" sz="1800" b="0" i="0" u="none" strike="noStrike" dirty="0" err="1">
                <a:solidFill>
                  <a:srgbClr val="222222"/>
                </a:solidFill>
                <a:effectLst/>
                <a:latin typeface="Times New Roman" panose="02020603050405020304" pitchFamily="18" charset="0"/>
                <a:cs typeface="Times New Roman" panose="02020603050405020304" pitchFamily="18" charset="0"/>
              </a:rPr>
              <a:t>organisations</a:t>
            </a:r>
            <a:r>
              <a:rPr lang="en-US" sz="1800" b="0" i="0" u="none" strike="noStrike" dirty="0">
                <a:solidFill>
                  <a:srgbClr val="222222"/>
                </a:solidFill>
                <a:effectLst/>
                <a:latin typeface="Times New Roman" panose="02020603050405020304" pitchFamily="18" charset="0"/>
                <a:cs typeface="Times New Roman" panose="02020603050405020304" pitchFamily="18" charset="0"/>
              </a:rPr>
              <a:t> to enhance team performance and software quality. </a:t>
            </a:r>
            <a:r>
              <a:rPr lang="en-US" sz="1800" b="0" i="1" u="none" strike="noStrike" dirty="0">
                <a:solidFill>
                  <a:srgbClr val="222222"/>
                </a:solidFill>
                <a:effectLst/>
                <a:latin typeface="Times New Roman" panose="02020603050405020304" pitchFamily="18" charset="0"/>
                <a:cs typeface="Times New Roman" panose="02020603050405020304" pitchFamily="18" charset="0"/>
              </a:rPr>
              <a:t>Global Transitions Proceedings</a:t>
            </a:r>
            <a:r>
              <a:rPr lang="en-US" sz="1800" b="0" i="0" u="none" strike="noStrike" dirty="0">
                <a:solidFill>
                  <a:srgbClr val="222222"/>
                </a:solidFill>
                <a:effectLst/>
                <a:latin typeface="Times New Roman" panose="02020603050405020304" pitchFamily="18" charset="0"/>
                <a:cs typeface="Times New Roman" panose="02020603050405020304" pitchFamily="18" charset="0"/>
              </a:rPr>
              <a:t>, </a:t>
            </a:r>
            <a:r>
              <a:rPr lang="en-US" sz="1800" b="0" i="1" u="none" strike="noStrike" dirty="0">
                <a:solidFill>
                  <a:srgbClr val="222222"/>
                </a:solidFill>
                <a:effectLst/>
                <a:latin typeface="Times New Roman" panose="02020603050405020304" pitchFamily="18" charset="0"/>
                <a:cs typeface="Times New Roman" panose="02020603050405020304" pitchFamily="18" charset="0"/>
              </a:rPr>
              <a:t>2</a:t>
            </a:r>
            <a:r>
              <a:rPr lang="en-US" sz="1800" b="0" i="0" u="none" strike="noStrike" dirty="0">
                <a:solidFill>
                  <a:srgbClr val="222222"/>
                </a:solidFill>
                <a:effectLst/>
                <a:latin typeface="Times New Roman" panose="02020603050405020304" pitchFamily="18" charset="0"/>
                <a:cs typeface="Times New Roman" panose="02020603050405020304" pitchFamily="18" charset="0"/>
              </a:rPr>
              <a:t>(2), pp.545-552.</a:t>
            </a:r>
          </a:p>
          <a:p>
            <a:pPr rtl="0" fontAlgn="base">
              <a:buFont typeface="+mj-lt"/>
              <a:buAutoNum type="arabicPeriod"/>
            </a:pPr>
            <a:r>
              <a:rPr lang="en-US" sz="1800" b="0" i="0" u="none" strike="noStrike" dirty="0">
                <a:solidFill>
                  <a:srgbClr val="222222"/>
                </a:solidFill>
                <a:effectLst/>
                <a:latin typeface="Times New Roman" panose="02020603050405020304" pitchFamily="18" charset="0"/>
                <a:cs typeface="Times New Roman" panose="02020603050405020304" pitchFamily="18" charset="0"/>
              </a:rPr>
              <a:t>Gumiran, I.C., 2021. Conflict Management Styles of Administrators: A Case Study. </a:t>
            </a:r>
            <a:r>
              <a:rPr lang="en-US" sz="1800" b="0" i="1" u="none" strike="noStrike" dirty="0">
                <a:solidFill>
                  <a:srgbClr val="222222"/>
                </a:solidFill>
                <a:effectLst/>
                <a:latin typeface="Times New Roman" panose="02020603050405020304" pitchFamily="18" charset="0"/>
                <a:cs typeface="Times New Roman" panose="02020603050405020304" pitchFamily="18" charset="0"/>
              </a:rPr>
              <a:t>Asian Journal of Social Science and Management Technology</a:t>
            </a:r>
            <a:r>
              <a:rPr lang="en-US" sz="1800" b="0" i="0" u="none" strike="noStrike" dirty="0">
                <a:solidFill>
                  <a:srgbClr val="222222"/>
                </a:solidFill>
                <a:effectLst/>
                <a:latin typeface="Times New Roman" panose="02020603050405020304" pitchFamily="18" charset="0"/>
                <a:cs typeface="Times New Roman" panose="02020603050405020304" pitchFamily="18" charset="0"/>
              </a:rPr>
              <a:t>, </a:t>
            </a:r>
            <a:r>
              <a:rPr lang="en-US" sz="1800" b="0" i="1" u="none" strike="noStrike" dirty="0">
                <a:solidFill>
                  <a:srgbClr val="222222"/>
                </a:solidFill>
                <a:effectLst/>
                <a:latin typeface="Times New Roman" panose="02020603050405020304" pitchFamily="18" charset="0"/>
                <a:cs typeface="Times New Roman" panose="02020603050405020304" pitchFamily="18" charset="0"/>
              </a:rPr>
              <a:t>3</a:t>
            </a:r>
            <a:r>
              <a:rPr lang="en-US" sz="1800" b="0" i="0" u="none" strike="noStrike" dirty="0">
                <a:solidFill>
                  <a:srgbClr val="222222"/>
                </a:solidFill>
                <a:effectLst/>
                <a:latin typeface="Times New Roman" panose="02020603050405020304" pitchFamily="18" charset="0"/>
                <a:cs typeface="Times New Roman" panose="02020603050405020304" pitchFamily="18" charset="0"/>
              </a:rPr>
              <a:t>(1), pp.30-32.</a:t>
            </a:r>
          </a:p>
          <a:p>
            <a:pPr rtl="0" fontAlgn="base">
              <a:buFont typeface="+mj-lt"/>
              <a:buAutoNum type="arabicPeriod"/>
            </a:pPr>
            <a:r>
              <a:rPr lang="en-US" sz="1800" b="0" i="0" u="none" strike="noStrike" dirty="0">
                <a:solidFill>
                  <a:srgbClr val="222222"/>
                </a:solidFill>
                <a:effectLst/>
                <a:latin typeface="Times New Roman" panose="02020603050405020304" pitchFamily="18" charset="0"/>
                <a:cs typeface="Times New Roman" panose="02020603050405020304" pitchFamily="18" charset="0"/>
              </a:rPr>
              <a:t>Bacud, S.A.D. and Beltran, R.M., 2024. CONFLICT MANAGEMENT STRATEGIES AND STYLES AMONG ACADEMIC LEADERS IN A STATE UNIVERSITY: AN ANALYSIS USING THE THOMAS-KILMANN MODE INSTRUMENT (TKMI). </a:t>
            </a:r>
            <a:r>
              <a:rPr lang="en-US" sz="1800" b="0" i="1" u="none" strike="noStrike" dirty="0">
                <a:solidFill>
                  <a:srgbClr val="222222"/>
                </a:solidFill>
                <a:effectLst/>
                <a:latin typeface="Times New Roman" panose="02020603050405020304" pitchFamily="18" charset="0"/>
                <a:cs typeface="Times New Roman" panose="02020603050405020304" pitchFamily="18" charset="0"/>
              </a:rPr>
              <a:t>Ignatian International Journal for Multidisciplinary Research</a:t>
            </a:r>
            <a:r>
              <a:rPr lang="en-US" sz="1800" b="0" i="0" u="none" strike="noStrike" dirty="0">
                <a:solidFill>
                  <a:srgbClr val="222222"/>
                </a:solidFill>
                <a:effectLst/>
                <a:latin typeface="Times New Roman" panose="02020603050405020304" pitchFamily="18" charset="0"/>
                <a:cs typeface="Times New Roman" panose="02020603050405020304" pitchFamily="18" charset="0"/>
              </a:rPr>
              <a:t>, </a:t>
            </a:r>
            <a:r>
              <a:rPr lang="en-US" sz="1800" b="0" i="1" u="none" strike="noStrike" dirty="0">
                <a:solidFill>
                  <a:srgbClr val="222222"/>
                </a:solidFill>
                <a:effectLst/>
                <a:latin typeface="Times New Roman" panose="02020603050405020304" pitchFamily="18" charset="0"/>
                <a:cs typeface="Times New Roman" panose="02020603050405020304" pitchFamily="18" charset="0"/>
              </a:rPr>
              <a:t>2</a:t>
            </a:r>
            <a:r>
              <a:rPr lang="en-US" sz="1800" b="0" i="0" u="none" strike="noStrike" dirty="0">
                <a:solidFill>
                  <a:srgbClr val="222222"/>
                </a:solidFill>
                <a:effectLst/>
                <a:latin typeface="Times New Roman" panose="02020603050405020304" pitchFamily="18" charset="0"/>
                <a:cs typeface="Times New Roman" panose="02020603050405020304" pitchFamily="18" charset="0"/>
              </a:rPr>
              <a:t>(9), pp.243-257.</a:t>
            </a:r>
          </a:p>
          <a:p>
            <a:pPr rtl="0" fontAlgn="base">
              <a:buFont typeface="+mj-lt"/>
              <a:buAutoNum type="arabicPeriod"/>
            </a:pPr>
            <a:r>
              <a:rPr lang="en-US" sz="1800" b="0" i="0" u="none" strike="noStrike" dirty="0" err="1">
                <a:solidFill>
                  <a:srgbClr val="222222"/>
                </a:solidFill>
                <a:effectLst/>
                <a:latin typeface="Times New Roman" panose="02020603050405020304" pitchFamily="18" charset="0"/>
                <a:cs typeface="Times New Roman" panose="02020603050405020304" pitchFamily="18" charset="0"/>
              </a:rPr>
              <a:t>Macelaru</a:t>
            </a:r>
            <a:r>
              <a:rPr lang="en-US" sz="1800" b="0" i="0" u="none" strike="noStrike" dirty="0">
                <a:solidFill>
                  <a:srgbClr val="222222"/>
                </a:solidFill>
                <a:effectLst/>
                <a:latin typeface="Times New Roman" panose="02020603050405020304" pitchFamily="18" charset="0"/>
                <a:cs typeface="Times New Roman" panose="02020603050405020304" pitchFamily="18" charset="0"/>
              </a:rPr>
              <a:t>, M., 2024, June. Team Development and Experiential Learning. In </a:t>
            </a:r>
            <a:r>
              <a:rPr lang="en-US" sz="1800" b="0" i="1" u="none" strike="noStrike" dirty="0">
                <a:solidFill>
                  <a:srgbClr val="222222"/>
                </a:solidFill>
                <a:effectLst/>
                <a:latin typeface="Times New Roman" panose="02020603050405020304" pitchFamily="18" charset="0"/>
                <a:cs typeface="Times New Roman" panose="02020603050405020304" pitchFamily="18" charset="0"/>
              </a:rPr>
              <a:t>Proceedings of the 36th International RAIS Conference on Social Sciences and Humanities</a:t>
            </a:r>
            <a:r>
              <a:rPr lang="en-US" sz="1800" b="0" i="0" u="none" strike="noStrike" dirty="0">
                <a:solidFill>
                  <a:srgbClr val="222222"/>
                </a:solidFill>
                <a:effectLst/>
                <a:latin typeface="Times New Roman" panose="02020603050405020304" pitchFamily="18" charset="0"/>
                <a:cs typeface="Times New Roman" panose="02020603050405020304" pitchFamily="18" charset="0"/>
              </a:rPr>
              <a:t> (pp. 24-30). Scientia </a:t>
            </a:r>
            <a:r>
              <a:rPr lang="en-US" sz="1800" b="0" i="0" u="none" strike="noStrike" dirty="0" err="1">
                <a:solidFill>
                  <a:srgbClr val="222222"/>
                </a:solidFill>
                <a:effectLst/>
                <a:latin typeface="Times New Roman" panose="02020603050405020304" pitchFamily="18" charset="0"/>
                <a:cs typeface="Times New Roman" panose="02020603050405020304" pitchFamily="18" charset="0"/>
              </a:rPr>
              <a:t>Moralitas</a:t>
            </a:r>
            <a:r>
              <a:rPr lang="en-US" sz="1800" b="0" i="0" u="none" strike="noStrike" dirty="0">
                <a:solidFill>
                  <a:srgbClr val="222222"/>
                </a:solidFill>
                <a:effectLst/>
                <a:latin typeface="Times New Roman" panose="02020603050405020304" pitchFamily="18" charset="0"/>
                <a:cs typeface="Times New Roman" panose="02020603050405020304" pitchFamily="18" charset="0"/>
              </a:rPr>
              <a:t> Research Institute.</a:t>
            </a:r>
          </a:p>
          <a:p>
            <a:pPr fontAlgn="base">
              <a:buFont typeface="+mj-lt"/>
              <a:buAutoNum type="arabicPeriod"/>
            </a:pPr>
            <a:r>
              <a:rPr lang="en-US" sz="1800" b="0" i="0" u="none" strike="noStrike" dirty="0">
                <a:solidFill>
                  <a:srgbClr val="222222"/>
                </a:solidFill>
                <a:effectLst/>
                <a:latin typeface="Arial" panose="020B0604020202020204" pitchFamily="34" charset="0"/>
              </a:rPr>
              <a:t>Spiegler, S.V., Heinecke, C. and Wagner, S., 2021. An empirical study on changing leadership in agile teams. </a:t>
            </a:r>
            <a:r>
              <a:rPr lang="en-US" sz="1800" b="0" i="1" u="none" strike="noStrike" dirty="0">
                <a:solidFill>
                  <a:srgbClr val="222222"/>
                </a:solidFill>
                <a:effectLst/>
                <a:latin typeface="Arial" panose="020B0604020202020204" pitchFamily="34" charset="0"/>
              </a:rPr>
              <a:t>Empirical Software Engineering</a:t>
            </a:r>
            <a:r>
              <a:rPr lang="en-US" sz="1800" b="0" i="0" u="none" strike="noStrike" dirty="0">
                <a:solidFill>
                  <a:srgbClr val="222222"/>
                </a:solidFill>
                <a:effectLst/>
                <a:latin typeface="Arial" panose="020B0604020202020204" pitchFamily="34" charset="0"/>
              </a:rPr>
              <a:t>, </a:t>
            </a:r>
            <a:r>
              <a:rPr lang="en-US" sz="1800" b="0" i="1" u="none" strike="noStrike" dirty="0">
                <a:solidFill>
                  <a:srgbClr val="222222"/>
                </a:solidFill>
                <a:effectLst/>
                <a:latin typeface="Arial" panose="020B0604020202020204" pitchFamily="34" charset="0"/>
              </a:rPr>
              <a:t>26</a:t>
            </a:r>
            <a:r>
              <a:rPr lang="en-US" sz="1800" b="0" i="0" u="none" strike="noStrike" dirty="0">
                <a:solidFill>
                  <a:srgbClr val="222222"/>
                </a:solidFill>
                <a:effectLst/>
                <a:latin typeface="Arial" panose="020B0604020202020204" pitchFamily="34" charset="0"/>
              </a:rPr>
              <a:t>(3), p.41.</a:t>
            </a:r>
            <a:endParaRPr lang="en-US" sz="1800" b="0" i="0" u="none" strike="noStrike" dirty="0">
              <a:solidFill>
                <a:srgbClr val="222222"/>
              </a:solidFill>
              <a:effectLst/>
              <a:latin typeface="Times New Roman" panose="02020603050405020304" pitchFamily="18" charset="0"/>
              <a:cs typeface="Times New Roman" panose="02020603050405020304" pitchFamily="18" charset="0"/>
            </a:endParaRPr>
          </a:p>
          <a:p>
            <a:pPr rtl="0" fontAlgn="base">
              <a:buFont typeface="+mj-lt"/>
              <a:buAutoNum type="arabicPeriod"/>
            </a:pPr>
            <a:r>
              <a:rPr lang="en-US" sz="1800" b="0" i="0" u="none" strike="noStrike" dirty="0">
                <a:solidFill>
                  <a:srgbClr val="222222"/>
                </a:solidFill>
                <a:effectLst/>
                <a:latin typeface="Times New Roman" panose="02020603050405020304" pitchFamily="18" charset="0"/>
                <a:cs typeface="Times New Roman" panose="02020603050405020304" pitchFamily="18" charset="0"/>
              </a:rPr>
              <a:t>Geerts, I.A., </a:t>
            </a:r>
            <a:r>
              <a:rPr lang="en-US" sz="1800" b="0" i="0" u="none" strike="noStrike" dirty="0" err="1">
                <a:solidFill>
                  <a:srgbClr val="222222"/>
                </a:solidFill>
                <a:effectLst/>
                <a:latin typeface="Times New Roman" panose="02020603050405020304" pitchFamily="18" charset="0"/>
                <a:cs typeface="Times New Roman" panose="02020603050405020304" pitchFamily="18" charset="0"/>
              </a:rPr>
              <a:t>Bierbooms</a:t>
            </a:r>
            <a:r>
              <a:rPr lang="en-US" sz="1800" b="0" i="0" u="none" strike="noStrike" dirty="0">
                <a:solidFill>
                  <a:srgbClr val="222222"/>
                </a:solidFill>
                <a:effectLst/>
                <a:latin typeface="Times New Roman" panose="02020603050405020304" pitchFamily="18" charset="0"/>
                <a:cs typeface="Times New Roman" panose="02020603050405020304" pitchFamily="18" charset="0"/>
              </a:rPr>
              <a:t>, J.J. and Cloudt, S.W., 2021. Understanding self-managing teams in Dutch healthcare: empirical evidence to non-sequential team development processes. </a:t>
            </a:r>
            <a:r>
              <a:rPr lang="en-US" sz="1800" b="0" i="1" u="none" strike="noStrike" dirty="0">
                <a:solidFill>
                  <a:srgbClr val="222222"/>
                </a:solidFill>
                <a:effectLst/>
                <a:latin typeface="Times New Roman" panose="02020603050405020304" pitchFamily="18" charset="0"/>
                <a:cs typeface="Times New Roman" panose="02020603050405020304" pitchFamily="18" charset="0"/>
              </a:rPr>
              <a:t>Journal of Health Organization and Management</a:t>
            </a:r>
            <a:r>
              <a:rPr lang="en-US" sz="1800" b="0" i="0" u="none" strike="noStrike" dirty="0">
                <a:solidFill>
                  <a:srgbClr val="222222"/>
                </a:solidFill>
                <a:effectLst/>
                <a:latin typeface="Times New Roman" panose="02020603050405020304" pitchFamily="18" charset="0"/>
                <a:cs typeface="Times New Roman" panose="02020603050405020304" pitchFamily="18" charset="0"/>
              </a:rPr>
              <a:t>, </a:t>
            </a:r>
            <a:r>
              <a:rPr lang="en-US" sz="1800" b="0" i="1" u="none" strike="noStrike" dirty="0">
                <a:solidFill>
                  <a:srgbClr val="222222"/>
                </a:solidFill>
                <a:effectLst/>
                <a:latin typeface="Times New Roman" panose="02020603050405020304" pitchFamily="18" charset="0"/>
                <a:cs typeface="Times New Roman" panose="02020603050405020304" pitchFamily="18" charset="0"/>
              </a:rPr>
              <a:t>35</a:t>
            </a:r>
            <a:r>
              <a:rPr lang="en-US" sz="1800" b="0" i="0" u="none" strike="noStrike" dirty="0">
                <a:solidFill>
                  <a:srgbClr val="222222"/>
                </a:solidFill>
                <a:effectLst/>
                <a:latin typeface="Times New Roman" panose="02020603050405020304" pitchFamily="18" charset="0"/>
                <a:cs typeface="Times New Roman" panose="02020603050405020304" pitchFamily="18" charset="0"/>
              </a:rPr>
              <a:t>(9), pp.101-120.</a:t>
            </a:r>
          </a:p>
          <a:p>
            <a:pPr fontAlgn="base">
              <a:buFont typeface="+mj-lt"/>
              <a:buAutoNum type="arabicPeriod"/>
            </a:pPr>
            <a:r>
              <a:rPr lang="en-US" sz="1800" b="0" i="0" u="none" strike="noStrike" dirty="0">
                <a:solidFill>
                  <a:srgbClr val="222222"/>
                </a:solidFill>
                <a:effectLst/>
                <a:latin typeface="Arial" panose="020B0604020202020204" pitchFamily="34" charset="0"/>
              </a:rPr>
              <a:t>Kluger, A.N. and </a:t>
            </a:r>
            <a:r>
              <a:rPr lang="en-US" sz="1800" b="0" i="0" u="none" strike="noStrike" dirty="0" err="1">
                <a:solidFill>
                  <a:srgbClr val="222222"/>
                </a:solidFill>
                <a:effectLst/>
                <a:latin typeface="Arial" panose="020B0604020202020204" pitchFamily="34" charset="0"/>
              </a:rPr>
              <a:t>Itzchakov</a:t>
            </a:r>
            <a:r>
              <a:rPr lang="en-US" sz="1800" b="0" i="0" u="none" strike="noStrike" dirty="0">
                <a:solidFill>
                  <a:srgbClr val="222222"/>
                </a:solidFill>
                <a:effectLst/>
                <a:latin typeface="Arial" panose="020B0604020202020204" pitchFamily="34" charset="0"/>
              </a:rPr>
              <a:t>, G., 2022. The power of listening at work. </a:t>
            </a:r>
            <a:r>
              <a:rPr lang="en-US" sz="1800" b="0" i="1" u="none" strike="noStrike" dirty="0">
                <a:solidFill>
                  <a:srgbClr val="222222"/>
                </a:solidFill>
                <a:effectLst/>
                <a:latin typeface="Arial" panose="020B0604020202020204" pitchFamily="34" charset="0"/>
              </a:rPr>
              <a:t>Annual Review of Organizational Psychology and Organizational Behavior</a:t>
            </a:r>
            <a:r>
              <a:rPr lang="en-US" sz="1800" b="0" i="0" u="none" strike="noStrike" dirty="0">
                <a:solidFill>
                  <a:srgbClr val="222222"/>
                </a:solidFill>
                <a:effectLst/>
                <a:latin typeface="Arial" panose="020B0604020202020204" pitchFamily="34" charset="0"/>
              </a:rPr>
              <a:t>, </a:t>
            </a:r>
            <a:r>
              <a:rPr lang="en-US" sz="1800" b="0" i="1" u="none" strike="noStrike" dirty="0">
                <a:solidFill>
                  <a:srgbClr val="222222"/>
                </a:solidFill>
                <a:effectLst/>
                <a:latin typeface="Arial" panose="020B0604020202020204" pitchFamily="34" charset="0"/>
              </a:rPr>
              <a:t>9</a:t>
            </a:r>
            <a:r>
              <a:rPr lang="en-US" sz="1800" b="0" i="0" u="none" strike="noStrike" dirty="0">
                <a:solidFill>
                  <a:srgbClr val="222222"/>
                </a:solidFill>
                <a:effectLst/>
                <a:latin typeface="Arial" panose="020B0604020202020204" pitchFamily="34" charset="0"/>
              </a:rPr>
              <a:t>(1), pp.121-146.</a:t>
            </a:r>
            <a:endParaRPr lang="en-US" sz="1800" b="0" i="0" u="none" strike="noStrike" dirty="0">
              <a:solidFill>
                <a:srgbClr val="222222"/>
              </a:solidFill>
              <a:effectLst/>
              <a:latin typeface="Times New Roman" panose="02020603050405020304" pitchFamily="18" charset="0"/>
              <a:cs typeface="Times New Roman" panose="02020603050405020304" pitchFamily="18" charset="0"/>
            </a:endParaRPr>
          </a:p>
          <a:p>
            <a:pPr rtl="0" fontAlgn="base">
              <a:buFont typeface="+mj-lt"/>
              <a:buAutoNum type="arabicPeriod"/>
            </a:pPr>
            <a:r>
              <a:rPr lang="en-US" sz="1800" b="0" i="0" u="none" strike="noStrike" dirty="0" err="1">
                <a:solidFill>
                  <a:srgbClr val="222222"/>
                </a:solidFill>
                <a:effectLst/>
                <a:latin typeface="Times New Roman" panose="02020603050405020304" pitchFamily="18" charset="0"/>
                <a:cs typeface="Times New Roman" panose="02020603050405020304" pitchFamily="18" charset="0"/>
              </a:rPr>
              <a:t>Guardiancich</a:t>
            </a:r>
            <a:r>
              <a:rPr lang="en-US" sz="1800" b="0" i="0" u="none" strike="noStrike" dirty="0">
                <a:solidFill>
                  <a:srgbClr val="222222"/>
                </a:solidFill>
                <a:effectLst/>
                <a:latin typeface="Times New Roman" panose="02020603050405020304" pitchFamily="18" charset="0"/>
                <a:cs typeface="Times New Roman" panose="02020603050405020304" pitchFamily="18" charset="0"/>
              </a:rPr>
              <a:t>, I. and Molina, O., 2022. From gradual erosion to revitalization: National Social Dialogue Institutions and policy effectiveness. </a:t>
            </a:r>
            <a:r>
              <a:rPr lang="en-US" sz="1800" b="0" i="1" u="none" strike="noStrike" dirty="0">
                <a:solidFill>
                  <a:srgbClr val="222222"/>
                </a:solidFill>
                <a:effectLst/>
                <a:latin typeface="Times New Roman" panose="02020603050405020304" pitchFamily="18" charset="0"/>
                <a:cs typeface="Times New Roman" panose="02020603050405020304" pitchFamily="18" charset="0"/>
              </a:rPr>
              <a:t>European Journal of Industrial Relations</a:t>
            </a:r>
            <a:r>
              <a:rPr lang="en-US" sz="1800" b="0" i="0" u="none" strike="noStrike" dirty="0">
                <a:solidFill>
                  <a:srgbClr val="222222"/>
                </a:solidFill>
                <a:effectLst/>
                <a:latin typeface="Times New Roman" panose="02020603050405020304" pitchFamily="18" charset="0"/>
                <a:cs typeface="Times New Roman" panose="02020603050405020304" pitchFamily="18" charset="0"/>
              </a:rPr>
              <a:t>, </a:t>
            </a:r>
            <a:r>
              <a:rPr lang="en-US" sz="1800" b="0" i="1" u="none" strike="noStrike" dirty="0">
                <a:solidFill>
                  <a:srgbClr val="222222"/>
                </a:solidFill>
                <a:effectLst/>
                <a:latin typeface="Times New Roman" panose="02020603050405020304" pitchFamily="18" charset="0"/>
                <a:cs typeface="Times New Roman" panose="02020603050405020304" pitchFamily="18" charset="0"/>
              </a:rPr>
              <a:t>28</a:t>
            </a:r>
            <a:r>
              <a:rPr lang="en-US" sz="1800" b="0" i="0" u="none" strike="noStrike" dirty="0">
                <a:solidFill>
                  <a:srgbClr val="222222"/>
                </a:solidFill>
                <a:effectLst/>
                <a:latin typeface="Times New Roman" panose="02020603050405020304" pitchFamily="18" charset="0"/>
                <a:cs typeface="Times New Roman" panose="02020603050405020304" pitchFamily="18" charset="0"/>
              </a:rPr>
              <a:t>(1), pp.85-103.</a:t>
            </a:r>
          </a:p>
          <a:p>
            <a:pPr rtl="0" fontAlgn="base">
              <a:buFont typeface="+mj-lt"/>
              <a:buAutoNum type="arabicPeriod"/>
            </a:pPr>
            <a:r>
              <a:rPr lang="en-US" sz="1800" b="0" i="0" u="none" strike="noStrike" dirty="0">
                <a:solidFill>
                  <a:srgbClr val="222222"/>
                </a:solidFill>
                <a:effectLst/>
                <a:latin typeface="Times New Roman" panose="02020603050405020304" pitchFamily="18" charset="0"/>
                <a:cs typeface="Times New Roman" panose="02020603050405020304" pitchFamily="18" charset="0"/>
              </a:rPr>
              <a:t>Park, S., Luciano, M.M., Mathieu, J.E. and Fenters, V.W., 2024. Intra-individual conflict and task performance in a multiteam context: Examining the structural elements of conflict experience. </a:t>
            </a:r>
            <a:r>
              <a:rPr lang="en-US" sz="1800" b="0" i="1" u="none" strike="noStrike" dirty="0">
                <a:solidFill>
                  <a:srgbClr val="222222"/>
                </a:solidFill>
                <a:effectLst/>
                <a:latin typeface="Times New Roman" panose="02020603050405020304" pitchFamily="18" charset="0"/>
                <a:cs typeface="Times New Roman" panose="02020603050405020304" pitchFamily="18" charset="0"/>
              </a:rPr>
              <a:t>Academy of Management Journal</a:t>
            </a:r>
            <a:r>
              <a:rPr lang="en-US" sz="1800" b="0" i="0" u="none" strike="noStrike" dirty="0">
                <a:solidFill>
                  <a:srgbClr val="222222"/>
                </a:solidFill>
                <a:effectLst/>
                <a:latin typeface="Times New Roman" panose="02020603050405020304" pitchFamily="18" charset="0"/>
                <a:cs typeface="Times New Roman" panose="02020603050405020304" pitchFamily="18" charset="0"/>
              </a:rPr>
              <a:t>, </a:t>
            </a:r>
            <a:r>
              <a:rPr lang="en-US" sz="1800" b="0" i="1" u="none" strike="noStrike" dirty="0">
                <a:solidFill>
                  <a:srgbClr val="222222"/>
                </a:solidFill>
                <a:effectLst/>
                <a:latin typeface="Times New Roman" panose="02020603050405020304" pitchFamily="18" charset="0"/>
                <a:cs typeface="Times New Roman" panose="02020603050405020304" pitchFamily="18" charset="0"/>
              </a:rPr>
              <a:t>67</a:t>
            </a:r>
            <a:r>
              <a:rPr lang="en-US" sz="1800" b="0" i="0" u="none" strike="noStrike" dirty="0">
                <a:solidFill>
                  <a:srgbClr val="222222"/>
                </a:solidFill>
                <a:effectLst/>
                <a:latin typeface="Times New Roman" panose="02020603050405020304" pitchFamily="18" charset="0"/>
                <a:cs typeface="Times New Roman" panose="02020603050405020304" pitchFamily="18" charset="0"/>
              </a:rPr>
              <a:t>(1), pp.33-60.</a:t>
            </a:r>
          </a:p>
          <a:p>
            <a:pPr rtl="0" fontAlgn="base">
              <a:buFont typeface="+mj-lt"/>
              <a:buAutoNum type="arabicPeriod"/>
            </a:pPr>
            <a:r>
              <a:rPr lang="en-US" sz="1800" b="0" i="0" u="none" strike="noStrike" dirty="0">
                <a:solidFill>
                  <a:srgbClr val="222222"/>
                </a:solidFill>
                <a:effectLst/>
                <a:latin typeface="Times New Roman" panose="02020603050405020304" pitchFamily="18" charset="0"/>
                <a:cs typeface="Times New Roman" panose="02020603050405020304" pitchFamily="18" charset="0"/>
              </a:rPr>
              <a:t>Padilla, L.M., Powell, M., Kay, M. and Hullman, J., 2021. Uncertain about uncertainty: How qualitative expressions of forecaster confidence impact decision-making with uncertainty visualizations. </a:t>
            </a:r>
            <a:r>
              <a:rPr lang="en-US" sz="1800" b="0" i="1" u="none" strike="noStrike" dirty="0">
                <a:solidFill>
                  <a:srgbClr val="222222"/>
                </a:solidFill>
                <a:effectLst/>
                <a:latin typeface="Times New Roman" panose="02020603050405020304" pitchFamily="18" charset="0"/>
                <a:cs typeface="Times New Roman" panose="02020603050405020304" pitchFamily="18" charset="0"/>
              </a:rPr>
              <a:t>Frontiers in Psychology</a:t>
            </a:r>
            <a:r>
              <a:rPr lang="en-US" sz="1800" b="0" i="0" u="none" strike="noStrike" dirty="0">
                <a:solidFill>
                  <a:srgbClr val="222222"/>
                </a:solidFill>
                <a:effectLst/>
                <a:latin typeface="Times New Roman" panose="02020603050405020304" pitchFamily="18" charset="0"/>
                <a:cs typeface="Times New Roman" panose="02020603050405020304" pitchFamily="18" charset="0"/>
              </a:rPr>
              <a:t>, </a:t>
            </a:r>
            <a:r>
              <a:rPr lang="en-US" sz="1800" b="0" i="1" u="none" strike="noStrike" dirty="0">
                <a:solidFill>
                  <a:srgbClr val="222222"/>
                </a:solidFill>
                <a:effectLst/>
                <a:latin typeface="Times New Roman" panose="02020603050405020304" pitchFamily="18" charset="0"/>
                <a:cs typeface="Times New Roman" panose="02020603050405020304" pitchFamily="18" charset="0"/>
              </a:rPr>
              <a:t>11</a:t>
            </a:r>
            <a:r>
              <a:rPr lang="en-US" sz="1800" b="0" i="0" u="none" strike="noStrike" dirty="0">
                <a:solidFill>
                  <a:srgbClr val="222222"/>
                </a:solidFill>
                <a:effectLst/>
                <a:latin typeface="Times New Roman" panose="02020603050405020304" pitchFamily="18" charset="0"/>
                <a:cs typeface="Times New Roman" panose="02020603050405020304" pitchFamily="18" charset="0"/>
              </a:rPr>
              <a:t>, p.579267.</a:t>
            </a:r>
          </a:p>
          <a:p>
            <a:pPr rtl="0" fontAlgn="base">
              <a:buFont typeface="+mj-lt"/>
              <a:buAutoNum type="arabicPeriod"/>
            </a:pPr>
            <a:r>
              <a:rPr lang="en-US" sz="1800" b="0" i="0" u="none" strike="noStrike" dirty="0">
                <a:solidFill>
                  <a:srgbClr val="222222"/>
                </a:solidFill>
                <a:effectLst/>
                <a:latin typeface="Times New Roman" panose="02020603050405020304" pitchFamily="18" charset="0"/>
                <a:cs typeface="Times New Roman" panose="02020603050405020304" pitchFamily="18" charset="0"/>
              </a:rPr>
              <a:t>Heide, M. and Simonsson, C., 2021. What was that all about? On internal crisis communication and communicative </a:t>
            </a:r>
            <a:r>
              <a:rPr lang="en-US" sz="1800" b="0" i="0" u="none" strike="noStrike" dirty="0" err="1">
                <a:solidFill>
                  <a:srgbClr val="222222"/>
                </a:solidFill>
                <a:effectLst/>
                <a:latin typeface="Times New Roman" panose="02020603050405020304" pitchFamily="18" charset="0"/>
                <a:cs typeface="Times New Roman" panose="02020603050405020304" pitchFamily="18" charset="0"/>
              </a:rPr>
              <a:t>coworkership</a:t>
            </a:r>
            <a:r>
              <a:rPr lang="en-US" sz="1800" b="0" i="0" u="none" strike="noStrike" dirty="0">
                <a:solidFill>
                  <a:srgbClr val="222222"/>
                </a:solidFill>
                <a:effectLst/>
                <a:latin typeface="Times New Roman" panose="02020603050405020304" pitchFamily="18" charset="0"/>
                <a:cs typeface="Times New Roman" panose="02020603050405020304" pitchFamily="18" charset="0"/>
              </a:rPr>
              <a:t> during a pandemic. </a:t>
            </a:r>
            <a:r>
              <a:rPr lang="en-US" sz="1800" b="0" i="1" u="none" strike="noStrike" dirty="0">
                <a:solidFill>
                  <a:srgbClr val="222222"/>
                </a:solidFill>
                <a:effectLst/>
                <a:latin typeface="Times New Roman" panose="02020603050405020304" pitchFamily="18" charset="0"/>
                <a:cs typeface="Times New Roman" panose="02020603050405020304" pitchFamily="18" charset="0"/>
              </a:rPr>
              <a:t>Journal of Communication Management</a:t>
            </a:r>
            <a:r>
              <a:rPr lang="en-US" sz="1800" b="0" i="0" u="none" strike="noStrike" dirty="0">
                <a:solidFill>
                  <a:srgbClr val="222222"/>
                </a:solidFill>
                <a:effectLst/>
                <a:latin typeface="Times New Roman" panose="02020603050405020304" pitchFamily="18" charset="0"/>
                <a:cs typeface="Times New Roman" panose="02020603050405020304" pitchFamily="18" charset="0"/>
              </a:rPr>
              <a:t>, </a:t>
            </a:r>
            <a:r>
              <a:rPr lang="en-US" sz="1800" b="0" i="1" u="none" strike="noStrike" dirty="0">
                <a:solidFill>
                  <a:srgbClr val="222222"/>
                </a:solidFill>
                <a:effectLst/>
                <a:latin typeface="Times New Roman" panose="02020603050405020304" pitchFamily="18" charset="0"/>
                <a:cs typeface="Times New Roman" panose="02020603050405020304" pitchFamily="18" charset="0"/>
              </a:rPr>
              <a:t>25</a:t>
            </a:r>
            <a:r>
              <a:rPr lang="en-US" sz="1800" b="0" i="0" u="none" strike="noStrike" dirty="0">
                <a:solidFill>
                  <a:srgbClr val="222222"/>
                </a:solidFill>
                <a:effectLst/>
                <a:latin typeface="Times New Roman" panose="02020603050405020304" pitchFamily="18" charset="0"/>
                <a:cs typeface="Times New Roman" panose="02020603050405020304" pitchFamily="18" charset="0"/>
              </a:rPr>
              <a:t>(3), pp.256-275.</a:t>
            </a:r>
          </a:p>
          <a:p>
            <a:pPr rtl="0" fontAlgn="base">
              <a:buFont typeface="+mj-lt"/>
              <a:buAutoNum type="arabicPeriod"/>
            </a:pPr>
            <a:endParaRPr lang="en-US" sz="1800" b="0" i="0" u="none" strike="noStrike" dirty="0">
              <a:solidFill>
                <a:srgbClr val="222222"/>
              </a:solidFill>
              <a:effectLst/>
              <a:latin typeface="Times New Roman" panose="02020603050405020304" pitchFamily="18" charset="0"/>
              <a:cs typeface="Times New Roman" panose="02020603050405020304" pitchFamily="18" charset="0"/>
            </a:endParaRPr>
          </a:p>
          <a:p>
            <a:pPr marL="0" indent="0" rtl="0" fontAlgn="base">
              <a:buNone/>
            </a:pPr>
            <a:endParaRPr lang="en-US" sz="1800" b="0" i="0" u="none" strike="noStrike" dirty="0">
              <a:solidFill>
                <a:srgbClr val="222222"/>
              </a:solidFill>
              <a:effectLst/>
              <a:latin typeface="Times New Roman" panose="02020603050405020304" pitchFamily="18" charset="0"/>
              <a:cs typeface="Times New Roman" panose="02020603050405020304" pitchFamily="18" charset="0"/>
            </a:endParaRPr>
          </a:p>
          <a:p>
            <a:pPr marL="0" indent="0">
              <a:buNone/>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10011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89</TotalTime>
  <Words>1427</Words>
  <Application>Microsoft Office PowerPoint</Application>
  <PresentationFormat>Widescreen</PresentationFormat>
  <Paragraphs>90</Paragraphs>
  <Slides>7</Slides>
  <Notes>6</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University of Wales UWTSD</vt:lpstr>
      <vt:lpstr>Presentation Overview </vt:lpstr>
      <vt:lpstr>How to Manage Conflict in Teams</vt:lpstr>
      <vt:lpstr>How to Manage Conflict in Teams </vt:lpstr>
      <vt:lpstr>How to Manage Conflict in Teams</vt:lpstr>
      <vt:lpstr>How to Manage Conflict in Teams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MIRELA PAVAL</cp:lastModifiedBy>
  <cp:revision>138</cp:revision>
  <dcterms:created xsi:type="dcterms:W3CDTF">2025-03-11T16:16:15Z</dcterms:created>
  <dcterms:modified xsi:type="dcterms:W3CDTF">2025-03-21T12:12:42Z</dcterms:modified>
</cp:coreProperties>
</file>