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5" r:id="rId10"/>
    <p:sldId id="264"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C3A2CF-E344-4C1C-B50E-2467DA4C9630}" v="41" dt="2023-03-24T22:58:38.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7" autoAdjust="0"/>
    <p:restoredTop sz="94660"/>
  </p:normalViewPr>
  <p:slideViewPr>
    <p:cSldViewPr snapToGrid="0">
      <p:cViewPr varScale="1">
        <p:scale>
          <a:sx n="48" d="100"/>
          <a:sy n="48" d="100"/>
        </p:scale>
        <p:origin x="48" y="10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E89E8-F3AC-4850-B499-DEB063E7A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61AA44-C8B8-4F1C-B87D-E16BA9AEB7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66CC67-873C-4C36-A555-45AF1BAF0922}"/>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DE61F043-5191-4AF0-8A46-CA7AE08BF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852FB-D5B3-4E29-88EF-491946A6152D}"/>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524523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FCAA5-048B-4442-81BD-F8546D4DB1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EB0959-07BF-468C-AF68-87DF8063C2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A915B7-A063-422A-A2D4-BC93096B9E2C}"/>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5FF9A0E8-D81E-4F31-B6E5-98923CDBF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C874E-1684-40E9-98D5-160D60F43F80}"/>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3346902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CC1EE-BC43-47D7-A769-C600ACBA3A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F0DDEB-4CD3-40A0-A5EE-B54AE3A8D8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71FDD-CD01-4E3E-B214-7BDABF90F7B0}"/>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CD52F1DE-602D-485F-AA01-E295513E0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401E1E-1F03-4C78-AA3B-58D8FBE92D02}"/>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328818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7AD77-033E-43F1-881A-C2329721D9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29F37A-8FF5-476F-919B-592D96E635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E30963-05C0-42CB-ADBD-3CD99B3C13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1C27EB-4BFB-4777-89E2-52758FF62510}"/>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6" name="Footer Placeholder 5">
            <a:extLst>
              <a:ext uri="{FF2B5EF4-FFF2-40B4-BE49-F238E27FC236}">
                <a16:creationId xmlns:a16="http://schemas.microsoft.com/office/drawing/2014/main" id="{9E541CB3-2CB8-4ED6-8781-68733C740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322001-C990-4494-AF09-2BEAF7BDED91}"/>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2780983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F241C-8F96-4167-8F88-BDFF31AA18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729851-FEEB-42B6-868A-23EB380E92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5C1AF6-34BA-40AD-8E61-496FFBB87D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8BA992-6B21-4BF3-A875-D20B1BF2AC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7E9737-2488-4318-A1B2-DDEA9E6918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6BD190-1E2A-4202-B379-91ADE009D129}"/>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8" name="Footer Placeholder 7">
            <a:extLst>
              <a:ext uri="{FF2B5EF4-FFF2-40B4-BE49-F238E27FC236}">
                <a16:creationId xmlns:a16="http://schemas.microsoft.com/office/drawing/2014/main" id="{81BEF37B-6907-4A64-9F7B-5011A33F56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C99CA1-47CD-4004-A209-FCCA60DB2E32}"/>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2848787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C8BEE-F9C8-42A6-AEAF-B06E44EA1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1371E3-05F1-4F03-91E9-F0D8DB39EE8E}"/>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4" name="Footer Placeholder 3">
            <a:extLst>
              <a:ext uri="{FF2B5EF4-FFF2-40B4-BE49-F238E27FC236}">
                <a16:creationId xmlns:a16="http://schemas.microsoft.com/office/drawing/2014/main" id="{3198151A-06A6-402B-ACAC-4C71C0722C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4C8CBF-7BC5-4948-BDBC-607B1A92DF88}"/>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567299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6AA394-03DE-4F96-AF93-4C458CA5D7FD}"/>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3" name="Footer Placeholder 2">
            <a:extLst>
              <a:ext uri="{FF2B5EF4-FFF2-40B4-BE49-F238E27FC236}">
                <a16:creationId xmlns:a16="http://schemas.microsoft.com/office/drawing/2014/main" id="{3796B4E8-6DF7-475D-A229-6F7BD6D4D4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CC8648-3BAC-494B-A413-93B09B5AFF4C}"/>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3578447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50C46-7B6D-4DA0-8D2E-89835A28D1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724DDD-A767-4AAF-A62B-E4A51B09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46A8D5-C4CA-4CED-88DF-79511C1E2E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63D380-CAB3-4233-9C16-49D5E06808C8}"/>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6" name="Footer Placeholder 5">
            <a:extLst>
              <a:ext uri="{FF2B5EF4-FFF2-40B4-BE49-F238E27FC236}">
                <a16:creationId xmlns:a16="http://schemas.microsoft.com/office/drawing/2014/main" id="{ACD4AFEA-23DB-4DEA-9774-9A22D167DE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1AF3C8-9402-4C9A-AF87-CDE2F94C7D64}"/>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80148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A079-1B58-4764-8859-BBE55F0736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5585A6-AFA8-46CC-AECE-5F0F79FB92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DFBF9B-1CBA-4611-A466-1AD474417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AA4005-8264-40E9-8AFA-46B79852ED22}"/>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6" name="Footer Placeholder 5">
            <a:extLst>
              <a:ext uri="{FF2B5EF4-FFF2-40B4-BE49-F238E27FC236}">
                <a16:creationId xmlns:a16="http://schemas.microsoft.com/office/drawing/2014/main" id="{C5C54AE4-EDA2-4BB6-A1D2-6F598B30A2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4A1999-A683-4B5D-9CCA-1EF7A79E0434}"/>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4087478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E36B9-0D39-4F44-8381-6D109FD64B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9B349C-4DBA-4963-92FE-8AD579B30C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32E19-54C0-41A8-8BA9-56633C6A438A}"/>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A115516D-5A54-4108-87DD-492000710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04C63-18EE-4505-A119-513E7625C16A}"/>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350050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3AE9B6-C272-4100-B3BB-FAEECAEA2F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7CC485-FCD7-49DA-8C11-BBD2727AF2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A70A4-2305-4C0C-B889-F4653D312BD5}"/>
              </a:ext>
            </a:extLst>
          </p:cNvPr>
          <p:cNvSpPr>
            <a:spLocks noGrp="1"/>
          </p:cNvSpPr>
          <p:nvPr>
            <p:ph type="dt" sz="half" idx="10"/>
          </p:nvPr>
        </p:nvSpPr>
        <p:spPr/>
        <p:txBody>
          <a:body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4863A169-D561-4FB9-B098-B1D021F85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3993A-FBD8-40D2-B815-B45994B5A8EF}"/>
              </a:ext>
            </a:extLst>
          </p:cNvPr>
          <p:cNvSpPr>
            <a:spLocks noGrp="1"/>
          </p:cNvSpPr>
          <p:nvPr>
            <p:ph type="sldNum" sz="quarter" idx="12"/>
          </p:nvPr>
        </p:nvSpPr>
        <p:spPr/>
        <p:txBody>
          <a:bodyPr/>
          <a:lstStyle/>
          <a:p>
            <a:fld id="{58F50A11-B30F-4AFC-A914-E0661A423571}" type="slidenum">
              <a:rPr lang="en-GB" smtClean="0"/>
              <a:t>‹#›</a:t>
            </a:fld>
            <a:endParaRPr lang="en-GB"/>
          </a:p>
        </p:txBody>
      </p:sp>
    </p:spTree>
    <p:extLst>
      <p:ext uri="{BB962C8B-B14F-4D97-AF65-F5344CB8AC3E}">
        <p14:creationId xmlns:p14="http://schemas.microsoft.com/office/powerpoint/2010/main" val="2712270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5BA7A1-1386-400D-A97C-C8ECA91036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47F871-F0B3-4CE7-AA7C-8A83562C9D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577DD-E0E3-451F-B30E-70A655746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A89D3D-76A4-4557-8A71-054B52BA7686}" type="datetimeFigureOut">
              <a:rPr lang="en-GB" smtClean="0"/>
              <a:t>25/03/2023</a:t>
            </a:fld>
            <a:endParaRPr lang="en-GB"/>
          </a:p>
        </p:txBody>
      </p:sp>
      <p:sp>
        <p:nvSpPr>
          <p:cNvPr id="5" name="Footer Placeholder 4">
            <a:extLst>
              <a:ext uri="{FF2B5EF4-FFF2-40B4-BE49-F238E27FC236}">
                <a16:creationId xmlns:a16="http://schemas.microsoft.com/office/drawing/2014/main" id="{04C638A7-67A6-4E3D-93AB-EF14060C48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AFD51C-4423-4CF8-BFF6-335F36B903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F50A11-B30F-4AFC-A914-E0661A423571}" type="slidenum">
              <a:rPr lang="en-GB" smtClean="0"/>
              <a:t>‹#›</a:t>
            </a:fld>
            <a:endParaRPr lang="en-GB"/>
          </a:p>
        </p:txBody>
      </p:sp>
    </p:spTree>
    <p:extLst>
      <p:ext uri="{BB962C8B-B14F-4D97-AF65-F5344CB8AC3E}">
        <p14:creationId xmlns:p14="http://schemas.microsoft.com/office/powerpoint/2010/main" val="1314717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careers.easyjet.com/our-teams/human-resources/" TargetMode="External"/><Relationship Id="rId2" Type="http://schemas.openxmlformats.org/officeDocument/2006/relationships/hyperlink" Target="https://www.easyjet.com/en/about-us" TargetMode="External"/><Relationship Id="rId1" Type="http://schemas.openxmlformats.org/officeDocument/2006/relationships/slideLayout" Target="../slideLayouts/slideLayout1.xml"/><Relationship Id="rId6" Type="http://schemas.openxmlformats.org/officeDocument/2006/relationships/hyperlink" Target="https://www.easyjet.com/en/media/latest-news" TargetMode="External"/><Relationship Id="rId5" Type="http://schemas.openxmlformats.org/officeDocument/2006/relationships/hyperlink" Target="https://www.linkedin.com/company/easyjet/people/?facetCurrentCompany=tru" TargetMode="External"/><Relationship Id="rId4" Type="http://schemas.openxmlformats.org/officeDocument/2006/relationships/hyperlink" Target="https://www.cipd.co.uk/knowledge/culture/case-studies/easyjet-talent-management"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tafkeer.co/nine-steps-of-the-training-proces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102B7-9A1D-4F27-ABB1-D8D42A0BC7F8}"/>
              </a:ext>
            </a:extLst>
          </p:cNvPr>
          <p:cNvSpPr>
            <a:spLocks noGrp="1"/>
          </p:cNvSpPr>
          <p:nvPr>
            <p:ph type="ctrTitle"/>
          </p:nvPr>
        </p:nvSpPr>
        <p:spPr>
          <a:xfrm>
            <a:off x="1913259" y="312093"/>
            <a:ext cx="5411343" cy="3258421"/>
          </a:xfrm>
        </p:spPr>
        <p:txBody>
          <a:bodyPr anchor="b">
            <a:normAutofit/>
          </a:bodyPr>
          <a:lstStyle/>
          <a:p>
            <a:pPr algn="l"/>
            <a:r>
              <a:rPr lang="en-US" sz="4800" b="1" dirty="0">
                <a:effectLst/>
                <a:latin typeface="+mn-lt"/>
                <a:ea typeface="Calibri" panose="020F0502020204030204" pitchFamily="34" charset="0"/>
                <a:cs typeface="Times New Roman" panose="02020603050405020304" pitchFamily="18" charset="0"/>
              </a:rPr>
              <a:t>BA Hons in Leadership and Management Skills Level 5</a:t>
            </a:r>
            <a:endParaRPr lang="en-GB" sz="4800" dirty="0">
              <a:latin typeface="+mn-lt"/>
            </a:endParaRPr>
          </a:p>
        </p:txBody>
      </p:sp>
      <p:sp>
        <p:nvSpPr>
          <p:cNvPr id="3" name="Subtitle 2">
            <a:extLst>
              <a:ext uri="{FF2B5EF4-FFF2-40B4-BE49-F238E27FC236}">
                <a16:creationId xmlns:a16="http://schemas.microsoft.com/office/drawing/2014/main" id="{3B696A5E-EB30-4B59-8C38-E1679A4A8DAE}"/>
              </a:ext>
            </a:extLst>
          </p:cNvPr>
          <p:cNvSpPr>
            <a:spLocks noGrp="1"/>
          </p:cNvSpPr>
          <p:nvPr>
            <p:ph type="subTitle" idx="1"/>
          </p:nvPr>
        </p:nvSpPr>
        <p:spPr>
          <a:xfrm>
            <a:off x="1913259" y="3677829"/>
            <a:ext cx="5411343" cy="2463764"/>
          </a:xfrm>
        </p:spPr>
        <p:txBody>
          <a:bodyPr>
            <a:normAutofit/>
          </a:bodyPr>
          <a:lstStyle/>
          <a:p>
            <a:pPr algn="l"/>
            <a:r>
              <a:rPr lang="en-US" b="1" dirty="0">
                <a:effectLst/>
                <a:ea typeface="Calibri" panose="020F0502020204030204" pitchFamily="34" charset="0"/>
                <a:cs typeface="Times New Roman" panose="02020603050405020304" pitchFamily="18" charset="0"/>
              </a:rPr>
              <a:t>Developing Relationships and Workplace Achievement</a:t>
            </a:r>
          </a:p>
          <a:p>
            <a:pPr algn="l"/>
            <a:r>
              <a:rPr lang="en-US" b="1" dirty="0">
                <a:effectLst/>
                <a:ea typeface="Calibri" panose="020F0502020204030204" pitchFamily="34" charset="0"/>
                <a:cs typeface="Times New Roman" panose="02020603050405020304" pitchFamily="18" charset="0"/>
              </a:rPr>
              <a:t>Student name: Ashfak Miah	</a:t>
            </a:r>
            <a:endParaRPr lang="en-GB" b="1" dirty="0">
              <a:effectLst/>
              <a:ea typeface="Times New Roman" panose="02020603050405020304" pitchFamily="18" charset="0"/>
              <a:cs typeface="Times New Roman" panose="02020603050405020304" pitchFamily="18" charset="0"/>
            </a:endParaRPr>
          </a:p>
          <a:p>
            <a:pPr algn="l"/>
            <a:r>
              <a:rPr lang="en-US" b="1" dirty="0">
                <a:effectLst/>
                <a:ea typeface="Calibri" panose="020F0502020204030204" pitchFamily="34" charset="0"/>
                <a:cs typeface="Times New Roman" panose="02020603050405020304" pitchFamily="18" charset="0"/>
              </a:rPr>
              <a:t>Student ID: 2114741</a:t>
            </a:r>
          </a:p>
          <a:p>
            <a:pPr algn="l"/>
            <a:r>
              <a:rPr lang="en-US" b="1" dirty="0">
                <a:ea typeface="Times New Roman" panose="02020603050405020304" pitchFamily="18" charset="0"/>
                <a:cs typeface="Times New Roman" panose="02020603050405020304" pitchFamily="18" charset="0"/>
              </a:rPr>
              <a:t>Lecturer Name: </a:t>
            </a:r>
            <a:r>
              <a:rPr lang="en-GB" b="1" i="0" dirty="0">
                <a:solidFill>
                  <a:srgbClr val="333333"/>
                </a:solidFill>
                <a:effectLst/>
              </a:rPr>
              <a:t>Aparna Venkatesan</a:t>
            </a:r>
            <a:endParaRPr lang="en-GB" b="1" dirty="0">
              <a:effectLst/>
              <a:ea typeface="Times New Roman" panose="02020603050405020304" pitchFamily="18" charset="0"/>
              <a:cs typeface="Times New Roman" panose="02020603050405020304" pitchFamily="18" charset="0"/>
            </a:endParaRPr>
          </a:p>
          <a:p>
            <a:pPr algn="l"/>
            <a:endParaRPr lang="en-GB" dirty="0"/>
          </a:p>
        </p:txBody>
      </p:sp>
      <p:pic>
        <p:nvPicPr>
          <p:cNvPr id="7" name="Graphic 6" descr="Head with Gears">
            <a:extLst>
              <a:ext uri="{FF2B5EF4-FFF2-40B4-BE49-F238E27FC236}">
                <a16:creationId xmlns:a16="http://schemas.microsoft.com/office/drawing/2014/main" id="{D3FBD4C7-1C81-2861-35CA-07C9B166F9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0497" y="312093"/>
            <a:ext cx="1289051" cy="1289051"/>
          </a:xfrm>
          <a:prstGeom prst="rect">
            <a:avLst/>
          </a:prstGeom>
        </p:spPr>
      </p:pic>
      <p:pic>
        <p:nvPicPr>
          <p:cNvPr id="9" name="Graphic 8" descr="Head with Gears">
            <a:extLst>
              <a:ext uri="{FF2B5EF4-FFF2-40B4-BE49-F238E27FC236}">
                <a16:creationId xmlns:a16="http://schemas.microsoft.com/office/drawing/2014/main" id="{83B4F419-E0AA-4671-A257-B65041701A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7013319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D17A94B4-8121-4ED6-AB0D-69EE9A633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8" name="Graphic 1037">
            <a:extLst>
              <a:ext uri="{FF2B5EF4-FFF2-40B4-BE49-F238E27FC236}">
                <a16:creationId xmlns:a16="http://schemas.microsoft.com/office/drawing/2014/main" id="{4741521E-DC76-41B9-8A47-448CD4F9FA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372661" y="-3359290"/>
            <a:ext cx="5470372" cy="12188952"/>
          </a:xfrm>
          <a:prstGeom prst="rect">
            <a:avLst/>
          </a:prstGeom>
        </p:spPr>
      </p:pic>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4114800" y="259612"/>
            <a:ext cx="3202092" cy="904504"/>
          </a:xfrm>
        </p:spPr>
        <p:txBody>
          <a:bodyPr vert="horz" lIns="91440" tIns="45720" rIns="91440" bIns="45720" rtlCol="0">
            <a:normAutofit/>
          </a:bodyPr>
          <a:lstStyle/>
          <a:p>
            <a:r>
              <a:rPr lang="en-US" sz="5400" kern="1200" dirty="0">
                <a:latin typeface="+mj-lt"/>
                <a:ea typeface="+mj-ea"/>
                <a:cs typeface="+mj-cs"/>
              </a:rPr>
              <a:t>EasyJet</a:t>
            </a:r>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584791" y="1247022"/>
            <a:ext cx="10568762" cy="3388773"/>
          </a:xfrm>
        </p:spPr>
        <p:txBody>
          <a:bodyPr vert="horz" lIns="91440" tIns="45720" rIns="91440" bIns="45720" rtlCol="0">
            <a:noAutofit/>
          </a:bodyPr>
          <a:lstStyle/>
          <a:p>
            <a:pPr marL="457200" indent="-342900">
              <a:buFont typeface="Arial" panose="020B0604020202020204" pitchFamily="34" charset="0"/>
              <a:buChar char="•"/>
            </a:pPr>
            <a:r>
              <a:rPr lang="en-GB" sz="3200" b="0" i="0" dirty="0">
                <a:effectLst/>
              </a:rPr>
              <a:t>EasyJet is a low-cost airline that was established in 1995 and has since become one of the leading budget carriers in Europe (EasyJet, 2021). The airline operates over 1,000 routes to more than 150 airports across 35 countries (EasyJet, 2021). With a focus on affordable travel and a commitment to sustainability, EasyJet has gained a loyal customer base and has been recognized for its efforts to reduce carbon emissions (EasyJet, 2021).</a:t>
            </a:r>
            <a:endParaRPr lang="en-US" sz="3200" dirty="0"/>
          </a:p>
        </p:txBody>
      </p:sp>
      <p:sp>
        <p:nvSpPr>
          <p:cNvPr id="1040" name="Rectangle 1039">
            <a:extLst>
              <a:ext uri="{FF2B5EF4-FFF2-40B4-BE49-F238E27FC236}">
                <a16:creationId xmlns:a16="http://schemas.microsoft.com/office/drawing/2014/main" id="{53FD85F6-ECDC-4124-9916-6444E142C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8"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33D8AF9-1254-4079-AFD4-DB53D6772C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1060" y="4844851"/>
            <a:ext cx="7110385" cy="2029019"/>
          </a:xfrm>
          <a:prstGeom prst="rect">
            <a:avLst/>
          </a:prstGeom>
        </p:spPr>
      </p:pic>
      <p:sp>
        <p:nvSpPr>
          <p:cNvPr id="1042" name="Rectangle 1041">
            <a:extLst>
              <a:ext uri="{FF2B5EF4-FFF2-40B4-BE49-F238E27FC236}">
                <a16:creationId xmlns:a16="http://schemas.microsoft.com/office/drawing/2014/main" id="{FB5D26B4-74AD-4118-8F13-7051DA3BF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0854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1524000" y="328515"/>
            <a:ext cx="9144000" cy="1571751"/>
          </a:xfrm>
        </p:spPr>
        <p:txBody>
          <a:bodyPr>
            <a:normAutofit/>
          </a:bodyPr>
          <a:lstStyle/>
          <a:p>
            <a:r>
              <a:rPr lang="en-GB" sz="5200" dirty="0"/>
              <a:t>Training &amp; Development requirements for a HR Officer </a:t>
            </a:r>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1524000" y="2410876"/>
            <a:ext cx="9144000" cy="3456523"/>
          </a:xfrm>
        </p:spPr>
        <p:txBody>
          <a:bodyPr>
            <a:noAutofit/>
          </a:bodyPr>
          <a:lstStyle/>
          <a:p>
            <a:pPr marL="342900" indent="-342900">
              <a:buFont typeface="Arial" panose="020B0604020202020204" pitchFamily="34" charset="0"/>
              <a:buChar char="•"/>
            </a:pPr>
            <a:r>
              <a:rPr lang="en-GB" sz="4000" b="0" i="0" dirty="0">
                <a:effectLst/>
              </a:rPr>
              <a:t>EasyJet is a UK-based airline that operates in the low-cost carrier segment of the industry. As an HR professional working for EasyJet, the following knowledge, skills, and behaviours (KSBs) are essential to be successful in this role.</a:t>
            </a:r>
            <a:endParaRPr lang="en-GB" sz="4000" dirty="0"/>
          </a:p>
        </p:txBody>
      </p:sp>
    </p:spTree>
    <p:extLst>
      <p:ext uri="{BB962C8B-B14F-4D97-AF65-F5344CB8AC3E}">
        <p14:creationId xmlns:p14="http://schemas.microsoft.com/office/powerpoint/2010/main" val="79282369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Knowledge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sz="2000" b="0" i="0" dirty="0">
                <a:effectLst/>
              </a:rPr>
              <a:t>Knowledge of HR policies and procedures: As an HR professional at EasyJet, you must have an in-depth understanding of the company's HR policies and procedures, including recruitment, employee relations, compensation and benefits, performance management, and compliance.</a:t>
            </a:r>
          </a:p>
          <a:p>
            <a:pPr indent="-228600" algn="l">
              <a:buFont typeface="Arial" panose="020B0604020202020204" pitchFamily="34" charset="0"/>
              <a:buChar char="•"/>
            </a:pPr>
            <a:endParaRPr lang="en-US" sz="2000" b="0" i="0" dirty="0">
              <a:effectLst/>
            </a:endParaRPr>
          </a:p>
          <a:p>
            <a:pPr indent="-228600" algn="l">
              <a:buFont typeface="Arial" panose="020B0604020202020204" pitchFamily="34" charset="0"/>
              <a:buChar char="•"/>
            </a:pPr>
            <a:r>
              <a:rPr lang="en-US" sz="2000" b="0" i="0" dirty="0">
                <a:effectLst/>
              </a:rPr>
              <a:t>Knowledge of employment law: A sound understanding of employment law is essential for HR professionals at EasyJet. You must be familiar with the UK employment law framework, including legislation relating to equal opportunities, discrimination, and health and safety at work.</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b="0" i="0" dirty="0">
                <a:effectLst/>
              </a:rPr>
              <a:t>Understanding of organisational development: An understanding of organisational development is vital for HR professionals at EasyJet. You must have knowledge of the company's strategy, culture, and structure to develop and implement effective HR policies and practices. (</a:t>
            </a:r>
            <a:r>
              <a:rPr lang="en-US" sz="2000" dirty="0">
                <a:effectLst/>
              </a:rPr>
              <a:t>Gray, K. 2022)</a:t>
            </a:r>
            <a:endParaRPr lang="en-US" sz="2000" b="0" i="0" dirty="0">
              <a:effectLst/>
            </a:endParaRP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01658658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Skills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sz="2200" b="0" i="0" dirty="0">
                <a:effectLst/>
              </a:rPr>
              <a:t>Communication skills: HR professionals at EasyJet must possess excellent communication skills to communicate effectively with employees, managers, and stakeholders. You must be able to articulate policies and procedures clearly and persuasively.</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2200" b="0" i="0" dirty="0">
                <a:effectLst/>
              </a:rPr>
              <a:t>Recruitment skills: Effective recruitment is critical to the success of EasyJet. HR professionals must possess excellent recruitment skills, including identifying talent, creating job descriptions, and conducting interviews.</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2200" b="0" i="0" dirty="0">
                <a:effectLst/>
              </a:rPr>
              <a:t>Analytical skills: HR professionals at EasyJet must be able to </a:t>
            </a:r>
            <a:r>
              <a:rPr lang="en-US" sz="2200" b="0" i="0" dirty="0" err="1">
                <a:effectLst/>
              </a:rPr>
              <a:t>analyse</a:t>
            </a:r>
            <a:r>
              <a:rPr lang="en-US" sz="2200" b="0" i="0" dirty="0">
                <a:effectLst/>
              </a:rPr>
              <a:t> data and use it to make informed decisions. This includes data related to employee performance, recruitment, and retention. </a:t>
            </a:r>
            <a:r>
              <a:rPr lang="en-US" sz="2200" dirty="0"/>
              <a:t>(</a:t>
            </a:r>
            <a:r>
              <a:rPr lang="en-US" sz="2200" dirty="0">
                <a:effectLst/>
              </a:rPr>
              <a:t>Gray, K. 2022)</a:t>
            </a:r>
            <a:endParaRPr lang="en-US" sz="2200" b="0" i="0" dirty="0">
              <a:effectLst/>
            </a:endParaRP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46450252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Behaviours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sz="2200" b="0" i="0" dirty="0">
                <a:effectLst/>
              </a:rPr>
              <a:t>Integrity: HR professionals at EasyJet must always act with integrity, maintaining the highest standards of ethical behaviour.</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2200" b="0" i="0" dirty="0">
                <a:effectLst/>
              </a:rPr>
              <a:t>Customer focus: EasyJet is a customer-centric organisation, and HR professionals must be customer-focused on their approach to HR. This includes responding to employee queries and feedback and implementing HR policies and practices that support the company's customer service ethos.</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r>
              <a:rPr lang="en-US" sz="2200" b="0" i="0" dirty="0">
                <a:effectLst/>
              </a:rPr>
              <a:t>Flexibility: HR professionals at EasyJet must be flexible and adaptable, responding to changing business needs and priorities. This includes being willing to work flexible hours and taking on new challenges as required. (</a:t>
            </a:r>
            <a:r>
              <a:rPr lang="en-US" sz="2200" dirty="0">
                <a:effectLst/>
              </a:rPr>
              <a:t>Gray, K. 2022)</a:t>
            </a:r>
            <a:endParaRPr lang="en-US" sz="2200" b="0" i="0" dirty="0">
              <a:effectLst/>
            </a:endParaRP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86465420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1008184" y="174032"/>
            <a:ext cx="10175631" cy="1111843"/>
          </a:xfrm>
        </p:spPr>
        <p:txBody>
          <a:bodyPr vert="horz" lIns="91440" tIns="45720" rIns="91440" bIns="45720" rtlCol="0" anchor="ctr">
            <a:normAutofit/>
          </a:bodyPr>
          <a:lstStyle/>
          <a:p>
            <a:r>
              <a:rPr lang="en-US" sz="4000" kern="1200">
                <a:solidFill>
                  <a:schemeClr val="tx1"/>
                </a:solidFill>
                <a:latin typeface="+mj-lt"/>
                <a:ea typeface="+mj-ea"/>
                <a:cs typeface="+mj-cs"/>
              </a:rPr>
              <a:t>SWOT Analysis</a:t>
            </a: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3E5ED636-8BCA-440A-AB95-545DD7D4114D}"/>
              </a:ext>
            </a:extLst>
          </p:cNvPr>
          <p:cNvSpPr txBox="1"/>
          <p:nvPr/>
        </p:nvSpPr>
        <p:spPr>
          <a:xfrm>
            <a:off x="1008184" y="1018903"/>
            <a:ext cx="10175630" cy="1208908"/>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800" b="0" i="0">
                <a:effectLst/>
              </a:rPr>
              <a:t>A SWOT analysis is a strategic planning tool that helps you to identify the strengths, weaknesses, opportunities, and threats of a particular individual or organization. (</a:t>
            </a:r>
            <a:r>
              <a:rPr lang="en-GB" sz="2800">
                <a:effectLst/>
              </a:rPr>
              <a:t>Shaw, A.A. (2022))</a:t>
            </a:r>
            <a:endParaRPr lang="en-US" sz="2800" dirty="0"/>
          </a:p>
        </p:txBody>
      </p:sp>
      <p:graphicFrame>
        <p:nvGraphicFramePr>
          <p:cNvPr id="4" name="Table 3">
            <a:extLst>
              <a:ext uri="{FF2B5EF4-FFF2-40B4-BE49-F238E27FC236}">
                <a16:creationId xmlns:a16="http://schemas.microsoft.com/office/drawing/2014/main" id="{7A06E52E-8F6B-482E-A1FF-C5DFE946D6A9}"/>
              </a:ext>
            </a:extLst>
          </p:cNvPr>
          <p:cNvGraphicFramePr>
            <a:graphicFrameLocks noGrp="1"/>
          </p:cNvGraphicFramePr>
          <p:nvPr>
            <p:extLst>
              <p:ext uri="{D42A27DB-BD31-4B8C-83A1-F6EECF244321}">
                <p14:modId xmlns:p14="http://schemas.microsoft.com/office/powerpoint/2010/main" val="4293618299"/>
              </p:ext>
            </p:extLst>
          </p:nvPr>
        </p:nvGraphicFramePr>
        <p:xfrm>
          <a:off x="1008184" y="2723388"/>
          <a:ext cx="10131014" cy="3813603"/>
        </p:xfrm>
        <a:graphic>
          <a:graphicData uri="http://schemas.openxmlformats.org/drawingml/2006/table">
            <a:tbl>
              <a:tblPr firstRow="1" bandRow="1">
                <a:tableStyleId>{5940675A-B579-460E-94D1-54222C63F5DA}</a:tableStyleId>
              </a:tblPr>
              <a:tblGrid>
                <a:gridCol w="5434714">
                  <a:extLst>
                    <a:ext uri="{9D8B030D-6E8A-4147-A177-3AD203B41FA5}">
                      <a16:colId xmlns:a16="http://schemas.microsoft.com/office/drawing/2014/main" val="3190324096"/>
                    </a:ext>
                  </a:extLst>
                </a:gridCol>
                <a:gridCol w="4696300">
                  <a:extLst>
                    <a:ext uri="{9D8B030D-6E8A-4147-A177-3AD203B41FA5}">
                      <a16:colId xmlns:a16="http://schemas.microsoft.com/office/drawing/2014/main" val="3056671077"/>
                    </a:ext>
                  </a:extLst>
                </a:gridCol>
              </a:tblGrid>
              <a:tr h="3813603">
                <a:tc>
                  <a:txBody>
                    <a:bodyPr/>
                    <a:lstStyle/>
                    <a:p>
                      <a:r>
                        <a:rPr lang="en-GB" sz="3300"/>
                        <a:t>STRENGTH:</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Strong communication skills</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Knowledge of HR policies</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Experience in employee relations and recruitment</a:t>
                      </a:r>
                    </a:p>
                    <a:p>
                      <a:endParaRPr lang="en-GB" sz="3300" dirty="0"/>
                    </a:p>
                  </a:txBody>
                  <a:tcPr marL="163840" marR="163840" marT="81920" marB="81920"/>
                </a:tc>
                <a:tc>
                  <a:txBody>
                    <a:bodyPr/>
                    <a:lstStyle/>
                    <a:p>
                      <a:r>
                        <a:rPr lang="en-GB" sz="3300"/>
                        <a:t>WEAKNESS:</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Limited HR software experience</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Lack of emerging trend knowledge</a:t>
                      </a:r>
                    </a:p>
                    <a:p>
                      <a:pPr marL="285750" indent="-285750">
                        <a:buFont typeface="Arial" panose="020B0604020202020204" pitchFamily="34" charset="0"/>
                        <a:buChar char="•"/>
                      </a:pPr>
                      <a:r>
                        <a:rPr lang="en-GB" sz="2800" b="0" i="0" kern="1200">
                          <a:solidFill>
                            <a:schemeClr val="tx1"/>
                          </a:solidFill>
                          <a:effectLst/>
                          <a:latin typeface="+mn-lt"/>
                          <a:ea typeface="+mn-ea"/>
                          <a:cs typeface="+mn-cs"/>
                        </a:rPr>
                        <a:t>Difficulty handling large workloads</a:t>
                      </a:r>
                    </a:p>
                    <a:p>
                      <a:endParaRPr lang="en-GB" sz="3300" dirty="0"/>
                    </a:p>
                  </a:txBody>
                  <a:tcPr marL="163840" marR="163840" marT="81920" marB="81920"/>
                </a:tc>
                <a:extLst>
                  <a:ext uri="{0D108BD9-81ED-4DB2-BD59-A6C34878D82A}">
                    <a16:rowId xmlns:a16="http://schemas.microsoft.com/office/drawing/2014/main" val="829080841"/>
                  </a:ext>
                </a:extLst>
              </a:tr>
            </a:tbl>
          </a:graphicData>
        </a:graphic>
      </p:graphicFrame>
    </p:spTree>
    <p:extLst>
      <p:ext uri="{BB962C8B-B14F-4D97-AF65-F5344CB8AC3E}">
        <p14:creationId xmlns:p14="http://schemas.microsoft.com/office/powerpoint/2010/main" val="5920047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4">
            <a:extLst>
              <a:ext uri="{FF2B5EF4-FFF2-40B4-BE49-F238E27FC236}">
                <a16:creationId xmlns:a16="http://schemas.microsoft.com/office/drawing/2014/main" id="{F418B9D8-1641-4D6C-9C2A-4CA4A4DFE6BC}"/>
              </a:ext>
            </a:extLst>
          </p:cNvPr>
          <p:cNvGraphicFramePr>
            <a:graphicFrameLocks noGrp="1"/>
          </p:cNvGraphicFramePr>
          <p:nvPr>
            <p:extLst>
              <p:ext uri="{D42A27DB-BD31-4B8C-83A1-F6EECF244321}">
                <p14:modId xmlns:p14="http://schemas.microsoft.com/office/powerpoint/2010/main" val="1522874375"/>
              </p:ext>
            </p:extLst>
          </p:nvPr>
        </p:nvGraphicFramePr>
        <p:xfrm>
          <a:off x="2126424" y="384730"/>
          <a:ext cx="7862952" cy="4640740"/>
        </p:xfrm>
        <a:graphic>
          <a:graphicData uri="http://schemas.openxmlformats.org/drawingml/2006/table">
            <a:tbl>
              <a:tblPr firstRow="1" bandRow="1">
                <a:tableStyleId>{5940675A-B579-460E-94D1-54222C63F5DA}</a:tableStyleId>
              </a:tblPr>
              <a:tblGrid>
                <a:gridCol w="3975926">
                  <a:extLst>
                    <a:ext uri="{9D8B030D-6E8A-4147-A177-3AD203B41FA5}">
                      <a16:colId xmlns:a16="http://schemas.microsoft.com/office/drawing/2014/main" val="3289950065"/>
                    </a:ext>
                  </a:extLst>
                </a:gridCol>
                <a:gridCol w="3887026">
                  <a:extLst>
                    <a:ext uri="{9D8B030D-6E8A-4147-A177-3AD203B41FA5}">
                      <a16:colId xmlns:a16="http://schemas.microsoft.com/office/drawing/2014/main" val="68032577"/>
                    </a:ext>
                  </a:extLst>
                </a:gridCol>
              </a:tblGrid>
              <a:tr h="4640740">
                <a:tc>
                  <a:txBody>
                    <a:bodyPr/>
                    <a:lstStyle/>
                    <a:p>
                      <a:r>
                        <a:rPr lang="en-GB" sz="3300" dirty="0"/>
                        <a:t>OPPORTUNITY:</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Implementation of new HR systems and software</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Expansion of HR services to other departments</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Increased demand for HR expertise due to workforce changes</a:t>
                      </a:r>
                    </a:p>
                    <a:p>
                      <a:endParaRPr lang="en-GB" sz="3300" dirty="0"/>
                    </a:p>
                  </a:txBody>
                  <a:tcPr marL="169323" marR="169323" marT="84662" marB="84662"/>
                </a:tc>
                <a:tc>
                  <a:txBody>
                    <a:bodyPr/>
                    <a:lstStyle/>
                    <a:p>
                      <a:r>
                        <a:rPr lang="en-GB" sz="3300" dirty="0"/>
                        <a:t>THREAT:</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Increased competition for HR jobs and services</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Changes in employment laws and regulations</a:t>
                      </a:r>
                    </a:p>
                    <a:p>
                      <a:pPr marL="285750" indent="-285750">
                        <a:buFont typeface="Arial" panose="020B0604020202020204" pitchFamily="34" charset="0"/>
                        <a:buChar char="•"/>
                      </a:pPr>
                      <a:r>
                        <a:rPr lang="en-GB" sz="2500" b="0" i="0" kern="1200" dirty="0">
                          <a:solidFill>
                            <a:schemeClr val="tx1"/>
                          </a:solidFill>
                          <a:effectLst/>
                          <a:latin typeface="+mn-lt"/>
                          <a:ea typeface="+mn-ea"/>
                          <a:cs typeface="+mn-cs"/>
                        </a:rPr>
                        <a:t>Economic downturns and budget limits.</a:t>
                      </a:r>
                    </a:p>
                    <a:p>
                      <a:endParaRPr lang="en-GB" sz="3300" dirty="0"/>
                    </a:p>
                  </a:txBody>
                  <a:tcPr marL="169323" marR="169323" marT="84662" marB="84662"/>
                </a:tc>
                <a:extLst>
                  <a:ext uri="{0D108BD9-81ED-4DB2-BD59-A6C34878D82A}">
                    <a16:rowId xmlns:a16="http://schemas.microsoft.com/office/drawing/2014/main" val="782470259"/>
                  </a:ext>
                </a:extLst>
              </a:tr>
            </a:tbl>
          </a:graphicData>
        </a:graphic>
      </p:graphicFrame>
    </p:spTree>
    <p:extLst>
      <p:ext uri="{BB962C8B-B14F-4D97-AF65-F5344CB8AC3E}">
        <p14:creationId xmlns:p14="http://schemas.microsoft.com/office/powerpoint/2010/main" val="88152443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0" y="125260"/>
            <a:ext cx="12192000" cy="754236"/>
          </a:xfrm>
        </p:spPr>
        <p:txBody>
          <a:bodyPr>
            <a:normAutofit fontScale="90000"/>
          </a:bodyPr>
          <a:lstStyle/>
          <a:p>
            <a:r>
              <a:rPr lang="en-GB" sz="4400" b="0" i="0" dirty="0">
                <a:solidFill>
                  <a:srgbClr val="374151"/>
                </a:solidFill>
                <a:effectLst/>
                <a:latin typeface="Söhne"/>
              </a:rPr>
              <a:t>Benefits of Training and Development for a HR officer</a:t>
            </a:r>
            <a:endParaRPr lang="en-GB" sz="4400" dirty="0"/>
          </a:p>
        </p:txBody>
      </p:sp>
      <p:sp>
        <p:nvSpPr>
          <p:cNvPr id="3" name="Subtitle 2">
            <a:extLst>
              <a:ext uri="{FF2B5EF4-FFF2-40B4-BE49-F238E27FC236}">
                <a16:creationId xmlns:a16="http://schemas.microsoft.com/office/drawing/2014/main" id="{BE5780E3-5A16-4BF5-8C27-D8706BB4E450}"/>
              </a:ext>
            </a:extLst>
          </p:cNvPr>
          <p:cNvSpPr>
            <a:spLocks noGrp="1"/>
          </p:cNvSpPr>
          <p:nvPr>
            <p:ph type="subTitle" idx="1"/>
          </p:nvPr>
        </p:nvSpPr>
        <p:spPr>
          <a:xfrm>
            <a:off x="225468" y="1034202"/>
            <a:ext cx="11724362" cy="5541962"/>
          </a:xfrm>
        </p:spPr>
        <p:txBody>
          <a:bodyPr>
            <a:normAutofit fontScale="92500" lnSpcReduction="10000"/>
          </a:bodyPr>
          <a:lstStyle/>
          <a:p>
            <a:pPr algn="l"/>
            <a:r>
              <a:rPr lang="en-GB" sz="2800" b="0" i="0" dirty="0">
                <a:solidFill>
                  <a:srgbClr val="374151"/>
                </a:solidFill>
                <a:effectLst/>
              </a:rPr>
              <a:t>These are the nine steps training process:</a:t>
            </a:r>
          </a:p>
          <a:p>
            <a:pPr algn="l"/>
            <a:endParaRPr lang="en-GB" sz="2800" b="0" i="0" dirty="0">
              <a:solidFill>
                <a:srgbClr val="374151"/>
              </a:solidFill>
              <a:effectLst/>
            </a:endParaRPr>
          </a:p>
          <a:p>
            <a:pPr algn="l">
              <a:buFont typeface="+mj-lt"/>
              <a:buAutoNum type="arabicPeriod"/>
            </a:pPr>
            <a:r>
              <a:rPr lang="en-GB" sz="2800" b="0" i="0" dirty="0">
                <a:solidFill>
                  <a:srgbClr val="374151"/>
                </a:solidFill>
                <a:effectLst/>
              </a:rPr>
              <a:t>Identify training needs</a:t>
            </a:r>
          </a:p>
          <a:p>
            <a:pPr algn="l">
              <a:buFont typeface="+mj-lt"/>
              <a:buAutoNum type="arabicPeriod"/>
            </a:pPr>
            <a:r>
              <a:rPr lang="en-GB" sz="2800" b="0" i="0" dirty="0">
                <a:solidFill>
                  <a:srgbClr val="374151"/>
                </a:solidFill>
                <a:effectLst/>
              </a:rPr>
              <a:t>Set training objectives</a:t>
            </a:r>
          </a:p>
          <a:p>
            <a:pPr algn="l">
              <a:buFont typeface="+mj-lt"/>
              <a:buAutoNum type="arabicPeriod"/>
            </a:pPr>
            <a:r>
              <a:rPr lang="en-GB" sz="2800" b="0" i="0" dirty="0">
                <a:solidFill>
                  <a:srgbClr val="374151"/>
                </a:solidFill>
                <a:effectLst/>
              </a:rPr>
              <a:t>Design the training program</a:t>
            </a:r>
          </a:p>
          <a:p>
            <a:pPr algn="l">
              <a:buFont typeface="+mj-lt"/>
              <a:buAutoNum type="arabicPeriod"/>
            </a:pPr>
            <a:r>
              <a:rPr lang="en-GB" sz="2800" b="0" i="0" dirty="0">
                <a:solidFill>
                  <a:srgbClr val="374151"/>
                </a:solidFill>
                <a:effectLst/>
              </a:rPr>
              <a:t>Prepare training materials</a:t>
            </a:r>
          </a:p>
          <a:p>
            <a:pPr algn="l">
              <a:buFont typeface="+mj-lt"/>
              <a:buAutoNum type="arabicPeriod"/>
            </a:pPr>
            <a:r>
              <a:rPr lang="en-GB" sz="2800" b="0" i="0" dirty="0">
                <a:solidFill>
                  <a:srgbClr val="374151"/>
                </a:solidFill>
                <a:effectLst/>
              </a:rPr>
              <a:t>Deliver the training</a:t>
            </a:r>
          </a:p>
          <a:p>
            <a:pPr algn="l">
              <a:buFont typeface="+mj-lt"/>
              <a:buAutoNum type="arabicPeriod"/>
            </a:pPr>
            <a:r>
              <a:rPr lang="en-GB" sz="2800" b="0" i="0" dirty="0">
                <a:solidFill>
                  <a:srgbClr val="374151"/>
                </a:solidFill>
                <a:effectLst/>
              </a:rPr>
              <a:t>Evaluate the training</a:t>
            </a:r>
          </a:p>
          <a:p>
            <a:pPr algn="l">
              <a:buFont typeface="+mj-lt"/>
              <a:buAutoNum type="arabicPeriod"/>
            </a:pPr>
            <a:r>
              <a:rPr lang="en-GB" sz="2800" b="0" i="0" dirty="0">
                <a:solidFill>
                  <a:srgbClr val="374151"/>
                </a:solidFill>
                <a:effectLst/>
              </a:rPr>
              <a:t>Provide feedback</a:t>
            </a:r>
          </a:p>
          <a:p>
            <a:pPr algn="l">
              <a:buFont typeface="+mj-lt"/>
              <a:buAutoNum type="arabicPeriod"/>
            </a:pPr>
            <a:r>
              <a:rPr lang="en-GB" sz="2800" b="0" i="0" dirty="0">
                <a:solidFill>
                  <a:srgbClr val="374151"/>
                </a:solidFill>
                <a:effectLst/>
              </a:rPr>
              <a:t>Implement new skills</a:t>
            </a:r>
          </a:p>
          <a:p>
            <a:pPr algn="l">
              <a:buFont typeface="+mj-lt"/>
              <a:buAutoNum type="arabicPeriod"/>
            </a:pPr>
            <a:r>
              <a:rPr lang="en-GB" sz="2800" b="0" i="0" dirty="0">
                <a:solidFill>
                  <a:srgbClr val="374151"/>
                </a:solidFill>
                <a:effectLst/>
              </a:rPr>
              <a:t>Monitor and follow-up</a:t>
            </a:r>
          </a:p>
          <a:p>
            <a:pPr algn="l"/>
            <a:r>
              <a:rPr lang="en-GB" sz="2800" b="0" i="0" dirty="0">
                <a:solidFill>
                  <a:srgbClr val="374151"/>
                </a:solidFill>
                <a:effectLst/>
              </a:rPr>
              <a:t>(</a:t>
            </a:r>
            <a:r>
              <a:rPr lang="en-GB" sz="2800" b="0" i="0" dirty="0" err="1">
                <a:solidFill>
                  <a:srgbClr val="374151"/>
                </a:solidFill>
                <a:effectLst/>
              </a:rPr>
              <a:t>Tafkeer</a:t>
            </a:r>
            <a:r>
              <a:rPr lang="en-GB" sz="2800" dirty="0">
                <a:solidFill>
                  <a:srgbClr val="374151"/>
                </a:solidFill>
              </a:rPr>
              <a:t>,</a:t>
            </a:r>
            <a:r>
              <a:rPr lang="en-GB" sz="2800" b="0" i="0" dirty="0">
                <a:solidFill>
                  <a:srgbClr val="374151"/>
                </a:solidFill>
                <a:effectLst/>
              </a:rPr>
              <a:t> 2023).</a:t>
            </a:r>
            <a:endParaRPr lang="en-GB" sz="2800" dirty="0"/>
          </a:p>
          <a:p>
            <a:pPr algn="l"/>
            <a:endParaRPr lang="en-GB" b="0" i="0" dirty="0">
              <a:solidFill>
                <a:srgbClr val="374151"/>
              </a:solidFill>
              <a:effectLst/>
            </a:endParaRPr>
          </a:p>
          <a:p>
            <a:pPr algn="l"/>
            <a:endParaRPr lang="en-GB" dirty="0"/>
          </a:p>
        </p:txBody>
      </p:sp>
    </p:spTree>
    <p:extLst>
      <p:ext uri="{BB962C8B-B14F-4D97-AF65-F5344CB8AC3E}">
        <p14:creationId xmlns:p14="http://schemas.microsoft.com/office/powerpoint/2010/main" val="172831591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638881" y="417576"/>
            <a:ext cx="10909640" cy="1249394"/>
          </a:xfrm>
        </p:spPr>
        <p:txBody>
          <a:bodyPr anchor="ctr">
            <a:normAutofit/>
          </a:bodyPr>
          <a:lstStyle/>
          <a:p>
            <a:r>
              <a:rPr lang="en-GB" sz="6600"/>
              <a:t>Training and Development Plan</a:t>
            </a:r>
          </a:p>
        </p:txBody>
      </p:sp>
      <p:sp>
        <p:nvSpPr>
          <p:cNvPr id="1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Table 10">
            <a:extLst>
              <a:ext uri="{FF2B5EF4-FFF2-40B4-BE49-F238E27FC236}">
                <a16:creationId xmlns:a16="http://schemas.microsoft.com/office/drawing/2014/main" id="{134F6FEC-596E-4D94-A972-CD75008E58AE}"/>
              </a:ext>
            </a:extLst>
          </p:cNvPr>
          <p:cNvGraphicFramePr>
            <a:graphicFrameLocks noGrp="1"/>
          </p:cNvGraphicFramePr>
          <p:nvPr>
            <p:extLst>
              <p:ext uri="{D42A27DB-BD31-4B8C-83A1-F6EECF244321}">
                <p14:modId xmlns:p14="http://schemas.microsoft.com/office/powerpoint/2010/main" val="588518606"/>
              </p:ext>
            </p:extLst>
          </p:nvPr>
        </p:nvGraphicFramePr>
        <p:xfrm>
          <a:off x="320040" y="2656550"/>
          <a:ext cx="11548874" cy="3540205"/>
        </p:xfrm>
        <a:graphic>
          <a:graphicData uri="http://schemas.openxmlformats.org/drawingml/2006/table">
            <a:tbl>
              <a:tblPr firstRow="1" firstCol="1" bandRow="1">
                <a:tableStyleId>{5940675A-B579-460E-94D1-54222C63F5DA}</a:tableStyleId>
              </a:tblPr>
              <a:tblGrid>
                <a:gridCol w="5976234">
                  <a:extLst>
                    <a:ext uri="{9D8B030D-6E8A-4147-A177-3AD203B41FA5}">
                      <a16:colId xmlns:a16="http://schemas.microsoft.com/office/drawing/2014/main" val="769093119"/>
                    </a:ext>
                  </a:extLst>
                </a:gridCol>
                <a:gridCol w="1773677">
                  <a:extLst>
                    <a:ext uri="{9D8B030D-6E8A-4147-A177-3AD203B41FA5}">
                      <a16:colId xmlns:a16="http://schemas.microsoft.com/office/drawing/2014/main" val="1473858761"/>
                    </a:ext>
                  </a:extLst>
                </a:gridCol>
                <a:gridCol w="2112388">
                  <a:extLst>
                    <a:ext uri="{9D8B030D-6E8A-4147-A177-3AD203B41FA5}">
                      <a16:colId xmlns:a16="http://schemas.microsoft.com/office/drawing/2014/main" val="1866689859"/>
                    </a:ext>
                  </a:extLst>
                </a:gridCol>
                <a:gridCol w="1686575">
                  <a:extLst>
                    <a:ext uri="{9D8B030D-6E8A-4147-A177-3AD203B41FA5}">
                      <a16:colId xmlns:a16="http://schemas.microsoft.com/office/drawing/2014/main" val="1078925268"/>
                    </a:ext>
                  </a:extLst>
                </a:gridCol>
              </a:tblGrid>
              <a:tr h="321667">
                <a:tc>
                  <a:txBody>
                    <a:bodyPr/>
                    <a:lstStyle/>
                    <a:p>
                      <a:pPr>
                        <a:lnSpc>
                          <a:spcPct val="107000"/>
                        </a:lnSpc>
                        <a:spcAft>
                          <a:spcPts val="800"/>
                        </a:spcAft>
                      </a:pPr>
                      <a:r>
                        <a:rPr lang="en-GB" sz="1900">
                          <a:effectLst/>
                        </a:rPr>
                        <a:t>Training Need</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3 Months</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6 Months</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1 Year</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3516157523"/>
                  </a:ext>
                </a:extLst>
              </a:tr>
              <a:tr h="321667">
                <a:tc>
                  <a:txBody>
                    <a:bodyPr/>
                    <a:lstStyle/>
                    <a:p>
                      <a:pPr>
                        <a:lnSpc>
                          <a:spcPct val="107000"/>
                        </a:lnSpc>
                        <a:spcAft>
                          <a:spcPts val="800"/>
                        </a:spcAft>
                      </a:pPr>
                      <a:r>
                        <a:rPr lang="en-GB" sz="1900">
                          <a:effectLst/>
                        </a:rPr>
                        <a:t>Orientation and Company Culture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2178818648"/>
                  </a:ext>
                </a:extLst>
              </a:tr>
              <a:tr h="323535">
                <a:tc>
                  <a:txBody>
                    <a:bodyPr/>
                    <a:lstStyle/>
                    <a:p>
                      <a:pPr>
                        <a:lnSpc>
                          <a:spcPct val="107000"/>
                        </a:lnSpc>
                        <a:spcAft>
                          <a:spcPts val="800"/>
                        </a:spcAft>
                      </a:pPr>
                      <a:r>
                        <a:rPr lang="en-GB" sz="1900">
                          <a:effectLst/>
                        </a:rPr>
                        <a:t>Legal Compliance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X</a:t>
                      </a: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2909429548"/>
                  </a:ext>
                </a:extLst>
              </a:tr>
              <a:tr h="321667">
                <a:tc>
                  <a:txBody>
                    <a:bodyPr/>
                    <a:lstStyle/>
                    <a:p>
                      <a:pPr>
                        <a:lnSpc>
                          <a:spcPct val="107000"/>
                        </a:lnSpc>
                        <a:spcAft>
                          <a:spcPts val="800"/>
                        </a:spcAft>
                      </a:pPr>
                      <a:r>
                        <a:rPr lang="en-GB" sz="1900">
                          <a:effectLst/>
                        </a:rPr>
                        <a:t>Recruitment and Selection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1932282860"/>
                  </a:ext>
                </a:extLst>
              </a:tr>
              <a:tr h="321667">
                <a:tc>
                  <a:txBody>
                    <a:bodyPr/>
                    <a:lstStyle/>
                    <a:p>
                      <a:pPr>
                        <a:lnSpc>
                          <a:spcPct val="107000"/>
                        </a:lnSpc>
                        <a:spcAft>
                          <a:spcPts val="800"/>
                        </a:spcAft>
                      </a:pPr>
                      <a:r>
                        <a:rPr lang="en-GB" sz="1900">
                          <a:effectLst/>
                        </a:rPr>
                        <a:t>Performance Management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902966239"/>
                  </a:ext>
                </a:extLst>
              </a:tr>
              <a:tr h="321667">
                <a:tc>
                  <a:txBody>
                    <a:bodyPr/>
                    <a:lstStyle/>
                    <a:p>
                      <a:pPr>
                        <a:lnSpc>
                          <a:spcPct val="107000"/>
                        </a:lnSpc>
                        <a:spcAft>
                          <a:spcPts val="800"/>
                        </a:spcAft>
                      </a:pPr>
                      <a:r>
                        <a:rPr lang="en-GB" sz="1900">
                          <a:effectLst/>
                        </a:rPr>
                        <a:t>Training and Development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1646731034"/>
                  </a:ext>
                </a:extLst>
              </a:tr>
              <a:tr h="321667">
                <a:tc>
                  <a:txBody>
                    <a:bodyPr/>
                    <a:lstStyle/>
                    <a:p>
                      <a:pPr>
                        <a:lnSpc>
                          <a:spcPct val="107000"/>
                        </a:lnSpc>
                        <a:spcAft>
                          <a:spcPts val="800"/>
                        </a:spcAft>
                      </a:pPr>
                      <a:r>
                        <a:rPr lang="en-GB" sz="1900">
                          <a:effectLst/>
                        </a:rPr>
                        <a:t>Employee Relations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790047538"/>
                  </a:ext>
                </a:extLst>
              </a:tr>
              <a:tr h="321667">
                <a:tc>
                  <a:txBody>
                    <a:bodyPr/>
                    <a:lstStyle/>
                    <a:p>
                      <a:pPr>
                        <a:lnSpc>
                          <a:spcPct val="107000"/>
                        </a:lnSpc>
                        <a:spcAft>
                          <a:spcPts val="800"/>
                        </a:spcAft>
                      </a:pPr>
                      <a:r>
                        <a:rPr lang="en-GB" sz="1900">
                          <a:effectLst/>
                        </a:rPr>
                        <a:t>Leadership and Management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3887277458"/>
                  </a:ext>
                </a:extLst>
              </a:tr>
              <a:tr h="321667">
                <a:tc>
                  <a:txBody>
                    <a:bodyPr/>
                    <a:lstStyle/>
                    <a:p>
                      <a:pPr>
                        <a:lnSpc>
                          <a:spcPct val="107000"/>
                        </a:lnSpc>
                        <a:spcAft>
                          <a:spcPts val="800"/>
                        </a:spcAft>
                      </a:pPr>
                      <a:r>
                        <a:rPr lang="en-GB" sz="1900">
                          <a:effectLst/>
                        </a:rPr>
                        <a:t>Industry and Market Trends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379343777"/>
                  </a:ext>
                </a:extLst>
              </a:tr>
              <a:tr h="321667">
                <a:tc>
                  <a:txBody>
                    <a:bodyPr/>
                    <a:lstStyle/>
                    <a:p>
                      <a:pPr>
                        <a:lnSpc>
                          <a:spcPct val="107000"/>
                        </a:lnSpc>
                        <a:spcAft>
                          <a:spcPts val="800"/>
                        </a:spcAft>
                      </a:pPr>
                      <a:r>
                        <a:rPr lang="en-GB" sz="1900">
                          <a:effectLst/>
                        </a:rPr>
                        <a:t>Cross-functional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3706079523"/>
                  </a:ext>
                </a:extLst>
              </a:tr>
              <a:tr h="321667">
                <a:tc>
                  <a:txBody>
                    <a:bodyPr/>
                    <a:lstStyle/>
                    <a:p>
                      <a:pPr>
                        <a:lnSpc>
                          <a:spcPct val="107000"/>
                        </a:lnSpc>
                        <a:spcAft>
                          <a:spcPts val="800"/>
                        </a:spcAft>
                      </a:pPr>
                      <a:r>
                        <a:rPr lang="en-GB" sz="1900">
                          <a:effectLst/>
                        </a:rPr>
                        <a:t>Professional Development Training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tc>
                  <a:txBody>
                    <a:bodyPr/>
                    <a:lstStyle/>
                    <a:p>
                      <a:pPr>
                        <a:lnSpc>
                          <a:spcPct val="107000"/>
                        </a:lnSpc>
                        <a:spcAft>
                          <a:spcPts val="800"/>
                        </a:spcAft>
                      </a:pPr>
                      <a:r>
                        <a:rPr lang="en-GB" sz="1900">
                          <a:effectLst/>
                        </a:rPr>
                        <a:t>X</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46921" marR="46921" marT="0" marB="0"/>
                </a:tc>
                <a:extLst>
                  <a:ext uri="{0D108BD9-81ED-4DB2-BD59-A6C34878D82A}">
                    <a16:rowId xmlns:a16="http://schemas.microsoft.com/office/drawing/2014/main" val="395678593"/>
                  </a:ext>
                </a:extLst>
              </a:tr>
            </a:tbl>
          </a:graphicData>
        </a:graphic>
      </p:graphicFrame>
    </p:spTree>
    <p:extLst>
      <p:ext uri="{BB962C8B-B14F-4D97-AF65-F5344CB8AC3E}">
        <p14:creationId xmlns:p14="http://schemas.microsoft.com/office/powerpoint/2010/main" val="79040036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4B4573C-F4FD-47A3-A12A-8A46E6E5DDC0}"/>
              </a:ext>
            </a:extLst>
          </p:cNvPr>
          <p:cNvSpPr txBox="1"/>
          <p:nvPr/>
        </p:nvSpPr>
        <p:spPr>
          <a:xfrm>
            <a:off x="786809" y="493809"/>
            <a:ext cx="6096000" cy="923330"/>
          </a:xfrm>
          <a:prstGeom prst="rect">
            <a:avLst/>
          </a:prstGeom>
          <a:noFill/>
        </p:spPr>
        <p:txBody>
          <a:bodyPr wrap="square">
            <a:spAutoFit/>
          </a:bodyPr>
          <a:lstStyle/>
          <a:p>
            <a:r>
              <a:rPr lang="en-GB" sz="5400" dirty="0"/>
              <a:t>Conclusion</a:t>
            </a:r>
          </a:p>
        </p:txBody>
      </p:sp>
      <p:sp>
        <p:nvSpPr>
          <p:cNvPr id="2" name="TextBox 1">
            <a:extLst>
              <a:ext uri="{FF2B5EF4-FFF2-40B4-BE49-F238E27FC236}">
                <a16:creationId xmlns:a16="http://schemas.microsoft.com/office/drawing/2014/main" id="{7FC64609-7DD4-45A1-A3E0-6517D4B3AAC8}"/>
              </a:ext>
            </a:extLst>
          </p:cNvPr>
          <p:cNvSpPr txBox="1"/>
          <p:nvPr/>
        </p:nvSpPr>
        <p:spPr>
          <a:xfrm>
            <a:off x="786809" y="1850065"/>
            <a:ext cx="184731" cy="369332"/>
          </a:xfrm>
          <a:prstGeom prst="rect">
            <a:avLst/>
          </a:prstGeom>
          <a:noFill/>
        </p:spPr>
        <p:txBody>
          <a:bodyPr wrap="none" rtlCol="0">
            <a:spAutoFit/>
          </a:bodyPr>
          <a:lstStyle/>
          <a:p>
            <a:endParaRPr lang="en-GB" dirty="0"/>
          </a:p>
        </p:txBody>
      </p:sp>
      <p:sp>
        <p:nvSpPr>
          <p:cNvPr id="3" name="TextBox 2">
            <a:extLst>
              <a:ext uri="{FF2B5EF4-FFF2-40B4-BE49-F238E27FC236}">
                <a16:creationId xmlns:a16="http://schemas.microsoft.com/office/drawing/2014/main" id="{0F448280-5FD3-40E1-BB8C-77E787DBBCC1}"/>
              </a:ext>
            </a:extLst>
          </p:cNvPr>
          <p:cNvSpPr txBox="1"/>
          <p:nvPr/>
        </p:nvSpPr>
        <p:spPr>
          <a:xfrm>
            <a:off x="786809" y="1701210"/>
            <a:ext cx="9792586" cy="4031873"/>
          </a:xfrm>
          <a:prstGeom prst="rect">
            <a:avLst/>
          </a:prstGeom>
          <a:noFill/>
        </p:spPr>
        <p:txBody>
          <a:bodyPr wrap="square" rtlCol="0">
            <a:spAutoFit/>
          </a:bodyPr>
          <a:lstStyle/>
          <a:p>
            <a:r>
              <a:rPr lang="en-GB" sz="3200" b="0" i="0" dirty="0">
                <a:solidFill>
                  <a:srgbClr val="374151"/>
                </a:solidFill>
                <a:effectLst/>
              </a:rPr>
              <a:t>In summary, as an HR professional at EasyJet, you must possess a broad range of knowledge, skills, and behaviours to be effective in your role. You must have an in-depth understanding of the company's HR policies and procedures, employment law, and organisational development. You must also possess excellent communication, recruitment, and analytical skills and act with integrity, customer focus, and flexibility.</a:t>
            </a:r>
            <a:endParaRPr lang="en-GB" sz="3200" dirty="0"/>
          </a:p>
        </p:txBody>
      </p:sp>
    </p:spTree>
    <p:extLst>
      <p:ext uri="{BB962C8B-B14F-4D97-AF65-F5344CB8AC3E}">
        <p14:creationId xmlns:p14="http://schemas.microsoft.com/office/powerpoint/2010/main" val="229459234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72F20-5885-4863-BA10-449CEA243059}"/>
              </a:ext>
            </a:extLst>
          </p:cNvPr>
          <p:cNvSpPr>
            <a:spLocks noGrp="1"/>
          </p:cNvSpPr>
          <p:nvPr>
            <p:ph type="ctrTitle"/>
          </p:nvPr>
        </p:nvSpPr>
        <p:spPr>
          <a:xfrm>
            <a:off x="435048" y="132079"/>
            <a:ext cx="9144000" cy="827723"/>
          </a:xfrm>
        </p:spPr>
        <p:txBody>
          <a:bodyPr>
            <a:normAutofit fontScale="90000"/>
          </a:bodyPr>
          <a:lstStyle/>
          <a:p>
            <a:pPr algn="l"/>
            <a:r>
              <a:rPr lang="en-GB" dirty="0"/>
              <a:t>Reference</a:t>
            </a:r>
          </a:p>
        </p:txBody>
      </p:sp>
      <p:sp>
        <p:nvSpPr>
          <p:cNvPr id="3" name="TextBox 2">
            <a:extLst>
              <a:ext uri="{FF2B5EF4-FFF2-40B4-BE49-F238E27FC236}">
                <a16:creationId xmlns:a16="http://schemas.microsoft.com/office/drawing/2014/main" id="{CAC368DA-07C0-4EAC-8EEE-54C7D05491B3}"/>
              </a:ext>
            </a:extLst>
          </p:cNvPr>
          <p:cNvSpPr txBox="1"/>
          <p:nvPr/>
        </p:nvSpPr>
        <p:spPr>
          <a:xfrm>
            <a:off x="435049" y="866798"/>
            <a:ext cx="11756951" cy="6281335"/>
          </a:xfrm>
          <a:prstGeom prst="rect">
            <a:avLst/>
          </a:prstGeom>
          <a:noFill/>
        </p:spPr>
        <p:txBody>
          <a:bodyPr wrap="square" rtlCol="0">
            <a:spAutoFit/>
          </a:bodyPr>
          <a:lstStyle/>
          <a:p>
            <a:pPr marL="342900" lvl="0" indent="-342900">
              <a:lnSpc>
                <a:spcPct val="107000"/>
              </a:lnSpc>
              <a:buFont typeface="Arial" panose="020B0604020202020204" pitchFamily="34" charset="0"/>
              <a:buChar char="•"/>
              <a:tabLst>
                <a:tab pos="2286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EasyJet. (2021). About easyJet. [online] Available at: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https://www.easyjet.com/en/about-us</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[Accessed 24 March 2023].</a:t>
            </a:r>
          </a:p>
          <a:p>
            <a:pPr marL="342900" lvl="0" indent="-342900">
              <a:lnSpc>
                <a:spcPct val="107000"/>
              </a:lnSpc>
              <a:buFont typeface="Arial" panose="020B0604020202020204" pitchFamily="34" charset="0"/>
              <a:buChar char="•"/>
              <a:tabLst>
                <a:tab pos="2286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easyJet. (n.d.). Our Teams: Human Resources. easyJet Careers. [online] Available at: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https://careers.easyjet.com/our-teams/human-resources/</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[Accessed 24 March 2023]</a:t>
            </a:r>
          </a:p>
          <a:p>
            <a:pPr marL="342900" lvl="0" indent="-342900">
              <a:lnSpc>
                <a:spcPct val="107000"/>
              </a:lnSpc>
              <a:buFont typeface="Arial" panose="020B0604020202020204" pitchFamily="34" charset="0"/>
              <a:buChar char="•"/>
              <a:tabLst>
                <a:tab pos="2286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CIPD. (2016). EasyJet: Talent Management. Chartered Institute of Personnel and Development. [online] Available at: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https://www.cipd.co.uk/knowledge/culture/case-studies/easyjet-talent-management</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[Accessed 24 March 2023].</a:t>
            </a:r>
          </a:p>
          <a:p>
            <a:pPr marL="342900" lvl="0" indent="-342900">
              <a:lnSpc>
                <a:spcPct val="107000"/>
              </a:lnSpc>
              <a:buFont typeface="Arial" panose="020B0604020202020204" pitchFamily="34" charset="0"/>
              <a:buChar char="•"/>
              <a:tabLst>
                <a:tab pos="2286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LinkedIn. (n.d.). easyJet People. [online] Available at: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https://www.linkedin.com/company/easyjet/people/?facetCurrentCompany=tru</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[Accessed 24 March 2023].</a:t>
            </a:r>
          </a:p>
          <a:p>
            <a:pPr marL="342900" lvl="0" indent="-342900">
              <a:lnSpc>
                <a:spcPct val="107000"/>
              </a:lnSpc>
              <a:buFont typeface="Arial" panose="020B0604020202020204" pitchFamily="34" charset="0"/>
              <a:buChar char="•"/>
              <a:tabLst>
                <a:tab pos="228600" algn="l"/>
              </a:tabLst>
            </a:pPr>
            <a:r>
              <a:rPr lang="en-GB" sz="2400" dirty="0">
                <a:effectLst/>
                <a:latin typeface="Calibri" panose="020F0502020204030204" pitchFamily="34" charset="0"/>
                <a:ea typeface="Calibri" panose="020F0502020204030204" pitchFamily="34" charset="0"/>
                <a:cs typeface="Times New Roman" panose="02020603050405020304" pitchFamily="18" charset="0"/>
              </a:rPr>
              <a:t>easyJet. (n.d.). Latest News. easyJet Media Centre. [online] Available at: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https://www.easyjet.com/en/media/latest-news</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[Accessed 24 March 2023].</a:t>
            </a:r>
          </a:p>
          <a:p>
            <a:pPr marL="342900" lvl="0" indent="-342900">
              <a:lnSpc>
                <a:spcPct val="107000"/>
              </a:lnSpc>
              <a:spcAft>
                <a:spcPts val="800"/>
              </a:spcAft>
              <a:buFont typeface="Arial" panose="020B0604020202020204" pitchFamily="34" charset="0"/>
              <a:buChar char="•"/>
              <a:tabLst>
                <a:tab pos="228600" algn="l"/>
              </a:tabLst>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Miller, K., &amp; </a:t>
            </a:r>
            <a:r>
              <a:rPr lang="en-GB" sz="2400" dirty="0" err="1">
                <a:effectLst/>
                <a:latin typeface="Calibri" panose="020F0502020204030204" pitchFamily="34" charset="0"/>
                <a:ea typeface="Times New Roman" panose="02020603050405020304" pitchFamily="18" charset="0"/>
                <a:cs typeface="Times New Roman" panose="02020603050405020304" pitchFamily="18" charset="0"/>
              </a:rPr>
              <a:t>Sardeshmukh</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S.R. (2015). Employee Training and Development: A Review and Directions for Future Research. Journal of Management, 41(5), 131-171.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374151"/>
              </a:solidFill>
              <a:effectLst/>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3441617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30D07-75C2-42A4-9FAC-74C9622C0E50}"/>
              </a:ext>
            </a:extLst>
          </p:cNvPr>
          <p:cNvSpPr>
            <a:spLocks noGrp="1"/>
          </p:cNvSpPr>
          <p:nvPr>
            <p:ph idx="1"/>
          </p:nvPr>
        </p:nvSpPr>
        <p:spPr>
          <a:xfrm>
            <a:off x="400878" y="341381"/>
            <a:ext cx="11791121" cy="4932984"/>
          </a:xfrm>
        </p:spPr>
        <p:txBody>
          <a:bodyPr>
            <a:noAutofit/>
          </a:bodyPr>
          <a:lstStyle/>
          <a:p>
            <a:pPr marL="342900" lvl="0" indent="-342900">
              <a:lnSpc>
                <a:spcPct val="107000"/>
              </a:lnSpc>
              <a:spcAft>
                <a:spcPts val="800"/>
              </a:spcAft>
              <a:buFont typeface="Arial" panose="020B0604020202020204" pitchFamily="34" charset="0"/>
              <a:buChar char="•"/>
              <a:tabLst>
                <a:tab pos="228600" algn="l"/>
              </a:tabLst>
            </a:pPr>
            <a:r>
              <a:rPr lang="en-GB" sz="2400" dirty="0">
                <a:effectLst/>
                <a:ea typeface="Calibri" panose="020F0502020204030204" pitchFamily="34" charset="0"/>
                <a:cs typeface="Times New Roman" panose="02020603050405020304" pitchFamily="18" charset="0"/>
              </a:rPr>
              <a:t>Gray, K. (2022) </a:t>
            </a:r>
            <a:r>
              <a:rPr lang="en-GB" sz="2400" i="1" dirty="0">
                <a:effectLst/>
                <a:ea typeface="Calibri" panose="020F0502020204030204" pitchFamily="34" charset="0"/>
                <a:cs typeface="Times New Roman" panose="02020603050405020304" pitchFamily="18" charset="0"/>
              </a:rPr>
              <a:t>What are knowledge, skills and behaviours (</a:t>
            </a:r>
            <a:r>
              <a:rPr lang="en-GB" sz="2400" i="1" dirty="0" err="1">
                <a:effectLst/>
                <a:ea typeface="Calibri" panose="020F0502020204030204" pitchFamily="34" charset="0"/>
                <a:cs typeface="Times New Roman" panose="02020603050405020304" pitchFamily="18" charset="0"/>
              </a:rPr>
              <a:t>ksbs</a:t>
            </a:r>
            <a:r>
              <a:rPr lang="en-GB" sz="2400" i="1" dirty="0">
                <a:effectLst/>
                <a:ea typeface="Calibri" panose="020F0502020204030204" pitchFamily="34" charset="0"/>
                <a:cs typeface="Times New Roman" panose="02020603050405020304" pitchFamily="18" charset="0"/>
              </a:rPr>
              <a:t>)? - b &amp; K</a:t>
            </a:r>
            <a:r>
              <a:rPr lang="en-GB" sz="2400" dirty="0">
                <a:effectLst/>
                <a:ea typeface="Calibri" panose="020F0502020204030204" pitchFamily="34" charset="0"/>
                <a:cs typeface="Times New Roman" panose="02020603050405020304" pitchFamily="18" charset="0"/>
              </a:rPr>
              <a:t>, </a:t>
            </a:r>
            <a:r>
              <a:rPr lang="en-GB" sz="2400" i="1" dirty="0">
                <a:effectLst/>
                <a:ea typeface="Calibri" panose="020F0502020204030204" pitchFamily="34" charset="0"/>
                <a:cs typeface="Times New Roman" panose="02020603050405020304" pitchFamily="18" charset="0"/>
              </a:rPr>
              <a:t>Brooks and Kirk Assessor Training - The </a:t>
            </a:r>
            <a:r>
              <a:rPr lang="en-GB" sz="2400" i="1" dirty="0" err="1">
                <a:effectLst/>
                <a:ea typeface="Calibri" panose="020F0502020204030204" pitchFamily="34" charset="0"/>
                <a:cs typeface="Times New Roman" panose="02020603050405020304" pitchFamily="18" charset="0"/>
              </a:rPr>
              <a:t>TAQA</a:t>
            </a:r>
            <a:r>
              <a:rPr lang="en-GB" sz="2400" i="1" dirty="0">
                <a:effectLst/>
                <a:ea typeface="Calibri" panose="020F0502020204030204" pitchFamily="34" charset="0"/>
                <a:cs typeface="Times New Roman" panose="02020603050405020304" pitchFamily="18" charset="0"/>
              </a:rPr>
              <a:t> Training Industry Leader</a:t>
            </a:r>
            <a:r>
              <a:rPr lang="en-GB" sz="2400" dirty="0">
                <a:effectLst/>
                <a:ea typeface="Calibri" panose="020F0502020204030204" pitchFamily="34" charset="0"/>
                <a:cs typeface="Times New Roman" panose="02020603050405020304" pitchFamily="18" charset="0"/>
              </a:rPr>
              <a:t>. Available at: </a:t>
            </a:r>
            <a:r>
              <a:rPr lang="en-GB" sz="2400" dirty="0">
                <a:solidFill>
                  <a:srgbClr val="4472C4"/>
                </a:solidFill>
                <a:effectLst/>
                <a:ea typeface="Calibri" panose="020F0502020204030204" pitchFamily="34" charset="0"/>
                <a:cs typeface="Times New Roman" panose="02020603050405020304" pitchFamily="18" charset="0"/>
              </a:rPr>
              <a:t>https://brooksandkirk.co.uk/assessor/knowledge-skills-behaviours-ksbs/ </a:t>
            </a:r>
            <a:r>
              <a:rPr lang="en-GB" sz="2400" dirty="0">
                <a:effectLst/>
                <a:ea typeface="Calibri" panose="020F0502020204030204" pitchFamily="34" charset="0"/>
                <a:cs typeface="Times New Roman" panose="02020603050405020304" pitchFamily="18" charset="0"/>
              </a:rPr>
              <a:t>(Accessed: March 24, 2023). </a:t>
            </a:r>
          </a:p>
          <a:p>
            <a:pPr marL="342900" lvl="0" indent="-342900">
              <a:buFont typeface="Arial" panose="020B0604020202020204" pitchFamily="34" charset="0"/>
              <a:buChar char="•"/>
              <a:tabLst>
                <a:tab pos="228600" algn="l"/>
              </a:tabLst>
            </a:pPr>
            <a:r>
              <a:rPr lang="en-GB" sz="2400" dirty="0">
                <a:effectLst/>
                <a:ea typeface="Times New Roman" panose="02020603050405020304" pitchFamily="18" charset="0"/>
                <a:cs typeface="Times New Roman" panose="02020603050405020304" pitchFamily="18" charset="0"/>
              </a:rPr>
              <a:t>Shaw, A.A. (2022) </a:t>
            </a:r>
            <a:r>
              <a:rPr lang="en-GB" sz="2400" i="1" dirty="0">
                <a:effectLst/>
                <a:ea typeface="Times New Roman" panose="02020603050405020304" pitchFamily="18" charset="0"/>
                <a:cs typeface="Times New Roman" panose="02020603050405020304" pitchFamily="18" charset="0"/>
              </a:rPr>
              <a:t>SWOT analysis of HR: Human resource swot explained</a:t>
            </a:r>
            <a:r>
              <a:rPr lang="en-GB" sz="2400" dirty="0">
                <a:effectLst/>
                <a:ea typeface="Times New Roman" panose="02020603050405020304" pitchFamily="18" charset="0"/>
                <a:cs typeface="Times New Roman" panose="02020603050405020304" pitchFamily="18" charset="0"/>
              </a:rPr>
              <a:t>, </a:t>
            </a:r>
            <a:r>
              <a:rPr lang="en-GB" sz="2400" i="1" dirty="0">
                <a:effectLst/>
                <a:ea typeface="Times New Roman" panose="02020603050405020304" pitchFamily="18" charset="0"/>
                <a:cs typeface="Times New Roman" panose="02020603050405020304" pitchFamily="18" charset="0"/>
              </a:rPr>
              <a:t>Marketing Tutor</a:t>
            </a:r>
            <a:r>
              <a:rPr lang="en-GB" sz="2400" dirty="0">
                <a:effectLst/>
                <a:ea typeface="Times New Roman" panose="02020603050405020304" pitchFamily="18" charset="0"/>
                <a:cs typeface="Times New Roman" panose="02020603050405020304" pitchFamily="18" charset="0"/>
              </a:rPr>
              <a:t>. Available at: </a:t>
            </a:r>
            <a:r>
              <a:rPr lang="en-GB" sz="2400" dirty="0">
                <a:solidFill>
                  <a:schemeClr val="accent1"/>
                </a:solidFill>
                <a:effectLst/>
                <a:ea typeface="Times New Roman" panose="02020603050405020304" pitchFamily="18" charset="0"/>
                <a:cs typeface="Times New Roman" panose="02020603050405020304" pitchFamily="18" charset="0"/>
              </a:rPr>
              <a:t>https://www.marketingtutor.net/swot-analysis-of-hr/ </a:t>
            </a:r>
            <a:r>
              <a:rPr lang="en-GB" sz="2400" dirty="0">
                <a:effectLst/>
                <a:ea typeface="Times New Roman" panose="02020603050405020304" pitchFamily="18" charset="0"/>
                <a:cs typeface="Times New Roman" panose="02020603050405020304" pitchFamily="18" charset="0"/>
              </a:rPr>
              <a:t>(Accessed: March 24, 2023). </a:t>
            </a:r>
          </a:p>
          <a:p>
            <a:pPr marL="342900" lvl="0" indent="-342900">
              <a:buFont typeface="Arial" panose="020B0604020202020204" pitchFamily="34" charset="0"/>
              <a:buChar char="•"/>
              <a:tabLst>
                <a:tab pos="228600" algn="l"/>
              </a:tabLst>
            </a:pPr>
            <a:r>
              <a:rPr lang="en-GB" sz="2400" dirty="0" err="1">
                <a:effectLst/>
                <a:ea typeface="Times New Roman" panose="02020603050405020304" pitchFamily="18" charset="0"/>
                <a:cs typeface="Times New Roman" panose="02020603050405020304" pitchFamily="18" charset="0"/>
              </a:rPr>
              <a:t>Tafkeer</a:t>
            </a:r>
            <a:r>
              <a:rPr lang="en-GB" sz="2400" dirty="0">
                <a:effectLst/>
                <a:ea typeface="Times New Roman" panose="02020603050405020304" pitchFamily="18" charset="0"/>
                <a:cs typeface="Times New Roman" panose="02020603050405020304" pitchFamily="18" charset="0"/>
              </a:rPr>
              <a:t>. (2023). Nine Steps of the Training Process. [online] Available at: </a:t>
            </a:r>
            <a:r>
              <a:rPr lang="en-GB" sz="2400" u="sng" dirty="0">
                <a:solidFill>
                  <a:srgbClr val="0563C1"/>
                </a:solidFill>
                <a:effectLst/>
                <a:ea typeface="Times New Roman" panose="02020603050405020304" pitchFamily="18" charset="0"/>
                <a:cs typeface="Times New Roman" panose="02020603050405020304" pitchFamily="18" charset="0"/>
                <a:hlinkClick r:id="rId2"/>
              </a:rPr>
              <a:t>https://www.tafkeer.co/nine-steps-of-the-training-process/</a:t>
            </a:r>
            <a:r>
              <a:rPr lang="en-GB" sz="2400" dirty="0">
                <a:effectLst/>
                <a:ea typeface="Times New Roman" panose="02020603050405020304" pitchFamily="18" charset="0"/>
                <a:cs typeface="Times New Roman" panose="02020603050405020304" pitchFamily="18" charset="0"/>
              </a:rPr>
              <a:t> [Accessed 23 Mar. 2023].</a:t>
            </a:r>
          </a:p>
          <a:p>
            <a:pPr marL="342900" lvl="0" indent="-342900">
              <a:lnSpc>
                <a:spcPct val="107000"/>
              </a:lnSpc>
              <a:spcAft>
                <a:spcPts val="800"/>
              </a:spcAft>
              <a:buFont typeface="Arial" panose="020B0604020202020204" pitchFamily="34" charset="0"/>
              <a:buChar char="•"/>
              <a:tabLst>
                <a:tab pos="228600" algn="l"/>
              </a:tabLst>
            </a:pPr>
            <a:r>
              <a:rPr lang="en-GB" sz="2400" dirty="0">
                <a:effectLst/>
                <a:ea typeface="Calibri" panose="020F0502020204030204" pitchFamily="34" charset="0"/>
                <a:cs typeface="Times New Roman" panose="02020603050405020304" pitchFamily="18" charset="0"/>
              </a:rPr>
              <a:t>Noe, R. (2012) </a:t>
            </a:r>
            <a:r>
              <a:rPr lang="en-GB" sz="2400" i="1" dirty="0">
                <a:effectLst/>
                <a:ea typeface="Calibri" panose="020F0502020204030204" pitchFamily="34" charset="0"/>
                <a:cs typeface="Times New Roman" panose="02020603050405020304" pitchFamily="18" charset="0"/>
              </a:rPr>
              <a:t>Employee training &amp; development: Sixth edition</a:t>
            </a:r>
            <a:r>
              <a:rPr lang="en-GB" sz="2400" dirty="0">
                <a:effectLst/>
                <a:ea typeface="Calibri" panose="020F0502020204030204" pitchFamily="34" charset="0"/>
                <a:cs typeface="Times New Roman" panose="02020603050405020304" pitchFamily="18" charset="0"/>
              </a:rPr>
              <a:t>, </a:t>
            </a:r>
            <a:r>
              <a:rPr lang="en-GB" sz="2400" i="1" dirty="0">
                <a:effectLst/>
                <a:ea typeface="Calibri" panose="020F0502020204030204" pitchFamily="34" charset="0"/>
                <a:cs typeface="Times New Roman" panose="02020603050405020304" pitchFamily="18" charset="0"/>
              </a:rPr>
              <a:t>Google Books</a:t>
            </a:r>
            <a:r>
              <a:rPr lang="en-GB" sz="2400" dirty="0">
                <a:effectLst/>
                <a:ea typeface="Calibri" panose="020F0502020204030204" pitchFamily="34" charset="0"/>
                <a:cs typeface="Times New Roman" panose="02020603050405020304" pitchFamily="18" charset="0"/>
              </a:rPr>
              <a:t>. </a:t>
            </a:r>
            <a:r>
              <a:rPr lang="en-GB" sz="2400" dirty="0" err="1">
                <a:effectLst/>
                <a:ea typeface="Calibri" panose="020F0502020204030204" pitchFamily="34" charset="0"/>
                <a:cs typeface="Times New Roman" panose="02020603050405020304" pitchFamily="18" charset="0"/>
              </a:rPr>
              <a:t>Mcgraw-hill</a:t>
            </a:r>
            <a:r>
              <a:rPr lang="en-GB" sz="2400" dirty="0">
                <a:effectLst/>
                <a:ea typeface="Calibri" panose="020F0502020204030204" pitchFamily="34" charset="0"/>
                <a:cs typeface="Times New Roman" panose="02020603050405020304" pitchFamily="18" charset="0"/>
              </a:rPr>
              <a:t> Us Higher Ed. Available at: </a:t>
            </a:r>
            <a:r>
              <a:rPr lang="en-GB" sz="2400" dirty="0">
                <a:solidFill>
                  <a:srgbClr val="4472C4"/>
                </a:solidFill>
                <a:effectLst/>
                <a:ea typeface="Calibri" panose="020F0502020204030204" pitchFamily="34" charset="0"/>
                <a:cs typeface="Times New Roman" panose="02020603050405020304" pitchFamily="18" charset="0"/>
              </a:rPr>
              <a:t>https://books.google.com/books/about/Employee_Training_Development.html?id=1QU1AAAAQBAJ</a:t>
            </a:r>
            <a:r>
              <a:rPr lang="en-GB" sz="2400" dirty="0">
                <a:effectLst/>
                <a:ea typeface="Calibri" panose="020F0502020204030204" pitchFamily="34" charset="0"/>
                <a:cs typeface="Times New Roman" panose="02020603050405020304" pitchFamily="18" charset="0"/>
              </a:rPr>
              <a:t> (Accessed: March 24, 2023). </a:t>
            </a:r>
          </a:p>
        </p:txBody>
      </p:sp>
    </p:spTree>
    <p:extLst>
      <p:ext uri="{BB962C8B-B14F-4D97-AF65-F5344CB8AC3E}">
        <p14:creationId xmlns:p14="http://schemas.microsoft.com/office/powerpoint/2010/main" val="2734300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16EE37A-7209-4FB5-A736-E3621442404A}"/>
              </a:ext>
            </a:extLst>
          </p:cNvPr>
          <p:cNvSpPr txBox="1"/>
          <p:nvPr/>
        </p:nvSpPr>
        <p:spPr>
          <a:xfrm>
            <a:off x="1524000" y="1293338"/>
            <a:ext cx="9144000" cy="327459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200" kern="1200" dirty="0">
                <a:solidFill>
                  <a:schemeClr val="tx1"/>
                </a:solidFill>
                <a:latin typeface="+mj-lt"/>
                <a:ea typeface="+mj-ea"/>
                <a:cs typeface="+mj-cs"/>
              </a:rPr>
              <a:t>THANK YOU</a:t>
            </a:r>
          </a:p>
          <a:p>
            <a:pPr algn="ctr">
              <a:lnSpc>
                <a:spcPct val="90000"/>
              </a:lnSpc>
              <a:spcBef>
                <a:spcPct val="0"/>
              </a:spcBef>
              <a:spcAft>
                <a:spcPts val="600"/>
              </a:spcAft>
            </a:pPr>
            <a:r>
              <a:rPr lang="en-US" sz="7200" kern="1200" dirty="0">
                <a:solidFill>
                  <a:schemeClr val="tx1"/>
                </a:solidFill>
                <a:latin typeface="+mj-lt"/>
                <a:ea typeface="+mj-ea"/>
                <a:cs typeface="+mj-cs"/>
              </a:rPr>
              <a:t>ANY QUESTIONS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917756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2014</TotalTime>
  <Words>1266</Words>
  <Application>Microsoft Office PowerPoint</Application>
  <PresentationFormat>Widescreen</PresentationFormat>
  <Paragraphs>118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Söhne</vt:lpstr>
      <vt:lpstr>Office Theme</vt:lpstr>
      <vt:lpstr>BA Hons in Leadership and Management Skills Level 5</vt:lpstr>
      <vt:lpstr>EasyJet</vt:lpstr>
      <vt:lpstr>Training &amp; Development requirements for a HR Officer </vt:lpstr>
      <vt:lpstr>Knowledge</vt:lpstr>
      <vt:lpstr>Skills</vt:lpstr>
      <vt:lpstr>Behaviours</vt:lpstr>
      <vt:lpstr>SWOT Analysis</vt:lpstr>
      <vt:lpstr>PowerPoint Presentation</vt:lpstr>
      <vt:lpstr>Benefits of Training and Development for a HR officer</vt:lpstr>
      <vt:lpstr>Training and Development Plan</vt:lpstr>
      <vt:lpstr>PowerPoint Presentation</vt:lpstr>
      <vt:lpstr>Reference</vt:lpstr>
      <vt:lpstr>PowerPoint Presentation</vt:lpstr>
      <vt:lpstr>PowerPoint Presentation</vt:lpstr>
    </vt:vector>
  </TitlesOfParts>
  <Company>MOJ</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in Leadership and Management Skills Level 5</dc:title>
  <dc:creator>Miah, Ashfak</dc:creator>
  <cp:lastModifiedBy>Miah, Ashfak</cp:lastModifiedBy>
  <cp:revision>6</cp:revision>
  <dcterms:created xsi:type="dcterms:W3CDTF">2023-03-05T13:49:45Z</dcterms:created>
  <dcterms:modified xsi:type="dcterms:W3CDTF">2023-03-25T21:37:01Z</dcterms:modified>
</cp:coreProperties>
</file>