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4" r:id="rId6"/>
    <p:sldId id="272" r:id="rId7"/>
    <p:sldId id="265" r:id="rId8"/>
    <p:sldId id="262" r:id="rId9"/>
    <p:sldId id="273" r:id="rId10"/>
    <p:sldId id="274" r:id="rId11"/>
    <p:sldId id="275" r:id="rId12"/>
    <p:sldId id="276" r:id="rId13"/>
    <p:sldId id="277" r:id="rId14"/>
    <p:sldId id="278" r:id="rId15"/>
    <p:sldId id="27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AC64BD-9289-A719-1601-346F466DFDA7}" v="37" dt="2026-03-19T10:20:20.6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6" d="100"/>
          <a:sy n="96" d="100"/>
        </p:scale>
        <p:origin x="149" y="-36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3/19/2026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28989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3/19/2026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87589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3/19/2026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4793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3/19/2026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27512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3/19/2026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8749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3/19/2026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36214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3/19/2026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51397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3/19/2026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72647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3/19/2026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24530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3/19/2026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29538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3/19/2026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48518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3/19/2026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094455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guidance/ng226" TargetMode="External"/><Relationship Id="rId3" Type="http://schemas.openxmlformats.org/officeDocument/2006/relationships/slideLayout" Target="../slideLayouts/slideLayout2.xml"/><Relationship Id="rId7" Type="http://schemas.openxmlformats.org/officeDocument/2006/relationships/hyperlink" Target="https://www.nhs.uk/conditions/osteoarthritis/treatment/"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nhs.uk/conditions/osteoarthritis/" TargetMode="External"/><Relationship Id="rId5" Type="http://schemas.openxmlformats.org/officeDocument/2006/relationships/hyperlink" Target="https://doi.org/10.1016/S0140-6736(05)71086-2" TargetMode="External"/><Relationship Id="rId10" Type="http://schemas.openxmlformats.org/officeDocument/2006/relationships/image" Target="../media/image2.png"/><Relationship Id="rId4" Type="http://schemas.openxmlformats.org/officeDocument/2006/relationships/hyperlink" Target="https://www,arthritis-uk.org/policy-and-data/report-not-just-a-touch-of-arthritis/" TargetMode="External"/><Relationship Id="rId9" Type="http://schemas.openxmlformats.org/officeDocument/2006/relationships/hyperlink" Target="https://www.who.int/news-room/fact-sheets/detail/musculoskeletal-cond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6" name="Straight Connector 4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0" name="Rectangle 49">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66968" y="914400"/>
            <a:ext cx="6627924" cy="1307592"/>
          </a:xfrm>
        </p:spPr>
        <p:txBody>
          <a:bodyPr vert="horz" lIns="91440" tIns="45720" rIns="91440" bIns="45720" rtlCol="0" anchor="t">
            <a:normAutofit/>
          </a:bodyPr>
          <a:lstStyle/>
          <a:p>
            <a:pPr>
              <a:lnSpc>
                <a:spcPct val="90000"/>
              </a:lnSpc>
            </a:pPr>
            <a:r>
              <a:rPr lang="en-US" sz="3400" b="1"/>
              <a:t>SUGGESTED CARE PLAN FOR A PATIENT WITH osteoarthritis</a:t>
            </a:r>
          </a:p>
        </p:txBody>
      </p:sp>
      <p:pic>
        <p:nvPicPr>
          <p:cNvPr id="6" name="Picture 5" descr="The radiologic figure of a skeleton">
            <a:extLst>
              <a:ext uri="{FF2B5EF4-FFF2-40B4-BE49-F238E27FC236}">
                <a16:creationId xmlns:a16="http://schemas.microsoft.com/office/drawing/2014/main" id="{5B844F8A-2E65-E3C6-A98D-69ABEF132A56}"/>
              </a:ext>
            </a:extLst>
          </p:cNvPr>
          <p:cNvPicPr>
            <a:picLocks noChangeAspect="1"/>
          </p:cNvPicPr>
          <p:nvPr/>
        </p:nvPicPr>
        <p:blipFill>
          <a:blip r:embed="rId4"/>
          <a:srcRect l="9036" r="1" b="1"/>
          <a:stretch>
            <a:fillRect/>
          </a:stretch>
        </p:blipFill>
        <p:spPr>
          <a:xfrm>
            <a:off x="20" y="-17929"/>
            <a:ext cx="4206220" cy="6875929"/>
          </a:xfrm>
          <a:prstGeom prst="rect">
            <a:avLst/>
          </a:prstGeom>
        </p:spPr>
      </p:pic>
      <p:cxnSp>
        <p:nvCxnSpPr>
          <p:cNvPr id="52" name="Straight Connector 51">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4766907" y="1975689"/>
            <a:ext cx="6627924" cy="3739896"/>
          </a:xfrm>
        </p:spPr>
        <p:txBody>
          <a:bodyPr vert="horz" lIns="91440" tIns="45720" rIns="91440" bIns="45720" rtlCol="0">
            <a:normAutofit/>
          </a:bodyPr>
          <a:lstStyle/>
          <a:p>
            <a:pPr indent="-228600">
              <a:buFont typeface="Arial" panose="020B0604020202020204" pitchFamily="34" charset="0"/>
              <a:buChar char="•"/>
            </a:pPr>
            <a:r>
              <a:rPr lang="en-US" b="1" dirty="0"/>
              <a:t>Name</a:t>
            </a:r>
            <a:r>
              <a:rPr lang="en-US" dirty="0"/>
              <a:t>: Nabila Noreen</a:t>
            </a:r>
          </a:p>
          <a:p>
            <a:pPr indent="-228600">
              <a:buFont typeface="Arial" panose="020B0604020202020204" pitchFamily="34" charset="0"/>
              <a:buChar char="•"/>
            </a:pPr>
            <a:r>
              <a:rPr lang="en-US" b="1" dirty="0"/>
              <a:t>Student Number</a:t>
            </a:r>
            <a:r>
              <a:rPr lang="en-US" dirty="0"/>
              <a:t>: 2425430</a:t>
            </a:r>
          </a:p>
          <a:p>
            <a:pPr indent="-228600">
              <a:buFont typeface="Arial" panose="020B0604020202020204" pitchFamily="34" charset="0"/>
              <a:buChar char="•"/>
            </a:pPr>
            <a:r>
              <a:rPr lang="en-US" b="1" dirty="0" err="1"/>
              <a:t>Programme</a:t>
            </a:r>
            <a:r>
              <a:rPr lang="en-US" dirty="0"/>
              <a:t>: BSc Health and Social Care</a:t>
            </a:r>
          </a:p>
          <a:p>
            <a:pPr indent="-228600">
              <a:buFont typeface="Arial" panose="020B0604020202020204" pitchFamily="34" charset="0"/>
              <a:buChar char="•"/>
            </a:pPr>
            <a:r>
              <a:rPr lang="en-US" b="1" dirty="0"/>
              <a:t>Module</a:t>
            </a:r>
            <a:r>
              <a:rPr lang="en-US" dirty="0"/>
              <a:t>: Introduction to Physiology</a:t>
            </a:r>
          </a:p>
          <a:p>
            <a:pPr indent="-228600">
              <a:buFont typeface="Arial" panose="020B0604020202020204" pitchFamily="34" charset="0"/>
              <a:buChar char="•"/>
            </a:pPr>
            <a:r>
              <a:rPr lang="en-US" b="1" dirty="0"/>
              <a:t>Module Code</a:t>
            </a:r>
            <a:r>
              <a:rPr lang="en-US" dirty="0"/>
              <a:t>: BMHP5023</a:t>
            </a:r>
          </a:p>
          <a:p>
            <a:pPr indent="-228600">
              <a:buFont typeface="Arial" panose="020B0604020202020204" pitchFamily="34" charset="0"/>
              <a:buChar char="•"/>
            </a:pPr>
            <a:endParaRPr lang="en-US" dirty="0"/>
          </a:p>
        </p:txBody>
      </p:sp>
      <p:cxnSp>
        <p:nvCxnSpPr>
          <p:cNvPr id="54" name="Straight Connector 53">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282620F7-409D-D863-8153-CE7D914906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48218" y="5489832"/>
            <a:ext cx="487363" cy="48736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3793"/>
    </mc:Choice>
    <mc:Fallback>
      <p:transition spd="slow" advTm="23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7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E5EF8-6231-2B88-AA56-38B09DCD5537}"/>
              </a:ext>
            </a:extLst>
          </p:cNvPr>
          <p:cNvSpPr>
            <a:spLocks noGrp="1"/>
          </p:cNvSpPr>
          <p:nvPr>
            <p:ph type="title"/>
          </p:nvPr>
        </p:nvSpPr>
        <p:spPr>
          <a:xfrm>
            <a:off x="704088" y="914399"/>
            <a:ext cx="5239272" cy="1621147"/>
          </a:xfrm>
        </p:spPr>
        <p:txBody>
          <a:bodyPr>
            <a:normAutofit/>
          </a:bodyPr>
          <a:lstStyle/>
          <a:p>
            <a:pPr>
              <a:lnSpc>
                <a:spcPct val="90000"/>
              </a:lnSpc>
            </a:pPr>
            <a:r>
              <a:rPr lang="en-GB" sz="3700"/>
              <a:t>Introduction: Musculoskeletal disorders in  the uk</a:t>
            </a:r>
          </a:p>
        </p:txBody>
      </p:sp>
      <p:cxnSp>
        <p:nvCxnSpPr>
          <p:cNvPr id="41"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10419F10-8B73-5F58-9804-855AB7A488B1}"/>
              </a:ext>
            </a:extLst>
          </p:cNvPr>
          <p:cNvPicPr>
            <a:picLocks noChangeAspect="1"/>
          </p:cNvPicPr>
          <p:nvPr/>
        </p:nvPicPr>
        <p:blipFill>
          <a:blip r:embed="rId4"/>
          <a:srcRect l="4267" t="5513" r="5974" b="-122"/>
          <a:stretch>
            <a:fillRect/>
          </a:stretch>
        </p:blipFill>
        <p:spPr>
          <a:xfrm>
            <a:off x="804672" y="2672080"/>
            <a:ext cx="4421707" cy="3490974"/>
          </a:xfrm>
          <a:prstGeom prst="rect">
            <a:avLst/>
          </a:prstGeom>
        </p:spPr>
      </p:pic>
      <p:sp>
        <p:nvSpPr>
          <p:cNvPr id="3" name="Content Placeholder 2">
            <a:extLst>
              <a:ext uri="{FF2B5EF4-FFF2-40B4-BE49-F238E27FC236}">
                <a16:creationId xmlns:a16="http://schemas.microsoft.com/office/drawing/2014/main" id="{5D6D435F-D385-9F66-E6A0-BD6BFE784807}"/>
              </a:ext>
            </a:extLst>
          </p:cNvPr>
          <p:cNvSpPr>
            <a:spLocks noGrp="1"/>
          </p:cNvSpPr>
          <p:nvPr>
            <p:ph idx="1"/>
          </p:nvPr>
        </p:nvSpPr>
        <p:spPr>
          <a:xfrm>
            <a:off x="6346176" y="914399"/>
            <a:ext cx="5138688" cy="5248657"/>
          </a:xfrm>
        </p:spPr>
        <p:txBody>
          <a:bodyPr vert="horz" lIns="91440" tIns="45720" rIns="91440" bIns="45720" rtlCol="0" anchor="t">
            <a:normAutofit fontScale="92500" lnSpcReduction="20000"/>
          </a:bodyPr>
          <a:lstStyle/>
          <a:p>
            <a:pPr marL="0" indent="0">
              <a:lnSpc>
                <a:spcPct val="100000"/>
              </a:lnSpc>
              <a:buNone/>
            </a:pPr>
            <a:r>
              <a:rPr lang="urd" sz="1700" dirty="0"/>
              <a:t>It is important to start with an analysis of locomotion in humans wherein pathological issues to skeletal, articulatory, muscular or related anatoms often cause lasting pain across the United Kingdom. The disorders make up a large portion of the etiological spectrum of the long-term physical impairments presented throughout the country.  
These pathologies are usually accompanied by impediments like rigidity, nociception as well as smaller magnitude of motion hence adjusting individuals ability to perform routine activities. The daily tasks thus become increasingly difficult, thus changing the general quality of life.  
</a:t>
            </a:r>
            <a:r>
              <a:rPr lang="urd" sz="1700" b="1" dirty="0"/>
              <a:t>Osteoarthritis</a:t>
            </a:r>
            <a:r>
              <a:rPr lang="urd" sz="1700" dirty="0"/>
              <a:t> is a common disease in the </a:t>
            </a:r>
            <a:r>
              <a:rPr lang="urd" sz="1700" b="1" dirty="0"/>
              <a:t>musculoskeletal</a:t>
            </a:r>
            <a:r>
              <a:rPr lang="urd" sz="1700" dirty="0"/>
              <a:t> domain, which is characterised by small synovial joints in the fingers, lower extremities and the pelvis. First, it has early and not noticeable manifestations, but inevitably, the disease will cause an inability to move normally within a long temporal scale.</a:t>
            </a:r>
            <a:endParaRPr lang="en-GB" sz="1700" dirty="0"/>
          </a:p>
          <a:p>
            <a:pPr>
              <a:lnSpc>
                <a:spcPct val="100000"/>
              </a:lnSpc>
            </a:pPr>
            <a:endParaRPr lang="en-GB" sz="1700" dirty="0"/>
          </a:p>
          <a:p>
            <a:pPr marL="0" indent="0">
              <a:lnSpc>
                <a:spcPct val="100000"/>
              </a:lnSpc>
              <a:buNone/>
            </a:pPr>
            <a:endParaRPr lang="en-GB" sz="1700" dirty="0"/>
          </a:p>
          <a:p>
            <a:pPr marL="0" indent="0">
              <a:lnSpc>
                <a:spcPct val="100000"/>
              </a:lnSpc>
              <a:buNone/>
            </a:pPr>
            <a:r>
              <a:rPr lang="en-GB" sz="1700" b="1" dirty="0"/>
              <a:t>(WHO, 2022; NHS, 2023; Arthritis UK, 2025)</a:t>
            </a:r>
          </a:p>
        </p:txBody>
      </p:sp>
      <p:pic>
        <p:nvPicPr>
          <p:cNvPr id="5" name="Recorded Sound">
            <a:hlinkClick r:id="" action="ppaction://media"/>
            <a:extLst>
              <a:ext uri="{FF2B5EF4-FFF2-40B4-BE49-F238E27FC236}">
                <a16:creationId xmlns:a16="http://schemas.microsoft.com/office/drawing/2014/main" id="{0C0D68FD-C91F-3F3B-8772-C147B85D6C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41182" y="5919372"/>
            <a:ext cx="487363" cy="487363"/>
          </a:xfrm>
          <a:prstGeom prst="rect">
            <a:avLst/>
          </a:prstGeom>
        </p:spPr>
      </p:pic>
    </p:spTree>
    <p:extLst>
      <p:ext uri="{BB962C8B-B14F-4D97-AF65-F5344CB8AC3E}">
        <p14:creationId xmlns:p14="http://schemas.microsoft.com/office/powerpoint/2010/main" val="2678990577"/>
      </p:ext>
    </p:extLst>
  </p:cSld>
  <p:clrMapOvr>
    <a:masterClrMapping/>
  </p:clrMapOvr>
  <mc:AlternateContent xmlns:mc="http://schemas.openxmlformats.org/markup-compatibility/2006">
    <mc:Choice xmlns:p14="http://schemas.microsoft.com/office/powerpoint/2010/main" Requires="p14">
      <p:transition spd="slow" p14:dur="2000" advTm="111788"/>
    </mc:Choice>
    <mc:Fallback>
      <p:transition spd="slow" advTm="111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5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A0036-34FA-8A2B-45AA-FA053B07C041}"/>
              </a:ext>
            </a:extLst>
          </p:cNvPr>
          <p:cNvSpPr>
            <a:spLocks noGrp="1"/>
          </p:cNvSpPr>
          <p:nvPr>
            <p:ph type="title"/>
          </p:nvPr>
        </p:nvSpPr>
        <p:spPr>
          <a:xfrm>
            <a:off x="704088" y="914399"/>
            <a:ext cx="5239272" cy="1621147"/>
          </a:xfrm>
        </p:spPr>
        <p:txBody>
          <a:bodyPr>
            <a:normAutofit/>
          </a:bodyPr>
          <a:lstStyle/>
          <a:p>
            <a:r>
              <a:rPr lang="en-GB" dirty="0"/>
              <a:t>Overview of osteoarthritis</a:t>
            </a:r>
          </a:p>
        </p:txBody>
      </p:sp>
      <p:cxnSp>
        <p:nvCxnSpPr>
          <p:cNvPr id="18"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diagram of a knee joint&#10;&#10;AI-generated content may be incorrect.">
            <a:extLst>
              <a:ext uri="{FF2B5EF4-FFF2-40B4-BE49-F238E27FC236}">
                <a16:creationId xmlns:a16="http://schemas.microsoft.com/office/drawing/2014/main" id="{A3A19E76-8F2D-0078-6851-BD8725B1BA8E}"/>
              </a:ext>
            </a:extLst>
          </p:cNvPr>
          <p:cNvPicPr>
            <a:picLocks noChangeAspect="1"/>
          </p:cNvPicPr>
          <p:nvPr/>
        </p:nvPicPr>
        <p:blipFill>
          <a:blip r:embed="rId4"/>
          <a:stretch>
            <a:fillRect/>
          </a:stretch>
        </p:blipFill>
        <p:spPr>
          <a:xfrm>
            <a:off x="732591" y="2672080"/>
            <a:ext cx="4970375" cy="3490974"/>
          </a:xfrm>
          <a:prstGeom prst="rect">
            <a:avLst/>
          </a:prstGeom>
        </p:spPr>
      </p:pic>
      <p:sp>
        <p:nvSpPr>
          <p:cNvPr id="3" name="Content Placeholder 2">
            <a:extLst>
              <a:ext uri="{FF2B5EF4-FFF2-40B4-BE49-F238E27FC236}">
                <a16:creationId xmlns:a16="http://schemas.microsoft.com/office/drawing/2014/main" id="{132F8C21-659A-6F51-387E-9AF1544C2FF7}"/>
              </a:ext>
            </a:extLst>
          </p:cNvPr>
          <p:cNvSpPr>
            <a:spLocks noGrp="1"/>
          </p:cNvSpPr>
          <p:nvPr>
            <p:ph idx="1"/>
          </p:nvPr>
        </p:nvSpPr>
        <p:spPr>
          <a:xfrm>
            <a:off x="5578765" y="190885"/>
            <a:ext cx="6243780" cy="5972171"/>
          </a:xfrm>
        </p:spPr>
        <p:txBody>
          <a:bodyPr vert="horz" lIns="91440" tIns="45720" rIns="91440" bIns="45720" rtlCol="0">
            <a:normAutofit fontScale="25000" lnSpcReduction="20000"/>
          </a:bodyPr>
          <a:lstStyle/>
          <a:p>
            <a:pPr marL="0" indent="0">
              <a:lnSpc>
                <a:spcPct val="100000"/>
              </a:lnSpc>
              <a:buNone/>
            </a:pPr>
            <a:r>
              <a:rPr lang="urd" sz="5600" dirty="0"/>
              <a:t>Bone friction emerges as cushioning cartilage wears away over time. This breakdown defines </a:t>
            </a:r>
            <a:r>
              <a:rPr lang="urd" sz="5600" b="1" dirty="0"/>
              <a:t>osteoarthritis</a:t>
            </a:r>
            <a:r>
              <a:rPr lang="urd" sz="5600" dirty="0"/>
              <a:t>, a condition tied to gradual joint deterioration. Movement becomes harder once protection at bone endings fades. Damage builds slowly, reducing smooth motion within joints.</a:t>
            </a:r>
          </a:p>
          <a:p>
            <a:pPr marL="0" indent="0">
              <a:lnSpc>
                <a:spcPct val="100000"/>
              </a:lnSpc>
              <a:buNone/>
            </a:pPr>
            <a:r>
              <a:rPr lang="urd" sz="5600" dirty="0"/>
              <a:t>
</a:t>
            </a:r>
            <a:r>
              <a:rPr lang="urd" sz="5600" b="1" dirty="0"/>
              <a:t>Symptoms</a:t>
            </a:r>
            <a:r>
              <a:rPr lang="urd" sz="5600" dirty="0"/>
              <a:t> include:</a:t>
            </a:r>
            <a:endParaRPr lang="en-US" sz="5600" dirty="0"/>
          </a:p>
          <a:p>
            <a:pPr>
              <a:lnSpc>
                <a:spcPct val="100000"/>
              </a:lnSpc>
            </a:pPr>
            <a:r>
              <a:rPr lang="urd" sz="5600" dirty="0"/>
              <a:t>Joint pain
Stiffness
Swelling
Reduced joint movement</a:t>
            </a:r>
          </a:p>
          <a:p>
            <a:pPr marL="0" indent="0">
              <a:lnSpc>
                <a:spcPct val="100000"/>
              </a:lnSpc>
              <a:buNone/>
            </a:pPr>
            <a:r>
              <a:rPr lang="urd" sz="5600" dirty="0"/>
              <a:t>
When cartilage </a:t>
            </a:r>
            <a:r>
              <a:rPr lang="urd" sz="5600" b="1" dirty="0"/>
              <a:t>deteriorates</a:t>
            </a:r>
            <a:r>
              <a:rPr lang="urd" sz="5600" dirty="0"/>
              <a:t>:</a:t>
            </a:r>
            <a:endParaRPr lang="en-US" sz="5600" dirty="0"/>
          </a:p>
          <a:p>
            <a:pPr>
              <a:lnSpc>
                <a:spcPct val="100000"/>
              </a:lnSpc>
            </a:pPr>
            <a:r>
              <a:rPr lang="urd" sz="5600" dirty="0"/>
              <a:t>Bones rub together
Inflammation occurs
Pain and﻿stiffness develops</a:t>
            </a:r>
            <a:endParaRPr lang="en-US" sz="5600" dirty="0"/>
          </a:p>
          <a:p>
            <a:pPr marL="0" indent="0">
              <a:lnSpc>
                <a:spcPct val="100000"/>
              </a:lnSpc>
              <a:buNone/>
            </a:pPr>
            <a:endParaRPr lang="en-US" sz="5600" dirty="0"/>
          </a:p>
          <a:p>
            <a:pPr marL="0" indent="0">
              <a:lnSpc>
                <a:spcPct val="100000"/>
              </a:lnSpc>
              <a:buNone/>
            </a:pPr>
            <a:r>
              <a:rPr lang="urd" sz="5600" dirty="0"/>
              <a:t>The most</a:t>
            </a:r>
            <a:r>
              <a:rPr lang="urd" sz="5600" b="1" dirty="0"/>
              <a:t> commonly affected joints</a:t>
            </a:r>
            <a:r>
              <a:rPr lang="urd" sz="5600" dirty="0"/>
              <a:t> are:</a:t>
            </a:r>
            <a:endParaRPr lang="en-US" sz="5600" dirty="0"/>
          </a:p>
          <a:p>
            <a:pPr>
              <a:lnSpc>
                <a:spcPct val="100000"/>
              </a:lnSpc>
            </a:pPr>
            <a:r>
              <a:rPr lang="urd" sz="5600" dirty="0"/>
              <a:t>Knees
Hips
Hands</a:t>
            </a:r>
            <a:endParaRPr lang="en-GB" sz="5600" dirty="0"/>
          </a:p>
          <a:p>
            <a:pPr marL="0" indent="0">
              <a:lnSpc>
                <a:spcPct val="100000"/>
              </a:lnSpc>
              <a:buNone/>
            </a:pPr>
            <a:endParaRPr lang="en-GB" sz="5600" dirty="0"/>
          </a:p>
          <a:p>
            <a:pPr marL="0" indent="0">
              <a:lnSpc>
                <a:spcPct val="100000"/>
              </a:lnSpc>
              <a:buNone/>
            </a:pPr>
            <a:r>
              <a:rPr lang="en-GB" sz="5600" b="1" dirty="0"/>
              <a:t>(NHS, 2023)</a:t>
            </a:r>
          </a:p>
          <a:p>
            <a:pPr>
              <a:lnSpc>
                <a:spcPct val="100000"/>
              </a:lnSpc>
            </a:pPr>
            <a:endParaRPr lang="en-GB" sz="1000" dirty="0"/>
          </a:p>
        </p:txBody>
      </p:sp>
      <p:pic>
        <p:nvPicPr>
          <p:cNvPr id="4" name="Recorded Sound">
            <a:hlinkClick r:id="" action="ppaction://media"/>
            <a:extLst>
              <a:ext uri="{FF2B5EF4-FFF2-40B4-BE49-F238E27FC236}">
                <a16:creationId xmlns:a16="http://schemas.microsoft.com/office/drawing/2014/main" id="{E61DEF23-82A6-505B-D6BD-56E9EAC78D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35182" y="5255372"/>
            <a:ext cx="487363" cy="487363"/>
          </a:xfrm>
          <a:prstGeom prst="rect">
            <a:avLst/>
          </a:prstGeom>
        </p:spPr>
      </p:pic>
    </p:spTree>
    <p:extLst>
      <p:ext uri="{BB962C8B-B14F-4D97-AF65-F5344CB8AC3E}">
        <p14:creationId xmlns:p14="http://schemas.microsoft.com/office/powerpoint/2010/main" val="302934488"/>
      </p:ext>
    </p:extLst>
  </p:cSld>
  <p:clrMapOvr>
    <a:masterClrMapping/>
  </p:clrMapOvr>
  <mc:AlternateContent xmlns:mc="http://schemas.openxmlformats.org/markup-compatibility/2006">
    <mc:Choice xmlns:p14="http://schemas.microsoft.com/office/powerpoint/2010/main" Requires="p14">
      <p:transition spd="slow" p14:dur="2000" advTm="65365"/>
    </mc:Choice>
    <mc:Fallback>
      <p:transition spd="slow" advTm="65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3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E7A7E0-7A5C-277D-80AC-ACE275943C1B}"/>
              </a:ext>
            </a:extLst>
          </p:cNvPr>
          <p:cNvSpPr>
            <a:spLocks noGrp="1"/>
          </p:cNvSpPr>
          <p:nvPr>
            <p:ph type="title"/>
          </p:nvPr>
        </p:nvSpPr>
        <p:spPr>
          <a:xfrm>
            <a:off x="704088" y="555712"/>
            <a:ext cx="4218435" cy="2390687"/>
          </a:xfrm>
        </p:spPr>
        <p:txBody>
          <a:bodyPr>
            <a:normAutofit/>
          </a:bodyPr>
          <a:lstStyle/>
          <a:p>
            <a:r>
              <a:rPr lang="en-GB" dirty="0"/>
              <a:t>Fictional patient case study</a:t>
            </a:r>
            <a:endParaRPr lang="en-GB"/>
          </a:p>
        </p:txBody>
      </p:sp>
      <p:pic>
        <p:nvPicPr>
          <p:cNvPr id="4" name="Picture 3" descr="A diagram of a knee joint&#10;&#10;AI-generated content may be incorrect.">
            <a:extLst>
              <a:ext uri="{FF2B5EF4-FFF2-40B4-BE49-F238E27FC236}">
                <a16:creationId xmlns:a16="http://schemas.microsoft.com/office/drawing/2014/main" id="{333FB030-80F1-E681-BFA9-9648CB5F1E42}"/>
              </a:ext>
            </a:extLst>
          </p:cNvPr>
          <p:cNvPicPr>
            <a:picLocks noChangeAspect="1"/>
          </p:cNvPicPr>
          <p:nvPr/>
        </p:nvPicPr>
        <p:blipFill>
          <a:blip r:embed="rId4"/>
          <a:stretch>
            <a:fillRect/>
          </a:stretch>
        </p:blipFill>
        <p:spPr>
          <a:xfrm>
            <a:off x="437356" y="2644209"/>
            <a:ext cx="4257346" cy="2959568"/>
          </a:xfrm>
          <a:prstGeom prst="rect">
            <a:avLst/>
          </a:prstGeom>
        </p:spPr>
      </p:pic>
      <p:cxnSp>
        <p:nvCxnSpPr>
          <p:cNvPr id="10" name="Straight Connector 9">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F1AD23-14D1-83ED-4698-D5C1C2DD8333}"/>
              </a:ext>
            </a:extLst>
          </p:cNvPr>
          <p:cNvSpPr>
            <a:spLocks noGrp="1"/>
          </p:cNvSpPr>
          <p:nvPr>
            <p:ph idx="1"/>
          </p:nvPr>
        </p:nvSpPr>
        <p:spPr>
          <a:xfrm>
            <a:off x="5398790" y="723900"/>
            <a:ext cx="6478155" cy="5614416"/>
          </a:xfrm>
        </p:spPr>
        <p:txBody>
          <a:bodyPr vert="horz" lIns="91440" tIns="45720" rIns="91440" bIns="45720" rtlCol="0" anchor="t">
            <a:noAutofit/>
          </a:bodyPr>
          <a:lstStyle/>
          <a:p>
            <a:pPr marL="0" indent="0">
              <a:lnSpc>
                <a:spcPct val="100000"/>
              </a:lnSpc>
              <a:buNone/>
            </a:pPr>
            <a:r>
              <a:rPr lang="urd" sz="1100" dirty="0"/>
              <a:t>Patient: Mrs A (Fictional Case).  
Age: 58 years  
Gender: Female  
Profession: Administrator at the office.  
Diagnosis: </a:t>
            </a:r>
            <a:r>
              <a:rPr lang="urd" sz="1100" b="1" dirty="0"/>
              <a:t>Osteoarthritis</a:t>
            </a:r>
            <a:r>
              <a:rPr lang="urd" sz="1100" dirty="0"/>
              <a:t> </a:t>
            </a:r>
            <a:r>
              <a:rPr lang="urd" sz="1100" b="1" dirty="0"/>
              <a:t>of the knee.  </a:t>
            </a:r>
            <a:endParaRPr lang="en-US" sz="1100" b="1" dirty="0"/>
          </a:p>
          <a:p>
            <a:pPr marL="0" indent="0">
              <a:lnSpc>
                <a:spcPct val="100000"/>
              </a:lnSpc>
              <a:buNone/>
            </a:pPr>
            <a:r>
              <a:rPr lang="urd" sz="1100" b="1" dirty="0"/>
              <a:t>Symptoms:  </a:t>
            </a:r>
            <a:endParaRPr lang="en-US" sz="1100" b="1" dirty="0"/>
          </a:p>
          <a:p>
            <a:pPr>
              <a:lnSpc>
                <a:spcPct val="100000"/>
              </a:lnSpc>
            </a:pPr>
            <a:r>
              <a:rPr lang="urd" sz="1100" dirty="0"/>
              <a:t>Knee pain when walking  
Stiffness in the morning  
Reduced mobility  </a:t>
            </a:r>
            <a:endParaRPr lang="en-US" sz="1100" dirty="0"/>
          </a:p>
          <a:p>
            <a:pPr marL="0" indent="0">
              <a:lnSpc>
                <a:spcPct val="100000"/>
              </a:lnSpc>
              <a:buNone/>
            </a:pPr>
            <a:r>
              <a:rPr lang="urd" sz="1100" b="1" dirty="0"/>
              <a:t>Lifestyle factors:  </a:t>
            </a:r>
            <a:endParaRPr lang="en-US" sz="1100" b="1" dirty="0"/>
          </a:p>
          <a:p>
            <a:pPr>
              <a:lnSpc>
                <a:spcPct val="100000"/>
              </a:lnSpc>
            </a:pPr>
            <a:r>
              <a:rPr lang="urd" sz="1100" dirty="0"/>
              <a:t>Sedentary occupation  
Limited exercise  
BMI 31 (obese)  </a:t>
            </a:r>
            <a:endParaRPr lang="en-US" sz="1100" dirty="0"/>
          </a:p>
          <a:p>
            <a:pPr marL="0" indent="0">
              <a:lnSpc>
                <a:spcPct val="100000"/>
              </a:lnSpc>
              <a:buNone/>
            </a:pPr>
            <a:r>
              <a:rPr lang="urd" sz="1100" dirty="0"/>
              <a:t>This is due to the fact that this weight gain causes the joint loading to be increased thus explaining why osteoarthritis cases are more prevalent in old age. Though age is a factor in the risk of the disease, obesity increases mechanical strain as the person gets older. Since the knees and hips are regularly subjected to biomechanical loads, biomechanical loads due to excess weight exacerbate degenerative wear. The process of aging is linked with cartilage degradation that reduces the ability of the tissue to absorb impact forces. Thus, to prevent the damage of the joints in the long-term perspective, having a weight in a healthy range can help eliminate the risk.</a:t>
            </a:r>
            <a:endParaRPr lang="en-GB" sz="1100" dirty="0"/>
          </a:p>
          <a:p>
            <a:pPr marL="0" indent="0">
              <a:lnSpc>
                <a:spcPct val="100000"/>
              </a:lnSpc>
              <a:buNone/>
            </a:pPr>
            <a:r>
              <a:rPr lang="en-GB" sz="1100" b="1" dirty="0"/>
              <a:t>(NHS, 2023)</a:t>
            </a:r>
          </a:p>
        </p:txBody>
      </p:sp>
      <p:pic>
        <p:nvPicPr>
          <p:cNvPr id="5" name="Recorded Sound">
            <a:hlinkClick r:id="" action="ppaction://media"/>
            <a:extLst>
              <a:ext uri="{FF2B5EF4-FFF2-40B4-BE49-F238E27FC236}">
                <a16:creationId xmlns:a16="http://schemas.microsoft.com/office/drawing/2014/main" id="{E6EEC55E-6E7C-7BE9-E556-4AAAD04528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47109" y="5686021"/>
            <a:ext cx="487363" cy="487363"/>
          </a:xfrm>
          <a:prstGeom prst="rect">
            <a:avLst/>
          </a:prstGeom>
        </p:spPr>
      </p:pic>
    </p:spTree>
    <p:extLst>
      <p:ext uri="{BB962C8B-B14F-4D97-AF65-F5344CB8AC3E}">
        <p14:creationId xmlns:p14="http://schemas.microsoft.com/office/powerpoint/2010/main" val="2776132792"/>
      </p:ext>
    </p:extLst>
  </p:cSld>
  <p:clrMapOvr>
    <a:masterClrMapping/>
  </p:clrMapOvr>
  <mc:AlternateContent xmlns:mc="http://schemas.openxmlformats.org/markup-compatibility/2006">
    <mc:Choice xmlns:p14="http://schemas.microsoft.com/office/powerpoint/2010/main" Requires="p14">
      <p:transition spd="slow" p14:dur="2000" advTm="125253"/>
    </mc:Choice>
    <mc:Fallback>
      <p:transition spd="slow" advTm="125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2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514BC-1388-AF28-8F1D-A63C07D35173}"/>
              </a:ext>
            </a:extLst>
          </p:cNvPr>
          <p:cNvSpPr>
            <a:spLocks noGrp="1"/>
          </p:cNvSpPr>
          <p:nvPr>
            <p:ph type="title"/>
          </p:nvPr>
        </p:nvSpPr>
        <p:spPr/>
        <p:txBody>
          <a:bodyPr/>
          <a:lstStyle/>
          <a:p>
            <a:r>
              <a:rPr lang="en-GB" dirty="0"/>
              <a:t>Body system 1: Musculoskeletal system</a:t>
            </a:r>
          </a:p>
        </p:txBody>
      </p:sp>
      <p:sp>
        <p:nvSpPr>
          <p:cNvPr id="3" name="Content Placeholder 2">
            <a:extLst>
              <a:ext uri="{FF2B5EF4-FFF2-40B4-BE49-F238E27FC236}">
                <a16:creationId xmlns:a16="http://schemas.microsoft.com/office/drawing/2014/main" id="{5D3A0994-C022-F810-90E2-2709506F61E1}"/>
              </a:ext>
            </a:extLst>
          </p:cNvPr>
          <p:cNvSpPr>
            <a:spLocks noGrp="1"/>
          </p:cNvSpPr>
          <p:nvPr>
            <p:ph idx="1"/>
          </p:nvPr>
        </p:nvSpPr>
        <p:spPr/>
        <p:txBody>
          <a:bodyPr vert="horz" lIns="91440" tIns="45720" rIns="91440" bIns="45720" rtlCol="0" anchor="t">
            <a:normAutofit/>
          </a:bodyPr>
          <a:lstStyle/>
          <a:p>
            <a:pPr marL="0" indent="0">
              <a:lnSpc>
                <a:spcPct val="100000"/>
              </a:lnSpc>
              <a:buNone/>
            </a:pPr>
            <a:endParaRPr lang="en-GB" sz="1000"/>
          </a:p>
          <a:p>
            <a:pPr marL="0" indent="0">
              <a:lnSpc>
                <a:spcPct val="100000"/>
              </a:lnSpc>
              <a:buNone/>
            </a:pPr>
            <a:endParaRPr lang="en-GB" sz="1000"/>
          </a:p>
        </p:txBody>
      </p:sp>
      <p:sp>
        <p:nvSpPr>
          <p:cNvPr id="4" name="TextBox 3">
            <a:extLst>
              <a:ext uri="{FF2B5EF4-FFF2-40B4-BE49-F238E27FC236}">
                <a16:creationId xmlns:a16="http://schemas.microsoft.com/office/drawing/2014/main" id="{89CCB973-3BDF-B2FE-18FE-FD964EB564E7}"/>
              </a:ext>
            </a:extLst>
          </p:cNvPr>
          <p:cNvSpPr txBox="1"/>
          <p:nvPr/>
        </p:nvSpPr>
        <p:spPr>
          <a:xfrm>
            <a:off x="700635" y="1695741"/>
            <a:ext cx="6764649" cy="39857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rd" sz="1100" b="1" dirty="0">
                <a:solidFill>
                  <a:srgbClr val="000000"/>
                </a:solidFill>
                <a:latin typeface="Calisto MT"/>
                <a:ea typeface="Segoe UI"/>
                <a:cs typeface="Segoe UI"/>
              </a:rPr>
              <a:t>Musculoskeletal system</a:t>
            </a:r>
            <a:r>
              <a:rPr lang="urd" sz="1100" dirty="0">
                <a:solidFill>
                  <a:srgbClr val="000000"/>
                </a:solidFill>
                <a:latin typeface="Calisto MT"/>
                <a:ea typeface="Segoe UI"/>
                <a:cs typeface="Segoe UI"/>
              </a:rPr>
              <a:t> consists of the following: </a:t>
            </a:r>
            <a:endParaRPr lang="en-US" sz="1100" dirty="0">
              <a:solidFill>
                <a:srgbClr val="000000"/>
              </a:solidFill>
              <a:latin typeface="Calisto MT"/>
              <a:ea typeface="Segoe UI"/>
              <a:cs typeface="Segoe UI"/>
            </a:endParaRPr>
          </a:p>
          <a:p>
            <a:pPr marL="285750" indent="-285750">
              <a:buFont typeface="Arial" panose="020B0604020202020204" pitchFamily="34" charset="0"/>
              <a:buChar char="•"/>
            </a:pPr>
            <a:r>
              <a:rPr lang="en-US" sz="1100" dirty="0">
                <a:solidFill>
                  <a:srgbClr val="000000"/>
                </a:solidFill>
                <a:latin typeface="Calisto MT"/>
                <a:ea typeface="Segoe UI"/>
                <a:cs typeface="Segoe UI"/>
              </a:rPr>
              <a:t>B</a:t>
            </a:r>
            <a:r>
              <a:rPr lang="urd" sz="1100" dirty="0">
                <a:solidFill>
                  <a:srgbClr val="000000"/>
                </a:solidFill>
                <a:latin typeface="Calisto MT"/>
                <a:ea typeface="Segoe UI"/>
                <a:cs typeface="Segoe UI"/>
              </a:rPr>
              <a:t>ones</a:t>
            </a:r>
            <a:endParaRPr lang="en-US" sz="1100" dirty="0">
              <a:solidFill>
                <a:srgbClr val="000000"/>
              </a:solidFill>
              <a:latin typeface="Calisto MT"/>
              <a:ea typeface="Segoe UI"/>
              <a:cs typeface="Segoe UI"/>
            </a:endParaRPr>
          </a:p>
          <a:p>
            <a:pPr marL="285750" indent="-285750">
              <a:buFont typeface="Arial" panose="020B0604020202020204" pitchFamily="34" charset="0"/>
              <a:buChar char="•"/>
            </a:pPr>
            <a:r>
              <a:rPr lang="en-US" sz="1100" dirty="0">
                <a:solidFill>
                  <a:srgbClr val="000000"/>
                </a:solidFill>
                <a:latin typeface="Calisto MT"/>
                <a:ea typeface="Segoe UI"/>
                <a:cs typeface="Segoe UI"/>
              </a:rPr>
              <a:t>M</a:t>
            </a:r>
            <a:r>
              <a:rPr lang="urd" sz="1100" dirty="0">
                <a:solidFill>
                  <a:srgbClr val="000000"/>
                </a:solidFill>
                <a:latin typeface="Calisto MT"/>
                <a:ea typeface="Segoe UI"/>
                <a:cs typeface="Segoe UI"/>
              </a:rPr>
              <a:t>uscles</a:t>
            </a:r>
            <a:endParaRPr lang="en-US" sz="1100" dirty="0">
              <a:solidFill>
                <a:srgbClr val="000000"/>
              </a:solidFill>
              <a:latin typeface="Calisto MT"/>
              <a:ea typeface="Segoe UI"/>
              <a:cs typeface="Segoe UI"/>
            </a:endParaRPr>
          </a:p>
          <a:p>
            <a:pPr marL="285750" indent="-285750">
              <a:buFont typeface="Arial" panose="020B0604020202020204" pitchFamily="34" charset="0"/>
              <a:buChar char="•"/>
            </a:pPr>
            <a:r>
              <a:rPr lang="en-US" sz="1100" dirty="0">
                <a:solidFill>
                  <a:srgbClr val="000000"/>
                </a:solidFill>
                <a:latin typeface="Calisto MT"/>
                <a:ea typeface="Segoe UI"/>
                <a:cs typeface="Segoe UI"/>
              </a:rPr>
              <a:t>J</a:t>
            </a:r>
            <a:r>
              <a:rPr lang="urd" sz="1100" dirty="0">
                <a:solidFill>
                  <a:srgbClr val="000000"/>
                </a:solidFill>
                <a:latin typeface="Calisto MT"/>
                <a:ea typeface="Segoe UI"/>
                <a:cs typeface="Segoe UI"/>
              </a:rPr>
              <a:t>oints</a:t>
            </a:r>
            <a:endParaRPr lang="en-US" sz="1100" dirty="0">
              <a:solidFill>
                <a:srgbClr val="000000"/>
              </a:solidFill>
              <a:latin typeface="Calisto MT"/>
              <a:ea typeface="Segoe UI"/>
              <a:cs typeface="Segoe UI"/>
            </a:endParaRPr>
          </a:p>
          <a:p>
            <a:pPr marL="285750" indent="-285750">
              <a:buFont typeface="Arial" panose="020B0604020202020204" pitchFamily="34" charset="0"/>
              <a:buChar char="•"/>
            </a:pPr>
            <a:r>
              <a:rPr lang="urd" sz="1100" dirty="0">
                <a:solidFill>
                  <a:srgbClr val="000000"/>
                </a:solidFill>
                <a:latin typeface="Calisto MT"/>
                <a:ea typeface="Segoe UI"/>
                <a:cs typeface="Segoe UI"/>
              </a:rPr>
              <a:t>Ligaments</a:t>
            </a:r>
            <a:endParaRPr lang="en-US" sz="1100" dirty="0">
              <a:solidFill>
                <a:srgbClr val="000000"/>
              </a:solidFill>
              <a:latin typeface="Calisto MT"/>
              <a:ea typeface="Segoe UI"/>
              <a:cs typeface="Segoe UI"/>
            </a:endParaRPr>
          </a:p>
          <a:p>
            <a:pPr marL="285750" indent="-285750">
              <a:buFont typeface="Arial" panose="020B0604020202020204" pitchFamily="34" charset="0"/>
              <a:buChar char="•"/>
            </a:pPr>
            <a:r>
              <a:rPr lang="en-US" sz="1100" dirty="0">
                <a:solidFill>
                  <a:srgbClr val="000000"/>
                </a:solidFill>
                <a:latin typeface="Calisto MT"/>
                <a:ea typeface="Segoe UI"/>
                <a:cs typeface="Segoe UI"/>
              </a:rPr>
              <a:t>T</a:t>
            </a:r>
            <a:r>
              <a:rPr lang="urd" sz="1100" dirty="0">
                <a:solidFill>
                  <a:srgbClr val="000000"/>
                </a:solidFill>
                <a:latin typeface="Calisto MT"/>
                <a:ea typeface="Segoe UI"/>
                <a:cs typeface="Segoe UI"/>
              </a:rPr>
              <a:t>endons</a:t>
            </a:r>
            <a:endParaRPr lang="en-US" sz="1100" dirty="0">
              <a:solidFill>
                <a:srgbClr val="000000"/>
              </a:solidFill>
              <a:latin typeface="Calisto MT"/>
              <a:ea typeface="Segoe UI"/>
              <a:cs typeface="Segoe UI"/>
            </a:endParaRPr>
          </a:p>
          <a:p>
            <a:pPr marL="285750" indent="-285750">
              <a:buFont typeface="Arial" panose="020B0604020202020204" pitchFamily="34" charset="0"/>
              <a:buChar char="•"/>
            </a:pPr>
            <a:r>
              <a:rPr lang="en-US" sz="1100" dirty="0">
                <a:solidFill>
                  <a:srgbClr val="000000"/>
                </a:solidFill>
                <a:latin typeface="Calisto MT"/>
                <a:ea typeface="Segoe UI"/>
                <a:cs typeface="Segoe UI"/>
              </a:rPr>
              <a:t>C</a:t>
            </a:r>
            <a:r>
              <a:rPr lang="urd" sz="1100" dirty="0">
                <a:solidFill>
                  <a:srgbClr val="000000"/>
                </a:solidFill>
                <a:latin typeface="Calisto MT"/>
                <a:ea typeface="Segoe UI"/>
                <a:cs typeface="Segoe UI"/>
              </a:rPr>
              <a:t>artilage</a:t>
            </a:r>
            <a:endParaRPr lang="en-US" sz="1100" dirty="0">
              <a:solidFill>
                <a:srgbClr val="000000"/>
              </a:solidFill>
              <a:latin typeface="Calisto MT"/>
              <a:ea typeface="Segoe UI"/>
              <a:cs typeface="Segoe UI"/>
            </a:endParaRPr>
          </a:p>
          <a:p>
            <a:endParaRPr lang="en-US" sz="1100" dirty="0">
              <a:solidFill>
                <a:srgbClr val="000000"/>
              </a:solidFill>
              <a:latin typeface="Calisto MT"/>
              <a:ea typeface="Segoe UI"/>
              <a:cs typeface="Segoe UI"/>
            </a:endParaRPr>
          </a:p>
          <a:p>
            <a:r>
              <a:rPr lang="urd" sz="1100" dirty="0">
                <a:solidFill>
                  <a:srgbClr val="000000"/>
                </a:solidFill>
                <a:latin typeface="Calisto MT"/>
                <a:ea typeface="Segoe UI"/>
                <a:cs typeface="Segoe UI"/>
              </a:rPr>
              <a:t>
The activities in this system include: </a:t>
            </a:r>
            <a:endParaRPr lang="en-US" sz="1100" dirty="0">
              <a:solidFill>
                <a:srgbClr val="000000"/>
              </a:solidFill>
              <a:latin typeface="Calisto MT"/>
              <a:ea typeface="Segoe UI"/>
              <a:cs typeface="Segoe UI"/>
            </a:endParaRPr>
          </a:p>
          <a:p>
            <a:pPr marL="285750" indent="-285750">
              <a:buFont typeface="Arial" panose="020B0604020202020204" pitchFamily="34" charset="0"/>
              <a:buChar char="•"/>
            </a:pPr>
            <a:r>
              <a:rPr lang="urd" sz="1100" dirty="0">
                <a:solidFill>
                  <a:srgbClr val="000000"/>
                </a:solidFill>
                <a:latin typeface="Calisto MT"/>
                <a:ea typeface="Segoe UI"/>
                <a:cs typeface="Segoe UI"/>
              </a:rPr>
              <a:t>Structural support</a:t>
            </a:r>
            <a:endParaRPr lang="en-US" sz="1100" dirty="0">
              <a:solidFill>
                <a:srgbClr val="000000"/>
              </a:solidFill>
              <a:latin typeface="Calisto MT"/>
              <a:ea typeface="Segoe UI"/>
              <a:cs typeface="Segoe UI"/>
            </a:endParaRPr>
          </a:p>
          <a:p>
            <a:pPr marL="285750" indent="-285750">
              <a:buFont typeface="Arial" panose="020B0604020202020204" pitchFamily="34" charset="0"/>
              <a:buChar char="•"/>
            </a:pPr>
            <a:r>
              <a:rPr lang="en-US" sz="1100" dirty="0">
                <a:solidFill>
                  <a:srgbClr val="000000"/>
                </a:solidFill>
                <a:latin typeface="Calisto MT"/>
                <a:ea typeface="Segoe UI"/>
                <a:cs typeface="Segoe UI"/>
              </a:rPr>
              <a:t>M</a:t>
            </a:r>
            <a:r>
              <a:rPr lang="urd" sz="1100" dirty="0">
                <a:solidFill>
                  <a:srgbClr val="000000"/>
                </a:solidFill>
                <a:latin typeface="Calisto MT"/>
                <a:ea typeface="Segoe UI"/>
                <a:cs typeface="Segoe UI"/>
              </a:rPr>
              <a:t>ovement</a:t>
            </a:r>
            <a:endParaRPr lang="en-US" sz="1100" dirty="0">
              <a:solidFill>
                <a:srgbClr val="000000"/>
              </a:solidFill>
              <a:latin typeface="Calisto MT"/>
              <a:ea typeface="Segoe UI"/>
              <a:cs typeface="Segoe UI"/>
            </a:endParaRPr>
          </a:p>
          <a:p>
            <a:pPr marL="285750" indent="-285750">
              <a:buFont typeface="Arial" panose="020B0604020202020204" pitchFamily="34" charset="0"/>
              <a:buChar char="•"/>
            </a:pPr>
            <a:r>
              <a:rPr lang="urd" sz="1100" dirty="0">
                <a:solidFill>
                  <a:srgbClr val="000000"/>
                </a:solidFill>
                <a:latin typeface="Calisto MT"/>
                <a:ea typeface="Segoe UI"/>
                <a:cs typeface="Segoe UI"/>
              </a:rPr>
              <a:t>safeguarding of internal organs</a:t>
            </a:r>
            <a:endParaRPr lang="en-US" sz="1100" dirty="0">
              <a:solidFill>
                <a:srgbClr val="000000"/>
              </a:solidFill>
              <a:latin typeface="Calisto MT"/>
              <a:ea typeface="Segoe UI"/>
              <a:cs typeface="Segoe UI"/>
            </a:endParaRPr>
          </a:p>
          <a:p>
            <a:pPr marL="285750" indent="-285750">
              <a:buFont typeface="Arial" panose="020B0604020202020204" pitchFamily="34" charset="0"/>
              <a:buChar char="•"/>
            </a:pPr>
            <a:r>
              <a:rPr lang="urd" sz="1100" dirty="0">
                <a:solidFill>
                  <a:srgbClr val="000000"/>
                </a:solidFill>
                <a:latin typeface="Calisto MT"/>
                <a:ea typeface="Segoe UI"/>
                <a:cs typeface="Segoe UI"/>
              </a:rPr>
              <a:t>storage of the minerals like calcium.</a:t>
            </a:r>
            <a:endParaRPr lang="en-US" sz="1100" dirty="0">
              <a:solidFill>
                <a:srgbClr val="000000"/>
              </a:solidFill>
              <a:latin typeface="Calisto MT"/>
              <a:ea typeface="Segoe UI"/>
              <a:cs typeface="Segoe UI"/>
            </a:endParaRPr>
          </a:p>
          <a:p>
            <a:r>
              <a:rPr lang="urd" sz="1100" dirty="0">
                <a:solidFill>
                  <a:srgbClr val="000000"/>
                </a:solidFill>
                <a:latin typeface="Calisto MT"/>
                <a:ea typeface="Segoe UI"/>
                <a:cs typeface="Segoe UI"/>
              </a:rPr>
              <a:t>
The mobility of the bony structures occurs girded by articulations where the cartilaginous surfaces function to absorb the impact and reduce wear. The friction takes place at the sites where the bones meet and this is done at the interfaces whereas the interstitial tissues minimise the friction through lowering resistance. In joints that are bony, the union is provided with a slippery middle material hence reducing friction. Motion is caused by splits among skeletal components but transmitted forces are lowered by presence of cushioning tissues when they are exercising.</a:t>
            </a:r>
            <a:endParaRPr lang="en-US" sz="1100" dirty="0">
              <a:solidFill>
                <a:srgbClr val="000000"/>
              </a:solidFill>
              <a:latin typeface="Calisto MT"/>
              <a:ea typeface="Segoe UI"/>
              <a:cs typeface="Segoe UI"/>
            </a:endParaRPr>
          </a:p>
          <a:p>
            <a:endParaRPr lang="en-GB" sz="1100" dirty="0">
              <a:solidFill>
                <a:srgbClr val="000000"/>
              </a:solidFill>
              <a:latin typeface="Calisto MT"/>
              <a:ea typeface="Segoe UI"/>
              <a:cs typeface="Segoe UI"/>
            </a:endParaRPr>
          </a:p>
          <a:p>
            <a:r>
              <a:rPr lang="en-GB" sz="1100" b="1" dirty="0">
                <a:solidFill>
                  <a:srgbClr val="000000"/>
                </a:solidFill>
                <a:latin typeface="Calisto MT"/>
                <a:ea typeface="Segoe UI"/>
                <a:cs typeface="Segoe UI"/>
              </a:rPr>
              <a:t>(Tortora and Derrickson, 2021)</a:t>
            </a:r>
          </a:p>
        </p:txBody>
      </p:sp>
      <p:pic>
        <p:nvPicPr>
          <p:cNvPr id="6" name="Picture 5" descr="A diagram of a human body&#10;&#10;AI-generated content may be incorrect.">
            <a:extLst>
              <a:ext uri="{FF2B5EF4-FFF2-40B4-BE49-F238E27FC236}">
                <a16:creationId xmlns:a16="http://schemas.microsoft.com/office/drawing/2014/main" id="{9751CF91-DA52-2683-2C5F-77E17299E9E6}"/>
              </a:ext>
            </a:extLst>
          </p:cNvPr>
          <p:cNvPicPr>
            <a:picLocks noChangeAspect="1"/>
          </p:cNvPicPr>
          <p:nvPr/>
        </p:nvPicPr>
        <p:blipFill>
          <a:blip r:embed="rId4"/>
          <a:stretch>
            <a:fillRect/>
          </a:stretch>
        </p:blipFill>
        <p:spPr>
          <a:xfrm>
            <a:off x="7983400" y="2020214"/>
            <a:ext cx="2992091" cy="3641862"/>
          </a:xfrm>
          <a:prstGeom prst="rect">
            <a:avLst/>
          </a:prstGeom>
        </p:spPr>
      </p:pic>
      <p:pic>
        <p:nvPicPr>
          <p:cNvPr id="5" name="Recorded Sound">
            <a:hlinkClick r:id="" action="ppaction://media"/>
            <a:extLst>
              <a:ext uri="{FF2B5EF4-FFF2-40B4-BE49-F238E27FC236}">
                <a16:creationId xmlns:a16="http://schemas.microsoft.com/office/drawing/2014/main" id="{B24DD5D5-B2CE-00FE-B8B9-75DF1D633E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12741" y="5362037"/>
            <a:ext cx="487363" cy="487363"/>
          </a:xfrm>
          <a:prstGeom prst="rect">
            <a:avLst/>
          </a:prstGeom>
        </p:spPr>
      </p:pic>
    </p:spTree>
    <p:extLst>
      <p:ext uri="{BB962C8B-B14F-4D97-AF65-F5344CB8AC3E}">
        <p14:creationId xmlns:p14="http://schemas.microsoft.com/office/powerpoint/2010/main" val="3865834467"/>
      </p:ext>
    </p:extLst>
  </p:cSld>
  <p:clrMapOvr>
    <a:masterClrMapping/>
  </p:clrMapOvr>
  <mc:AlternateContent xmlns:mc="http://schemas.openxmlformats.org/markup-compatibility/2006">
    <mc:Choice xmlns:p14="http://schemas.microsoft.com/office/powerpoint/2010/main" Requires="p14">
      <p:transition spd="slow" p14:dur="2000" advTm="106611"/>
    </mc:Choice>
    <mc:Fallback>
      <p:transition spd="slow" advTm="106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61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C8F564-E48C-2501-A51A-74C09D63C505}"/>
              </a:ext>
            </a:extLst>
          </p:cNvPr>
          <p:cNvSpPr>
            <a:spLocks noGrp="1"/>
          </p:cNvSpPr>
          <p:nvPr>
            <p:ph type="title"/>
          </p:nvPr>
        </p:nvSpPr>
        <p:spPr>
          <a:xfrm>
            <a:off x="700088" y="909637"/>
            <a:ext cx="6400800" cy="1307592"/>
          </a:xfrm>
        </p:spPr>
        <p:txBody>
          <a:bodyPr>
            <a:normAutofit/>
          </a:bodyPr>
          <a:lstStyle/>
          <a:p>
            <a:pPr>
              <a:lnSpc>
                <a:spcPct val="90000"/>
              </a:lnSpc>
            </a:pPr>
            <a:r>
              <a:rPr lang="en-GB" dirty="0"/>
              <a:t>Physiology of musculoskeletal system</a:t>
            </a:r>
          </a:p>
        </p:txBody>
      </p:sp>
      <p:cxnSp>
        <p:nvCxnSpPr>
          <p:cNvPr id="11" name="Straight Connector 10">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3CB8BA-3E04-CD82-B633-3D44E44934B0}"/>
              </a:ext>
            </a:extLst>
          </p:cNvPr>
          <p:cNvSpPr>
            <a:spLocks noGrp="1"/>
          </p:cNvSpPr>
          <p:nvPr>
            <p:ph idx="1"/>
          </p:nvPr>
        </p:nvSpPr>
        <p:spPr>
          <a:xfrm>
            <a:off x="700088" y="2208468"/>
            <a:ext cx="6109518" cy="3739895"/>
          </a:xfrm>
        </p:spPr>
        <p:txBody>
          <a:bodyPr vert="horz" lIns="91440" tIns="45720" rIns="91440" bIns="45720" rtlCol="0">
            <a:normAutofit fontScale="85000" lnSpcReduction="20000"/>
          </a:bodyPr>
          <a:lstStyle/>
          <a:p>
            <a:pPr marL="0" indent="0">
              <a:lnSpc>
                <a:spcPct val="100000"/>
              </a:lnSpc>
              <a:buNone/>
            </a:pPr>
            <a:r>
              <a:rPr lang="en-GB" sz="1400" dirty="0"/>
              <a:t>Each organ has an inbuilt element of performing ongoing physiological activities. How one element expresses itself to another dictates the future of events. </a:t>
            </a:r>
            <a:endParaRPr lang="en-US" sz="1400" dirty="0"/>
          </a:p>
          <a:p>
            <a:pPr marL="0" indent="0">
              <a:lnSpc>
                <a:spcPct val="100000"/>
              </a:lnSpc>
              <a:buNone/>
            </a:pPr>
            <a:r>
              <a:rPr lang="en-GB" sz="1400" dirty="0"/>
              <a:t>The process of motion, signalling, and equilibrium integration is process of integration that is subtle and harmonious. The way in which physiological systems operate is so that time-based coordination is greater than mechanical force. Evolutionary change is based on the progressive changes that occur through the addition of cellular borders. </a:t>
            </a:r>
            <a:endParaRPr lang="en-US" sz="1400" dirty="0"/>
          </a:p>
          <a:p>
            <a:pPr marL="0" indent="0">
              <a:lnSpc>
                <a:spcPct val="100000"/>
              </a:lnSpc>
              <a:buNone/>
            </a:pPr>
            <a:r>
              <a:rPr lang="en-GB" sz="1400" dirty="0"/>
              <a:t>In </a:t>
            </a:r>
            <a:r>
              <a:rPr lang="en-GB" sz="1400" b="1" dirty="0"/>
              <a:t>healthy</a:t>
            </a:r>
            <a:r>
              <a:rPr lang="en-GB" sz="1400" dirty="0"/>
              <a:t> joints: </a:t>
            </a:r>
            <a:endParaRPr lang="en-US" sz="1400" dirty="0"/>
          </a:p>
          <a:p>
            <a:pPr>
              <a:lnSpc>
                <a:spcPct val="100000"/>
              </a:lnSpc>
            </a:pPr>
            <a:r>
              <a:rPr lang="en-GB" sz="1400" dirty="0"/>
              <a:t>Cartilage is a shock absorbing extracellular matrix of contacts between bones. </a:t>
            </a:r>
            <a:endParaRPr lang="en-US" sz="1400" dirty="0"/>
          </a:p>
          <a:p>
            <a:pPr>
              <a:lnSpc>
                <a:spcPct val="100000"/>
              </a:lnSpc>
            </a:pPr>
            <a:r>
              <a:rPr lang="en-GB" sz="1400" dirty="0"/>
              <a:t>Lubrication of joint surface is done by synovial fluid.  </a:t>
            </a:r>
            <a:endParaRPr lang="en-US" sz="1400" dirty="0"/>
          </a:p>
          <a:p>
            <a:pPr>
              <a:lnSpc>
                <a:spcPct val="100000"/>
              </a:lnSpc>
            </a:pPr>
            <a:r>
              <a:rPr lang="en-GB" sz="1400" dirty="0"/>
              <a:t>There are ligaments that limit movement in order to maintain stability.  </a:t>
            </a:r>
            <a:endParaRPr lang="en-US" sz="1400" dirty="0"/>
          </a:p>
          <a:p>
            <a:pPr>
              <a:lnSpc>
                <a:spcPct val="100000"/>
              </a:lnSpc>
            </a:pPr>
            <a:r>
              <a:rPr lang="en-GB" sz="1400" dirty="0"/>
              <a:t>The muscles provide the required force of movement. </a:t>
            </a:r>
            <a:endParaRPr lang="en-US" sz="1400" dirty="0"/>
          </a:p>
          <a:p>
            <a:pPr marL="0" indent="0">
              <a:lnSpc>
                <a:spcPct val="100000"/>
              </a:lnSpc>
              <a:buNone/>
            </a:pPr>
            <a:r>
              <a:rPr lang="en-GB" sz="1400" dirty="0"/>
              <a:t>The synchronous functioning of joints is a product of the collaboration of these constituents in the background. </a:t>
            </a:r>
            <a:endParaRPr lang="en-US" sz="1400" dirty="0"/>
          </a:p>
          <a:p>
            <a:pPr marL="0" indent="0">
              <a:lnSpc>
                <a:spcPct val="100000"/>
              </a:lnSpc>
              <a:buNone/>
            </a:pPr>
            <a:r>
              <a:rPr lang="en-GB" sz="1400" dirty="0"/>
              <a:t>When every element is doing its work with best accuracy, fluid unimpeded movement is attained.</a:t>
            </a:r>
          </a:p>
          <a:p>
            <a:pPr marL="0" indent="0">
              <a:lnSpc>
                <a:spcPct val="100000"/>
              </a:lnSpc>
              <a:buNone/>
            </a:pPr>
            <a:r>
              <a:rPr lang="en-GB" sz="1000" b="1" dirty="0"/>
              <a:t>(</a:t>
            </a:r>
            <a:r>
              <a:rPr lang="en-GB" sz="1000" b="1" dirty="0" err="1"/>
              <a:t>Marieb</a:t>
            </a:r>
            <a:r>
              <a:rPr lang="en-GB" sz="1000" b="1" dirty="0"/>
              <a:t> and </a:t>
            </a:r>
            <a:r>
              <a:rPr lang="en-GB" sz="1000" b="1" dirty="0" err="1"/>
              <a:t>Hoehn</a:t>
            </a:r>
            <a:r>
              <a:rPr lang="en-GB" sz="1000" b="1" dirty="0"/>
              <a:t>, 2019)</a:t>
            </a:r>
          </a:p>
        </p:txBody>
      </p:sp>
      <p:pic>
        <p:nvPicPr>
          <p:cNvPr id="4" name="Picture 3" descr="A diagram of a knee joint&#10;&#10;AI-generated content may be incorrect.">
            <a:extLst>
              <a:ext uri="{FF2B5EF4-FFF2-40B4-BE49-F238E27FC236}">
                <a16:creationId xmlns:a16="http://schemas.microsoft.com/office/drawing/2014/main" id="{3AD1EE21-7DFD-2A8F-3179-54FCCAB87DE3}"/>
              </a:ext>
            </a:extLst>
          </p:cNvPr>
          <p:cNvPicPr>
            <a:picLocks noChangeAspect="1"/>
          </p:cNvPicPr>
          <p:nvPr/>
        </p:nvPicPr>
        <p:blipFill>
          <a:blip r:embed="rId4"/>
          <a:stretch>
            <a:fillRect/>
          </a:stretch>
        </p:blipFill>
        <p:spPr>
          <a:xfrm>
            <a:off x="7487920" y="1906171"/>
            <a:ext cx="3903980" cy="4100070"/>
          </a:xfrm>
          <a:prstGeom prst="rect">
            <a:avLst/>
          </a:prstGeom>
        </p:spPr>
      </p:pic>
      <p:cxnSp>
        <p:nvCxnSpPr>
          <p:cNvPr id="13" name="Straight Connector 12">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AA1E2EE4-C4B2-254A-BDD4-D7FC94979A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48268" y="5369786"/>
            <a:ext cx="487363" cy="487363"/>
          </a:xfrm>
          <a:prstGeom prst="rect">
            <a:avLst/>
          </a:prstGeom>
        </p:spPr>
      </p:pic>
    </p:spTree>
    <p:extLst>
      <p:ext uri="{BB962C8B-B14F-4D97-AF65-F5344CB8AC3E}">
        <p14:creationId xmlns:p14="http://schemas.microsoft.com/office/powerpoint/2010/main" val="3256264294"/>
      </p:ext>
    </p:extLst>
  </p:cSld>
  <p:clrMapOvr>
    <a:masterClrMapping/>
  </p:clrMapOvr>
  <mc:AlternateContent xmlns:mc="http://schemas.openxmlformats.org/markup-compatibility/2006">
    <mc:Choice xmlns:p14="http://schemas.microsoft.com/office/powerpoint/2010/main" Requires="p14">
      <p:transition spd="slow" p14:dur="2000" advTm="141500"/>
    </mc:Choice>
    <mc:Fallback>
      <p:transition spd="slow" advTm="141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15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914767-24E0-B97A-55AC-686A0F91FA6F}"/>
              </a:ext>
            </a:extLst>
          </p:cNvPr>
          <p:cNvSpPr>
            <a:spLocks noGrp="1"/>
          </p:cNvSpPr>
          <p:nvPr>
            <p:ph type="title"/>
          </p:nvPr>
        </p:nvSpPr>
        <p:spPr>
          <a:xfrm>
            <a:off x="704088" y="555712"/>
            <a:ext cx="4218435" cy="2390687"/>
          </a:xfrm>
        </p:spPr>
        <p:txBody>
          <a:bodyPr>
            <a:normAutofit/>
          </a:bodyPr>
          <a:lstStyle/>
          <a:p>
            <a:r>
              <a:rPr lang="en-GB"/>
              <a:t>Body system 2: Nervous system</a:t>
            </a:r>
          </a:p>
        </p:txBody>
      </p:sp>
      <p:pic>
        <p:nvPicPr>
          <p:cNvPr id="6" name="Picture 5" descr="A diagram of a nervous system&#10;&#10;AI-generated content may be incorrect.">
            <a:extLst>
              <a:ext uri="{FF2B5EF4-FFF2-40B4-BE49-F238E27FC236}">
                <a16:creationId xmlns:a16="http://schemas.microsoft.com/office/drawing/2014/main" id="{D398EE08-FAFA-D889-2C3B-CF4F2334C5AC}"/>
              </a:ext>
            </a:extLst>
          </p:cNvPr>
          <p:cNvPicPr>
            <a:picLocks noChangeAspect="1"/>
          </p:cNvPicPr>
          <p:nvPr/>
        </p:nvPicPr>
        <p:blipFill>
          <a:blip r:embed="rId4"/>
          <a:stretch>
            <a:fillRect/>
          </a:stretch>
        </p:blipFill>
        <p:spPr>
          <a:xfrm>
            <a:off x="488842" y="1985182"/>
            <a:ext cx="4437583" cy="4205540"/>
          </a:xfrm>
          <a:prstGeom prst="rect">
            <a:avLst/>
          </a:prstGeom>
        </p:spPr>
      </p:pic>
      <p:cxnSp>
        <p:nvCxnSpPr>
          <p:cNvPr id="30" name="Straight Connector 29">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A8363A-7271-AE97-D247-9F72BEC90B5F}"/>
              </a:ext>
            </a:extLst>
          </p:cNvPr>
          <p:cNvSpPr>
            <a:spLocks noGrp="1"/>
          </p:cNvSpPr>
          <p:nvPr>
            <p:ph idx="1"/>
          </p:nvPr>
        </p:nvSpPr>
        <p:spPr>
          <a:xfrm>
            <a:off x="5415267" y="723900"/>
            <a:ext cx="5916168" cy="5614416"/>
          </a:xfrm>
        </p:spPr>
        <p:txBody>
          <a:bodyPr vert="horz" lIns="91440" tIns="45720" rIns="91440" bIns="45720" rtlCol="0" anchor="t">
            <a:normAutofit fontScale="85000" lnSpcReduction="20000"/>
          </a:bodyPr>
          <a:lstStyle/>
          <a:p>
            <a:pPr marL="0" indent="0">
              <a:lnSpc>
                <a:spcPct val="100000"/>
              </a:lnSpc>
              <a:buNone/>
            </a:pPr>
            <a:r>
              <a:rPr lang="urd" sz="1700" dirty="0"/>
              <a:t>The </a:t>
            </a:r>
            <a:r>
              <a:rPr lang="urd" sz="1700" b="1" dirty="0"/>
              <a:t>nervous system</a:t>
            </a:r>
            <a:r>
              <a:rPr lang="urd" sz="1700" dirty="0"/>
              <a:t> includes:</a:t>
            </a:r>
            <a:endParaRPr lang="en-US" sz="1700" dirty="0"/>
          </a:p>
          <a:p>
            <a:pPr>
              <a:lnSpc>
                <a:spcPct val="100000"/>
              </a:lnSpc>
            </a:pPr>
            <a:r>
              <a:rPr lang="urd" sz="1700" dirty="0"/>
              <a:t>Brain
Spinal cord
Peripheral nerves</a:t>
            </a:r>
            <a:endParaRPr lang="en-US" sz="1700" dirty="0"/>
          </a:p>
          <a:p>
            <a:pPr marL="0" indent="0">
              <a:lnSpc>
                <a:spcPct val="100000"/>
              </a:lnSpc>
              <a:buNone/>
            </a:pPr>
            <a:r>
              <a:rPr lang="urd" sz="1700" dirty="0"/>
              <a:t>
Its </a:t>
            </a:r>
            <a:r>
              <a:rPr lang="urd" sz="1700" b="1" dirty="0"/>
              <a:t>functions</a:t>
            </a:r>
            <a:r>
              <a:rPr lang="urd" sz="1700" dirty="0"/>
              <a:t> include:</a:t>
            </a:r>
            <a:endParaRPr lang="en-US" sz="1700" dirty="0"/>
          </a:p>
          <a:p>
            <a:pPr>
              <a:lnSpc>
                <a:spcPct val="100000"/>
              </a:lnSpc>
            </a:pPr>
            <a:r>
              <a:rPr lang="urd" sz="1700" dirty="0"/>
              <a:t>Controlling movement
Conduction of sensory information.
Detecting pain signals</a:t>
            </a:r>
            <a:endParaRPr lang="en-US" sz="1700" dirty="0"/>
          </a:p>
          <a:p>
            <a:pPr marL="0" indent="0">
              <a:lnSpc>
                <a:spcPct val="100000"/>
              </a:lnSpc>
              <a:buNone/>
            </a:pPr>
            <a:r>
              <a:rPr lang="urd" sz="1700" dirty="0"/>
              <a:t>The presence of </a:t>
            </a:r>
            <a:r>
              <a:rPr lang="urd" sz="1700" b="1" dirty="0"/>
              <a:t>pain</a:t>
            </a:r>
            <a:r>
              <a:rPr lang="urd" sz="1700" dirty="0"/>
              <a:t> </a:t>
            </a:r>
            <a:r>
              <a:rPr lang="urd" sz="1700" b="1" dirty="0"/>
              <a:t>sensors</a:t>
            </a:r>
            <a:r>
              <a:rPr lang="urd" sz="1700" dirty="0"/>
              <a:t> or </a:t>
            </a:r>
            <a:r>
              <a:rPr lang="urd" sz="1700" b="1" dirty="0"/>
              <a:t>nociceptors</a:t>
            </a:r>
            <a:r>
              <a:rPr lang="urd" sz="1700" dirty="0"/>
              <a:t> is the sensory organ that detects damage to somatic tissues before communicating the </a:t>
            </a:r>
            <a:r>
              <a:rPr lang="urd" sz="1700" dirty="0" err="1"/>
              <a:t>synthesised</a:t>
            </a:r>
            <a:r>
              <a:rPr lang="urd" sz="1700" dirty="0"/>
              <a:t> message to the central nervous system. Signaling of disruption in the cell is made when cellular disruption is detected- messaging speedy and eliminates latency. The brain is notified anytime pathophysiological processes occur at the distraction of the nociceptors. The following messages are transmitted along the afferent pathways after diffusion of the message.</a:t>
            </a:r>
            <a:endParaRPr lang="en-US" sz="1700" dirty="0"/>
          </a:p>
          <a:p>
            <a:pPr marL="0" indent="0">
              <a:lnSpc>
                <a:spcPct val="100000"/>
              </a:lnSpc>
              <a:buNone/>
            </a:pPr>
            <a:r>
              <a:rPr lang="urd" sz="1700" dirty="0"/>
              <a:t>The information passed by these sensors acts as a </a:t>
            </a:r>
            <a:r>
              <a:rPr lang="urd" sz="1700" b="1" dirty="0"/>
              <a:t>modulator</a:t>
            </a:r>
            <a:r>
              <a:rPr lang="urd" sz="1700" dirty="0"/>
              <a:t> to the resulting response.</a:t>
            </a:r>
            <a:endParaRPr lang="en-GB" sz="1700" dirty="0"/>
          </a:p>
          <a:p>
            <a:pPr marL="0" indent="0">
              <a:lnSpc>
                <a:spcPct val="100000"/>
              </a:lnSpc>
              <a:buNone/>
            </a:pPr>
            <a:endParaRPr lang="en-US" sz="1700" b="1" dirty="0"/>
          </a:p>
          <a:p>
            <a:pPr marL="0" indent="0">
              <a:lnSpc>
                <a:spcPct val="100000"/>
              </a:lnSpc>
              <a:buNone/>
            </a:pPr>
            <a:r>
              <a:rPr lang="en-GB" sz="1700" b="1" dirty="0"/>
              <a:t>(</a:t>
            </a:r>
            <a:r>
              <a:rPr lang="en-GB" sz="1700" b="1" dirty="0" err="1"/>
              <a:t>Marieb</a:t>
            </a:r>
            <a:r>
              <a:rPr lang="en-GB" sz="1700" b="1" dirty="0"/>
              <a:t> and </a:t>
            </a:r>
            <a:r>
              <a:rPr lang="en-GB" sz="1700" b="1" dirty="0" err="1"/>
              <a:t>Hoehn</a:t>
            </a:r>
            <a:r>
              <a:rPr lang="en-GB" sz="1700" b="1" dirty="0"/>
              <a:t>, 2019)</a:t>
            </a:r>
          </a:p>
          <a:p>
            <a:pPr marL="0" indent="0">
              <a:lnSpc>
                <a:spcPct val="100000"/>
              </a:lnSpc>
            </a:pPr>
            <a:endParaRPr lang="en-GB" sz="1700" dirty="0"/>
          </a:p>
        </p:txBody>
      </p:sp>
      <p:pic>
        <p:nvPicPr>
          <p:cNvPr id="4" name="Recorded Sound">
            <a:hlinkClick r:id="" action="ppaction://media"/>
            <a:extLst>
              <a:ext uri="{FF2B5EF4-FFF2-40B4-BE49-F238E27FC236}">
                <a16:creationId xmlns:a16="http://schemas.microsoft.com/office/drawing/2014/main" id="{B08FEC36-1D4A-255E-68E9-BCD82BD227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59476" y="5498354"/>
            <a:ext cx="487363" cy="487363"/>
          </a:xfrm>
          <a:prstGeom prst="rect">
            <a:avLst/>
          </a:prstGeom>
        </p:spPr>
      </p:pic>
    </p:spTree>
    <p:extLst>
      <p:ext uri="{BB962C8B-B14F-4D97-AF65-F5344CB8AC3E}">
        <p14:creationId xmlns:p14="http://schemas.microsoft.com/office/powerpoint/2010/main" val="615888202"/>
      </p:ext>
    </p:extLst>
  </p:cSld>
  <p:clrMapOvr>
    <a:masterClrMapping/>
  </p:clrMapOvr>
  <mc:AlternateContent xmlns:mc="http://schemas.openxmlformats.org/markup-compatibility/2006">
    <mc:Choice xmlns:p14="http://schemas.microsoft.com/office/powerpoint/2010/main" Requires="p14">
      <p:transition spd="slow" p14:dur="2000" advTm="109627"/>
    </mc:Choice>
    <mc:Fallback>
      <p:transition spd="slow" advTm="109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6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DA9B1-FEB6-7B9A-2C28-43BA3787AF9A}"/>
              </a:ext>
            </a:extLst>
          </p:cNvPr>
          <p:cNvSpPr>
            <a:spLocks noGrp="1"/>
          </p:cNvSpPr>
          <p:nvPr>
            <p:ph type="title"/>
          </p:nvPr>
        </p:nvSpPr>
        <p:spPr>
          <a:xfrm>
            <a:off x="704088" y="555712"/>
            <a:ext cx="4218435" cy="2390687"/>
          </a:xfrm>
        </p:spPr>
        <p:txBody>
          <a:bodyPr>
            <a:normAutofit/>
          </a:bodyPr>
          <a:lstStyle/>
          <a:p>
            <a:pPr>
              <a:lnSpc>
                <a:spcPct val="90000"/>
              </a:lnSpc>
            </a:pPr>
            <a:r>
              <a:rPr lang="en-GB" dirty="0"/>
              <a:t>Impact of osteoarthritis on body systems</a:t>
            </a:r>
            <a:endParaRPr lang="en-GB"/>
          </a:p>
        </p:txBody>
      </p:sp>
      <p:pic>
        <p:nvPicPr>
          <p:cNvPr id="5" name="Picture 4">
            <a:extLst>
              <a:ext uri="{FF2B5EF4-FFF2-40B4-BE49-F238E27FC236}">
                <a16:creationId xmlns:a16="http://schemas.microsoft.com/office/drawing/2014/main" id="{D07C39D5-6F3A-0198-C062-5532F819A040}"/>
              </a:ext>
            </a:extLst>
          </p:cNvPr>
          <p:cNvPicPr>
            <a:picLocks noChangeAspect="1"/>
          </p:cNvPicPr>
          <p:nvPr/>
        </p:nvPicPr>
        <p:blipFill>
          <a:blip r:embed="rId4"/>
          <a:stretch>
            <a:fillRect/>
          </a:stretch>
        </p:blipFill>
        <p:spPr>
          <a:xfrm>
            <a:off x="715383" y="3315492"/>
            <a:ext cx="4289754" cy="2854636"/>
          </a:xfrm>
          <a:prstGeom prst="rect">
            <a:avLst/>
          </a:prstGeom>
        </p:spPr>
      </p:pic>
      <p:cxnSp>
        <p:nvCxnSpPr>
          <p:cNvPr id="20" name="Straight Connector 19">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304154-D2A4-DEEA-3323-D15840A97EF0}"/>
              </a:ext>
            </a:extLst>
          </p:cNvPr>
          <p:cNvSpPr>
            <a:spLocks noGrp="1"/>
          </p:cNvSpPr>
          <p:nvPr>
            <p:ph idx="1"/>
          </p:nvPr>
        </p:nvSpPr>
        <p:spPr>
          <a:xfrm>
            <a:off x="5576418" y="555712"/>
            <a:ext cx="5916168" cy="5614416"/>
          </a:xfrm>
        </p:spPr>
        <p:txBody>
          <a:bodyPr vert="horz" lIns="91440" tIns="45720" rIns="91440" bIns="45720" rtlCol="0">
            <a:normAutofit fontScale="77500" lnSpcReduction="20000"/>
          </a:bodyPr>
          <a:lstStyle/>
          <a:p>
            <a:pPr marL="0" indent="0">
              <a:lnSpc>
                <a:spcPct val="100000"/>
              </a:lnSpc>
              <a:buNone/>
            </a:pPr>
            <a:r>
              <a:rPr lang="urd" sz="1700" b="1" dirty="0"/>
              <a:t>Bone attrition</a:t>
            </a:r>
            <a:r>
              <a:rPr lang="urd" sz="1700" dirty="0"/>
              <a:t> is a complication where joints abrogate its cartilage of articulation. The structural displacement follows as the injury particles of movement become weak with time.  </a:t>
            </a:r>
            <a:endParaRPr lang="en-US" sz="1700" dirty="0"/>
          </a:p>
          <a:p>
            <a:pPr marL="0" indent="0">
              <a:lnSpc>
                <a:spcPct val="100000"/>
              </a:lnSpc>
              <a:buNone/>
            </a:pPr>
            <a:r>
              <a:rPr lang="urd" sz="1700" b="1" dirty="0"/>
              <a:t>Changes</a:t>
            </a:r>
            <a:r>
              <a:rPr lang="urd" sz="1700" dirty="0"/>
              <a:t> may include:  
- Cartilage degeneration  
- Inflammation  
- Bone (osteophytes) spurs
- Formation of osteophytes.  
</a:t>
            </a:r>
            <a:r>
              <a:rPr lang="urd" sz="1700" b="1" dirty="0"/>
              <a:t>Effects of the musculoskeletal system</a:t>
            </a:r>
            <a:r>
              <a:rPr lang="urd" sz="1700" dirty="0"/>
              <a:t>
The dislocation of the skeletal structure resulting in the worsening of mobility causes discomfort, which after some time reorganizes the musculature and bone mass. These changes are accompanied by pain, which gradually changes the functional integrity of the skeleton and its support systems. With a reduced mobility, the general architecture will adjust and change according to the long term mechanical forces.  
</a:t>
            </a:r>
            <a:r>
              <a:rPr lang="urd" sz="1700" b="1" dirty="0"/>
              <a:t>Impairments on the nervous system</a:t>
            </a:r>
            <a:r>
              <a:rPr lang="urd" sz="1700" dirty="0"/>
              <a:t>
The pain occurs when the afferent nerve endings are stimulated by injuries in a joint. These afferents pass through predetermined nerve networks to the central nervous system, which finally arrives at conscious awareness.</a:t>
            </a:r>
            <a:endParaRPr lang="en-GB" sz="1700" dirty="0"/>
          </a:p>
          <a:p>
            <a:pPr marL="0" indent="0">
              <a:lnSpc>
                <a:spcPct val="100000"/>
              </a:lnSpc>
              <a:buNone/>
            </a:pPr>
            <a:endParaRPr lang="en-US" sz="1700" b="1" dirty="0"/>
          </a:p>
          <a:p>
            <a:pPr marL="0" indent="0">
              <a:lnSpc>
                <a:spcPct val="100000"/>
              </a:lnSpc>
              <a:buNone/>
            </a:pPr>
            <a:r>
              <a:rPr lang="en-GB" sz="1700" b="1" dirty="0"/>
              <a:t>(Dieppe and </a:t>
            </a:r>
            <a:r>
              <a:rPr lang="en-GB" sz="1700" b="1" dirty="0" err="1"/>
              <a:t>Lohmander</a:t>
            </a:r>
            <a:r>
              <a:rPr lang="en-GB" sz="1700" b="1" dirty="0"/>
              <a:t>, 2005)</a:t>
            </a:r>
          </a:p>
          <a:p>
            <a:pPr marL="0" indent="0">
              <a:lnSpc>
                <a:spcPct val="100000"/>
              </a:lnSpc>
              <a:buNone/>
            </a:pPr>
            <a:endParaRPr lang="en-GB" sz="1700" dirty="0"/>
          </a:p>
        </p:txBody>
      </p:sp>
      <p:pic>
        <p:nvPicPr>
          <p:cNvPr id="4" name="Recorded Sound">
            <a:hlinkClick r:id="" action="ppaction://media"/>
            <a:extLst>
              <a:ext uri="{FF2B5EF4-FFF2-40B4-BE49-F238E27FC236}">
                <a16:creationId xmlns:a16="http://schemas.microsoft.com/office/drawing/2014/main" id="{5F396222-1673-51D2-F6F0-878DDE57CB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8064" y="5682765"/>
            <a:ext cx="487363" cy="487363"/>
          </a:xfrm>
          <a:prstGeom prst="rect">
            <a:avLst/>
          </a:prstGeom>
        </p:spPr>
      </p:pic>
    </p:spTree>
    <p:extLst>
      <p:ext uri="{BB962C8B-B14F-4D97-AF65-F5344CB8AC3E}">
        <p14:creationId xmlns:p14="http://schemas.microsoft.com/office/powerpoint/2010/main" val="4192635386"/>
      </p:ext>
    </p:extLst>
  </p:cSld>
  <p:clrMapOvr>
    <a:masterClrMapping/>
  </p:clrMapOvr>
  <mc:AlternateContent xmlns:mc="http://schemas.openxmlformats.org/markup-compatibility/2006">
    <mc:Choice xmlns:p14="http://schemas.microsoft.com/office/powerpoint/2010/main" Requires="p14">
      <p:transition spd="slow" p14:dur="2000" advTm="121079"/>
    </mc:Choice>
    <mc:Fallback>
      <p:transition spd="slow" advTm="121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10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4DD17-3223-7A8C-C7D5-9A0322B7DF86}"/>
              </a:ext>
            </a:extLst>
          </p:cNvPr>
          <p:cNvSpPr>
            <a:spLocks noGrp="1"/>
          </p:cNvSpPr>
          <p:nvPr>
            <p:ph type="title"/>
          </p:nvPr>
        </p:nvSpPr>
        <p:spPr>
          <a:xfrm>
            <a:off x="6696186" y="909637"/>
            <a:ext cx="4800600" cy="1307592"/>
          </a:xfrm>
        </p:spPr>
        <p:txBody>
          <a:bodyPr>
            <a:normAutofit/>
          </a:bodyPr>
          <a:lstStyle/>
          <a:p>
            <a:pPr>
              <a:lnSpc>
                <a:spcPct val="90000"/>
              </a:lnSpc>
            </a:pPr>
            <a:r>
              <a:rPr lang="en-GB" dirty="0"/>
              <a:t>Lifestyle risk factors</a:t>
            </a:r>
            <a:endParaRPr lang="en-GB"/>
          </a:p>
        </p:txBody>
      </p:sp>
      <p:pic>
        <p:nvPicPr>
          <p:cNvPr id="4" name="Picture 3">
            <a:extLst>
              <a:ext uri="{FF2B5EF4-FFF2-40B4-BE49-F238E27FC236}">
                <a16:creationId xmlns:a16="http://schemas.microsoft.com/office/drawing/2014/main" id="{96DEB15A-08B8-B097-63C7-AB9B7EF7FE0C}"/>
              </a:ext>
            </a:extLst>
          </p:cNvPr>
          <p:cNvPicPr>
            <a:picLocks noChangeAspect="1"/>
          </p:cNvPicPr>
          <p:nvPr/>
        </p:nvPicPr>
        <p:blipFill>
          <a:blip r:embed="rId4"/>
          <a:srcRect l="6611" r="-1" b="-1"/>
          <a:stretch>
            <a:fillRect/>
          </a:stretch>
        </p:blipFill>
        <p:spPr>
          <a:xfrm>
            <a:off x="391317"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66B7B3-8CEC-669B-F61A-2E92664606C7}"/>
              </a:ext>
            </a:extLst>
          </p:cNvPr>
          <p:cNvSpPr>
            <a:spLocks noGrp="1"/>
          </p:cNvSpPr>
          <p:nvPr>
            <p:ph idx="1"/>
          </p:nvPr>
        </p:nvSpPr>
        <p:spPr>
          <a:xfrm>
            <a:off x="6826798" y="2217229"/>
            <a:ext cx="4800600" cy="3739896"/>
          </a:xfrm>
        </p:spPr>
        <p:txBody>
          <a:bodyPr vert="horz" lIns="91440" tIns="45720" rIns="91440" bIns="45720" rtlCol="0">
            <a:normAutofit/>
          </a:bodyPr>
          <a:lstStyle/>
          <a:p>
            <a:pPr marL="0" indent="0">
              <a:lnSpc>
                <a:spcPct val="100000"/>
              </a:lnSpc>
              <a:buNone/>
            </a:pPr>
            <a:r>
              <a:rPr lang="urd" sz="1400" dirty="0"/>
              <a:t>There are several </a:t>
            </a:r>
            <a:r>
              <a:rPr lang="urd" sz="1400" b="1" dirty="0"/>
              <a:t>lifestyle factors</a:t>
            </a:r>
            <a:r>
              <a:rPr lang="urd" sz="1400" dirty="0"/>
              <a:t> that have been determined to be contributory to a high risk of developing osteoarthritis.  
The </a:t>
            </a:r>
            <a:r>
              <a:rPr lang="urd" sz="1400" b="1" dirty="0"/>
              <a:t>main determinants of risks </a:t>
            </a:r>
            <a:r>
              <a:rPr lang="urd" sz="1400" dirty="0"/>
              <a:t>include:  </a:t>
            </a:r>
            <a:endParaRPr lang="en-US" sz="1400" dirty="0"/>
          </a:p>
          <a:p>
            <a:pPr>
              <a:lnSpc>
                <a:spcPct val="100000"/>
              </a:lnSpc>
            </a:pPr>
            <a:r>
              <a:rPr lang="urd" sz="1400" dirty="0"/>
              <a:t>Obesity  
Sedentary behavior  
Prior joint trauma  
Progressing in the chronological age.  </a:t>
            </a:r>
            <a:endParaRPr lang="en-US" sz="1400" dirty="0"/>
          </a:p>
          <a:p>
            <a:pPr marL="0" indent="0">
              <a:lnSpc>
                <a:spcPct val="100000"/>
              </a:lnSpc>
              <a:buNone/>
            </a:pPr>
            <a:r>
              <a:rPr lang="urd" sz="1400" dirty="0"/>
              <a:t>The </a:t>
            </a:r>
            <a:r>
              <a:rPr lang="urd" sz="1400" b="1" dirty="0"/>
              <a:t>extra body weight</a:t>
            </a:r>
            <a:r>
              <a:rPr lang="urd" sz="1400" dirty="0"/>
              <a:t> exerts some stress on the weight bearing joints including knees and hips.</a:t>
            </a:r>
            <a:endParaRPr lang="en-GB" sz="1400" dirty="0"/>
          </a:p>
          <a:p>
            <a:pPr marL="0" indent="0">
              <a:lnSpc>
                <a:spcPct val="100000"/>
              </a:lnSpc>
              <a:buNone/>
            </a:pPr>
            <a:r>
              <a:rPr lang="en-GB" sz="1400" b="1" dirty="0"/>
              <a:t>(NHS, 2023)</a:t>
            </a:r>
            <a:endParaRPr lang="en-GB" sz="1400" dirty="0"/>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C6060761-1133-F48A-3EFE-AE590ADE93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91375" y="5427563"/>
            <a:ext cx="487363" cy="487363"/>
          </a:xfrm>
          <a:prstGeom prst="rect">
            <a:avLst/>
          </a:prstGeom>
        </p:spPr>
      </p:pic>
    </p:spTree>
    <p:extLst>
      <p:ext uri="{BB962C8B-B14F-4D97-AF65-F5344CB8AC3E}">
        <p14:creationId xmlns:p14="http://schemas.microsoft.com/office/powerpoint/2010/main" val="1557217862"/>
      </p:ext>
    </p:extLst>
  </p:cSld>
  <p:clrMapOvr>
    <a:masterClrMapping/>
  </p:clrMapOvr>
  <mc:AlternateContent xmlns:mc="http://schemas.openxmlformats.org/markup-compatibility/2006">
    <mc:Choice xmlns:p14="http://schemas.microsoft.com/office/powerpoint/2010/main" Requires="p14">
      <p:transition spd="slow" p14:dur="2000" advTm="40286"/>
    </mc:Choice>
    <mc:Fallback>
      <p:transition spd="slow" advTm="40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28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00F9A-77B7-D42F-6B7E-66F5E39695C6}"/>
              </a:ext>
            </a:extLst>
          </p:cNvPr>
          <p:cNvSpPr>
            <a:spLocks noGrp="1"/>
          </p:cNvSpPr>
          <p:nvPr>
            <p:ph type="title"/>
          </p:nvPr>
        </p:nvSpPr>
        <p:spPr>
          <a:xfrm>
            <a:off x="704088" y="555712"/>
            <a:ext cx="4218435" cy="2390687"/>
          </a:xfrm>
        </p:spPr>
        <p:txBody>
          <a:bodyPr>
            <a:normAutofit/>
          </a:bodyPr>
          <a:lstStyle/>
          <a:p>
            <a:r>
              <a:rPr lang="en-GB" dirty="0"/>
              <a:t>Care plan: Assessment and monitoring</a:t>
            </a:r>
          </a:p>
        </p:txBody>
      </p:sp>
      <p:pic>
        <p:nvPicPr>
          <p:cNvPr id="4" name="Picture 3" descr="Knee Range of Motion ...">
            <a:extLst>
              <a:ext uri="{FF2B5EF4-FFF2-40B4-BE49-F238E27FC236}">
                <a16:creationId xmlns:a16="http://schemas.microsoft.com/office/drawing/2014/main" id="{580E885B-939E-D252-AA08-3CAD068D1397}"/>
              </a:ext>
            </a:extLst>
          </p:cNvPr>
          <p:cNvPicPr>
            <a:picLocks noChangeAspect="1"/>
          </p:cNvPicPr>
          <p:nvPr/>
        </p:nvPicPr>
        <p:blipFill>
          <a:blip r:embed="rId4"/>
          <a:stretch>
            <a:fillRect/>
          </a:stretch>
        </p:blipFill>
        <p:spPr>
          <a:xfrm>
            <a:off x="447653" y="2542488"/>
            <a:ext cx="4701646" cy="3256937"/>
          </a:xfrm>
          <a:prstGeom prst="rect">
            <a:avLst/>
          </a:prstGeom>
        </p:spPr>
      </p:pic>
      <p:cxnSp>
        <p:nvCxnSpPr>
          <p:cNvPr id="11" name="Straight Connector 10">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21AAC3-E040-886D-E9E6-BF1F52FD7BDA}"/>
              </a:ext>
            </a:extLst>
          </p:cNvPr>
          <p:cNvSpPr>
            <a:spLocks noGrp="1"/>
          </p:cNvSpPr>
          <p:nvPr>
            <p:ph idx="1"/>
          </p:nvPr>
        </p:nvSpPr>
        <p:spPr>
          <a:xfrm>
            <a:off x="5571744" y="555712"/>
            <a:ext cx="5916168" cy="5614416"/>
          </a:xfrm>
        </p:spPr>
        <p:txBody>
          <a:bodyPr vert="horz" lIns="91440" tIns="45720" rIns="91440" bIns="45720" rtlCol="0" anchor="t">
            <a:noAutofit/>
          </a:bodyPr>
          <a:lstStyle/>
          <a:p>
            <a:pPr marL="0" indent="0">
              <a:lnSpc>
                <a:spcPct val="100000"/>
              </a:lnSpc>
              <a:buNone/>
            </a:pPr>
            <a:r>
              <a:rPr lang="urd" sz="1200" b="1" dirty="0"/>
              <a:t>Treatment</a:t>
            </a:r>
            <a:r>
              <a:rPr lang="urd" sz="1200" dirty="0"/>
              <a:t> of the condition starts when clinically tested by a qualified medical practitioner. Information that is the most vital appears during the initial evaluation of the presenting symptoms.
The </a:t>
            </a:r>
            <a:r>
              <a:rPr lang="urd" sz="1200" b="1" dirty="0"/>
              <a:t>clinicians should evaluate</a:t>
            </a:r>
            <a:r>
              <a:rPr lang="urd" sz="1200" dirty="0"/>
              <a:t> the following areas:</a:t>
            </a:r>
            <a:endParaRPr lang="en-US" sz="1200" dirty="0"/>
          </a:p>
          <a:p>
            <a:pPr>
              <a:lnSpc>
                <a:spcPct val="100000"/>
              </a:lnSpc>
            </a:pPr>
            <a:r>
              <a:rPr lang="urd" sz="1200" dirty="0"/>
              <a:t>Pain severity
Joint mobility
Physical function
Impact on daily activities</a:t>
            </a:r>
            <a:endParaRPr lang="en-US" sz="1200" dirty="0"/>
          </a:p>
          <a:p>
            <a:pPr marL="0" indent="0">
              <a:lnSpc>
                <a:spcPct val="100000"/>
              </a:lnSpc>
              <a:buNone/>
            </a:pPr>
            <a:endParaRPr lang="en-US" sz="1200" dirty="0"/>
          </a:p>
          <a:p>
            <a:pPr marL="0" indent="0">
              <a:lnSpc>
                <a:spcPct val="100000"/>
              </a:lnSpc>
              <a:buNone/>
            </a:pPr>
            <a:r>
              <a:rPr lang="urd" sz="1200" dirty="0"/>
              <a:t>The </a:t>
            </a:r>
            <a:r>
              <a:rPr lang="urd" sz="1200" b="1" dirty="0"/>
              <a:t>NICE</a:t>
            </a:r>
            <a:r>
              <a:rPr lang="urd" sz="1200" dirty="0"/>
              <a:t> guidelines state that osteoarthritis can be defined with the condition when one:</a:t>
            </a:r>
            <a:endParaRPr lang="en-US" sz="1200" dirty="0"/>
          </a:p>
          <a:p>
            <a:pPr>
              <a:lnSpc>
                <a:spcPct val="100000"/>
              </a:lnSpc>
            </a:pPr>
            <a:r>
              <a:rPr lang="urd" sz="1200" dirty="0"/>
              <a:t>Has attained age twenty-five years.
Complained of joint pain during activities.
Morning stiffness, which disappears in half an hour.
Meets the criteria of that such stiffness does not take more than thirty minutes to resolve in the initial awakening.</a:t>
            </a:r>
            <a:endParaRPr lang="en-US" sz="1200" dirty="0"/>
          </a:p>
          <a:p>
            <a:pPr marL="0" indent="0">
              <a:lnSpc>
                <a:spcPct val="100000"/>
              </a:lnSpc>
              <a:buNone/>
            </a:pPr>
            <a:endParaRPr lang="en-US" sz="1200" dirty="0"/>
          </a:p>
          <a:p>
            <a:pPr marL="0" indent="0">
              <a:lnSpc>
                <a:spcPct val="100000"/>
              </a:lnSpc>
              <a:buNone/>
            </a:pPr>
            <a:r>
              <a:rPr lang="urd" sz="1200" dirty="0"/>
              <a:t>The </a:t>
            </a:r>
            <a:r>
              <a:rPr lang="urd" sz="1200" b="1" dirty="0"/>
              <a:t>early morning</a:t>
            </a:r>
            <a:r>
              <a:rPr lang="urd" sz="1200" dirty="0"/>
              <a:t> </a:t>
            </a:r>
            <a:r>
              <a:rPr lang="urd" sz="1200" b="1" dirty="0"/>
              <a:t>joint stiffness</a:t>
            </a:r>
            <a:r>
              <a:rPr lang="urd" sz="1200" dirty="0"/>
              <a:t> is resolved quickly after the mobilisation has started and disappears within a short period later in the day.</a:t>
            </a:r>
            <a:endParaRPr lang="en-GB" sz="1100" dirty="0"/>
          </a:p>
          <a:p>
            <a:pPr marL="0" indent="0">
              <a:lnSpc>
                <a:spcPct val="100000"/>
              </a:lnSpc>
              <a:buNone/>
            </a:pPr>
            <a:r>
              <a:rPr lang="en-GB" sz="1100" b="1" dirty="0"/>
              <a:t>(NICE, 2022)</a:t>
            </a:r>
          </a:p>
        </p:txBody>
      </p:sp>
      <p:pic>
        <p:nvPicPr>
          <p:cNvPr id="5" name="Recorded Sound">
            <a:hlinkClick r:id="" action="ppaction://media"/>
            <a:extLst>
              <a:ext uri="{FF2B5EF4-FFF2-40B4-BE49-F238E27FC236}">
                <a16:creationId xmlns:a16="http://schemas.microsoft.com/office/drawing/2014/main" id="{C0486E13-4425-F6CC-421A-75A759FD9D5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04637" y="5555743"/>
            <a:ext cx="487363" cy="487363"/>
          </a:xfrm>
          <a:prstGeom prst="rect">
            <a:avLst/>
          </a:prstGeom>
        </p:spPr>
      </p:pic>
    </p:spTree>
    <p:extLst>
      <p:ext uri="{BB962C8B-B14F-4D97-AF65-F5344CB8AC3E}">
        <p14:creationId xmlns:p14="http://schemas.microsoft.com/office/powerpoint/2010/main" val="1328372164"/>
      </p:ext>
    </p:extLst>
  </p:cSld>
  <p:clrMapOvr>
    <a:masterClrMapping/>
  </p:clrMapOvr>
  <mc:AlternateContent xmlns:mc="http://schemas.openxmlformats.org/markup-compatibility/2006">
    <mc:Choice xmlns:p14="http://schemas.microsoft.com/office/powerpoint/2010/main" Requires="p14">
      <p:transition spd="slow" p14:dur="2000" advTm="94192"/>
    </mc:Choice>
    <mc:Fallback>
      <p:transition spd="slow" advTm="94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1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1E2DA-B681-E011-9335-D013E9220EDF}"/>
              </a:ext>
            </a:extLst>
          </p:cNvPr>
          <p:cNvSpPr>
            <a:spLocks noGrp="1"/>
          </p:cNvSpPr>
          <p:nvPr>
            <p:ph type="title"/>
          </p:nvPr>
        </p:nvSpPr>
        <p:spPr>
          <a:xfrm>
            <a:off x="704088" y="914400"/>
            <a:ext cx="6001512" cy="1307592"/>
          </a:xfrm>
        </p:spPr>
        <p:txBody>
          <a:bodyPr>
            <a:normAutofit/>
          </a:bodyPr>
          <a:lstStyle/>
          <a:p>
            <a:pPr>
              <a:lnSpc>
                <a:spcPct val="90000"/>
              </a:lnSpc>
            </a:pPr>
            <a:r>
              <a:rPr lang="en-GB" dirty="0"/>
              <a:t>Care plan: Treatment and management </a:t>
            </a:r>
            <a:endParaRPr lang="en-GB"/>
          </a:p>
        </p:txBody>
      </p:sp>
      <p:cxnSp>
        <p:nvCxnSpPr>
          <p:cNvPr id="29" name="Straight Connector 28">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E9C6B1-1B9A-61F7-2911-6F8A90A49ADA}"/>
              </a:ext>
            </a:extLst>
          </p:cNvPr>
          <p:cNvSpPr>
            <a:spLocks noGrp="1"/>
          </p:cNvSpPr>
          <p:nvPr>
            <p:ph idx="1"/>
          </p:nvPr>
        </p:nvSpPr>
        <p:spPr>
          <a:xfrm>
            <a:off x="770937" y="2286554"/>
            <a:ext cx="6001512" cy="3931920"/>
          </a:xfrm>
        </p:spPr>
        <p:txBody>
          <a:bodyPr vert="horz" lIns="91440" tIns="45720" rIns="91440" bIns="45720" rtlCol="0">
            <a:normAutofit fontScale="92500" lnSpcReduction="10000"/>
          </a:bodyPr>
          <a:lstStyle/>
          <a:p>
            <a:pPr marL="0" indent="0">
              <a:lnSpc>
                <a:spcPct val="100000"/>
              </a:lnSpc>
              <a:buNone/>
            </a:pPr>
            <a:r>
              <a:rPr lang="urd" sz="1700" dirty="0"/>
              <a:t>The </a:t>
            </a:r>
            <a:r>
              <a:rPr lang="urd" sz="1700" b="1" dirty="0"/>
              <a:t>main goal of therapeutic interventions</a:t>
            </a:r>
            <a:r>
              <a:rPr lang="urd" sz="1700" dirty="0"/>
              <a:t> is to reduce the symptoms and to increase functional ability of articular structures.</a:t>
            </a:r>
            <a:endParaRPr lang="en-US" sz="1700" dirty="0"/>
          </a:p>
          <a:p>
            <a:pPr marL="0" indent="0">
              <a:lnSpc>
                <a:spcPct val="100000"/>
              </a:lnSpc>
              <a:buNone/>
            </a:pPr>
            <a:endParaRPr lang="en-US" sz="1700" dirty="0"/>
          </a:p>
          <a:p>
            <a:pPr marL="0" indent="0">
              <a:lnSpc>
                <a:spcPct val="100000"/>
              </a:lnSpc>
              <a:buNone/>
            </a:pPr>
            <a:r>
              <a:rPr lang="urd" sz="1700" dirty="0"/>
              <a:t>The </a:t>
            </a:r>
            <a:r>
              <a:rPr lang="urd" sz="1700" b="1" dirty="0"/>
              <a:t>important strategies </a:t>
            </a:r>
            <a:r>
              <a:rPr lang="urd" sz="1700" dirty="0"/>
              <a:t>of management are:</a:t>
            </a:r>
            <a:endParaRPr lang="en-US" sz="1700" dirty="0"/>
          </a:p>
          <a:p>
            <a:pPr>
              <a:lnSpc>
                <a:spcPct val="100000"/>
              </a:lnSpc>
            </a:pPr>
            <a:r>
              <a:rPr lang="urd" sz="1700" dirty="0"/>
              <a:t>Office exercise.</a:t>
            </a:r>
            <a:endParaRPr lang="en-US" sz="1700" dirty="0"/>
          </a:p>
          <a:p>
            <a:pPr>
              <a:lnSpc>
                <a:spcPct val="100000"/>
              </a:lnSpc>
            </a:pPr>
            <a:r>
              <a:rPr lang="urd" sz="1700" dirty="0"/>
              <a:t>The preservation of optimum body mass index.
Analgesic pharmacotherapy</a:t>
            </a:r>
            <a:endParaRPr lang="en-US" sz="1700" dirty="0"/>
          </a:p>
          <a:p>
            <a:pPr marL="0" indent="0">
              <a:lnSpc>
                <a:spcPct val="100000"/>
              </a:lnSpc>
              <a:buNone/>
            </a:pPr>
            <a:endParaRPr lang="en-US" sz="1700" dirty="0"/>
          </a:p>
          <a:p>
            <a:pPr marL="0" indent="0">
              <a:lnSpc>
                <a:spcPct val="100000"/>
              </a:lnSpc>
              <a:buNone/>
            </a:pPr>
            <a:r>
              <a:rPr lang="urd" sz="1700" b="1" dirty="0"/>
              <a:t>Vigorous physical exercise</a:t>
            </a:r>
            <a:r>
              <a:rPr lang="urd" sz="1700" dirty="0"/>
              <a:t> helps in building up muscle strength as well as increasing the flexibility of joints at the same time.</a:t>
            </a:r>
            <a:endParaRPr lang="en-GB" sz="1700" dirty="0"/>
          </a:p>
          <a:p>
            <a:pPr marL="0" indent="0">
              <a:lnSpc>
                <a:spcPct val="100000"/>
              </a:lnSpc>
              <a:buNone/>
            </a:pPr>
            <a:endParaRPr lang="en-GB" sz="1700" dirty="0"/>
          </a:p>
          <a:p>
            <a:pPr marL="0" indent="0">
              <a:lnSpc>
                <a:spcPct val="100000"/>
              </a:lnSpc>
              <a:buNone/>
            </a:pPr>
            <a:r>
              <a:rPr lang="en-GB" sz="1700" b="1" dirty="0"/>
              <a:t>(NHS, 2023)</a:t>
            </a:r>
          </a:p>
        </p:txBody>
      </p:sp>
      <p:pic>
        <p:nvPicPr>
          <p:cNvPr id="5" name="Picture 4" descr="A diagram of a person doing exercises&#10;&#10;AI-generated content may be incorrect.">
            <a:extLst>
              <a:ext uri="{FF2B5EF4-FFF2-40B4-BE49-F238E27FC236}">
                <a16:creationId xmlns:a16="http://schemas.microsoft.com/office/drawing/2014/main" id="{C454BEB9-72FD-E460-2A4E-E47B7B539765}"/>
              </a:ext>
            </a:extLst>
          </p:cNvPr>
          <p:cNvPicPr>
            <a:picLocks noChangeAspect="1"/>
          </p:cNvPicPr>
          <p:nvPr/>
        </p:nvPicPr>
        <p:blipFill>
          <a:blip r:embed="rId4"/>
          <a:stretch>
            <a:fillRect/>
          </a:stretch>
        </p:blipFill>
        <p:spPr>
          <a:xfrm>
            <a:off x="7352619" y="731520"/>
            <a:ext cx="4045938" cy="5422392"/>
          </a:xfrm>
          <a:prstGeom prst="rect">
            <a:avLst/>
          </a:prstGeom>
        </p:spPr>
      </p:pic>
      <p:pic>
        <p:nvPicPr>
          <p:cNvPr id="4" name="Recorded Sound">
            <a:hlinkClick r:id="" action="ppaction://media"/>
            <a:extLst>
              <a:ext uri="{FF2B5EF4-FFF2-40B4-BE49-F238E27FC236}">
                <a16:creationId xmlns:a16="http://schemas.microsoft.com/office/drawing/2014/main" id="{9601DB01-4FC9-713F-DBA0-FCC6125050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0181" y="5482452"/>
            <a:ext cx="487363" cy="487363"/>
          </a:xfrm>
          <a:prstGeom prst="rect">
            <a:avLst/>
          </a:prstGeom>
        </p:spPr>
      </p:pic>
    </p:spTree>
    <p:extLst>
      <p:ext uri="{BB962C8B-B14F-4D97-AF65-F5344CB8AC3E}">
        <p14:creationId xmlns:p14="http://schemas.microsoft.com/office/powerpoint/2010/main" val="1362417373"/>
      </p:ext>
    </p:extLst>
  </p:cSld>
  <p:clrMapOvr>
    <a:masterClrMapping/>
  </p:clrMapOvr>
  <mc:AlternateContent xmlns:mc="http://schemas.openxmlformats.org/markup-compatibility/2006">
    <mc:Choice xmlns:p14="http://schemas.microsoft.com/office/powerpoint/2010/main" Requires="p14">
      <p:transition spd="slow" p14:dur="2000" advTm="58583"/>
    </mc:Choice>
    <mc:Fallback>
      <p:transition spd="slow" advTm="58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5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A1C24-7537-C9AB-87F9-81370791C5D7}"/>
              </a:ext>
            </a:extLst>
          </p:cNvPr>
          <p:cNvSpPr>
            <a:spLocks noGrp="1"/>
          </p:cNvSpPr>
          <p:nvPr>
            <p:ph type="title"/>
          </p:nvPr>
        </p:nvSpPr>
        <p:spPr>
          <a:xfrm>
            <a:off x="704088" y="555712"/>
            <a:ext cx="4218435" cy="2390687"/>
          </a:xfrm>
        </p:spPr>
        <p:txBody>
          <a:bodyPr>
            <a:normAutofit/>
          </a:bodyPr>
          <a:lstStyle/>
          <a:p>
            <a:r>
              <a:rPr lang="en-GB" dirty="0"/>
              <a:t>Care plan: Daily routine</a:t>
            </a:r>
          </a:p>
        </p:txBody>
      </p:sp>
      <p:pic>
        <p:nvPicPr>
          <p:cNvPr id="4" name="Picture 3" descr="A poster of exercise with text&#10;&#10;AI-generated content may be incorrect.">
            <a:extLst>
              <a:ext uri="{FF2B5EF4-FFF2-40B4-BE49-F238E27FC236}">
                <a16:creationId xmlns:a16="http://schemas.microsoft.com/office/drawing/2014/main" id="{19803158-200D-E172-258E-16217103AFA0}"/>
              </a:ext>
            </a:extLst>
          </p:cNvPr>
          <p:cNvPicPr>
            <a:picLocks noChangeAspect="1"/>
          </p:cNvPicPr>
          <p:nvPr/>
        </p:nvPicPr>
        <p:blipFill>
          <a:blip r:embed="rId4"/>
          <a:stretch>
            <a:fillRect/>
          </a:stretch>
        </p:blipFill>
        <p:spPr>
          <a:xfrm>
            <a:off x="705086" y="1974884"/>
            <a:ext cx="3979000" cy="4205540"/>
          </a:xfrm>
          <a:prstGeom prst="rect">
            <a:avLst/>
          </a:prstGeom>
        </p:spPr>
      </p:pic>
      <p:cxnSp>
        <p:nvCxnSpPr>
          <p:cNvPr id="11" name="Straight Connector 10">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5773AD-82F1-977B-7ACC-32F53877499C}"/>
              </a:ext>
            </a:extLst>
          </p:cNvPr>
          <p:cNvSpPr>
            <a:spLocks noGrp="1"/>
          </p:cNvSpPr>
          <p:nvPr>
            <p:ph idx="1"/>
          </p:nvPr>
        </p:nvSpPr>
        <p:spPr>
          <a:xfrm>
            <a:off x="5570746" y="555712"/>
            <a:ext cx="5916168" cy="5614416"/>
          </a:xfrm>
        </p:spPr>
        <p:txBody>
          <a:bodyPr vert="horz" lIns="91440" tIns="45720" rIns="91440" bIns="45720" rtlCol="0">
            <a:normAutofit/>
          </a:bodyPr>
          <a:lstStyle/>
          <a:p>
            <a:pPr marL="0" indent="0">
              <a:lnSpc>
                <a:spcPct val="100000"/>
              </a:lnSpc>
              <a:buNone/>
            </a:pPr>
            <a:r>
              <a:rPr lang="en-GB" sz="1600" b="1" dirty="0"/>
              <a:t>Daily Care Plan for Mrs. A  </a:t>
            </a:r>
            <a:endParaRPr lang="en-US" sz="1600" b="1" dirty="0"/>
          </a:p>
          <a:p>
            <a:pPr marL="0" indent="0">
              <a:lnSpc>
                <a:spcPct val="100000"/>
              </a:lnSpc>
              <a:buNone/>
            </a:pPr>
            <a:r>
              <a:rPr lang="en-GB" sz="1600" b="1" dirty="0"/>
              <a:t>Morning</a:t>
            </a:r>
            <a:r>
              <a:rPr lang="en-GB" sz="1600" dirty="0"/>
              <a:t>  </a:t>
            </a:r>
            <a:endParaRPr lang="en-US" sz="1600" dirty="0"/>
          </a:p>
          <a:p>
            <a:pPr>
              <a:lnSpc>
                <a:spcPct val="100000"/>
              </a:lnSpc>
            </a:pPr>
            <a:r>
              <a:rPr lang="en-GB" sz="1600" dirty="0"/>
              <a:t>Partake in stretching to keep the musculoskeletal joints flexed.  </a:t>
            </a:r>
            <a:endParaRPr lang="en-US" sz="1600" dirty="0"/>
          </a:p>
          <a:p>
            <a:pPr>
              <a:lnSpc>
                <a:spcPct val="100000"/>
              </a:lnSpc>
            </a:pPr>
            <a:r>
              <a:rPr lang="en-GB" sz="1600" dirty="0"/>
              <a:t>As clinically indicated, analgesic medication can be given.  </a:t>
            </a:r>
            <a:endParaRPr lang="en-US" sz="1600" dirty="0"/>
          </a:p>
          <a:p>
            <a:pPr marL="0" indent="0">
              <a:lnSpc>
                <a:spcPct val="100000"/>
              </a:lnSpc>
              <a:buNone/>
            </a:pPr>
            <a:r>
              <a:rPr lang="en-GB" sz="1600" b="1" dirty="0"/>
              <a:t>Daytime</a:t>
            </a:r>
            <a:r>
              <a:rPr lang="en-GB" sz="1600" dirty="0"/>
              <a:t>  </a:t>
            </a:r>
            <a:endParaRPr lang="en-US" sz="1600" dirty="0"/>
          </a:p>
          <a:p>
            <a:pPr>
              <a:lnSpc>
                <a:spcPct val="100000"/>
              </a:lnSpc>
            </a:pPr>
            <a:r>
              <a:rPr lang="en-GB" sz="1600" dirty="0"/>
              <a:t>Also continue with physiotherapy exercises.  </a:t>
            </a:r>
            <a:endParaRPr lang="en-US" sz="1600" dirty="0"/>
          </a:p>
          <a:p>
            <a:pPr>
              <a:lnSpc>
                <a:spcPct val="100000"/>
              </a:lnSpc>
            </a:pPr>
            <a:r>
              <a:rPr lang="en-GB" sz="1600" dirty="0"/>
              <a:t>Use therapeutic activities that are less demanding such as walking or swimming.  </a:t>
            </a:r>
            <a:endParaRPr lang="en-US" sz="1600" dirty="0"/>
          </a:p>
          <a:p>
            <a:pPr marL="0" indent="0">
              <a:lnSpc>
                <a:spcPct val="100000"/>
              </a:lnSpc>
              <a:buNone/>
            </a:pPr>
            <a:r>
              <a:rPr lang="en-GB" sz="1600" b="1" dirty="0"/>
              <a:t>Evening</a:t>
            </a:r>
            <a:r>
              <a:rPr lang="en-GB" sz="1600" dirty="0"/>
              <a:t>  </a:t>
            </a:r>
            <a:endParaRPr lang="en-US" sz="1600" dirty="0"/>
          </a:p>
          <a:p>
            <a:pPr>
              <a:lnSpc>
                <a:spcPct val="100000"/>
              </a:lnSpc>
            </a:pPr>
            <a:r>
              <a:rPr lang="en-GB" sz="1600" dirty="0"/>
              <a:t>Allow for joint rest periods.  </a:t>
            </a:r>
            <a:endParaRPr lang="en-US" sz="1600" dirty="0"/>
          </a:p>
          <a:p>
            <a:pPr>
              <a:lnSpc>
                <a:spcPct val="100000"/>
              </a:lnSpc>
            </a:pPr>
            <a:r>
              <a:rPr lang="en-GB" sz="1600" dirty="0"/>
              <a:t>Heat therapy should be applied to reduce muscle tension.  </a:t>
            </a:r>
            <a:endParaRPr lang="en-US" sz="1600" dirty="0"/>
          </a:p>
          <a:p>
            <a:pPr marL="0" indent="0">
              <a:lnSpc>
                <a:spcPct val="100000"/>
              </a:lnSpc>
              <a:buNone/>
            </a:pPr>
            <a:endParaRPr lang="en-US" sz="1600" dirty="0"/>
          </a:p>
          <a:p>
            <a:pPr marL="0" indent="0">
              <a:lnSpc>
                <a:spcPct val="100000"/>
              </a:lnSpc>
              <a:buNone/>
            </a:pPr>
            <a:r>
              <a:rPr lang="en-GB" sz="1600" dirty="0"/>
              <a:t>Frequent movements make it easier to heal the pain and improve mobility. Small, regular progress brings about significant changes in the long-term.</a:t>
            </a:r>
          </a:p>
          <a:p>
            <a:pPr marL="0" indent="0">
              <a:lnSpc>
                <a:spcPct val="100000"/>
              </a:lnSpc>
              <a:buNone/>
            </a:pPr>
            <a:r>
              <a:rPr lang="en-GB" sz="1600" b="1" dirty="0"/>
              <a:t>(NHS, 2023)</a:t>
            </a:r>
          </a:p>
        </p:txBody>
      </p:sp>
      <p:pic>
        <p:nvPicPr>
          <p:cNvPr id="5" name="Recorded Sound">
            <a:hlinkClick r:id="" action="ppaction://media"/>
            <a:extLst>
              <a:ext uri="{FF2B5EF4-FFF2-40B4-BE49-F238E27FC236}">
                <a16:creationId xmlns:a16="http://schemas.microsoft.com/office/drawing/2014/main" id="{AFFF77AC-2104-E729-3AEF-8FDA48C172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2093" y="5490403"/>
            <a:ext cx="487363" cy="487363"/>
          </a:xfrm>
          <a:prstGeom prst="rect">
            <a:avLst/>
          </a:prstGeom>
        </p:spPr>
      </p:pic>
    </p:spTree>
    <p:extLst>
      <p:ext uri="{BB962C8B-B14F-4D97-AF65-F5344CB8AC3E}">
        <p14:creationId xmlns:p14="http://schemas.microsoft.com/office/powerpoint/2010/main" val="3460718374"/>
      </p:ext>
    </p:extLst>
  </p:cSld>
  <p:clrMapOvr>
    <a:masterClrMapping/>
  </p:clrMapOvr>
  <mc:AlternateContent xmlns:mc="http://schemas.openxmlformats.org/markup-compatibility/2006">
    <mc:Choice xmlns:p14="http://schemas.microsoft.com/office/powerpoint/2010/main" Requires="p14">
      <p:transition spd="slow" p14:dur="2000" advTm="59264"/>
    </mc:Choice>
    <mc:Fallback>
      <p:transition spd="slow" advTm="59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2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50712-A6FB-4E99-04BD-461A5557FC4E}"/>
              </a:ext>
            </a:extLst>
          </p:cNvPr>
          <p:cNvSpPr>
            <a:spLocks noGrp="1"/>
          </p:cNvSpPr>
          <p:nvPr>
            <p:ph type="title"/>
          </p:nvPr>
        </p:nvSpPr>
        <p:spPr>
          <a:xfrm>
            <a:off x="704088" y="909637"/>
            <a:ext cx="6119812" cy="1316736"/>
          </a:xfrm>
        </p:spPr>
        <p:txBody>
          <a:bodyPr>
            <a:normAutofit/>
          </a:bodyPr>
          <a:lstStyle/>
          <a:p>
            <a:r>
              <a:rPr lang="en-GB" dirty="0"/>
              <a:t>Communication and ethical consideration</a:t>
            </a:r>
          </a:p>
        </p:txBody>
      </p:sp>
      <p:cxnSp>
        <p:nvCxnSpPr>
          <p:cNvPr id="27" name="Straight Connector 26">
            <a:extLst>
              <a:ext uri="{FF2B5EF4-FFF2-40B4-BE49-F238E27FC236}">
                <a16:creationId xmlns:a16="http://schemas.microsoft.com/office/drawing/2014/main" id="{986D0DB0-CC82-4868-9E40-44D1164BD6B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3C7C76-1034-2FA5-9B86-F853133D1FC6}"/>
              </a:ext>
            </a:extLst>
          </p:cNvPr>
          <p:cNvSpPr>
            <a:spLocks noGrp="1"/>
          </p:cNvSpPr>
          <p:nvPr>
            <p:ph idx="1"/>
          </p:nvPr>
        </p:nvSpPr>
        <p:spPr>
          <a:xfrm>
            <a:off x="704088" y="2226374"/>
            <a:ext cx="6119812" cy="3603210"/>
          </a:xfrm>
        </p:spPr>
        <p:txBody>
          <a:bodyPr vert="horz" lIns="91440" tIns="45720" rIns="91440" bIns="45720" rtlCol="0">
            <a:normAutofit fontScale="77500" lnSpcReduction="20000"/>
          </a:bodyPr>
          <a:lstStyle/>
          <a:p>
            <a:pPr marL="0" indent="0">
              <a:lnSpc>
                <a:spcPct val="100000"/>
              </a:lnSpc>
              <a:buNone/>
            </a:pPr>
            <a:r>
              <a:rPr lang="urd" sz="1600" dirty="0"/>
              <a:t>The </a:t>
            </a:r>
            <a:r>
              <a:rPr lang="urd" sz="1600" b="1" dirty="0"/>
              <a:t>professionals</a:t>
            </a:r>
            <a:r>
              <a:rPr lang="urd" sz="1600" dirty="0"/>
              <a:t> practicing healthcare must adhere to such </a:t>
            </a:r>
            <a:r>
              <a:rPr lang="urd" sz="1600" b="1" dirty="0"/>
              <a:t>ethical</a:t>
            </a:r>
            <a:r>
              <a:rPr lang="urd" sz="1600" dirty="0"/>
              <a:t> </a:t>
            </a:r>
            <a:r>
              <a:rPr lang="urd" sz="1600" b="1" dirty="0"/>
              <a:t>values</a:t>
            </a:r>
            <a:r>
              <a:rPr lang="urd" sz="1600" dirty="0"/>
              <a:t> like:</a:t>
            </a:r>
            <a:endParaRPr lang="en-US" sz="1600" dirty="0"/>
          </a:p>
          <a:p>
            <a:pPr>
              <a:lnSpc>
                <a:spcPct val="100000"/>
              </a:lnSpc>
            </a:pPr>
            <a:r>
              <a:rPr lang="urd" sz="1600" dirty="0"/>
              <a:t>Patient Autonomy</a:t>
            </a:r>
            <a:endParaRPr lang="en-US" sz="1600" dirty="0"/>
          </a:p>
          <a:p>
            <a:pPr>
              <a:lnSpc>
                <a:spcPct val="100000"/>
              </a:lnSpc>
            </a:pPr>
            <a:r>
              <a:rPr lang="urd" sz="1600" dirty="0"/>
              <a:t>Confidentiality </a:t>
            </a:r>
            <a:endParaRPr lang="en-US" sz="1600" dirty="0"/>
          </a:p>
          <a:p>
            <a:pPr>
              <a:lnSpc>
                <a:spcPct val="100000"/>
              </a:lnSpc>
            </a:pPr>
            <a:r>
              <a:rPr lang="urd" sz="1600" dirty="0"/>
              <a:t>Informed Consent</a:t>
            </a:r>
            <a:endParaRPr lang="en-US" sz="1600" dirty="0"/>
          </a:p>
          <a:p>
            <a:pPr>
              <a:lnSpc>
                <a:spcPct val="100000"/>
              </a:lnSpc>
            </a:pPr>
            <a:r>
              <a:rPr lang="en-US" sz="1600" dirty="0"/>
              <a:t>Person-</a:t>
            </a:r>
            <a:r>
              <a:rPr lang="en-US" sz="1600" dirty="0" err="1"/>
              <a:t>centred</a:t>
            </a:r>
            <a:r>
              <a:rPr lang="urd" sz="1600" dirty="0"/>
              <a:t> care</a:t>
            </a:r>
            <a:endParaRPr lang="en-US" sz="1600" dirty="0"/>
          </a:p>
          <a:p>
            <a:pPr marL="0" indent="0">
              <a:lnSpc>
                <a:spcPct val="100000"/>
              </a:lnSpc>
              <a:buNone/>
            </a:pPr>
            <a:endParaRPr lang="en-US" sz="1600" dirty="0"/>
          </a:p>
          <a:p>
            <a:pPr marL="0" indent="0">
              <a:lnSpc>
                <a:spcPct val="100000"/>
              </a:lnSpc>
              <a:buNone/>
            </a:pPr>
            <a:r>
              <a:rPr lang="urd" sz="1600" dirty="0"/>
              <a:t>The personal involvement on the patients determines how the </a:t>
            </a:r>
            <a:r>
              <a:rPr lang="urd" sz="1600" b="1" dirty="0"/>
              <a:t>therapeutic</a:t>
            </a:r>
            <a:r>
              <a:rPr lang="urd" sz="1600" dirty="0"/>
              <a:t> </a:t>
            </a:r>
            <a:r>
              <a:rPr lang="urd" sz="1600" b="1" dirty="0"/>
              <a:t>decisions</a:t>
            </a:r>
            <a:r>
              <a:rPr lang="urd" sz="1600" dirty="0"/>
              <a:t> are made. </a:t>
            </a:r>
            <a:r>
              <a:rPr lang="en-US" sz="1600" dirty="0"/>
              <a:t>Patients</a:t>
            </a:r>
            <a:r>
              <a:rPr lang="urd" sz="1600" dirty="0"/>
              <a:t> are supposed to participate actively in the </a:t>
            </a:r>
            <a:r>
              <a:rPr lang="en-US" sz="1600" dirty="0"/>
              <a:t>decision</a:t>
            </a:r>
            <a:r>
              <a:rPr lang="urd" sz="1600" dirty="0"/>
              <a:t>-making process touching on their treatment and their continued care. </a:t>
            </a:r>
            <a:endParaRPr lang="en-US" sz="1600" dirty="0"/>
          </a:p>
          <a:p>
            <a:pPr marL="0" indent="0">
              <a:lnSpc>
                <a:spcPct val="100000"/>
              </a:lnSpc>
              <a:buNone/>
            </a:pPr>
            <a:r>
              <a:rPr lang="urd" sz="1600" dirty="0"/>
              <a:t>The addition </a:t>
            </a:r>
            <a:r>
              <a:rPr lang="en-US" sz="1600" dirty="0"/>
              <a:t>of</a:t>
            </a:r>
            <a:r>
              <a:rPr lang="urd" sz="1600" dirty="0"/>
              <a:t> </a:t>
            </a:r>
            <a:r>
              <a:rPr lang="en-US" sz="1600" dirty="0"/>
              <a:t>first-hand</a:t>
            </a:r>
            <a:r>
              <a:rPr lang="urd" sz="1600" dirty="0"/>
              <a:t> inputs by patients can be a step on the right way when it comes to the course of treatment.</a:t>
            </a:r>
            <a:endParaRPr lang="en-US" sz="1600" dirty="0"/>
          </a:p>
          <a:p>
            <a:pPr marL="0" indent="0">
              <a:lnSpc>
                <a:spcPct val="100000"/>
              </a:lnSpc>
              <a:buNone/>
            </a:pPr>
            <a:endParaRPr lang="en-GB" sz="1600" dirty="0"/>
          </a:p>
          <a:p>
            <a:pPr marL="0" indent="0">
              <a:lnSpc>
                <a:spcPct val="100000"/>
              </a:lnSpc>
              <a:buNone/>
            </a:pPr>
            <a:r>
              <a:rPr lang="en-GB" sz="1600" b="1" dirty="0"/>
              <a:t>(NICE, 2022)</a:t>
            </a:r>
          </a:p>
        </p:txBody>
      </p:sp>
      <p:pic>
        <p:nvPicPr>
          <p:cNvPr id="5" name="Picture 4" descr="A doctor and an old person talking&#10;&#10;AI-generated content may be incorrect.">
            <a:extLst>
              <a:ext uri="{FF2B5EF4-FFF2-40B4-BE49-F238E27FC236}">
                <a16:creationId xmlns:a16="http://schemas.microsoft.com/office/drawing/2014/main" id="{38ACC6CD-5BFE-02A3-A303-EDCF4F7F08C8}"/>
              </a:ext>
            </a:extLst>
          </p:cNvPr>
          <p:cNvPicPr>
            <a:picLocks noChangeAspect="1"/>
          </p:cNvPicPr>
          <p:nvPr/>
        </p:nvPicPr>
        <p:blipFill>
          <a:blip r:embed="rId4"/>
          <a:srcRect r="-2" b="16060"/>
          <a:stretch>
            <a:fillRect/>
          </a:stretch>
        </p:blipFill>
        <p:spPr>
          <a:xfrm>
            <a:off x="7315200" y="1066798"/>
            <a:ext cx="4076700" cy="2277118"/>
          </a:xfrm>
          <a:prstGeom prst="rect">
            <a:avLst/>
          </a:prstGeom>
        </p:spPr>
      </p:pic>
      <p:pic>
        <p:nvPicPr>
          <p:cNvPr id="6" name="Picture 5" descr="A diagram of health care ethics&#10;&#10;AI-generated content may be incorrect.">
            <a:extLst>
              <a:ext uri="{FF2B5EF4-FFF2-40B4-BE49-F238E27FC236}">
                <a16:creationId xmlns:a16="http://schemas.microsoft.com/office/drawing/2014/main" id="{CA1BBF6C-AB10-F371-5D75-B50EABFCED24}"/>
              </a:ext>
            </a:extLst>
          </p:cNvPr>
          <p:cNvPicPr>
            <a:picLocks noChangeAspect="1"/>
          </p:cNvPicPr>
          <p:nvPr/>
        </p:nvPicPr>
        <p:blipFill>
          <a:blip r:embed="rId5"/>
          <a:srcRect t="1768"/>
          <a:stretch>
            <a:fillRect/>
          </a:stretch>
        </p:blipFill>
        <p:spPr>
          <a:xfrm>
            <a:off x="7315200" y="3548609"/>
            <a:ext cx="4076700" cy="2242593"/>
          </a:xfrm>
          <a:prstGeom prst="rect">
            <a:avLst/>
          </a:prstGeom>
        </p:spPr>
      </p:pic>
      <p:cxnSp>
        <p:nvCxnSpPr>
          <p:cNvPr id="28" name="Straight Connector 27">
            <a:extLst>
              <a:ext uri="{FF2B5EF4-FFF2-40B4-BE49-F238E27FC236}">
                <a16:creationId xmlns:a16="http://schemas.microsoft.com/office/drawing/2014/main" id="{E9879F10-54E5-4F60-A54F-91F348A6C7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CAF315C0-C71C-BAAB-9C1D-95DCC8CED1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9518" y="5468955"/>
            <a:ext cx="487363" cy="487363"/>
          </a:xfrm>
          <a:prstGeom prst="rect">
            <a:avLst/>
          </a:prstGeom>
        </p:spPr>
      </p:pic>
    </p:spTree>
    <p:extLst>
      <p:ext uri="{BB962C8B-B14F-4D97-AF65-F5344CB8AC3E}">
        <p14:creationId xmlns:p14="http://schemas.microsoft.com/office/powerpoint/2010/main" val="668004671"/>
      </p:ext>
    </p:extLst>
  </p:cSld>
  <p:clrMapOvr>
    <a:masterClrMapping/>
  </p:clrMapOvr>
  <mc:AlternateContent xmlns:mc="http://schemas.openxmlformats.org/markup-compatibility/2006">
    <mc:Choice xmlns:p14="http://schemas.microsoft.com/office/powerpoint/2010/main" Requires="p14">
      <p:transition spd="slow" p14:dur="2000" advTm="60681"/>
    </mc:Choice>
    <mc:Fallback>
      <p:transition spd="slow" advTm="60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6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437AE-484F-9059-645E-A9F0BC37FC94}"/>
              </a:ext>
            </a:extLst>
          </p:cNvPr>
          <p:cNvSpPr>
            <a:spLocks noGrp="1"/>
          </p:cNvSpPr>
          <p:nvPr>
            <p:ph type="title"/>
          </p:nvPr>
        </p:nvSpPr>
        <p:spPr>
          <a:xfrm>
            <a:off x="704088" y="914399"/>
            <a:ext cx="5239272" cy="1621147"/>
          </a:xfrm>
        </p:spPr>
        <p:txBody>
          <a:bodyPr>
            <a:normAutofit/>
          </a:bodyPr>
          <a:lstStyle/>
          <a:p>
            <a:r>
              <a:rPr lang="en-GB" dirty="0"/>
              <a:t>Improving health and well-being</a:t>
            </a:r>
          </a:p>
        </p:txBody>
      </p:sp>
      <p:cxnSp>
        <p:nvCxnSpPr>
          <p:cNvPr id="11"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person doing yoga with different types of food&#10;&#10;AI-generated content may be incorrect.">
            <a:extLst>
              <a:ext uri="{FF2B5EF4-FFF2-40B4-BE49-F238E27FC236}">
                <a16:creationId xmlns:a16="http://schemas.microsoft.com/office/drawing/2014/main" id="{48B2D41D-2D30-E6FC-1A90-4420CC73E42B}"/>
              </a:ext>
            </a:extLst>
          </p:cNvPr>
          <p:cNvPicPr>
            <a:picLocks noChangeAspect="1"/>
          </p:cNvPicPr>
          <p:nvPr/>
        </p:nvPicPr>
        <p:blipFill>
          <a:blip r:embed="rId4"/>
          <a:stretch>
            <a:fillRect/>
          </a:stretch>
        </p:blipFill>
        <p:spPr>
          <a:xfrm>
            <a:off x="804672" y="2743490"/>
            <a:ext cx="5138688" cy="3419563"/>
          </a:xfrm>
          <a:prstGeom prst="rect">
            <a:avLst/>
          </a:prstGeom>
        </p:spPr>
      </p:pic>
      <p:sp>
        <p:nvSpPr>
          <p:cNvPr id="3" name="Content Placeholder 2">
            <a:extLst>
              <a:ext uri="{FF2B5EF4-FFF2-40B4-BE49-F238E27FC236}">
                <a16:creationId xmlns:a16="http://schemas.microsoft.com/office/drawing/2014/main" id="{26576DD4-F41B-E67A-4825-5CCFF235E2EA}"/>
              </a:ext>
            </a:extLst>
          </p:cNvPr>
          <p:cNvSpPr>
            <a:spLocks noGrp="1"/>
          </p:cNvSpPr>
          <p:nvPr>
            <p:ph idx="1"/>
          </p:nvPr>
        </p:nvSpPr>
        <p:spPr>
          <a:xfrm>
            <a:off x="5943360" y="722376"/>
            <a:ext cx="5138688" cy="5248657"/>
          </a:xfrm>
        </p:spPr>
        <p:txBody>
          <a:bodyPr vert="horz" lIns="91440" tIns="45720" rIns="91440" bIns="45720" rtlCol="0">
            <a:normAutofit fontScale="85000" lnSpcReduction="20000"/>
          </a:bodyPr>
          <a:lstStyle/>
          <a:p>
            <a:pPr marL="0" indent="0">
              <a:lnSpc>
                <a:spcPct val="100000"/>
              </a:lnSpc>
              <a:buNone/>
            </a:pPr>
            <a:r>
              <a:rPr lang="urd" b="1" dirty="0"/>
              <a:t>Mrs A health</a:t>
            </a:r>
            <a:r>
              <a:rPr lang="urd" dirty="0"/>
              <a:t> should be assisted through</a:t>
            </a:r>
            <a:r>
              <a:rPr lang="urd" b="1" dirty="0"/>
              <a:t> </a:t>
            </a:r>
            <a:r>
              <a:rPr lang="en-US" b="1" dirty="0"/>
              <a:t>evidence-based</a:t>
            </a:r>
            <a:r>
              <a:rPr lang="urd" b="1" dirty="0"/>
              <a:t> methods:</a:t>
            </a:r>
            <a:endParaRPr lang="en-US" b="1" dirty="0"/>
          </a:p>
          <a:p>
            <a:pPr>
              <a:lnSpc>
                <a:spcPct val="100000"/>
              </a:lnSpc>
            </a:pPr>
            <a:r>
              <a:rPr lang="urd" dirty="0"/>
              <a:t>Physiotherapy </a:t>
            </a:r>
            <a:endParaRPr lang="en-US" dirty="0"/>
          </a:p>
          <a:p>
            <a:pPr>
              <a:lnSpc>
                <a:spcPct val="100000"/>
              </a:lnSpc>
            </a:pPr>
            <a:r>
              <a:rPr lang="urd" dirty="0"/>
              <a:t>Weight management </a:t>
            </a:r>
            <a:endParaRPr lang="en-US" dirty="0"/>
          </a:p>
          <a:p>
            <a:pPr>
              <a:lnSpc>
                <a:spcPct val="100000"/>
              </a:lnSpc>
            </a:pPr>
            <a:r>
              <a:rPr lang="urd" dirty="0"/>
              <a:t>Balanced diet</a:t>
            </a:r>
            <a:endParaRPr lang="en-US" dirty="0"/>
          </a:p>
          <a:p>
            <a:pPr>
              <a:lnSpc>
                <a:spcPct val="100000"/>
              </a:lnSpc>
            </a:pPr>
            <a:r>
              <a:rPr lang="en-US" dirty="0"/>
              <a:t>R</a:t>
            </a:r>
            <a:r>
              <a:rPr lang="urd" dirty="0"/>
              <a:t>egular exercise</a:t>
            </a:r>
            <a:endParaRPr lang="en-US" dirty="0"/>
          </a:p>
          <a:p>
            <a:pPr>
              <a:lnSpc>
                <a:spcPct val="100000"/>
              </a:lnSpc>
            </a:pPr>
            <a:r>
              <a:rPr lang="urd" dirty="0"/>
              <a:t>The strategies of joint protection</a:t>
            </a:r>
            <a:endParaRPr lang="en-US" dirty="0"/>
          </a:p>
          <a:p>
            <a:pPr marL="0" indent="0">
              <a:lnSpc>
                <a:spcPct val="100000"/>
              </a:lnSpc>
              <a:buNone/>
            </a:pPr>
            <a:endParaRPr lang="en-US" dirty="0"/>
          </a:p>
          <a:p>
            <a:pPr marL="0" indent="0">
              <a:lnSpc>
                <a:spcPct val="100000"/>
              </a:lnSpc>
              <a:buNone/>
            </a:pPr>
            <a:r>
              <a:rPr lang="urd" dirty="0"/>
              <a:t>The </a:t>
            </a:r>
            <a:r>
              <a:rPr lang="urd" b="1" dirty="0"/>
              <a:t>change</a:t>
            </a:r>
            <a:r>
              <a:rPr lang="urd" dirty="0"/>
              <a:t> of common everyday practices, including adding more movemnet or losing weight, can result in the </a:t>
            </a:r>
            <a:r>
              <a:rPr lang="en-US" dirty="0"/>
              <a:t>improved</a:t>
            </a:r>
            <a:r>
              <a:rPr lang="urd" dirty="0"/>
              <a:t> control of symptoms, as well as the enhancement of the </a:t>
            </a:r>
            <a:r>
              <a:rPr lang="en-US" dirty="0"/>
              <a:t>mobility</a:t>
            </a:r>
            <a:r>
              <a:rPr lang="urd" dirty="0"/>
              <a:t>.</a:t>
            </a:r>
            <a:endParaRPr lang="en-US" dirty="0"/>
          </a:p>
          <a:p>
            <a:pPr marL="0" indent="0">
              <a:lnSpc>
                <a:spcPct val="100000"/>
              </a:lnSpc>
              <a:buNone/>
            </a:pPr>
            <a:r>
              <a:rPr lang="urd" dirty="0"/>
              <a:t>These </a:t>
            </a:r>
            <a:r>
              <a:rPr lang="urd" b="1" dirty="0"/>
              <a:t>adjustments</a:t>
            </a:r>
            <a:r>
              <a:rPr lang="urd" dirty="0"/>
              <a:t> which are minor, however, tend to redefine the functioning of the body with the passage of </a:t>
            </a:r>
            <a:r>
              <a:rPr lang="en-US" dirty="0"/>
              <a:t>time</a:t>
            </a:r>
            <a:r>
              <a:rPr lang="urd" dirty="0"/>
              <a:t>.</a:t>
            </a:r>
            <a:endParaRPr lang="en-GB" dirty="0"/>
          </a:p>
          <a:p>
            <a:pPr marL="0" indent="0">
              <a:lnSpc>
                <a:spcPct val="100000"/>
              </a:lnSpc>
              <a:buNone/>
            </a:pPr>
            <a:endParaRPr lang="en-GB" dirty="0"/>
          </a:p>
          <a:p>
            <a:pPr marL="0" indent="0">
              <a:lnSpc>
                <a:spcPct val="100000"/>
              </a:lnSpc>
              <a:buNone/>
            </a:pPr>
            <a:r>
              <a:rPr lang="en-GB" b="1" dirty="0"/>
              <a:t>(Dieppe and </a:t>
            </a:r>
            <a:r>
              <a:rPr lang="en-GB" b="1" dirty="0" err="1"/>
              <a:t>Lohmander</a:t>
            </a:r>
            <a:r>
              <a:rPr lang="en-GB" b="1" dirty="0"/>
              <a:t>, 2005)</a:t>
            </a:r>
          </a:p>
        </p:txBody>
      </p:sp>
      <p:pic>
        <p:nvPicPr>
          <p:cNvPr id="5" name="Recorded Sound">
            <a:hlinkClick r:id="" action="ppaction://media"/>
            <a:extLst>
              <a:ext uri="{FF2B5EF4-FFF2-40B4-BE49-F238E27FC236}">
                <a16:creationId xmlns:a16="http://schemas.microsoft.com/office/drawing/2014/main" id="{DEB8CAA2-E133-EC00-90C3-F98AE20953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69881" y="5483670"/>
            <a:ext cx="487363" cy="487363"/>
          </a:xfrm>
          <a:prstGeom prst="rect">
            <a:avLst/>
          </a:prstGeom>
        </p:spPr>
      </p:pic>
    </p:spTree>
    <p:extLst>
      <p:ext uri="{BB962C8B-B14F-4D97-AF65-F5344CB8AC3E}">
        <p14:creationId xmlns:p14="http://schemas.microsoft.com/office/powerpoint/2010/main" val="2673966112"/>
      </p:ext>
    </p:extLst>
  </p:cSld>
  <p:clrMapOvr>
    <a:masterClrMapping/>
  </p:clrMapOvr>
  <mc:AlternateContent xmlns:mc="http://schemas.openxmlformats.org/markup-compatibility/2006">
    <mc:Choice xmlns:p14="http://schemas.microsoft.com/office/powerpoint/2010/main" Requires="p14">
      <p:transition spd="slow" p14:dur="2000" advTm="54689"/>
    </mc:Choice>
    <mc:Fallback>
      <p:transition spd="slow" advTm="54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68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4625B-8560-6621-BEB3-F13C56BD4CC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EF7F326-9576-8B79-0AA6-33C34FDC4EBC}"/>
              </a:ext>
            </a:extLst>
          </p:cNvPr>
          <p:cNvSpPr>
            <a:spLocks noGrp="1"/>
          </p:cNvSpPr>
          <p:nvPr>
            <p:ph idx="1"/>
          </p:nvPr>
        </p:nvSpPr>
        <p:spPr/>
        <p:txBody>
          <a:bodyPr vert="horz" lIns="91440" tIns="45720" rIns="91440" bIns="45720" rtlCol="0" anchor="t">
            <a:normAutofit fontScale="47500" lnSpcReduction="20000"/>
          </a:bodyPr>
          <a:lstStyle/>
          <a:p>
            <a:pPr marL="342900" indent="-342900"/>
            <a:r>
              <a:rPr lang="en-GB" dirty="0"/>
              <a:t>Arthritis UK (2025) </a:t>
            </a:r>
            <a:r>
              <a:rPr lang="en-GB" i="1" dirty="0"/>
              <a:t>Not just a touch of arthritis report.</a:t>
            </a:r>
          </a:p>
          <a:p>
            <a:pPr marL="0" indent="0">
              <a:buNone/>
            </a:pPr>
            <a:r>
              <a:rPr lang="en-GB" sz="2100" dirty="0">
                <a:hlinkClick r:id="rId4"/>
              </a:rPr>
              <a:t>https://www,arthritis-uk.org/policy-and-data/report-not-just-a-touch-of-arthritis/</a:t>
            </a:r>
            <a:endParaRPr lang="en-GB"/>
          </a:p>
          <a:p>
            <a:pPr marL="342900" indent="-342900"/>
            <a:r>
              <a:rPr lang="en-GB" dirty="0"/>
              <a:t>Dieppe, P. and </a:t>
            </a:r>
            <a:r>
              <a:rPr lang="en-GB" dirty="0" err="1"/>
              <a:t>Lohmander</a:t>
            </a:r>
            <a:r>
              <a:rPr lang="en-GB" dirty="0"/>
              <a:t>, L. (2005) 'Pathogenesis and management of pain in osteoarthritis', </a:t>
            </a:r>
            <a:r>
              <a:rPr lang="en-GB" i="1" dirty="0"/>
              <a:t>The Lancet, </a:t>
            </a:r>
            <a:r>
              <a:rPr lang="en-GB" dirty="0"/>
              <a:t>365(9463), pp. 965-973</a:t>
            </a:r>
            <a:endParaRPr lang="en-GB"/>
          </a:p>
          <a:p>
            <a:pPr marL="0" indent="0">
              <a:buNone/>
            </a:pPr>
            <a:r>
              <a:rPr lang="en-GB" dirty="0">
                <a:hlinkClick r:id="rId5"/>
              </a:rPr>
              <a:t>https://doi.org/10.1016/S0140-6736(05)71086-2</a:t>
            </a:r>
            <a:endParaRPr lang="en-GB" dirty="0"/>
          </a:p>
          <a:p>
            <a:r>
              <a:rPr lang="en-GB" dirty="0" err="1"/>
              <a:t>Marieb</a:t>
            </a:r>
            <a:r>
              <a:rPr lang="en-GB" dirty="0"/>
              <a:t>, E. and Hoehn, K. (2019) </a:t>
            </a:r>
            <a:r>
              <a:rPr lang="en-GB" i="1" dirty="0"/>
              <a:t>Human Anatomy and Physiology. </a:t>
            </a:r>
            <a:r>
              <a:rPr lang="en-GB" dirty="0"/>
              <a:t>11th </a:t>
            </a:r>
            <a:r>
              <a:rPr lang="en-GB" dirty="0" err="1"/>
              <a:t>edn</a:t>
            </a:r>
            <a:r>
              <a:rPr lang="en-GB" dirty="0"/>
              <a:t>. Pearson.</a:t>
            </a:r>
          </a:p>
          <a:p>
            <a:r>
              <a:rPr lang="en-GB" dirty="0"/>
              <a:t>NHS (2023) </a:t>
            </a:r>
            <a:r>
              <a:rPr lang="en-GB" i="1" dirty="0"/>
              <a:t>Osteoarthritis. </a:t>
            </a:r>
          </a:p>
          <a:p>
            <a:pPr marL="0" indent="0">
              <a:buNone/>
            </a:pPr>
            <a:r>
              <a:rPr lang="en-GB" dirty="0">
                <a:hlinkClick r:id="rId6"/>
              </a:rPr>
              <a:t>https://www.nhs.uk/conditions/osteoarthritis/</a:t>
            </a:r>
            <a:endParaRPr lang="en-GB" dirty="0"/>
          </a:p>
          <a:p>
            <a:r>
              <a:rPr lang="en-GB" dirty="0"/>
              <a:t>NHS (2023) </a:t>
            </a:r>
            <a:r>
              <a:rPr lang="en-GB" i="1" dirty="0"/>
              <a:t>Osteoarthritis – treatment.</a:t>
            </a:r>
          </a:p>
          <a:p>
            <a:pPr marL="0" indent="0">
              <a:buNone/>
            </a:pPr>
            <a:r>
              <a:rPr lang="en-GB" dirty="0">
                <a:hlinkClick r:id="rId7"/>
              </a:rPr>
              <a:t>https://www.nhs.uk/conditions/osteoarthritis/treatment/</a:t>
            </a:r>
            <a:endParaRPr lang="en-GB" dirty="0"/>
          </a:p>
          <a:p>
            <a:r>
              <a:rPr lang="en-GB" dirty="0"/>
              <a:t>NICE (2022) </a:t>
            </a:r>
            <a:r>
              <a:rPr lang="en-GB" i="1" dirty="0"/>
              <a:t>Osteoarthritis in over 16s: diagnosis and management (NG226).</a:t>
            </a:r>
          </a:p>
          <a:p>
            <a:pPr marL="0" indent="0">
              <a:buNone/>
            </a:pPr>
            <a:r>
              <a:rPr lang="en-GB" dirty="0">
                <a:hlinkClick r:id="rId8"/>
              </a:rPr>
              <a:t>https://www.nice.org.uk/guidance/ng226</a:t>
            </a:r>
            <a:endParaRPr lang="en-GB" dirty="0"/>
          </a:p>
          <a:p>
            <a:r>
              <a:rPr lang="en-GB" dirty="0"/>
              <a:t>Tortora, G. and Derrickson, B. (2021) </a:t>
            </a:r>
            <a:r>
              <a:rPr lang="en-GB" i="1" dirty="0"/>
              <a:t>Principles of Anatomy and Physiology. </a:t>
            </a:r>
            <a:r>
              <a:rPr lang="en-GB" dirty="0"/>
              <a:t>16th </a:t>
            </a:r>
            <a:r>
              <a:rPr lang="en-GB" dirty="0" err="1"/>
              <a:t>edn</a:t>
            </a:r>
            <a:r>
              <a:rPr lang="en-GB" dirty="0"/>
              <a:t>. Wiley.</a:t>
            </a:r>
          </a:p>
          <a:p>
            <a:r>
              <a:rPr lang="en-GB" dirty="0"/>
              <a:t>WHO (2022) </a:t>
            </a:r>
            <a:r>
              <a:rPr lang="en-GB" i="1" dirty="0"/>
              <a:t>Musculoskeletal conditions.</a:t>
            </a:r>
          </a:p>
          <a:p>
            <a:pPr marL="0" indent="0">
              <a:buNone/>
            </a:pPr>
            <a:r>
              <a:rPr lang="en-GB" dirty="0">
                <a:hlinkClick r:id="rId9"/>
              </a:rPr>
              <a:t>https://www.who.int/news-room/fact-sheets/detail/musculoskeletal-conditions</a:t>
            </a:r>
            <a:endParaRPr lang="en-GB" dirty="0"/>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1C88719E-B140-5C66-E5EB-C0D28AD7B26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48218" y="5140546"/>
            <a:ext cx="487363" cy="487363"/>
          </a:xfrm>
          <a:prstGeom prst="rect">
            <a:avLst/>
          </a:prstGeom>
        </p:spPr>
      </p:pic>
    </p:spTree>
    <p:extLst>
      <p:ext uri="{BB962C8B-B14F-4D97-AF65-F5344CB8AC3E}">
        <p14:creationId xmlns:p14="http://schemas.microsoft.com/office/powerpoint/2010/main" val="12456324"/>
      </p:ext>
    </p:extLst>
  </p:cSld>
  <p:clrMapOvr>
    <a:masterClrMapping/>
  </p:clrMapOvr>
  <mc:AlternateContent xmlns:mc="http://schemas.openxmlformats.org/markup-compatibility/2006">
    <mc:Choice xmlns:p14="http://schemas.microsoft.com/office/powerpoint/2010/main" Requires="p14">
      <p:transition spd="slow" p14:dur="2000" advTm="12774"/>
    </mc:Choice>
    <mc:Fallback>
      <p:transition spd="slow" advTm="12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7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47</TotalTime>
  <Words>1897</Words>
  <Application>Microsoft Office PowerPoint</Application>
  <PresentationFormat>Widescreen</PresentationFormat>
  <Paragraphs>148</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Calisto MT</vt:lpstr>
      <vt:lpstr>Univers Condensed</vt:lpstr>
      <vt:lpstr>ChronicleVTI</vt:lpstr>
      <vt:lpstr>SUGGESTED CARE PLAN FOR A PATIENT WITH osteoarthritis</vt:lpstr>
      <vt:lpstr>Introduction: Musculoskeletal disorders in  the uk</vt:lpstr>
      <vt:lpstr>Overview of osteoarthritis</vt:lpstr>
      <vt:lpstr>Fictional patient case study</vt:lpstr>
      <vt:lpstr>Body system 1: Musculoskeletal system</vt:lpstr>
      <vt:lpstr>Physiology of musculoskeletal system</vt:lpstr>
      <vt:lpstr>Body system 2: Nervous system</vt:lpstr>
      <vt:lpstr>Impact of osteoarthritis on body systems</vt:lpstr>
      <vt:lpstr>Lifestyle risk factors</vt:lpstr>
      <vt:lpstr>Care plan: Assessment and monitoring</vt:lpstr>
      <vt:lpstr>Care plan: Treatment and management </vt:lpstr>
      <vt:lpstr>Care plan: Daily routine</vt:lpstr>
      <vt:lpstr>Communication and ethical consideration</vt:lpstr>
      <vt:lpstr>Improving health and well-being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SUGGESTED CARE PLAN FOR A PATIENT WITH osteoarthritis</dc:title>
  <dc:creator/>
  <cp:lastModifiedBy>Nabila Noreen (2425430)</cp:lastModifiedBy>
  <cp:revision>1222</cp:revision>
  <dcterms:created xsi:type="dcterms:W3CDTF">2026-03-07T16:35:45Z</dcterms:created>
  <dcterms:modified xsi:type="dcterms:W3CDTF">2026-03-19T14:30:47Z</dcterms:modified>
</cp:coreProperties>
</file>