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77" r:id="rId3"/>
    <p:sldId id="264" r:id="rId4"/>
    <p:sldId id="261" r:id="rId5"/>
    <p:sldId id="265" r:id="rId6"/>
    <p:sldId id="266" r:id="rId7"/>
    <p:sldId id="267" r:id="rId8"/>
    <p:sldId id="260" r:id="rId9"/>
    <p:sldId id="268" r:id="rId10"/>
    <p:sldId id="269" r:id="rId11"/>
    <p:sldId id="270" r:id="rId12"/>
    <p:sldId id="271" r:id="rId13"/>
    <p:sldId id="272" r:id="rId14"/>
    <p:sldId id="273" r:id="rId15"/>
    <p:sldId id="274" r:id="rId16"/>
    <p:sldId id="275" r:id="rId17"/>
    <p:sldId id="276" r:id="rId18"/>
    <p:sldId id="278" r:id="rId19"/>
    <p:sldId id="279" r:id="rId20"/>
    <p:sldId id="280" r:id="rId21"/>
    <p:sldId id="281" r:id="rId22"/>
    <p:sldId id="282"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5" d="100"/>
          <a:sy n="105" d="100"/>
        </p:scale>
        <p:origin x="1068"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9A140-5A3D-A9C6-0911-E324F547CD8A}"/>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11DA9BAB-3555-54BD-4891-C55B1C4288F6}"/>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1A0A57A-FD8F-EBC5-D93A-1AE75E0FAE5C}"/>
              </a:ext>
            </a:extLst>
          </p:cNvPr>
          <p:cNvSpPr>
            <a:spLocks noGrp="1"/>
          </p:cNvSpPr>
          <p:nvPr>
            <p:ph type="dt" sz="half" idx="10"/>
          </p:nvPr>
        </p:nvSpPr>
        <p:spPr/>
        <p:txBody>
          <a:bodyPr/>
          <a:lstStyle/>
          <a:p>
            <a:fld id="{1920A979-55BC-4434-8325-9F180C284133}" type="datetimeFigureOut">
              <a:rPr lang="en-US" smtClean="0"/>
              <a:t>11/9/2022</a:t>
            </a:fld>
            <a:endParaRPr lang="en-GB"/>
          </a:p>
        </p:txBody>
      </p:sp>
      <p:sp>
        <p:nvSpPr>
          <p:cNvPr id="5" name="Footer Placeholder 4">
            <a:extLst>
              <a:ext uri="{FF2B5EF4-FFF2-40B4-BE49-F238E27FC236}">
                <a16:creationId xmlns:a16="http://schemas.microsoft.com/office/drawing/2014/main" id="{2BB108DA-8669-DB28-140C-9A822089D7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42762B-646D-50A5-9001-04E4BADBB71C}"/>
              </a:ext>
            </a:extLst>
          </p:cNvPr>
          <p:cNvSpPr>
            <a:spLocks noGrp="1"/>
          </p:cNvSpPr>
          <p:nvPr>
            <p:ph type="sldNum" sz="quarter" idx="12"/>
          </p:nvPr>
        </p:nvSpPr>
        <p:spPr/>
        <p:txBody>
          <a:bodyPr/>
          <a:lstStyle/>
          <a:p>
            <a:fld id="{4C68C7D5-7A5C-4753-B0AA-9E2F3CFFCEF0}" type="slidenum">
              <a:rPr lang="en-GB" smtClean="0"/>
              <a:t>‹#›</a:t>
            </a:fld>
            <a:endParaRPr lang="en-GB"/>
          </a:p>
        </p:txBody>
      </p:sp>
    </p:spTree>
    <p:extLst>
      <p:ext uri="{BB962C8B-B14F-4D97-AF65-F5344CB8AC3E}">
        <p14:creationId xmlns:p14="http://schemas.microsoft.com/office/powerpoint/2010/main" val="1181130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05A2D-654F-EF79-6CFD-178C11F231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433FAC-1C38-A1FE-BF9D-3F9BDBEB40C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C31A25-1410-12AD-0B96-D773E09B1916}"/>
              </a:ext>
            </a:extLst>
          </p:cNvPr>
          <p:cNvSpPr>
            <a:spLocks noGrp="1"/>
          </p:cNvSpPr>
          <p:nvPr>
            <p:ph type="dt" sz="half" idx="10"/>
          </p:nvPr>
        </p:nvSpPr>
        <p:spPr/>
        <p:txBody>
          <a:bodyPr/>
          <a:lstStyle/>
          <a:p>
            <a:fld id="{1920A979-55BC-4434-8325-9F180C284133}" type="datetimeFigureOut">
              <a:rPr lang="en-US" smtClean="0"/>
              <a:t>11/9/2022</a:t>
            </a:fld>
            <a:endParaRPr lang="en-GB"/>
          </a:p>
        </p:txBody>
      </p:sp>
      <p:sp>
        <p:nvSpPr>
          <p:cNvPr id="5" name="Footer Placeholder 4">
            <a:extLst>
              <a:ext uri="{FF2B5EF4-FFF2-40B4-BE49-F238E27FC236}">
                <a16:creationId xmlns:a16="http://schemas.microsoft.com/office/drawing/2014/main" id="{53E9556F-AE05-B53A-91E6-9715DC0BF7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5B6522-C5AA-BD11-361A-F735CFA20E2B}"/>
              </a:ext>
            </a:extLst>
          </p:cNvPr>
          <p:cNvSpPr>
            <a:spLocks noGrp="1"/>
          </p:cNvSpPr>
          <p:nvPr>
            <p:ph type="sldNum" sz="quarter" idx="12"/>
          </p:nvPr>
        </p:nvSpPr>
        <p:spPr/>
        <p:txBody>
          <a:bodyPr/>
          <a:lstStyle/>
          <a:p>
            <a:fld id="{4C68C7D5-7A5C-4753-B0AA-9E2F3CFFCEF0}" type="slidenum">
              <a:rPr lang="en-GB" smtClean="0"/>
              <a:t>‹#›</a:t>
            </a:fld>
            <a:endParaRPr lang="en-GB"/>
          </a:p>
        </p:txBody>
      </p:sp>
    </p:spTree>
    <p:extLst>
      <p:ext uri="{BB962C8B-B14F-4D97-AF65-F5344CB8AC3E}">
        <p14:creationId xmlns:p14="http://schemas.microsoft.com/office/powerpoint/2010/main" val="3102043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FC634-AEFA-02C2-A6C8-82D95DABEC04}"/>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146E07-9655-99A4-A9BC-1C97B82A2C41}"/>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AB6E9-B61C-BADC-2EEA-F09BD357EEAE}"/>
              </a:ext>
            </a:extLst>
          </p:cNvPr>
          <p:cNvSpPr>
            <a:spLocks noGrp="1"/>
          </p:cNvSpPr>
          <p:nvPr>
            <p:ph type="dt" sz="half" idx="10"/>
          </p:nvPr>
        </p:nvSpPr>
        <p:spPr/>
        <p:txBody>
          <a:bodyPr/>
          <a:lstStyle/>
          <a:p>
            <a:fld id="{1920A979-55BC-4434-8325-9F180C284133}" type="datetimeFigureOut">
              <a:rPr lang="en-US" smtClean="0"/>
              <a:t>11/9/2022</a:t>
            </a:fld>
            <a:endParaRPr lang="en-GB"/>
          </a:p>
        </p:txBody>
      </p:sp>
      <p:sp>
        <p:nvSpPr>
          <p:cNvPr id="5" name="Footer Placeholder 4">
            <a:extLst>
              <a:ext uri="{FF2B5EF4-FFF2-40B4-BE49-F238E27FC236}">
                <a16:creationId xmlns:a16="http://schemas.microsoft.com/office/drawing/2014/main" id="{9D1DE6B9-B270-EFA6-FD9A-0E7BDE10A7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B89100-87B0-444E-9A1E-2B0D7159A807}"/>
              </a:ext>
            </a:extLst>
          </p:cNvPr>
          <p:cNvSpPr>
            <a:spLocks noGrp="1"/>
          </p:cNvSpPr>
          <p:nvPr>
            <p:ph type="sldNum" sz="quarter" idx="12"/>
          </p:nvPr>
        </p:nvSpPr>
        <p:spPr/>
        <p:txBody>
          <a:bodyPr/>
          <a:lstStyle/>
          <a:p>
            <a:fld id="{4C68C7D5-7A5C-4753-B0AA-9E2F3CFFCEF0}" type="slidenum">
              <a:rPr lang="en-GB" smtClean="0"/>
              <a:t>‹#›</a:t>
            </a:fld>
            <a:endParaRPr lang="en-GB"/>
          </a:p>
        </p:txBody>
      </p:sp>
    </p:spTree>
    <p:extLst>
      <p:ext uri="{BB962C8B-B14F-4D97-AF65-F5344CB8AC3E}">
        <p14:creationId xmlns:p14="http://schemas.microsoft.com/office/powerpoint/2010/main" val="29160536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99AC4-9245-F5A7-89A6-1551D60BD4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0567C-113C-52CD-080B-D91C6178D509}"/>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050675-0869-FE3C-3372-2DD904EB3E86}"/>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FF94E44-78D6-29FB-9866-BD2FEA6B6915}"/>
              </a:ext>
            </a:extLst>
          </p:cNvPr>
          <p:cNvSpPr>
            <a:spLocks noGrp="1"/>
          </p:cNvSpPr>
          <p:nvPr>
            <p:ph type="dt" sz="half" idx="10"/>
          </p:nvPr>
        </p:nvSpPr>
        <p:spPr/>
        <p:txBody>
          <a:bodyPr/>
          <a:lstStyle/>
          <a:p>
            <a:fld id="{1920A979-55BC-4434-8325-9F180C284133}" type="datetimeFigureOut">
              <a:rPr lang="en-US" smtClean="0"/>
              <a:t>11/9/2022</a:t>
            </a:fld>
            <a:endParaRPr lang="en-GB"/>
          </a:p>
        </p:txBody>
      </p:sp>
      <p:sp>
        <p:nvSpPr>
          <p:cNvPr id="6" name="Footer Placeholder 5">
            <a:extLst>
              <a:ext uri="{FF2B5EF4-FFF2-40B4-BE49-F238E27FC236}">
                <a16:creationId xmlns:a16="http://schemas.microsoft.com/office/drawing/2014/main" id="{44B9DFDF-A624-2722-ABF1-5F60112628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8F39F4-BD4C-32FC-3710-06D0243ED36C}"/>
              </a:ext>
            </a:extLst>
          </p:cNvPr>
          <p:cNvSpPr>
            <a:spLocks noGrp="1"/>
          </p:cNvSpPr>
          <p:nvPr>
            <p:ph type="sldNum" sz="quarter" idx="12"/>
          </p:nvPr>
        </p:nvSpPr>
        <p:spPr/>
        <p:txBody>
          <a:bodyPr/>
          <a:lstStyle/>
          <a:p>
            <a:fld id="{4C68C7D5-7A5C-4753-B0AA-9E2F3CFFCEF0}" type="slidenum">
              <a:rPr lang="en-GB" smtClean="0"/>
              <a:t>‹#›</a:t>
            </a:fld>
            <a:endParaRPr lang="en-GB"/>
          </a:p>
        </p:txBody>
      </p:sp>
    </p:spTree>
    <p:extLst>
      <p:ext uri="{BB962C8B-B14F-4D97-AF65-F5344CB8AC3E}">
        <p14:creationId xmlns:p14="http://schemas.microsoft.com/office/powerpoint/2010/main" val="20586990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842A4-DFC7-42A3-9FA5-EB467F7332E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8BD0C1-39FC-D4A7-1567-2B9AD8347B6D}"/>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41C74117-00DC-F59F-B6F0-A53E0F1A5C05}"/>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ADF8B66-6A73-A611-221D-F20ACCB86CB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358BD0B-F703-1596-F5E4-B54115778B70}"/>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C66042B-00D5-737F-0B2B-92101DD40A1F}"/>
              </a:ext>
            </a:extLst>
          </p:cNvPr>
          <p:cNvSpPr>
            <a:spLocks noGrp="1"/>
          </p:cNvSpPr>
          <p:nvPr>
            <p:ph type="dt" sz="half" idx="10"/>
          </p:nvPr>
        </p:nvSpPr>
        <p:spPr/>
        <p:txBody>
          <a:bodyPr/>
          <a:lstStyle/>
          <a:p>
            <a:fld id="{1920A979-55BC-4434-8325-9F180C284133}" type="datetimeFigureOut">
              <a:rPr lang="en-US" smtClean="0"/>
              <a:t>11/9/2022</a:t>
            </a:fld>
            <a:endParaRPr lang="en-GB"/>
          </a:p>
        </p:txBody>
      </p:sp>
      <p:sp>
        <p:nvSpPr>
          <p:cNvPr id="8" name="Footer Placeholder 7">
            <a:extLst>
              <a:ext uri="{FF2B5EF4-FFF2-40B4-BE49-F238E27FC236}">
                <a16:creationId xmlns:a16="http://schemas.microsoft.com/office/drawing/2014/main" id="{13256E3E-BD30-A431-89F1-EAC47B7AD47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C92FA4A-D1A3-E42E-89FF-263E4448B662}"/>
              </a:ext>
            </a:extLst>
          </p:cNvPr>
          <p:cNvSpPr>
            <a:spLocks noGrp="1"/>
          </p:cNvSpPr>
          <p:nvPr>
            <p:ph type="sldNum" sz="quarter" idx="12"/>
          </p:nvPr>
        </p:nvSpPr>
        <p:spPr/>
        <p:txBody>
          <a:bodyPr/>
          <a:lstStyle/>
          <a:p>
            <a:fld id="{4C68C7D5-7A5C-4753-B0AA-9E2F3CFFCEF0}" type="slidenum">
              <a:rPr lang="en-GB" smtClean="0"/>
              <a:t>‹#›</a:t>
            </a:fld>
            <a:endParaRPr lang="en-GB"/>
          </a:p>
        </p:txBody>
      </p:sp>
    </p:spTree>
    <p:extLst>
      <p:ext uri="{BB962C8B-B14F-4D97-AF65-F5344CB8AC3E}">
        <p14:creationId xmlns:p14="http://schemas.microsoft.com/office/powerpoint/2010/main" val="3582678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7030D-D6DD-246F-8204-0E44C2F12CB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DFA6301-B5A5-2C53-FD4F-4D525D311F40}"/>
              </a:ext>
            </a:extLst>
          </p:cNvPr>
          <p:cNvSpPr>
            <a:spLocks noGrp="1"/>
          </p:cNvSpPr>
          <p:nvPr>
            <p:ph type="dt" sz="half" idx="10"/>
          </p:nvPr>
        </p:nvSpPr>
        <p:spPr/>
        <p:txBody>
          <a:bodyPr/>
          <a:lstStyle/>
          <a:p>
            <a:fld id="{1920A979-55BC-4434-8325-9F180C284133}" type="datetimeFigureOut">
              <a:rPr lang="en-US" smtClean="0"/>
              <a:t>11/9/2022</a:t>
            </a:fld>
            <a:endParaRPr lang="en-GB"/>
          </a:p>
        </p:txBody>
      </p:sp>
      <p:sp>
        <p:nvSpPr>
          <p:cNvPr id="4" name="Footer Placeholder 3">
            <a:extLst>
              <a:ext uri="{FF2B5EF4-FFF2-40B4-BE49-F238E27FC236}">
                <a16:creationId xmlns:a16="http://schemas.microsoft.com/office/drawing/2014/main" id="{D4827873-D5BE-2E15-FF55-AF854CB4ED8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E77D46B-5458-F6F9-6E30-7BEF258824A3}"/>
              </a:ext>
            </a:extLst>
          </p:cNvPr>
          <p:cNvSpPr>
            <a:spLocks noGrp="1"/>
          </p:cNvSpPr>
          <p:nvPr>
            <p:ph type="sldNum" sz="quarter" idx="12"/>
          </p:nvPr>
        </p:nvSpPr>
        <p:spPr/>
        <p:txBody>
          <a:bodyPr/>
          <a:lstStyle/>
          <a:p>
            <a:fld id="{4C68C7D5-7A5C-4753-B0AA-9E2F3CFFCEF0}" type="slidenum">
              <a:rPr lang="en-GB" smtClean="0"/>
              <a:t>‹#›</a:t>
            </a:fld>
            <a:endParaRPr lang="en-GB"/>
          </a:p>
        </p:txBody>
      </p:sp>
    </p:spTree>
    <p:extLst>
      <p:ext uri="{BB962C8B-B14F-4D97-AF65-F5344CB8AC3E}">
        <p14:creationId xmlns:p14="http://schemas.microsoft.com/office/powerpoint/2010/main" val="28990593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46A67D-3838-CBE9-C6FE-5CD386742D2E}"/>
              </a:ext>
            </a:extLst>
          </p:cNvPr>
          <p:cNvSpPr>
            <a:spLocks noGrp="1"/>
          </p:cNvSpPr>
          <p:nvPr>
            <p:ph type="dt" sz="half" idx="10"/>
          </p:nvPr>
        </p:nvSpPr>
        <p:spPr/>
        <p:txBody>
          <a:bodyPr/>
          <a:lstStyle/>
          <a:p>
            <a:fld id="{1920A979-55BC-4434-8325-9F180C284133}" type="datetimeFigureOut">
              <a:rPr lang="en-US" smtClean="0"/>
              <a:t>11/9/2022</a:t>
            </a:fld>
            <a:endParaRPr lang="en-GB"/>
          </a:p>
        </p:txBody>
      </p:sp>
      <p:sp>
        <p:nvSpPr>
          <p:cNvPr id="3" name="Footer Placeholder 2">
            <a:extLst>
              <a:ext uri="{FF2B5EF4-FFF2-40B4-BE49-F238E27FC236}">
                <a16:creationId xmlns:a16="http://schemas.microsoft.com/office/drawing/2014/main" id="{97296CBC-7113-6B3A-9528-6558FCCC81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AFA3EE-EEAD-D98D-332C-4842645BA74B}"/>
              </a:ext>
            </a:extLst>
          </p:cNvPr>
          <p:cNvSpPr>
            <a:spLocks noGrp="1"/>
          </p:cNvSpPr>
          <p:nvPr>
            <p:ph type="sldNum" sz="quarter" idx="12"/>
          </p:nvPr>
        </p:nvSpPr>
        <p:spPr/>
        <p:txBody>
          <a:bodyPr/>
          <a:lstStyle/>
          <a:p>
            <a:fld id="{4C68C7D5-7A5C-4753-B0AA-9E2F3CFFCEF0}" type="slidenum">
              <a:rPr lang="en-GB" smtClean="0"/>
              <a:t>‹#›</a:t>
            </a:fld>
            <a:endParaRPr lang="en-GB"/>
          </a:p>
        </p:txBody>
      </p:sp>
    </p:spTree>
    <p:extLst>
      <p:ext uri="{BB962C8B-B14F-4D97-AF65-F5344CB8AC3E}">
        <p14:creationId xmlns:p14="http://schemas.microsoft.com/office/powerpoint/2010/main" val="1383157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F1C69-A4EE-87AF-CACF-24AA8FF34308}"/>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E5C328-618D-7DBE-D1F5-654C27D9A515}"/>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3C8B759-9F35-D5F1-9028-6199B6CF4CED}"/>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83E13417-A173-A221-7EBE-CD035C7D17A8}"/>
              </a:ext>
            </a:extLst>
          </p:cNvPr>
          <p:cNvSpPr>
            <a:spLocks noGrp="1"/>
          </p:cNvSpPr>
          <p:nvPr>
            <p:ph type="dt" sz="half" idx="10"/>
          </p:nvPr>
        </p:nvSpPr>
        <p:spPr/>
        <p:txBody>
          <a:bodyPr/>
          <a:lstStyle/>
          <a:p>
            <a:fld id="{1920A979-55BC-4434-8325-9F180C284133}" type="datetimeFigureOut">
              <a:rPr lang="en-US" smtClean="0"/>
              <a:t>11/9/2022</a:t>
            </a:fld>
            <a:endParaRPr lang="en-GB"/>
          </a:p>
        </p:txBody>
      </p:sp>
      <p:sp>
        <p:nvSpPr>
          <p:cNvPr id="6" name="Footer Placeholder 5">
            <a:extLst>
              <a:ext uri="{FF2B5EF4-FFF2-40B4-BE49-F238E27FC236}">
                <a16:creationId xmlns:a16="http://schemas.microsoft.com/office/drawing/2014/main" id="{B9ABB7D0-CA7A-B105-EE2D-26E4FFF53C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EDBE12-FDDD-27B0-7415-F6CBAC804E9E}"/>
              </a:ext>
            </a:extLst>
          </p:cNvPr>
          <p:cNvSpPr>
            <a:spLocks noGrp="1"/>
          </p:cNvSpPr>
          <p:nvPr>
            <p:ph type="sldNum" sz="quarter" idx="12"/>
          </p:nvPr>
        </p:nvSpPr>
        <p:spPr/>
        <p:txBody>
          <a:bodyPr/>
          <a:lstStyle/>
          <a:p>
            <a:fld id="{4C68C7D5-7A5C-4753-B0AA-9E2F3CFFCEF0}" type="slidenum">
              <a:rPr lang="en-GB" smtClean="0"/>
              <a:t>‹#›</a:t>
            </a:fld>
            <a:endParaRPr lang="en-GB"/>
          </a:p>
        </p:txBody>
      </p:sp>
    </p:spTree>
    <p:extLst>
      <p:ext uri="{BB962C8B-B14F-4D97-AF65-F5344CB8AC3E}">
        <p14:creationId xmlns:p14="http://schemas.microsoft.com/office/powerpoint/2010/main" val="2854776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1DB48-6830-B8FC-E4DC-624C1A1DBEA2}"/>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198631-B593-FE6D-447E-1AD95FE70375}"/>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010D1E7E-2484-3A8E-C087-303C12FCF31D}"/>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4AE0023-659D-2956-B80A-7AAE95C33CF7}"/>
              </a:ext>
            </a:extLst>
          </p:cNvPr>
          <p:cNvSpPr>
            <a:spLocks noGrp="1"/>
          </p:cNvSpPr>
          <p:nvPr>
            <p:ph type="dt" sz="half" idx="10"/>
          </p:nvPr>
        </p:nvSpPr>
        <p:spPr/>
        <p:txBody>
          <a:bodyPr/>
          <a:lstStyle/>
          <a:p>
            <a:fld id="{1920A979-55BC-4434-8325-9F180C284133}" type="datetimeFigureOut">
              <a:rPr lang="en-US" smtClean="0"/>
              <a:t>11/9/2022</a:t>
            </a:fld>
            <a:endParaRPr lang="en-GB"/>
          </a:p>
        </p:txBody>
      </p:sp>
      <p:sp>
        <p:nvSpPr>
          <p:cNvPr id="6" name="Footer Placeholder 5">
            <a:extLst>
              <a:ext uri="{FF2B5EF4-FFF2-40B4-BE49-F238E27FC236}">
                <a16:creationId xmlns:a16="http://schemas.microsoft.com/office/drawing/2014/main" id="{08B6438A-A9EC-E987-BE7C-5CE78BE0DA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40172A-6966-0CC9-2C01-256B8A71C536}"/>
              </a:ext>
            </a:extLst>
          </p:cNvPr>
          <p:cNvSpPr>
            <a:spLocks noGrp="1"/>
          </p:cNvSpPr>
          <p:nvPr>
            <p:ph type="sldNum" sz="quarter" idx="12"/>
          </p:nvPr>
        </p:nvSpPr>
        <p:spPr/>
        <p:txBody>
          <a:bodyPr/>
          <a:lstStyle/>
          <a:p>
            <a:fld id="{4C68C7D5-7A5C-4753-B0AA-9E2F3CFFCEF0}" type="slidenum">
              <a:rPr lang="en-GB" smtClean="0"/>
              <a:t>‹#›</a:t>
            </a:fld>
            <a:endParaRPr lang="en-GB"/>
          </a:p>
        </p:txBody>
      </p:sp>
    </p:spTree>
    <p:extLst>
      <p:ext uri="{BB962C8B-B14F-4D97-AF65-F5344CB8AC3E}">
        <p14:creationId xmlns:p14="http://schemas.microsoft.com/office/powerpoint/2010/main" val="34945182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A9F17-4D62-4384-E7B5-15AB25C1967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DBDEE8-0432-4AEC-69BC-12C531C4ACE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FFF8CF-F921-7C9C-81F5-6ADF03D7F9C4}"/>
              </a:ext>
            </a:extLst>
          </p:cNvPr>
          <p:cNvSpPr>
            <a:spLocks noGrp="1"/>
          </p:cNvSpPr>
          <p:nvPr>
            <p:ph type="dt" sz="half" idx="10"/>
          </p:nvPr>
        </p:nvSpPr>
        <p:spPr/>
        <p:txBody>
          <a:bodyPr/>
          <a:lstStyle/>
          <a:p>
            <a:fld id="{1920A979-55BC-4434-8325-9F180C284133}" type="datetimeFigureOut">
              <a:rPr lang="en-US" smtClean="0"/>
              <a:t>11/9/2022</a:t>
            </a:fld>
            <a:endParaRPr lang="en-GB"/>
          </a:p>
        </p:txBody>
      </p:sp>
      <p:sp>
        <p:nvSpPr>
          <p:cNvPr id="5" name="Footer Placeholder 4">
            <a:extLst>
              <a:ext uri="{FF2B5EF4-FFF2-40B4-BE49-F238E27FC236}">
                <a16:creationId xmlns:a16="http://schemas.microsoft.com/office/drawing/2014/main" id="{3E725B5C-F4AD-6ECC-B827-B294561C96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759C34-3ABA-EAF4-B04B-B3E5B643670A}"/>
              </a:ext>
            </a:extLst>
          </p:cNvPr>
          <p:cNvSpPr>
            <a:spLocks noGrp="1"/>
          </p:cNvSpPr>
          <p:nvPr>
            <p:ph type="sldNum" sz="quarter" idx="12"/>
          </p:nvPr>
        </p:nvSpPr>
        <p:spPr/>
        <p:txBody>
          <a:bodyPr/>
          <a:lstStyle/>
          <a:p>
            <a:fld id="{4C68C7D5-7A5C-4753-B0AA-9E2F3CFFCEF0}" type="slidenum">
              <a:rPr lang="en-GB" smtClean="0"/>
              <a:t>‹#›</a:t>
            </a:fld>
            <a:endParaRPr lang="en-GB"/>
          </a:p>
        </p:txBody>
      </p:sp>
    </p:spTree>
    <p:extLst>
      <p:ext uri="{BB962C8B-B14F-4D97-AF65-F5344CB8AC3E}">
        <p14:creationId xmlns:p14="http://schemas.microsoft.com/office/powerpoint/2010/main" val="3206050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6B7EBC-424A-067B-0EE6-1B826939F03C}"/>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0A6308-5DCB-D6A2-2388-C36C97EA40E5}"/>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D51CE2-F7CD-B983-47A2-3E5380B34F71}"/>
              </a:ext>
            </a:extLst>
          </p:cNvPr>
          <p:cNvSpPr>
            <a:spLocks noGrp="1"/>
          </p:cNvSpPr>
          <p:nvPr>
            <p:ph type="dt" sz="half" idx="10"/>
          </p:nvPr>
        </p:nvSpPr>
        <p:spPr/>
        <p:txBody>
          <a:bodyPr/>
          <a:lstStyle/>
          <a:p>
            <a:fld id="{1920A979-55BC-4434-8325-9F180C284133}" type="datetimeFigureOut">
              <a:rPr lang="en-US" smtClean="0"/>
              <a:t>11/9/2022</a:t>
            </a:fld>
            <a:endParaRPr lang="en-GB"/>
          </a:p>
        </p:txBody>
      </p:sp>
      <p:sp>
        <p:nvSpPr>
          <p:cNvPr id="5" name="Footer Placeholder 4">
            <a:extLst>
              <a:ext uri="{FF2B5EF4-FFF2-40B4-BE49-F238E27FC236}">
                <a16:creationId xmlns:a16="http://schemas.microsoft.com/office/drawing/2014/main" id="{057F0B32-3C0D-A815-94BB-A3B7A15497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85C527-DA4B-FDE0-D41E-D255061FCF2D}"/>
              </a:ext>
            </a:extLst>
          </p:cNvPr>
          <p:cNvSpPr>
            <a:spLocks noGrp="1"/>
          </p:cNvSpPr>
          <p:nvPr>
            <p:ph type="sldNum" sz="quarter" idx="12"/>
          </p:nvPr>
        </p:nvSpPr>
        <p:spPr/>
        <p:txBody>
          <a:bodyPr/>
          <a:lstStyle/>
          <a:p>
            <a:fld id="{4C68C7D5-7A5C-4753-B0AA-9E2F3CFFCEF0}" type="slidenum">
              <a:rPr lang="en-GB" smtClean="0"/>
              <a:t>‹#›</a:t>
            </a:fld>
            <a:endParaRPr lang="en-GB"/>
          </a:p>
        </p:txBody>
      </p:sp>
    </p:spTree>
    <p:extLst>
      <p:ext uri="{BB962C8B-B14F-4D97-AF65-F5344CB8AC3E}">
        <p14:creationId xmlns:p14="http://schemas.microsoft.com/office/powerpoint/2010/main" val="304420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CAF2A9-5937-07AA-5904-FDCF4DDC3533}"/>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77BAA6-6433-EEE6-BA75-B9C39B19B576}"/>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5E04ED-E066-C1FC-F241-10BBE542F933}"/>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920A979-55BC-4434-8325-9F180C284133}" type="datetimeFigureOut">
              <a:rPr lang="en-US" smtClean="0"/>
              <a:t>11/9/2022</a:t>
            </a:fld>
            <a:endParaRPr lang="en-GB"/>
          </a:p>
        </p:txBody>
      </p:sp>
      <p:sp>
        <p:nvSpPr>
          <p:cNvPr id="5" name="Footer Placeholder 4">
            <a:extLst>
              <a:ext uri="{FF2B5EF4-FFF2-40B4-BE49-F238E27FC236}">
                <a16:creationId xmlns:a16="http://schemas.microsoft.com/office/drawing/2014/main" id="{90EBEB3E-E482-81D7-5832-B0405A17B428}"/>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D326A43-3867-DDA8-D02F-E8A866652564}"/>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C68C7D5-7A5C-4753-B0AA-9E2F3CFFCEF0}" type="slidenum">
              <a:rPr lang="en-GB" smtClean="0"/>
              <a:t>‹#›</a:t>
            </a:fld>
            <a:endParaRPr lang="en-GB"/>
          </a:p>
        </p:txBody>
      </p:sp>
    </p:spTree>
    <p:extLst>
      <p:ext uri="{BB962C8B-B14F-4D97-AF65-F5344CB8AC3E}">
        <p14:creationId xmlns:p14="http://schemas.microsoft.com/office/powerpoint/2010/main" val="128671404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olourful carved figures of humans">
            <a:extLst>
              <a:ext uri="{FF2B5EF4-FFF2-40B4-BE49-F238E27FC236}">
                <a16:creationId xmlns:a16="http://schemas.microsoft.com/office/drawing/2014/main" id="{B0852AC8-0501-C2C7-703A-A46804F8C8E6}"/>
              </a:ext>
            </a:extLst>
          </p:cNvPr>
          <p:cNvPicPr>
            <a:picLocks noChangeAspect="1"/>
          </p:cNvPicPr>
          <p:nvPr/>
        </p:nvPicPr>
        <p:blipFill rotWithShape="1">
          <a:blip r:embed="rId2"/>
          <a:srcRect l="2616" r="2383" b="-1"/>
          <a:stretch/>
        </p:blipFill>
        <p:spPr>
          <a:xfrm>
            <a:off x="-2285" y="10"/>
            <a:ext cx="9143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9143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2960" y="325550"/>
            <a:ext cx="75438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defTabSz="914400"/>
            <a:r>
              <a:rPr lang="en-US" sz="4500">
                <a:solidFill>
                  <a:srgbClr val="FFFFFF"/>
                </a:solidFill>
              </a:rPr>
              <a:t>Multidisciplinary Teams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F0AD10-3ACA-8254-CCF8-1DFA0D0BE543}"/>
              </a:ext>
            </a:extLst>
          </p:cNvPr>
          <p:cNvSpPr>
            <a:spLocks noGrp="1"/>
          </p:cNvSpPr>
          <p:nvPr>
            <p:ph type="title"/>
          </p:nvPr>
        </p:nvSpPr>
        <p:spPr>
          <a:xfrm>
            <a:off x="515125" y="1153572"/>
            <a:ext cx="2400300" cy="4461163"/>
          </a:xfrm>
        </p:spPr>
        <p:txBody>
          <a:bodyPr>
            <a:normAutofit/>
          </a:bodyPr>
          <a:lstStyle/>
          <a:p>
            <a:r>
              <a:rPr lang="en-US">
                <a:solidFill>
                  <a:srgbClr val="FFFFFF"/>
                </a:solidFill>
              </a:rPr>
              <a:t>Definition</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3E53653-A78A-4BF7-1E14-353768181794}"/>
              </a:ext>
            </a:extLst>
          </p:cNvPr>
          <p:cNvSpPr>
            <a:spLocks noGrp="1"/>
          </p:cNvSpPr>
          <p:nvPr>
            <p:ph idx="1"/>
          </p:nvPr>
        </p:nvSpPr>
        <p:spPr>
          <a:xfrm>
            <a:off x="3335481" y="591344"/>
            <a:ext cx="5179868" cy="5585619"/>
          </a:xfrm>
        </p:spPr>
        <p:txBody>
          <a:bodyPr anchor="ctr">
            <a:normAutofit/>
          </a:bodyPr>
          <a:lstStyle/>
          <a:p>
            <a:r>
              <a:rPr lang="en-US"/>
              <a:t>A multidisciplinary approach involves drawing appropriately from multiple disciplines to explore problems outside of normal boundaries and reach solutions based on a new understanding of complex situations Multidisciplinary and Multiagency working involves appropriately utilising knowledge, skills and best practice from multiple disciplines and across service provider boundaries, e.g. health, social care or voluntary and private sector providers to redefine, re scope and reframe health and social care delivery issues and reach solutions based on an improved collective understanding of complex patient need(s). </a:t>
            </a:r>
            <a:endParaRPr lang="en-GB" dirty="0"/>
          </a:p>
        </p:txBody>
      </p:sp>
    </p:spTree>
    <p:extLst>
      <p:ext uri="{BB962C8B-B14F-4D97-AF65-F5344CB8AC3E}">
        <p14:creationId xmlns:p14="http://schemas.microsoft.com/office/powerpoint/2010/main" val="35789877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40861D-D54C-9854-F3F6-DAC6BC4E71C2}"/>
              </a:ext>
            </a:extLst>
          </p:cNvPr>
          <p:cNvSpPr>
            <a:spLocks noGrp="1"/>
          </p:cNvSpPr>
          <p:nvPr>
            <p:ph type="title"/>
          </p:nvPr>
        </p:nvSpPr>
        <p:spPr>
          <a:xfrm>
            <a:off x="4421221" y="479493"/>
            <a:ext cx="4094129" cy="1325563"/>
          </a:xfrm>
        </p:spPr>
        <p:txBody>
          <a:bodyPr>
            <a:normAutofit/>
          </a:bodyPr>
          <a:lstStyle/>
          <a:p>
            <a:r>
              <a:rPr lang="en-GB" dirty="0"/>
              <a:t>Personal responsibility</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Doctor">
            <a:extLst>
              <a:ext uri="{FF2B5EF4-FFF2-40B4-BE49-F238E27FC236}">
                <a16:creationId xmlns:a16="http://schemas.microsoft.com/office/drawing/2014/main" id="{62C85D6D-13CF-DCBC-CBBC-AFC1ED5C792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27386" y="1552610"/>
            <a:ext cx="3583036" cy="358303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06423582-3207-A42F-A3E0-4D6523925C3A}"/>
              </a:ext>
            </a:extLst>
          </p:cNvPr>
          <p:cNvSpPr>
            <a:spLocks noGrp="1"/>
          </p:cNvSpPr>
          <p:nvPr>
            <p:ph idx="1"/>
          </p:nvPr>
        </p:nvSpPr>
        <p:spPr>
          <a:xfrm>
            <a:off x="4421221" y="1984443"/>
            <a:ext cx="4094129" cy="4192520"/>
          </a:xfrm>
        </p:spPr>
        <p:txBody>
          <a:bodyPr>
            <a:normAutofit/>
          </a:bodyPr>
          <a:lstStyle/>
          <a:p>
            <a:r>
              <a:rPr lang="en-US" sz="1900" b="0" i="0">
                <a:effectLst/>
                <a:latin typeface="Work Sans" pitchFamily="2" charset="0"/>
              </a:rPr>
              <a:t>Each person on the multidisciplinary team is responsible for the provision of services or treatments in which they specialize. When all of this work comes together, the patient is able to follow a care plan which keeps everyone on the same page. Most multidisciplinary teams will have a key worker assigned to the patient, serving as that person’s primary contact point to the rest of the team.</a:t>
            </a:r>
            <a:endParaRPr lang="en-GB" sz="1900"/>
          </a:p>
        </p:txBody>
      </p:sp>
    </p:spTree>
    <p:extLst>
      <p:ext uri="{BB962C8B-B14F-4D97-AF65-F5344CB8AC3E}">
        <p14:creationId xmlns:p14="http://schemas.microsoft.com/office/powerpoint/2010/main" val="2668169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a:solidFill>
                  <a:srgbClr val="FFFFFF"/>
                </a:solidFill>
              </a:rPr>
              <a:t>Advantages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r>
              <a:rPr lang="en-GB" sz="1600" b="1"/>
              <a:t> Saving resources, avoiding duplication of workload</a:t>
            </a:r>
            <a:endParaRPr lang="en-GB" sz="1600"/>
          </a:p>
          <a:p>
            <a:pPr>
              <a:buNone/>
            </a:pPr>
            <a:r>
              <a:rPr lang="en-GB" sz="1600"/>
              <a:t>	Teamwork aims to stimulate group cohesion and cooperation towards professional and service objectives. Multi-professional care uses teamwork to bridge divisions and conflicts between and within professional groups in care services, hence stimulating a more effective and coordinated use of resources. Multidisciplinary approach may provide a more cost-effective solution to service users.</a:t>
            </a:r>
          </a:p>
          <a:p>
            <a:r>
              <a:rPr lang="en-GB" sz="1600" b="1"/>
              <a:t> Avoiding frustration of elderly and build-up of trust</a:t>
            </a:r>
            <a:br>
              <a:rPr lang="en-GB" sz="1600"/>
            </a:br>
            <a:r>
              <a:rPr lang="en-GB" sz="1600"/>
              <a:t>If different professions approach the service user one by one and ask similar or the same questions during the initial assessment, it would result in making the service user feeling uncomfortable and even frustrated. A multidisciplinary teamwork approach would eliminate unnecessary duplication of workload spent on background assessment and share certain background and key information. If the elderly are more comfortable with the service team, a more trusting relationship could be built.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6891" y="1119031"/>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D24B16-82F1-625B-1BB6-280CD40A1241}"/>
              </a:ext>
            </a:extLst>
          </p:cNvPr>
          <p:cNvSpPr>
            <a:spLocks noGrp="1"/>
          </p:cNvSpPr>
          <p:nvPr>
            <p:ph type="title"/>
          </p:nvPr>
        </p:nvSpPr>
        <p:spPr>
          <a:xfrm>
            <a:off x="878305" y="1396686"/>
            <a:ext cx="2430380" cy="4064628"/>
          </a:xfrm>
        </p:spPr>
        <p:txBody>
          <a:bodyPr>
            <a:normAutofit/>
          </a:bodyPr>
          <a:lstStyle/>
          <a:p>
            <a:r>
              <a:rPr lang="en-US" sz="2100" b="1" i="0">
                <a:solidFill>
                  <a:srgbClr val="FFFFFF"/>
                </a:solidFill>
                <a:effectLst/>
                <a:latin typeface="Work Sans" pitchFamily="2" charset="0"/>
              </a:rPr>
              <a:t>Advantages of a Multidisciplinary Team</a:t>
            </a:r>
            <a:br>
              <a:rPr lang="en-US" sz="2100" b="0" i="0">
                <a:solidFill>
                  <a:srgbClr val="FFFFFF"/>
                </a:solidFill>
                <a:effectLst/>
                <a:latin typeface="Work Sans" pitchFamily="2" charset="0"/>
              </a:rPr>
            </a:br>
            <a:endParaRPr lang="en-GB" sz="210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6512790" y="941148"/>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536" y="4780992"/>
            <a:ext cx="409575"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4C654EB-4456-EF11-7099-C5C5A125EABA}"/>
              </a:ext>
            </a:extLst>
          </p:cNvPr>
          <p:cNvSpPr>
            <a:spLocks noGrp="1"/>
          </p:cNvSpPr>
          <p:nvPr>
            <p:ph idx="1"/>
          </p:nvPr>
        </p:nvSpPr>
        <p:spPr>
          <a:xfrm>
            <a:off x="4027614" y="1526033"/>
            <a:ext cx="4152298" cy="3935281"/>
          </a:xfrm>
        </p:spPr>
        <p:txBody>
          <a:bodyPr>
            <a:normAutofit/>
          </a:bodyPr>
          <a:lstStyle/>
          <a:p>
            <a:r>
              <a:rPr lang="en-US" sz="1800" b="1" i="0">
                <a:effectLst/>
                <a:latin typeface="Work Sans" pitchFamily="2" charset="0"/>
              </a:rPr>
              <a:t>It gives a patient access to an entire team of experts.</a:t>
            </a:r>
          </a:p>
          <a:p>
            <a:r>
              <a:rPr lang="en-US" sz="1800" b="0" i="0">
                <a:effectLst/>
                <a:latin typeface="Work Sans" pitchFamily="2" charset="0"/>
              </a:rPr>
              <a:t>When a multidisciplinary team is formed, it allows a patient to receive collaborative supports from a wide range of experts. Each person contributes from their own perspective, which can then enhance the treatments which are offered by others. This process works to ensure that every patient is given access to the best possible treatment options that are currently available.</a:t>
            </a:r>
          </a:p>
          <a:p>
            <a:endParaRPr lang="en-GB" sz="1800"/>
          </a:p>
        </p:txBody>
      </p:sp>
    </p:spTree>
    <p:extLst>
      <p:ext uri="{BB962C8B-B14F-4D97-AF65-F5344CB8AC3E}">
        <p14:creationId xmlns:p14="http://schemas.microsoft.com/office/powerpoint/2010/main" val="25190103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5409" y="1011045"/>
            <a:ext cx="3277394"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029F2C-40CB-3E4C-A68E-D9222D3A2F63}"/>
              </a:ext>
            </a:extLst>
          </p:cNvPr>
          <p:cNvSpPr>
            <a:spLocks noGrp="1"/>
          </p:cNvSpPr>
          <p:nvPr>
            <p:ph type="title"/>
          </p:nvPr>
        </p:nvSpPr>
        <p:spPr>
          <a:xfrm>
            <a:off x="717619" y="1112969"/>
            <a:ext cx="2952974" cy="4166010"/>
          </a:xfrm>
        </p:spPr>
        <p:txBody>
          <a:bodyPr>
            <a:normAutofit/>
          </a:bodyPr>
          <a:lstStyle/>
          <a:p>
            <a:r>
              <a:rPr lang="en-GB" b="1" i="0">
                <a:solidFill>
                  <a:srgbClr val="FFFFFF"/>
                </a:solidFill>
                <a:effectLst/>
                <a:latin typeface="Work Sans" pitchFamily="2" charset="0"/>
              </a:rPr>
              <a:t> It improves service coordination.</a:t>
            </a:r>
            <a:br>
              <a:rPr lang="en-GB" b="1" i="0">
                <a:solidFill>
                  <a:srgbClr val="FFFFFF"/>
                </a:solidFill>
                <a:effectLst/>
                <a:latin typeface="Work Sans" pitchFamily="2" charset="0"/>
              </a:rPr>
            </a:br>
            <a:endParaRPr lang="en-GB">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7896" y="0"/>
            <a:ext cx="866357"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71133" y="-1"/>
            <a:ext cx="130305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19805"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8574059-767F-9B9B-E966-B8F6CDCA00D5}"/>
              </a:ext>
            </a:extLst>
          </p:cNvPr>
          <p:cNvSpPr>
            <a:spLocks noGrp="1"/>
          </p:cNvSpPr>
          <p:nvPr>
            <p:ph idx="1"/>
          </p:nvPr>
        </p:nvSpPr>
        <p:spPr>
          <a:xfrm>
            <a:off x="4572000" y="820880"/>
            <a:ext cx="3943349" cy="4889350"/>
          </a:xfrm>
        </p:spPr>
        <p:txBody>
          <a:bodyPr anchor="t">
            <a:normAutofit/>
          </a:bodyPr>
          <a:lstStyle/>
          <a:p>
            <a:r>
              <a:rPr lang="en-US" sz="1900" b="0" i="0">
                <a:effectLst/>
                <a:latin typeface="Work Sans" pitchFamily="2" charset="0"/>
              </a:rPr>
              <a:t>Although there are greater time commitments involved for members of an MDT, there are greater efficiencies offered to the patient. Because the services are coordinated together, there is a framework of uniformity provided to each person that improves treatment delivery. Even if some members of the multidisciplinary team are halfway around the world from the patient, the communication that happens in this structure makes service coordination easier.</a:t>
            </a:r>
            <a:endParaRPr lang="en-GB" sz="19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161135"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563731" y="5717905"/>
            <a:ext cx="1328706"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99729" y="6258755"/>
            <a:ext cx="1174455"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5627081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5409" y="1011045"/>
            <a:ext cx="3277394"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81D073-F78A-27A3-A3B2-79EBD2B66644}"/>
              </a:ext>
            </a:extLst>
          </p:cNvPr>
          <p:cNvSpPr>
            <a:spLocks noGrp="1"/>
          </p:cNvSpPr>
          <p:nvPr>
            <p:ph type="title"/>
          </p:nvPr>
        </p:nvSpPr>
        <p:spPr>
          <a:xfrm>
            <a:off x="717619" y="1112969"/>
            <a:ext cx="2952974" cy="4166010"/>
          </a:xfrm>
        </p:spPr>
        <p:txBody>
          <a:bodyPr>
            <a:normAutofit/>
          </a:bodyPr>
          <a:lstStyle/>
          <a:p>
            <a:r>
              <a:rPr lang="en-US" b="1" i="0">
                <a:solidFill>
                  <a:srgbClr val="FFFFFF"/>
                </a:solidFill>
                <a:effectLst/>
                <a:latin typeface="Work Sans" pitchFamily="2" charset="0"/>
              </a:rPr>
              <a:t>It expedites the referral process.</a:t>
            </a:r>
            <a:br>
              <a:rPr lang="en-US" b="1" i="0">
                <a:solidFill>
                  <a:srgbClr val="FFFFFF"/>
                </a:solidFill>
                <a:effectLst/>
                <a:latin typeface="Work Sans" pitchFamily="2" charset="0"/>
              </a:rPr>
            </a:br>
            <a:endParaRPr lang="en-GB">
              <a:solidFill>
                <a:srgbClr val="FFFFFF"/>
              </a:solidFill>
            </a:endParaRPr>
          </a:p>
        </p:txBody>
      </p:sp>
      <p:sp>
        <p:nvSpPr>
          <p:cNvPr id="24"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7896" y="0"/>
            <a:ext cx="866357"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71133" y="-1"/>
            <a:ext cx="130305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19805"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6CEE3B9-E86D-64A8-25AE-AA1A539218EB}"/>
              </a:ext>
            </a:extLst>
          </p:cNvPr>
          <p:cNvSpPr>
            <a:spLocks noGrp="1"/>
          </p:cNvSpPr>
          <p:nvPr>
            <p:ph idx="1"/>
          </p:nvPr>
        </p:nvSpPr>
        <p:spPr>
          <a:xfrm>
            <a:off x="4572000" y="820880"/>
            <a:ext cx="3943349" cy="4889350"/>
          </a:xfrm>
        </p:spPr>
        <p:txBody>
          <a:bodyPr anchor="t">
            <a:normAutofit/>
          </a:bodyPr>
          <a:lstStyle/>
          <a:p>
            <a:r>
              <a:rPr lang="en-US" sz="1900" b="0" i="0">
                <a:effectLst/>
                <a:latin typeface="Work Sans" pitchFamily="2" charset="0"/>
              </a:rPr>
              <a:t>Multidisciplinary teams are often composed of specialists in their specific field of practice. That means a patient who must receive a referral for a specific treatment will already have access to the people who need to make that happen. The MDT can work together to get processes approved, delays minimized, and treatments started to give that person the best possible chance to restore or maintain their health status.</a:t>
            </a:r>
            <a:endParaRPr lang="en-GB" sz="1900"/>
          </a:p>
        </p:txBody>
      </p:sp>
      <p:sp>
        <p:nvSpPr>
          <p:cNvPr id="27"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161135"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563731" y="5717905"/>
            <a:ext cx="1328706"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99729" y="6258755"/>
            <a:ext cx="1174455"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7957474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5409" y="1011045"/>
            <a:ext cx="3277394"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17619" y="1112969"/>
            <a:ext cx="2952974" cy="4166010"/>
          </a:xfrm>
        </p:spPr>
        <p:txBody>
          <a:bodyPr>
            <a:normAutofit/>
          </a:bodyPr>
          <a:lstStyle/>
          <a:p>
            <a:r>
              <a:rPr lang="en-GB">
                <a:solidFill>
                  <a:srgbClr val="FFFFFF"/>
                </a:solidFill>
              </a:rPr>
              <a:t>Issues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7896" y="0"/>
            <a:ext cx="866357"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71133" y="-1"/>
            <a:ext cx="130305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19805"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4572000" y="820880"/>
            <a:ext cx="3943349" cy="4889350"/>
          </a:xfrm>
        </p:spPr>
        <p:txBody>
          <a:bodyPr anchor="t">
            <a:normAutofit/>
          </a:bodyPr>
          <a:lstStyle/>
          <a:p>
            <a:r>
              <a:rPr lang="en-GB" dirty="0"/>
              <a:t>Patients may ‘slip through the net’.</a:t>
            </a:r>
          </a:p>
          <a:p>
            <a:r>
              <a:rPr lang="en-GB" dirty="0"/>
              <a:t>Information may not be shared.</a:t>
            </a:r>
          </a:p>
          <a:p>
            <a:r>
              <a:rPr lang="en-GB" dirty="0"/>
              <a:t>Lack of funding.</a:t>
            </a:r>
          </a:p>
          <a:p>
            <a:r>
              <a:rPr lang="en-GB" dirty="0"/>
              <a:t>Lack of continuity.</a:t>
            </a:r>
          </a:p>
          <a:p>
            <a:r>
              <a:rPr lang="en-GB" dirty="0"/>
              <a:t>Some social workers have expressed concern that their professional identity could suffer in multidisciplinary teams as other professions may tend to take the lead, notably medical professionals. </a:t>
            </a:r>
          </a:p>
          <a:p>
            <a:endParaRPr lang="en-GB"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161135"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563731" y="5717905"/>
            <a:ext cx="1328706"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99729" y="6258755"/>
            <a:ext cx="1174455"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5409" y="1011045"/>
            <a:ext cx="3277394"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7E6E0B-9920-8502-A18A-47A1B0B4446F}"/>
              </a:ext>
            </a:extLst>
          </p:cNvPr>
          <p:cNvSpPr>
            <a:spLocks noGrp="1"/>
          </p:cNvSpPr>
          <p:nvPr>
            <p:ph type="title"/>
          </p:nvPr>
        </p:nvSpPr>
        <p:spPr>
          <a:xfrm>
            <a:off x="717619" y="1112969"/>
            <a:ext cx="2952974" cy="4166010"/>
          </a:xfrm>
        </p:spPr>
        <p:txBody>
          <a:bodyPr>
            <a:normAutofit/>
          </a:bodyPr>
          <a:lstStyle/>
          <a:p>
            <a:r>
              <a:rPr lang="en-US" sz="2600" i="0">
                <a:solidFill>
                  <a:srgbClr val="FFFFFF"/>
                </a:solidFill>
                <a:effectLst/>
                <a:latin typeface="Work Sans" pitchFamily="2" charset="0"/>
              </a:rPr>
              <a:t>It creates new avenues for service implementation.</a:t>
            </a:r>
            <a:br>
              <a:rPr lang="en-US" sz="2600" i="0">
                <a:solidFill>
                  <a:srgbClr val="FFFFFF"/>
                </a:solidFill>
                <a:effectLst/>
                <a:latin typeface="Work Sans" pitchFamily="2" charset="0"/>
              </a:rPr>
            </a:br>
            <a:endParaRPr lang="en-GB" sz="2600">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7896" y="0"/>
            <a:ext cx="866357"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71133" y="-1"/>
            <a:ext cx="130305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19805"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A9D08C9-7D2C-2BD1-471A-7687782262A6}"/>
              </a:ext>
            </a:extLst>
          </p:cNvPr>
          <p:cNvSpPr>
            <a:spLocks noGrp="1"/>
          </p:cNvSpPr>
          <p:nvPr>
            <p:ph idx="1"/>
          </p:nvPr>
        </p:nvSpPr>
        <p:spPr>
          <a:xfrm>
            <a:off x="4572000" y="820880"/>
            <a:ext cx="3943349" cy="4889350"/>
          </a:xfrm>
        </p:spPr>
        <p:txBody>
          <a:bodyPr anchor="t">
            <a:normAutofit/>
          </a:bodyPr>
          <a:lstStyle/>
          <a:p>
            <a:r>
              <a:rPr lang="en-US" sz="1900" b="0" i="0">
                <a:effectLst/>
                <a:latin typeface="Work Sans" pitchFamily="2" charset="0"/>
              </a:rPr>
              <a:t>One of the best reasons to have an MDT is that it provides the patient with access to resources from multiple departments and organizations. </a:t>
            </a:r>
          </a:p>
          <a:p>
            <a:r>
              <a:rPr lang="en-US" sz="1900" b="0" i="0">
                <a:effectLst/>
                <a:latin typeface="Work Sans" pitchFamily="2" charset="0"/>
              </a:rPr>
              <a:t>What may be impossible for one organization or provider to offer could be accomplished when small resources from multiple sources are combined together. A multidisciplinary team will often be granted the authority to pull these resources to provide immediate care whenever it may be necessary.</a:t>
            </a:r>
            <a:endParaRPr lang="en-GB" sz="19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161135"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563731" y="5717905"/>
            <a:ext cx="1328706"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99729" y="6258755"/>
            <a:ext cx="1174455"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5315972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5409" y="1011045"/>
            <a:ext cx="3277394"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FDD3D8-D1AE-0718-390E-06C7FA6FF899}"/>
              </a:ext>
            </a:extLst>
          </p:cNvPr>
          <p:cNvSpPr>
            <a:spLocks noGrp="1"/>
          </p:cNvSpPr>
          <p:nvPr>
            <p:ph type="title"/>
          </p:nvPr>
        </p:nvSpPr>
        <p:spPr>
          <a:xfrm>
            <a:off x="717619" y="1112969"/>
            <a:ext cx="2952974" cy="4166010"/>
          </a:xfrm>
        </p:spPr>
        <p:txBody>
          <a:bodyPr>
            <a:normAutofit/>
          </a:bodyPr>
          <a:lstStyle/>
          <a:p>
            <a:r>
              <a:rPr lang="en-US" i="0">
                <a:solidFill>
                  <a:srgbClr val="FFFFFF"/>
                </a:solidFill>
                <a:effectLst/>
                <a:latin typeface="Work Sans" pitchFamily="2" charset="0"/>
              </a:rPr>
              <a:t>It allows patients to create goals for themselves.</a:t>
            </a:r>
            <a:br>
              <a:rPr lang="en-US" i="0">
                <a:solidFill>
                  <a:srgbClr val="FFFFFF"/>
                </a:solidFill>
                <a:effectLst/>
                <a:latin typeface="Work Sans" pitchFamily="2" charset="0"/>
              </a:rPr>
            </a:br>
            <a:endParaRPr lang="en-GB">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7896" y="0"/>
            <a:ext cx="866357"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71133" y="-1"/>
            <a:ext cx="130305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19805"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C46EFE1-E40C-50AA-B1E2-A7AE09C15619}"/>
              </a:ext>
            </a:extLst>
          </p:cNvPr>
          <p:cNvSpPr>
            <a:spLocks noGrp="1"/>
          </p:cNvSpPr>
          <p:nvPr>
            <p:ph idx="1"/>
          </p:nvPr>
        </p:nvSpPr>
        <p:spPr>
          <a:xfrm>
            <a:off x="4572000" y="820880"/>
            <a:ext cx="3943349" cy="4889350"/>
          </a:xfrm>
        </p:spPr>
        <p:txBody>
          <a:bodyPr anchor="t">
            <a:normAutofit/>
          </a:bodyPr>
          <a:lstStyle/>
          <a:p>
            <a:r>
              <a:rPr lang="en-US" sz="1600" b="0" i="0" dirty="0">
                <a:effectLst/>
                <a:latin typeface="Work Sans" pitchFamily="2" charset="0"/>
              </a:rPr>
              <a:t> multidisciplinary team offers patients a chance to set specific daily, weekly, monthly, and yearly goals for themselves. This allows the team to engage with the goals, holding themselves and the patient accountable to the desired outcome. It also gives the MDT a chance to encourage family participation with the goals, which can improve care coordination and even reduce inpatient stays in some situations. </a:t>
            </a:r>
          </a:p>
          <a:p>
            <a:r>
              <a:rPr lang="en-US" sz="1600" b="0" i="0" dirty="0">
                <a:effectLst/>
                <a:latin typeface="Work Sans" pitchFamily="2" charset="0"/>
              </a:rPr>
              <a:t>Although there may be personality conflicts to manage, most patients see more progress with an MDT than without one.</a:t>
            </a:r>
            <a:endParaRPr lang="en-GB" sz="1600"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161135"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563731" y="5717905"/>
            <a:ext cx="1328706"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99729" y="6258755"/>
            <a:ext cx="1174455"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8403139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59479B6-9F86-F719-1809-F1015ABCA154}"/>
              </a:ext>
            </a:extLst>
          </p:cNvPr>
          <p:cNvSpPr>
            <a:spLocks noGrp="1"/>
          </p:cNvSpPr>
          <p:nvPr>
            <p:ph type="title"/>
          </p:nvPr>
        </p:nvSpPr>
        <p:spPr>
          <a:xfrm>
            <a:off x="4421221" y="479493"/>
            <a:ext cx="4094129" cy="1325563"/>
          </a:xfrm>
        </p:spPr>
        <p:txBody>
          <a:bodyPr>
            <a:normAutofit/>
          </a:bodyPr>
          <a:lstStyle/>
          <a:p>
            <a:r>
              <a:rPr lang="en-GB" sz="2100" dirty="0"/>
              <a:t>Disadvantages-</a:t>
            </a:r>
            <a:r>
              <a:rPr lang="en-US" sz="2100" i="0" dirty="0">
                <a:effectLst/>
                <a:latin typeface="Work Sans" pitchFamily="2" charset="0"/>
              </a:rPr>
              <a:t>There is always a time pressure involved in providing services.</a:t>
            </a:r>
            <a:br>
              <a:rPr lang="en-US" sz="2100" i="0" dirty="0">
                <a:effectLst/>
                <a:latin typeface="Work Sans" pitchFamily="2" charset="0"/>
              </a:rPr>
            </a:br>
            <a:endParaRPr lang="en-GB" sz="2100" dirty="0"/>
          </a:p>
        </p:txBody>
      </p:sp>
      <p:sp>
        <p:nvSpPr>
          <p:cNvPr id="26"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Group of People">
            <a:extLst>
              <a:ext uri="{FF2B5EF4-FFF2-40B4-BE49-F238E27FC236}">
                <a16:creationId xmlns:a16="http://schemas.microsoft.com/office/drawing/2014/main" id="{681D0FE4-1A94-EBC7-B051-8821553736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27386" y="1552610"/>
            <a:ext cx="3583036" cy="358303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16D72E6A-76B4-5E56-6146-63CF954CC346}"/>
              </a:ext>
            </a:extLst>
          </p:cNvPr>
          <p:cNvSpPr>
            <a:spLocks noGrp="1"/>
          </p:cNvSpPr>
          <p:nvPr>
            <p:ph idx="1"/>
          </p:nvPr>
        </p:nvSpPr>
        <p:spPr>
          <a:xfrm>
            <a:off x="4421221" y="1984443"/>
            <a:ext cx="4094129" cy="4192520"/>
          </a:xfrm>
        </p:spPr>
        <p:txBody>
          <a:bodyPr>
            <a:normAutofit/>
          </a:bodyPr>
          <a:lstStyle/>
          <a:p>
            <a:r>
              <a:rPr lang="en-US" sz="1600" b="0" i="0">
                <a:effectLst/>
                <a:latin typeface="Work Sans" pitchFamily="2" charset="0"/>
              </a:rPr>
              <a:t>When working with a multidisciplinary team, there are two key elements to consider for each person instead of one. Not only are they responsible for finishing their own work with the patient, they must also spend time communicating with the rest of the patient’s team. They must respond to any modifications that happen to the treatment plan, sometimes even those that do not apply to them. Even though it is a collaborative process, there are non-collaborative elements which take place.</a:t>
            </a:r>
          </a:p>
          <a:p>
            <a:endParaRPr lang="en-GB" sz="1600"/>
          </a:p>
        </p:txBody>
      </p:sp>
    </p:spTree>
    <p:extLst>
      <p:ext uri="{BB962C8B-B14F-4D97-AF65-F5344CB8AC3E}">
        <p14:creationId xmlns:p14="http://schemas.microsoft.com/office/powerpoint/2010/main" val="7451405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Hands holding each other's wrists and interlinked to form a circle">
            <a:extLst>
              <a:ext uri="{FF2B5EF4-FFF2-40B4-BE49-F238E27FC236}">
                <a16:creationId xmlns:a16="http://schemas.microsoft.com/office/drawing/2014/main" id="{F7EF05FF-1161-2470-A970-9A429828D28D}"/>
              </a:ext>
            </a:extLst>
          </p:cNvPr>
          <p:cNvPicPr>
            <a:picLocks noChangeAspect="1"/>
          </p:cNvPicPr>
          <p:nvPr/>
        </p:nvPicPr>
        <p:blipFill rotWithShape="1">
          <a:blip r:embed="rId2"/>
          <a:srcRect l="34095" r="30460" b="-1"/>
          <a:stretch/>
        </p:blipFill>
        <p:spPr>
          <a:xfrm>
            <a:off x="-5524" y="10"/>
            <a:ext cx="3641692"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5148" y="407987"/>
            <a:ext cx="2240924"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682D764-E81E-B6C4-9274-05AE6260E047}"/>
              </a:ext>
            </a:extLst>
          </p:cNvPr>
          <p:cNvSpPr>
            <a:spLocks noGrp="1"/>
          </p:cNvSpPr>
          <p:nvPr>
            <p:ph type="title"/>
          </p:nvPr>
        </p:nvSpPr>
        <p:spPr>
          <a:xfrm>
            <a:off x="4370286" y="407987"/>
            <a:ext cx="4291113" cy="1325563"/>
          </a:xfrm>
        </p:spPr>
        <p:txBody>
          <a:bodyPr>
            <a:normAutofit/>
          </a:bodyPr>
          <a:lstStyle/>
          <a:p>
            <a:r>
              <a:rPr lang="en-GB" dirty="0"/>
              <a:t>Disadvantages.</a:t>
            </a:r>
          </a:p>
        </p:txBody>
      </p:sp>
      <p:sp>
        <p:nvSpPr>
          <p:cNvPr id="3" name="Content Placeholder 2">
            <a:extLst>
              <a:ext uri="{FF2B5EF4-FFF2-40B4-BE49-F238E27FC236}">
                <a16:creationId xmlns:a16="http://schemas.microsoft.com/office/drawing/2014/main" id="{C1A90431-E542-1E8E-BD03-BD6E579EEEE9}"/>
              </a:ext>
            </a:extLst>
          </p:cNvPr>
          <p:cNvSpPr>
            <a:spLocks noGrp="1"/>
          </p:cNvSpPr>
          <p:nvPr>
            <p:ph idx="1"/>
          </p:nvPr>
        </p:nvSpPr>
        <p:spPr>
          <a:xfrm>
            <a:off x="4370286" y="1868487"/>
            <a:ext cx="4291113" cy="4351338"/>
          </a:xfrm>
        </p:spPr>
        <p:txBody>
          <a:bodyPr>
            <a:normAutofit/>
          </a:bodyPr>
          <a:lstStyle/>
          <a:p>
            <a:r>
              <a:rPr lang="en-US" sz="1600" b="1" i="0" dirty="0">
                <a:effectLst/>
                <a:latin typeface="Work Sans" pitchFamily="2" charset="0"/>
              </a:rPr>
              <a:t>Different team members come from unique backgrounds.</a:t>
            </a:r>
          </a:p>
          <a:p>
            <a:r>
              <a:rPr lang="en-US" sz="1600" b="0" i="0" dirty="0">
                <a:effectLst/>
                <a:latin typeface="Work Sans" pitchFamily="2" charset="0"/>
              </a:rPr>
              <a:t> Multidisciplinary team succeeds when there is similarity in member backgrounds and educational experiences. The reality of the modern team is that you get a wide mix of people, some just starting their careers, while others are beginning to finish theirs up. Different jobs happen on different schedules as well, which creates challenges when trying to provide services. Then there is the issue of a psychiatrist not necessarily knowing what a social worker does, and vice-versa.</a:t>
            </a:r>
            <a:endParaRPr lang="en-US" sz="1600" b="1" i="0" dirty="0">
              <a:effectLst/>
              <a:latin typeface="Work Sans" pitchFamily="2" charset="0"/>
            </a:endParaRPr>
          </a:p>
          <a:p>
            <a:endParaRPr lang="en-GB" sz="1600" dirty="0"/>
          </a:p>
        </p:txBody>
      </p:sp>
    </p:spTree>
    <p:extLst>
      <p:ext uri="{BB962C8B-B14F-4D97-AF65-F5344CB8AC3E}">
        <p14:creationId xmlns:p14="http://schemas.microsoft.com/office/powerpoint/2010/main" val="26199336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D46527-8963-4773-8769-07E6ACE084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183CFD3-4614-AAF5-CED3-AF7541768248}"/>
              </a:ext>
            </a:extLst>
          </p:cNvPr>
          <p:cNvSpPr>
            <a:spLocks noGrp="1"/>
          </p:cNvSpPr>
          <p:nvPr>
            <p:ph type="title"/>
          </p:nvPr>
        </p:nvSpPr>
        <p:spPr>
          <a:xfrm>
            <a:off x="4572000" y="365125"/>
            <a:ext cx="3943350" cy="1325563"/>
          </a:xfrm>
        </p:spPr>
        <p:txBody>
          <a:bodyPr>
            <a:normAutofit/>
          </a:bodyPr>
          <a:lstStyle/>
          <a:p>
            <a:r>
              <a:rPr lang="en-GB" sz="3100"/>
              <a:t>Takes time and frequent collaboration. </a:t>
            </a:r>
          </a:p>
        </p:txBody>
      </p:sp>
      <p:pic>
        <p:nvPicPr>
          <p:cNvPr id="7" name="Graphic 6" descr="Onboarding">
            <a:extLst>
              <a:ext uri="{FF2B5EF4-FFF2-40B4-BE49-F238E27FC236}">
                <a16:creationId xmlns:a16="http://schemas.microsoft.com/office/drawing/2014/main" id="{61A234CD-3C98-FBBC-96C7-C22BC5E6566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0875" y="1565827"/>
            <a:ext cx="3482622" cy="3482622"/>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p:spPr>
      </p:pic>
      <p:sp>
        <p:nvSpPr>
          <p:cNvPr id="3" name="Content Placeholder 2">
            <a:extLst>
              <a:ext uri="{FF2B5EF4-FFF2-40B4-BE49-F238E27FC236}">
                <a16:creationId xmlns:a16="http://schemas.microsoft.com/office/drawing/2014/main" id="{3E4BD1D5-A738-1BFA-BF5C-DBBE43DBD728}"/>
              </a:ext>
            </a:extLst>
          </p:cNvPr>
          <p:cNvSpPr>
            <a:spLocks noGrp="1"/>
          </p:cNvSpPr>
          <p:nvPr>
            <p:ph idx="1"/>
          </p:nvPr>
        </p:nvSpPr>
        <p:spPr>
          <a:xfrm>
            <a:off x="4572000" y="1825625"/>
            <a:ext cx="3943350" cy="4351338"/>
          </a:xfrm>
        </p:spPr>
        <p:txBody>
          <a:bodyPr>
            <a:normAutofit/>
          </a:bodyPr>
          <a:lstStyle/>
          <a:p>
            <a:r>
              <a:rPr lang="en-US" sz="1900" b="0" i="0">
                <a:effectLst/>
                <a:latin typeface="Work Sans" pitchFamily="2" charset="0"/>
              </a:rPr>
              <a:t>Multidisciplinary teams must meet frequently to provide collaboration and communication to keep everyone on the same page. Although some time can be saved by having each person offer information at specific times, then review notes of the entire meeting later, a large MDT meeting might last 2 to 3 hours for the patient involved. For most people, that is a lot of time that they are forced to take out of their day.</a:t>
            </a:r>
            <a:endParaRPr lang="en-GB" sz="1900"/>
          </a:p>
        </p:txBody>
      </p:sp>
      <p:sp>
        <p:nvSpPr>
          <p:cNvPr id="12" name="Arc 11">
            <a:extLst>
              <a:ext uri="{FF2B5EF4-FFF2-40B4-BE49-F238E27FC236}">
                <a16:creationId xmlns:a16="http://schemas.microsoft.com/office/drawing/2014/main" id="{920E13D1-85D7-4BF3-9903-59216CB5AE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900529" y="1078854"/>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069180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5409" y="1011045"/>
            <a:ext cx="3277394"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9D0411-7FA7-3DE8-C1FC-7FA507584BE4}"/>
              </a:ext>
            </a:extLst>
          </p:cNvPr>
          <p:cNvSpPr>
            <a:spLocks noGrp="1"/>
          </p:cNvSpPr>
          <p:nvPr>
            <p:ph type="title"/>
          </p:nvPr>
        </p:nvSpPr>
        <p:spPr>
          <a:xfrm>
            <a:off x="717619" y="1112969"/>
            <a:ext cx="2952974" cy="4166010"/>
          </a:xfrm>
        </p:spPr>
        <p:txBody>
          <a:bodyPr>
            <a:normAutofit/>
          </a:bodyPr>
          <a:lstStyle/>
          <a:p>
            <a:r>
              <a:rPr lang="en-GB">
                <a:solidFill>
                  <a:srgbClr val="FFFFFF"/>
                </a:solidFill>
              </a:rPr>
              <a:t>Lack of resources.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7896" y="0"/>
            <a:ext cx="866357"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71133" y="-1"/>
            <a:ext cx="130305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19805"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985BFF0-032F-7DE3-6B8D-44E0AF4FEB23}"/>
              </a:ext>
            </a:extLst>
          </p:cNvPr>
          <p:cNvSpPr>
            <a:spLocks noGrp="1"/>
          </p:cNvSpPr>
          <p:nvPr>
            <p:ph idx="1"/>
          </p:nvPr>
        </p:nvSpPr>
        <p:spPr>
          <a:xfrm>
            <a:off x="4572000" y="820880"/>
            <a:ext cx="3943349" cy="4889350"/>
          </a:xfrm>
        </p:spPr>
        <p:txBody>
          <a:bodyPr anchor="t">
            <a:normAutofit/>
          </a:bodyPr>
          <a:lstStyle/>
          <a:p>
            <a:r>
              <a:rPr lang="en-US" sz="1900" b="0" i="0">
                <a:effectLst/>
                <a:latin typeface="Work Sans" pitchFamily="2" charset="0"/>
              </a:rPr>
              <a:t>MDTs are forced to rely on whatever resources, including manpower, that are available in and around the patient. That means it may not be possible for all the recommendations of the team to be implemented at the same time. In that kind of circumstance, the treatments which take the top priority would be implemented first, forcing other members of the team to attend meetings even though they’re not playing an active role in the outcomes being achieved.</a:t>
            </a:r>
            <a:endParaRPr lang="en-GB" sz="19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161135"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563731" y="5717905"/>
            <a:ext cx="1328706"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99729" y="6258755"/>
            <a:ext cx="1174455"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41539631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5409" y="1011045"/>
            <a:ext cx="3277394"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C50F73-3DE5-710F-E30B-A353D33F0105}"/>
              </a:ext>
            </a:extLst>
          </p:cNvPr>
          <p:cNvSpPr>
            <a:spLocks noGrp="1"/>
          </p:cNvSpPr>
          <p:nvPr>
            <p:ph type="title"/>
          </p:nvPr>
        </p:nvSpPr>
        <p:spPr>
          <a:xfrm>
            <a:off x="717619" y="1112969"/>
            <a:ext cx="2952974" cy="4166010"/>
          </a:xfrm>
        </p:spPr>
        <p:txBody>
          <a:bodyPr>
            <a:normAutofit/>
          </a:bodyPr>
          <a:lstStyle/>
          <a:p>
            <a:r>
              <a:rPr lang="en-GB">
                <a:solidFill>
                  <a:srgbClr val="FFFFFF"/>
                </a:solidFill>
              </a:rPr>
              <a:t>Incomplete information</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7896" y="0"/>
            <a:ext cx="866357"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71133" y="-1"/>
            <a:ext cx="130305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19805"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A925CFC-7CCC-1A1B-E88D-1D5ABDD2FA4E}"/>
              </a:ext>
            </a:extLst>
          </p:cNvPr>
          <p:cNvSpPr>
            <a:spLocks noGrp="1"/>
          </p:cNvSpPr>
          <p:nvPr>
            <p:ph idx="1"/>
          </p:nvPr>
        </p:nvSpPr>
        <p:spPr>
          <a:xfrm>
            <a:off x="4572000" y="820880"/>
            <a:ext cx="3943349" cy="4889350"/>
          </a:xfrm>
        </p:spPr>
        <p:txBody>
          <a:bodyPr anchor="t">
            <a:normAutofit/>
          </a:bodyPr>
          <a:lstStyle/>
          <a:p>
            <a:r>
              <a:rPr lang="en-US" b="0" i="0">
                <a:effectLst/>
                <a:latin typeface="Work Sans" pitchFamily="2" charset="0"/>
              </a:rPr>
              <a:t>MDTs work best when everyone present is working within a defined role on the patient’s behalf. To create these roles, there must be complete information access, including evaluations, surveys, and other unique data points. Without this information, the decisions that the team makes will be unable to maximize the potential benefits that the patient may need to receive.</a:t>
            </a:r>
            <a:endParaRPr lang="en-GB"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161135"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563731" y="5717905"/>
            <a:ext cx="1328706"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99729" y="6258755"/>
            <a:ext cx="1174455"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9809070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Piles of paper">
            <a:extLst>
              <a:ext uri="{FF2B5EF4-FFF2-40B4-BE49-F238E27FC236}">
                <a16:creationId xmlns:a16="http://schemas.microsoft.com/office/drawing/2014/main" id="{B7E119F1-BD13-6C25-D3D0-A709AD42D8D7}"/>
              </a:ext>
            </a:extLst>
          </p:cNvPr>
          <p:cNvPicPr>
            <a:picLocks noChangeAspect="1"/>
          </p:cNvPicPr>
          <p:nvPr/>
        </p:nvPicPr>
        <p:blipFill rotWithShape="1">
          <a:blip r:embed="rId2"/>
          <a:srcRect l="41809" r="22745" b="-1"/>
          <a:stretch/>
        </p:blipFill>
        <p:spPr>
          <a:xfrm>
            <a:off x="-5524" y="10"/>
            <a:ext cx="3641692"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5148" y="407987"/>
            <a:ext cx="2240924"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63CC8D0-8693-8C35-3641-C2BCE5B941C9}"/>
              </a:ext>
            </a:extLst>
          </p:cNvPr>
          <p:cNvSpPr>
            <a:spLocks noGrp="1"/>
          </p:cNvSpPr>
          <p:nvPr>
            <p:ph type="title"/>
          </p:nvPr>
        </p:nvSpPr>
        <p:spPr>
          <a:xfrm>
            <a:off x="4370286" y="407987"/>
            <a:ext cx="4291113" cy="1325563"/>
          </a:xfrm>
        </p:spPr>
        <p:txBody>
          <a:bodyPr>
            <a:normAutofit/>
          </a:bodyPr>
          <a:lstStyle/>
          <a:p>
            <a:r>
              <a:rPr lang="en-GB"/>
              <a:t>Lack of documentation.</a:t>
            </a:r>
            <a:br>
              <a:rPr lang="en-GB"/>
            </a:br>
            <a:endParaRPr lang="en-GB" dirty="0"/>
          </a:p>
        </p:txBody>
      </p:sp>
      <p:sp>
        <p:nvSpPr>
          <p:cNvPr id="3" name="Content Placeholder 2">
            <a:extLst>
              <a:ext uri="{FF2B5EF4-FFF2-40B4-BE49-F238E27FC236}">
                <a16:creationId xmlns:a16="http://schemas.microsoft.com/office/drawing/2014/main" id="{B0FD857D-7C19-0658-060F-905AC6A8925F}"/>
              </a:ext>
            </a:extLst>
          </p:cNvPr>
          <p:cNvSpPr>
            <a:spLocks noGrp="1"/>
          </p:cNvSpPr>
          <p:nvPr>
            <p:ph idx="1"/>
          </p:nvPr>
        </p:nvSpPr>
        <p:spPr>
          <a:xfrm>
            <a:off x="4370286" y="1868487"/>
            <a:ext cx="4291113" cy="4351338"/>
          </a:xfrm>
        </p:spPr>
        <p:txBody>
          <a:bodyPr>
            <a:normAutofit/>
          </a:bodyPr>
          <a:lstStyle/>
          <a:p>
            <a:r>
              <a:rPr lang="en-US" b="0" i="0">
                <a:effectLst/>
                <a:latin typeface="Work Sans" pitchFamily="2" charset="0"/>
              </a:rPr>
              <a:t>Over the course of any given day, a member of an MDT might be working with more than a dozen patients. That means each person lives in a world of documentation. </a:t>
            </a:r>
          </a:p>
          <a:p>
            <a:r>
              <a:rPr lang="en-US" b="0" i="0">
                <a:effectLst/>
                <a:latin typeface="Work Sans" pitchFamily="2" charset="0"/>
              </a:rPr>
              <a:t>They might provide the services that the multidisciplinary team recommended, but if they failed to document that fact, then it effectively didn’t happen. </a:t>
            </a:r>
            <a:endParaRPr lang="en-GB" dirty="0"/>
          </a:p>
        </p:txBody>
      </p:sp>
    </p:spTree>
    <p:extLst>
      <p:ext uri="{BB962C8B-B14F-4D97-AF65-F5344CB8AC3E}">
        <p14:creationId xmlns:p14="http://schemas.microsoft.com/office/powerpoint/2010/main" val="5956356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5409" y="1011045"/>
            <a:ext cx="3277394"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66B8AA-CD8D-EFC1-9918-24A56F3A06F8}"/>
              </a:ext>
            </a:extLst>
          </p:cNvPr>
          <p:cNvSpPr>
            <a:spLocks noGrp="1"/>
          </p:cNvSpPr>
          <p:nvPr>
            <p:ph type="title"/>
          </p:nvPr>
        </p:nvSpPr>
        <p:spPr>
          <a:xfrm>
            <a:off x="717619" y="1112969"/>
            <a:ext cx="2952974" cy="4166010"/>
          </a:xfrm>
        </p:spPr>
        <p:txBody>
          <a:bodyPr>
            <a:normAutofit/>
          </a:bodyPr>
          <a:lstStyle/>
          <a:p>
            <a:r>
              <a:rPr lang="en-GB">
                <a:solidFill>
                  <a:srgbClr val="FFFFFF"/>
                </a:solidFill>
              </a:rPr>
              <a:t>Effective MDT</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7896" y="0"/>
            <a:ext cx="866357"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71133" y="-1"/>
            <a:ext cx="130305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19805"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CA4644B-37FB-AD94-11F7-F5959D2AF0FE}"/>
              </a:ext>
            </a:extLst>
          </p:cNvPr>
          <p:cNvSpPr>
            <a:spLocks noGrp="1"/>
          </p:cNvSpPr>
          <p:nvPr>
            <p:ph idx="1"/>
          </p:nvPr>
        </p:nvSpPr>
        <p:spPr>
          <a:xfrm>
            <a:off x="4572000" y="820880"/>
            <a:ext cx="3943349" cy="4889350"/>
          </a:xfrm>
        </p:spPr>
        <p:txBody>
          <a:bodyPr anchor="t">
            <a:normAutofit/>
          </a:bodyPr>
          <a:lstStyle/>
          <a:p>
            <a:r>
              <a:rPr lang="en-US" b="0" i="0" dirty="0">
                <a:effectLst/>
                <a:latin typeface="Work Sans" pitchFamily="2" charset="0"/>
              </a:rPr>
              <a:t>A multidisciplinary team provide a structure where patients can receive more effective care. The quality of that care is dependent upon the resources that are available from the community, each service provider, and the patient themselves. When everyone works together to achieve an outcome, then good things can happen.</a:t>
            </a:r>
            <a:endParaRPr lang="en-GB"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161135"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563731" y="5717905"/>
            <a:ext cx="1328706"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99729" y="6258755"/>
            <a:ext cx="1174455"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1723895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544" y="847600"/>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3039C6-4CA7-47FC-0B53-F9EFC9E47F65}"/>
              </a:ext>
            </a:extLst>
          </p:cNvPr>
          <p:cNvSpPr>
            <a:spLocks noGrp="1"/>
          </p:cNvSpPr>
          <p:nvPr>
            <p:ph type="title"/>
          </p:nvPr>
        </p:nvSpPr>
        <p:spPr>
          <a:xfrm>
            <a:off x="1041958" y="1233241"/>
            <a:ext cx="2430380" cy="4064628"/>
          </a:xfrm>
        </p:spPr>
        <p:txBody>
          <a:bodyPr>
            <a:normAutofit/>
          </a:bodyPr>
          <a:lstStyle/>
          <a:p>
            <a:r>
              <a:rPr lang="en-GB">
                <a:solidFill>
                  <a:srgbClr val="FFFFFF"/>
                </a:solidFill>
              </a:rPr>
              <a:t>Case manager/ coordinator</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7896" y="0"/>
            <a:ext cx="866357"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71133" y="-1"/>
            <a:ext cx="130305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19805"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C03A7F4-92B4-7007-D046-C37F42CC63A1}"/>
              </a:ext>
            </a:extLst>
          </p:cNvPr>
          <p:cNvSpPr>
            <a:spLocks noGrp="1"/>
          </p:cNvSpPr>
          <p:nvPr>
            <p:ph idx="1"/>
          </p:nvPr>
        </p:nvSpPr>
        <p:spPr>
          <a:xfrm>
            <a:off x="4572000" y="820880"/>
            <a:ext cx="3943349" cy="4889350"/>
          </a:xfrm>
        </p:spPr>
        <p:txBody>
          <a:bodyPr anchor="t">
            <a:normAutofit/>
          </a:bodyPr>
          <a:lstStyle/>
          <a:p>
            <a:r>
              <a:rPr lang="en-US" dirty="0"/>
              <a:t>Research demonstrates that the most successful examples of integrated care and the facilitation of multi-disciplinary teams have been those that identified a designated care </a:t>
            </a:r>
            <a:r>
              <a:rPr lang="en-US" dirty="0" err="1"/>
              <a:t>co-ordinator</a:t>
            </a:r>
            <a:r>
              <a:rPr lang="en-US" dirty="0"/>
              <a:t>/ case manager</a:t>
            </a:r>
            <a:endParaRPr lang="en-GB"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161135"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553792" y="5717905"/>
            <a:ext cx="1328706"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99729" y="6258755"/>
            <a:ext cx="1174455"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655726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544" y="847600"/>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C8FB38-3256-72DD-3BFF-DA61BF1DD7E0}"/>
              </a:ext>
            </a:extLst>
          </p:cNvPr>
          <p:cNvSpPr>
            <a:spLocks noGrp="1"/>
          </p:cNvSpPr>
          <p:nvPr>
            <p:ph type="title"/>
          </p:nvPr>
        </p:nvSpPr>
        <p:spPr>
          <a:xfrm>
            <a:off x="1041958" y="1233241"/>
            <a:ext cx="2430380" cy="4064628"/>
          </a:xfrm>
        </p:spPr>
        <p:txBody>
          <a:bodyPr>
            <a:normAutofit/>
          </a:bodyPr>
          <a:lstStyle/>
          <a:p>
            <a:r>
              <a:rPr lang="en-US">
                <a:solidFill>
                  <a:srgbClr val="FFFFFF"/>
                </a:solidFill>
              </a:rPr>
              <a:t>Roles and Functions of Care Co-ordinator</a:t>
            </a:r>
            <a:endParaRPr lang="en-GB">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7896" y="0"/>
            <a:ext cx="866357"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71133" y="-1"/>
            <a:ext cx="130305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19805"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F237CEC-3F62-9856-82D5-D5DC8A949BCC}"/>
              </a:ext>
            </a:extLst>
          </p:cNvPr>
          <p:cNvSpPr>
            <a:spLocks noGrp="1"/>
          </p:cNvSpPr>
          <p:nvPr>
            <p:ph idx="1"/>
          </p:nvPr>
        </p:nvSpPr>
        <p:spPr>
          <a:xfrm>
            <a:off x="4572000" y="820880"/>
            <a:ext cx="3943349" cy="4889350"/>
          </a:xfrm>
        </p:spPr>
        <p:txBody>
          <a:bodyPr anchor="t">
            <a:normAutofit/>
          </a:bodyPr>
          <a:lstStyle/>
          <a:p>
            <a:r>
              <a:rPr lang="en-US" sz="1600"/>
              <a:t>Form a pro-active working relationship with an individual patient/ user of services </a:t>
            </a:r>
          </a:p>
          <a:p>
            <a:r>
              <a:rPr lang="en-US" sz="1600"/>
              <a:t> Carry out a holistic, person centered assessment in partnership with the individual patient/ user of services</a:t>
            </a:r>
          </a:p>
          <a:p>
            <a:r>
              <a:rPr lang="en-US" sz="1600"/>
              <a:t> Provide a central, continuous point of contact for the patient/ user of services and the range of professionals involved in the care package </a:t>
            </a:r>
          </a:p>
          <a:p>
            <a:r>
              <a:rPr lang="en-US" sz="1600"/>
              <a:t> To act as the key advocate for the patient/ user of service as and when required </a:t>
            </a:r>
          </a:p>
          <a:p>
            <a:r>
              <a:rPr lang="en-US" sz="1600"/>
              <a:t> To assist the patient/ user of services in the successful navigation of complex health and social care systems </a:t>
            </a:r>
          </a:p>
          <a:p>
            <a:r>
              <a:rPr lang="en-US" sz="1600"/>
              <a:t>•Demonstrate local knowledge of the range of local health and care services including the voluntary and community sector </a:t>
            </a:r>
          </a:p>
          <a:p>
            <a:endParaRPr lang="en-GB" sz="16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161135"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553792" y="5717905"/>
            <a:ext cx="1328706"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99729" y="6258755"/>
            <a:ext cx="1174455"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8356414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544" y="847600"/>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5C0FD1-085D-C8D7-285A-C019CFA5477F}"/>
              </a:ext>
            </a:extLst>
          </p:cNvPr>
          <p:cNvSpPr>
            <a:spLocks noGrp="1"/>
          </p:cNvSpPr>
          <p:nvPr>
            <p:ph type="title"/>
          </p:nvPr>
        </p:nvSpPr>
        <p:spPr>
          <a:xfrm>
            <a:off x="1041958" y="1233241"/>
            <a:ext cx="2430380" cy="4064628"/>
          </a:xfrm>
        </p:spPr>
        <p:txBody>
          <a:bodyPr>
            <a:normAutofit/>
          </a:bodyPr>
          <a:lstStyle/>
          <a:p>
            <a:r>
              <a:rPr lang="en-US">
                <a:solidFill>
                  <a:srgbClr val="FFFFFF"/>
                </a:solidFill>
              </a:rPr>
              <a:t>Roles and Functions of Care Co-ordinator</a:t>
            </a:r>
            <a:endParaRPr lang="en-GB">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7896" y="0"/>
            <a:ext cx="866357"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71133" y="-1"/>
            <a:ext cx="130305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19805"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C5D2DAF-4165-3BC9-8E31-E82BF8CCB9B6}"/>
              </a:ext>
            </a:extLst>
          </p:cNvPr>
          <p:cNvSpPr>
            <a:spLocks noGrp="1"/>
          </p:cNvSpPr>
          <p:nvPr>
            <p:ph idx="1"/>
          </p:nvPr>
        </p:nvSpPr>
        <p:spPr>
          <a:xfrm>
            <a:off x="4572000" y="820880"/>
            <a:ext cx="3943349" cy="4889350"/>
          </a:xfrm>
        </p:spPr>
        <p:txBody>
          <a:bodyPr anchor="t">
            <a:normAutofit/>
          </a:bodyPr>
          <a:lstStyle/>
          <a:p>
            <a:r>
              <a:rPr lang="en-US" sz="1900"/>
              <a:t>To take responsibility for care planning and ensuring that identified activities and interventions take place as agreed • To hold other providers within the care plan to account Classification: </a:t>
            </a:r>
          </a:p>
          <a:p>
            <a:r>
              <a:rPr lang="en-US" sz="1900"/>
              <a:t> To monitor and review care plans and agreed outcomes in partnership with the patient/ user of services and to evaluate outcomes. Additionally this would involve re-negotiating care plans as and when required </a:t>
            </a:r>
          </a:p>
          <a:p>
            <a:r>
              <a:rPr lang="en-US" sz="1900"/>
              <a:t> To provide direct care where appropriate </a:t>
            </a:r>
            <a:endParaRPr lang="en-GB" sz="19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161135"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553792" y="5717905"/>
            <a:ext cx="1328706"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99729" y="6258755"/>
            <a:ext cx="1174455"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9697422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544" y="847600"/>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49711D-9FDD-E1E8-7EA2-009BA4D4578A}"/>
              </a:ext>
            </a:extLst>
          </p:cNvPr>
          <p:cNvSpPr>
            <a:spLocks noGrp="1"/>
          </p:cNvSpPr>
          <p:nvPr>
            <p:ph type="title"/>
          </p:nvPr>
        </p:nvSpPr>
        <p:spPr>
          <a:xfrm>
            <a:off x="1041958" y="1233241"/>
            <a:ext cx="2430380" cy="4064628"/>
          </a:xfrm>
        </p:spPr>
        <p:txBody>
          <a:bodyPr>
            <a:normAutofit/>
          </a:bodyPr>
          <a:lstStyle/>
          <a:p>
            <a:r>
              <a:rPr lang="en-GB" sz="3100" b="1" i="0">
                <a:solidFill>
                  <a:srgbClr val="FFFFFF"/>
                </a:solidFill>
                <a:effectLst/>
                <a:latin typeface="MuseoSans"/>
              </a:rPr>
              <a:t>What is collaborative working?</a:t>
            </a:r>
            <a:br>
              <a:rPr lang="en-GB" sz="3100" b="1" i="0">
                <a:solidFill>
                  <a:srgbClr val="FFFFFF"/>
                </a:solidFill>
                <a:effectLst/>
                <a:latin typeface="MuseoSans"/>
              </a:rPr>
            </a:br>
            <a:endParaRPr lang="en-GB" sz="3100">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7896" y="0"/>
            <a:ext cx="866357"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71133" y="-1"/>
            <a:ext cx="130305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19805"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3A17AA6-9A10-BAD5-C435-AB8775355E84}"/>
              </a:ext>
            </a:extLst>
          </p:cNvPr>
          <p:cNvSpPr>
            <a:spLocks noGrp="1"/>
          </p:cNvSpPr>
          <p:nvPr>
            <p:ph idx="1"/>
          </p:nvPr>
        </p:nvSpPr>
        <p:spPr>
          <a:xfrm>
            <a:off x="4572000" y="820880"/>
            <a:ext cx="3943349" cy="4889350"/>
          </a:xfrm>
        </p:spPr>
        <p:txBody>
          <a:bodyPr anchor="t">
            <a:normAutofit/>
          </a:bodyPr>
          <a:lstStyle/>
          <a:p>
            <a:r>
              <a:rPr lang="en-US" sz="1900" b="0" i="0">
                <a:effectLst/>
                <a:latin typeface="MuseoSans"/>
              </a:rPr>
              <a:t>Collaborative working – also known as joint or partnership working – covers a variety of ways that two or more </a:t>
            </a:r>
            <a:r>
              <a:rPr lang="en-US" sz="1900" b="0" i="0" err="1">
                <a:effectLst/>
                <a:latin typeface="MuseoSans"/>
              </a:rPr>
              <a:t>organisations</a:t>
            </a:r>
            <a:r>
              <a:rPr lang="en-US" sz="1900" b="0" i="0">
                <a:effectLst/>
                <a:latin typeface="MuseoSans"/>
              </a:rPr>
              <a:t> can work together. Options range from informal networks and alliances, through joint delivery of projects to full merger.</a:t>
            </a:r>
          </a:p>
          <a:p>
            <a:r>
              <a:rPr lang="en-US" sz="1900" b="0" i="0">
                <a:effectLst/>
                <a:latin typeface="MuseoSans"/>
              </a:rPr>
              <a:t>Collaborative working can last for a fixed length of time or can form a permanent arrangement. What these options have in common is that they involve some sort of exchange, for mutual advantage, that ultimately benefits end users.</a:t>
            </a:r>
          </a:p>
          <a:p>
            <a:endParaRPr lang="en-GB" sz="19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161135"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553792" y="5717905"/>
            <a:ext cx="1328706"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99729" y="6258755"/>
            <a:ext cx="1174455"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1975242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544" y="847600"/>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1D2874-1E38-4950-B917-DD0498E41BB3}"/>
              </a:ext>
            </a:extLst>
          </p:cNvPr>
          <p:cNvSpPr>
            <a:spLocks noGrp="1"/>
          </p:cNvSpPr>
          <p:nvPr>
            <p:ph type="title"/>
          </p:nvPr>
        </p:nvSpPr>
        <p:spPr>
          <a:xfrm>
            <a:off x="1041958" y="1233241"/>
            <a:ext cx="2430380" cy="4064628"/>
          </a:xfrm>
        </p:spPr>
        <p:txBody>
          <a:bodyPr>
            <a:normAutofit/>
          </a:bodyPr>
          <a:lstStyle/>
          <a:p>
            <a:r>
              <a:rPr lang="en-US" sz="3100" b="0" i="0">
                <a:solidFill>
                  <a:srgbClr val="FFFFFF"/>
                </a:solidFill>
                <a:effectLst/>
                <a:latin typeface="MuseoSans"/>
              </a:rPr>
              <a:t>Working with others can offer opportunities to:</a:t>
            </a:r>
            <a:endParaRPr lang="en-GB" sz="3100">
              <a:solidFill>
                <a:srgbClr val="FFFFFF"/>
              </a:solidFill>
            </a:endParaRPr>
          </a:p>
        </p:txBody>
      </p:sp>
      <p:sp>
        <p:nvSpPr>
          <p:cNvPr id="28"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7896" y="0"/>
            <a:ext cx="866357"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71133" y="-1"/>
            <a:ext cx="130305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0"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19805"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Content Placeholder 2">
            <a:extLst>
              <a:ext uri="{FF2B5EF4-FFF2-40B4-BE49-F238E27FC236}">
                <a16:creationId xmlns:a16="http://schemas.microsoft.com/office/drawing/2014/main" id="{A59E3A8F-6A34-DF06-F4FD-03DA373FA4F3}"/>
              </a:ext>
            </a:extLst>
          </p:cNvPr>
          <p:cNvSpPr>
            <a:spLocks noGrp="1"/>
          </p:cNvSpPr>
          <p:nvPr>
            <p:ph idx="1"/>
          </p:nvPr>
        </p:nvSpPr>
        <p:spPr>
          <a:xfrm>
            <a:off x="4572000" y="820880"/>
            <a:ext cx="3943349" cy="4889350"/>
          </a:xfrm>
        </p:spPr>
        <p:txBody>
          <a:bodyPr anchor="t">
            <a:normAutofit/>
          </a:bodyPr>
          <a:lstStyle/>
          <a:p>
            <a:pPr>
              <a:buFont typeface="Arial" panose="020B0604020202020204" pitchFamily="34" charset="0"/>
              <a:buChar char="•"/>
            </a:pPr>
            <a:r>
              <a:rPr lang="en-US" b="0" i="0">
                <a:effectLst/>
                <a:latin typeface="MuseoSans"/>
              </a:rPr>
              <a:t>Deliver new, improved or more integrated services</a:t>
            </a:r>
          </a:p>
          <a:p>
            <a:pPr>
              <a:buFont typeface="Arial" panose="020B0604020202020204" pitchFamily="34" charset="0"/>
              <a:buChar char="•"/>
            </a:pPr>
            <a:r>
              <a:rPr lang="en-US" b="0" i="0">
                <a:effectLst/>
                <a:latin typeface="MuseoSans"/>
              </a:rPr>
              <a:t>Make efficiency savings through sharing costs</a:t>
            </a:r>
          </a:p>
          <a:p>
            <a:pPr>
              <a:buFont typeface="Arial" panose="020B0604020202020204" pitchFamily="34" charset="0"/>
              <a:buChar char="•"/>
            </a:pPr>
            <a:r>
              <a:rPr lang="en-US" b="0" i="0">
                <a:effectLst/>
                <a:latin typeface="MuseoSans"/>
              </a:rPr>
              <a:t>Develop a stronger, more united voice</a:t>
            </a:r>
          </a:p>
          <a:p>
            <a:pPr>
              <a:buFont typeface="Arial" panose="020B0604020202020204" pitchFamily="34" charset="0"/>
              <a:buChar char="•"/>
            </a:pPr>
            <a:r>
              <a:rPr lang="en-US" b="0" i="0">
                <a:effectLst/>
                <a:latin typeface="MuseoSans"/>
              </a:rPr>
              <a:t>Share knowledge and information.</a:t>
            </a:r>
          </a:p>
          <a:p>
            <a:endParaRPr lang="en-GB"/>
          </a:p>
        </p:txBody>
      </p:sp>
      <p:sp>
        <p:nvSpPr>
          <p:cNvPr id="32"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161135"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3"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553792" y="5717905"/>
            <a:ext cx="1328706"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4"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99729" y="6258755"/>
            <a:ext cx="1174455"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678798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69</TotalTime>
  <Words>1712</Words>
  <Application>Microsoft Office PowerPoint</Application>
  <PresentationFormat>On-screen Show (4:3)</PresentationFormat>
  <Paragraphs>65</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Calibri Light</vt:lpstr>
      <vt:lpstr>MuseoSans</vt:lpstr>
      <vt:lpstr>Work Sans</vt:lpstr>
      <vt:lpstr>Office Theme</vt:lpstr>
      <vt:lpstr>Multidisciplinary Teams</vt:lpstr>
      <vt:lpstr>Definition</vt:lpstr>
      <vt:lpstr>Personal responsibility</vt:lpstr>
      <vt:lpstr>Advantages</vt:lpstr>
      <vt:lpstr>Advantages of a Multidisciplinary Team </vt:lpstr>
      <vt:lpstr> It improves service coordination. </vt:lpstr>
      <vt:lpstr>It expedites the referral process. </vt:lpstr>
      <vt:lpstr>Issues</vt:lpstr>
      <vt:lpstr>It creates new avenues for service implementation. </vt:lpstr>
      <vt:lpstr>It allows patients to create goals for themselves. </vt:lpstr>
      <vt:lpstr>Disadvantages-There is always a time pressure involved in providing services. </vt:lpstr>
      <vt:lpstr>Disadvantages.</vt:lpstr>
      <vt:lpstr>Takes time and frequent collaboration. </vt:lpstr>
      <vt:lpstr>Lack of resources.</vt:lpstr>
      <vt:lpstr>Incomplete information</vt:lpstr>
      <vt:lpstr>Lack of documentation. </vt:lpstr>
      <vt:lpstr>Effective MDT</vt:lpstr>
      <vt:lpstr>Case manager/ coordinator</vt:lpstr>
      <vt:lpstr>Roles and Functions of Care Co-ordinator</vt:lpstr>
      <vt:lpstr>Roles and Functions of Care Co-ordinator</vt:lpstr>
      <vt:lpstr>What is collaborative working? </vt:lpstr>
      <vt:lpstr>Working with others can offer opportunities to:</vt:lpstr>
    </vt:vector>
  </TitlesOfParts>
  <Company>RM plc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Multidisciplinary Teams</dc:title>
  <dc:creator>VMoore</dc:creator>
  <cp:lastModifiedBy>Felicity Peacock</cp:lastModifiedBy>
  <cp:revision>4</cp:revision>
  <dcterms:created xsi:type="dcterms:W3CDTF">2010-06-16T10:47:19Z</dcterms:created>
  <dcterms:modified xsi:type="dcterms:W3CDTF">2022-11-09T19:30:08Z</dcterms:modified>
</cp:coreProperties>
</file>