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2" r:id="rId7"/>
    <p:sldId id="261" r:id="rId8"/>
    <p:sldId id="264" r:id="rId9"/>
    <p:sldId id="265" r:id="rId10"/>
    <p:sldId id="268" r:id="rId11"/>
    <p:sldId id="263"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7A7613-EE81-459E-ABD2-939F32EE8F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63E53EC-6A33-4F40-BCA5-C047FDC951E3}">
      <dgm:prSet/>
      <dgm:spPr/>
      <dgm:t>
        <a:bodyPr/>
        <a:lstStyle/>
        <a:p>
          <a:r>
            <a:rPr lang="en-GB"/>
            <a:t>Authenticity – be honest about capacity</a:t>
          </a:r>
        </a:p>
      </dgm:t>
    </dgm:pt>
    <dgm:pt modelId="{693655E4-B007-4B8E-86CA-2458B75D242C}" type="parTrans" cxnId="{7B0F067B-98F8-48B2-B9F2-E9D172E13432}">
      <dgm:prSet/>
      <dgm:spPr/>
      <dgm:t>
        <a:bodyPr/>
        <a:lstStyle/>
        <a:p>
          <a:endParaRPr lang="en-GB"/>
        </a:p>
      </dgm:t>
    </dgm:pt>
    <dgm:pt modelId="{54271D78-9279-4FBA-ABD5-57D093AB8F94}" type="sibTrans" cxnId="{7B0F067B-98F8-48B2-B9F2-E9D172E13432}">
      <dgm:prSet/>
      <dgm:spPr/>
      <dgm:t>
        <a:bodyPr/>
        <a:lstStyle/>
        <a:p>
          <a:endParaRPr lang="en-GB"/>
        </a:p>
      </dgm:t>
    </dgm:pt>
    <dgm:pt modelId="{465F92EF-9289-4A1C-BBC0-F8790127664C}">
      <dgm:prSet/>
      <dgm:spPr/>
      <dgm:t>
        <a:bodyPr/>
        <a:lstStyle/>
        <a:p>
          <a:r>
            <a:rPr lang="en-GB"/>
            <a:t>Compromise/flexibility  </a:t>
          </a:r>
        </a:p>
      </dgm:t>
    </dgm:pt>
    <dgm:pt modelId="{29329612-8C02-48B9-B3C3-E12745724BCE}" type="parTrans" cxnId="{8359A013-1D1C-4F09-ADBA-9E31485C5B40}">
      <dgm:prSet/>
      <dgm:spPr/>
      <dgm:t>
        <a:bodyPr/>
        <a:lstStyle/>
        <a:p>
          <a:endParaRPr lang="en-GB"/>
        </a:p>
      </dgm:t>
    </dgm:pt>
    <dgm:pt modelId="{96BF0DB6-374D-4A41-9820-90DBB51B7523}" type="sibTrans" cxnId="{8359A013-1D1C-4F09-ADBA-9E31485C5B40}">
      <dgm:prSet/>
      <dgm:spPr/>
      <dgm:t>
        <a:bodyPr/>
        <a:lstStyle/>
        <a:p>
          <a:endParaRPr lang="en-GB"/>
        </a:p>
      </dgm:t>
    </dgm:pt>
    <dgm:pt modelId="{D5BB7B56-7A5D-497D-898F-C5B7F57AE579}">
      <dgm:prSet/>
      <dgm:spPr/>
      <dgm:t>
        <a:bodyPr/>
        <a:lstStyle/>
        <a:p>
          <a:r>
            <a:rPr lang="en-GB"/>
            <a:t>Clear effective communication skills </a:t>
          </a:r>
        </a:p>
      </dgm:t>
    </dgm:pt>
    <dgm:pt modelId="{D6A56542-F078-4318-B9B9-DB1DBE121BD7}" type="parTrans" cxnId="{03DD4CFC-586E-4ABD-9A93-1F454314891E}">
      <dgm:prSet/>
      <dgm:spPr/>
      <dgm:t>
        <a:bodyPr/>
        <a:lstStyle/>
        <a:p>
          <a:endParaRPr lang="en-GB"/>
        </a:p>
      </dgm:t>
    </dgm:pt>
    <dgm:pt modelId="{858DAE25-BDE4-491E-BDF9-7234ED3EB429}" type="sibTrans" cxnId="{03DD4CFC-586E-4ABD-9A93-1F454314891E}">
      <dgm:prSet/>
      <dgm:spPr/>
      <dgm:t>
        <a:bodyPr/>
        <a:lstStyle/>
        <a:p>
          <a:endParaRPr lang="en-GB"/>
        </a:p>
      </dgm:t>
    </dgm:pt>
    <dgm:pt modelId="{F34BB593-ED3C-4AA3-A5D5-8F9E1AACF43A}">
      <dgm:prSet/>
      <dgm:spPr/>
      <dgm:t>
        <a:bodyPr/>
        <a:lstStyle/>
        <a:p>
          <a:r>
            <a:rPr lang="en-GB"/>
            <a:t>Emotional self regulation </a:t>
          </a:r>
        </a:p>
      </dgm:t>
    </dgm:pt>
    <dgm:pt modelId="{00AB2D41-D984-41B9-BBED-24074F013D15}" type="parTrans" cxnId="{12E9A5F8-F156-499B-B8BA-8895EB2DCF2E}">
      <dgm:prSet/>
      <dgm:spPr/>
      <dgm:t>
        <a:bodyPr/>
        <a:lstStyle/>
        <a:p>
          <a:endParaRPr lang="en-GB"/>
        </a:p>
      </dgm:t>
    </dgm:pt>
    <dgm:pt modelId="{0CA17FEC-DCE8-4548-B565-83142110BDB2}" type="sibTrans" cxnId="{12E9A5F8-F156-499B-B8BA-8895EB2DCF2E}">
      <dgm:prSet/>
      <dgm:spPr/>
      <dgm:t>
        <a:bodyPr/>
        <a:lstStyle/>
        <a:p>
          <a:endParaRPr lang="en-GB"/>
        </a:p>
      </dgm:t>
    </dgm:pt>
    <dgm:pt modelId="{25F28030-4028-44D7-857B-5E3652384D4B}">
      <dgm:prSet/>
      <dgm:spPr/>
      <dgm:t>
        <a:bodyPr/>
        <a:lstStyle/>
        <a:p>
          <a:r>
            <a:rPr lang="en-GB"/>
            <a:t>Delegation </a:t>
          </a:r>
        </a:p>
      </dgm:t>
    </dgm:pt>
    <dgm:pt modelId="{A8D0C800-EFF8-4CFB-B002-C8FAB02531C1}" type="parTrans" cxnId="{203FBACE-83D4-4178-8BC0-33215FFDBAC6}">
      <dgm:prSet/>
      <dgm:spPr/>
      <dgm:t>
        <a:bodyPr/>
        <a:lstStyle/>
        <a:p>
          <a:endParaRPr lang="en-GB"/>
        </a:p>
      </dgm:t>
    </dgm:pt>
    <dgm:pt modelId="{1E1499C5-59A9-4582-B872-71A037DA3C3C}" type="sibTrans" cxnId="{203FBACE-83D4-4178-8BC0-33215FFDBAC6}">
      <dgm:prSet/>
      <dgm:spPr/>
      <dgm:t>
        <a:bodyPr/>
        <a:lstStyle/>
        <a:p>
          <a:endParaRPr lang="en-GB"/>
        </a:p>
      </dgm:t>
    </dgm:pt>
    <dgm:pt modelId="{1DD3C534-6D82-42E3-B6E8-A9A14E6CF497}">
      <dgm:prSet/>
      <dgm:spPr/>
      <dgm:t>
        <a:bodyPr/>
        <a:lstStyle/>
        <a:p>
          <a:r>
            <a:rPr lang="en-GB"/>
            <a:t>Assertiveness/ confidence </a:t>
          </a:r>
        </a:p>
      </dgm:t>
    </dgm:pt>
    <dgm:pt modelId="{157ABD37-B288-473E-836E-19D923491F61}" type="parTrans" cxnId="{068EE430-9FBF-404F-B2E9-C793A7DEA60A}">
      <dgm:prSet/>
      <dgm:spPr/>
      <dgm:t>
        <a:bodyPr/>
        <a:lstStyle/>
        <a:p>
          <a:endParaRPr lang="en-GB"/>
        </a:p>
      </dgm:t>
    </dgm:pt>
    <dgm:pt modelId="{846DA930-2F82-46D6-A2F6-0CDB622DBDDA}" type="sibTrans" cxnId="{068EE430-9FBF-404F-B2E9-C793A7DEA60A}">
      <dgm:prSet/>
      <dgm:spPr/>
      <dgm:t>
        <a:bodyPr/>
        <a:lstStyle/>
        <a:p>
          <a:endParaRPr lang="en-GB"/>
        </a:p>
      </dgm:t>
    </dgm:pt>
    <dgm:pt modelId="{F1906604-347C-498F-BFB7-291BABD7B001}">
      <dgm:prSet/>
      <dgm:spPr/>
      <dgm:t>
        <a:bodyPr/>
        <a:lstStyle/>
        <a:p>
          <a:r>
            <a:rPr lang="en-GB"/>
            <a:t>Reflection </a:t>
          </a:r>
        </a:p>
      </dgm:t>
    </dgm:pt>
    <dgm:pt modelId="{48AE2BBA-642A-48CE-AA45-CBC36E13072B}" type="parTrans" cxnId="{0DED4C60-E475-4394-8EEE-89C6D3E32292}">
      <dgm:prSet/>
      <dgm:spPr/>
      <dgm:t>
        <a:bodyPr/>
        <a:lstStyle/>
        <a:p>
          <a:endParaRPr lang="en-GB"/>
        </a:p>
      </dgm:t>
    </dgm:pt>
    <dgm:pt modelId="{76412604-6989-4A60-A911-EDCE4B712895}" type="sibTrans" cxnId="{0DED4C60-E475-4394-8EEE-89C6D3E32292}">
      <dgm:prSet/>
      <dgm:spPr/>
      <dgm:t>
        <a:bodyPr/>
        <a:lstStyle/>
        <a:p>
          <a:endParaRPr lang="en-GB"/>
        </a:p>
      </dgm:t>
    </dgm:pt>
    <dgm:pt modelId="{4C989445-EBFA-4919-9689-9BF8BFA6C5DE}" type="pres">
      <dgm:prSet presAssocID="{737A7613-EE81-459E-ABD2-939F32EE8FB2}" presName="linear" presStyleCnt="0">
        <dgm:presLayoutVars>
          <dgm:animLvl val="lvl"/>
          <dgm:resizeHandles val="exact"/>
        </dgm:presLayoutVars>
      </dgm:prSet>
      <dgm:spPr/>
    </dgm:pt>
    <dgm:pt modelId="{1371C06D-E699-4622-AE9F-E98FFDB7666D}" type="pres">
      <dgm:prSet presAssocID="{563E53EC-6A33-4F40-BCA5-C047FDC951E3}" presName="parentText" presStyleLbl="node1" presStyleIdx="0" presStyleCnt="7">
        <dgm:presLayoutVars>
          <dgm:chMax val="0"/>
          <dgm:bulletEnabled val="1"/>
        </dgm:presLayoutVars>
      </dgm:prSet>
      <dgm:spPr/>
    </dgm:pt>
    <dgm:pt modelId="{CB24C805-9DF7-4A7A-9329-E624D322102D}" type="pres">
      <dgm:prSet presAssocID="{54271D78-9279-4FBA-ABD5-57D093AB8F94}" presName="spacer" presStyleCnt="0"/>
      <dgm:spPr/>
    </dgm:pt>
    <dgm:pt modelId="{65B8F462-DE05-4145-BEB3-74A9DD1551DD}" type="pres">
      <dgm:prSet presAssocID="{465F92EF-9289-4A1C-BBC0-F8790127664C}" presName="parentText" presStyleLbl="node1" presStyleIdx="1" presStyleCnt="7">
        <dgm:presLayoutVars>
          <dgm:chMax val="0"/>
          <dgm:bulletEnabled val="1"/>
        </dgm:presLayoutVars>
      </dgm:prSet>
      <dgm:spPr/>
    </dgm:pt>
    <dgm:pt modelId="{E4EB597F-3594-4F92-B31C-6681B6E7C977}" type="pres">
      <dgm:prSet presAssocID="{96BF0DB6-374D-4A41-9820-90DBB51B7523}" presName="spacer" presStyleCnt="0"/>
      <dgm:spPr/>
    </dgm:pt>
    <dgm:pt modelId="{AEF7AF37-516B-4567-8503-35946B0E12F8}" type="pres">
      <dgm:prSet presAssocID="{D5BB7B56-7A5D-497D-898F-C5B7F57AE579}" presName="parentText" presStyleLbl="node1" presStyleIdx="2" presStyleCnt="7">
        <dgm:presLayoutVars>
          <dgm:chMax val="0"/>
          <dgm:bulletEnabled val="1"/>
        </dgm:presLayoutVars>
      </dgm:prSet>
      <dgm:spPr/>
    </dgm:pt>
    <dgm:pt modelId="{4396E82E-DBF2-4F3F-A98D-D4DF59B48D48}" type="pres">
      <dgm:prSet presAssocID="{858DAE25-BDE4-491E-BDF9-7234ED3EB429}" presName="spacer" presStyleCnt="0"/>
      <dgm:spPr/>
    </dgm:pt>
    <dgm:pt modelId="{32E24676-6EF2-4090-8342-6FFF7C897900}" type="pres">
      <dgm:prSet presAssocID="{F34BB593-ED3C-4AA3-A5D5-8F9E1AACF43A}" presName="parentText" presStyleLbl="node1" presStyleIdx="3" presStyleCnt="7">
        <dgm:presLayoutVars>
          <dgm:chMax val="0"/>
          <dgm:bulletEnabled val="1"/>
        </dgm:presLayoutVars>
      </dgm:prSet>
      <dgm:spPr/>
    </dgm:pt>
    <dgm:pt modelId="{66819FEF-C02D-47C2-AB83-B9B962C85A3B}" type="pres">
      <dgm:prSet presAssocID="{0CA17FEC-DCE8-4548-B565-83142110BDB2}" presName="spacer" presStyleCnt="0"/>
      <dgm:spPr/>
    </dgm:pt>
    <dgm:pt modelId="{65C9284C-BA4B-442E-9285-4A2FB5296BBF}" type="pres">
      <dgm:prSet presAssocID="{25F28030-4028-44D7-857B-5E3652384D4B}" presName="parentText" presStyleLbl="node1" presStyleIdx="4" presStyleCnt="7">
        <dgm:presLayoutVars>
          <dgm:chMax val="0"/>
          <dgm:bulletEnabled val="1"/>
        </dgm:presLayoutVars>
      </dgm:prSet>
      <dgm:spPr/>
    </dgm:pt>
    <dgm:pt modelId="{58A380A5-4378-4FEE-B6E0-C66E4513917B}" type="pres">
      <dgm:prSet presAssocID="{1E1499C5-59A9-4582-B872-71A037DA3C3C}" presName="spacer" presStyleCnt="0"/>
      <dgm:spPr/>
    </dgm:pt>
    <dgm:pt modelId="{D8ADCC63-481F-4E1E-88A0-B141CEE0F483}" type="pres">
      <dgm:prSet presAssocID="{1DD3C534-6D82-42E3-B6E8-A9A14E6CF497}" presName="parentText" presStyleLbl="node1" presStyleIdx="5" presStyleCnt="7">
        <dgm:presLayoutVars>
          <dgm:chMax val="0"/>
          <dgm:bulletEnabled val="1"/>
        </dgm:presLayoutVars>
      </dgm:prSet>
      <dgm:spPr/>
    </dgm:pt>
    <dgm:pt modelId="{1C199AD7-511D-46D1-960D-F5CCA952820E}" type="pres">
      <dgm:prSet presAssocID="{846DA930-2F82-46D6-A2F6-0CDB622DBDDA}" presName="spacer" presStyleCnt="0"/>
      <dgm:spPr/>
    </dgm:pt>
    <dgm:pt modelId="{EA3BE2EB-EA67-4C46-AEE5-8383F7D2FDE3}" type="pres">
      <dgm:prSet presAssocID="{F1906604-347C-498F-BFB7-291BABD7B001}" presName="parentText" presStyleLbl="node1" presStyleIdx="6" presStyleCnt="7">
        <dgm:presLayoutVars>
          <dgm:chMax val="0"/>
          <dgm:bulletEnabled val="1"/>
        </dgm:presLayoutVars>
      </dgm:prSet>
      <dgm:spPr/>
    </dgm:pt>
  </dgm:ptLst>
  <dgm:cxnLst>
    <dgm:cxn modelId="{47FDD906-8724-4664-9350-71EC5709304A}" type="presOf" srcId="{737A7613-EE81-459E-ABD2-939F32EE8FB2}" destId="{4C989445-EBFA-4919-9689-9BF8BFA6C5DE}" srcOrd="0" destOrd="0" presId="urn:microsoft.com/office/officeart/2005/8/layout/vList2"/>
    <dgm:cxn modelId="{996E5413-A662-4E45-A695-095892F7EDE7}" type="presOf" srcId="{D5BB7B56-7A5D-497D-898F-C5B7F57AE579}" destId="{AEF7AF37-516B-4567-8503-35946B0E12F8}" srcOrd="0" destOrd="0" presId="urn:microsoft.com/office/officeart/2005/8/layout/vList2"/>
    <dgm:cxn modelId="{8359A013-1D1C-4F09-ADBA-9E31485C5B40}" srcId="{737A7613-EE81-459E-ABD2-939F32EE8FB2}" destId="{465F92EF-9289-4A1C-BBC0-F8790127664C}" srcOrd="1" destOrd="0" parTransId="{29329612-8C02-48B9-B3C3-E12745724BCE}" sibTransId="{96BF0DB6-374D-4A41-9820-90DBB51B7523}"/>
    <dgm:cxn modelId="{0B9A9D1F-AC68-4731-9687-49899060CE7E}" type="presOf" srcId="{465F92EF-9289-4A1C-BBC0-F8790127664C}" destId="{65B8F462-DE05-4145-BEB3-74A9DD1551DD}" srcOrd="0" destOrd="0" presId="urn:microsoft.com/office/officeart/2005/8/layout/vList2"/>
    <dgm:cxn modelId="{068EE430-9FBF-404F-B2E9-C793A7DEA60A}" srcId="{737A7613-EE81-459E-ABD2-939F32EE8FB2}" destId="{1DD3C534-6D82-42E3-B6E8-A9A14E6CF497}" srcOrd="5" destOrd="0" parTransId="{157ABD37-B288-473E-836E-19D923491F61}" sibTransId="{846DA930-2F82-46D6-A2F6-0CDB622DBDDA}"/>
    <dgm:cxn modelId="{0DED4C60-E475-4394-8EEE-89C6D3E32292}" srcId="{737A7613-EE81-459E-ABD2-939F32EE8FB2}" destId="{F1906604-347C-498F-BFB7-291BABD7B001}" srcOrd="6" destOrd="0" parTransId="{48AE2BBA-642A-48CE-AA45-CBC36E13072B}" sibTransId="{76412604-6989-4A60-A911-EDCE4B712895}"/>
    <dgm:cxn modelId="{13928A71-BC01-48A1-B6EC-A49818E57D80}" type="presOf" srcId="{1DD3C534-6D82-42E3-B6E8-A9A14E6CF497}" destId="{D8ADCC63-481F-4E1E-88A0-B141CEE0F483}" srcOrd="0" destOrd="0" presId="urn:microsoft.com/office/officeart/2005/8/layout/vList2"/>
    <dgm:cxn modelId="{4F368274-D7CF-417E-AF72-C6E77E90016A}" type="presOf" srcId="{25F28030-4028-44D7-857B-5E3652384D4B}" destId="{65C9284C-BA4B-442E-9285-4A2FB5296BBF}" srcOrd="0" destOrd="0" presId="urn:microsoft.com/office/officeart/2005/8/layout/vList2"/>
    <dgm:cxn modelId="{7B0F067B-98F8-48B2-B9F2-E9D172E13432}" srcId="{737A7613-EE81-459E-ABD2-939F32EE8FB2}" destId="{563E53EC-6A33-4F40-BCA5-C047FDC951E3}" srcOrd="0" destOrd="0" parTransId="{693655E4-B007-4B8E-86CA-2458B75D242C}" sibTransId="{54271D78-9279-4FBA-ABD5-57D093AB8F94}"/>
    <dgm:cxn modelId="{91A0AB83-CE97-4DE7-AC94-4DBAB8BA2B96}" type="presOf" srcId="{F1906604-347C-498F-BFB7-291BABD7B001}" destId="{EA3BE2EB-EA67-4C46-AEE5-8383F7D2FDE3}" srcOrd="0" destOrd="0" presId="urn:microsoft.com/office/officeart/2005/8/layout/vList2"/>
    <dgm:cxn modelId="{9A9311C7-EC24-4202-9E6D-4F353E8A8066}" type="presOf" srcId="{F34BB593-ED3C-4AA3-A5D5-8F9E1AACF43A}" destId="{32E24676-6EF2-4090-8342-6FFF7C897900}" srcOrd="0" destOrd="0" presId="urn:microsoft.com/office/officeart/2005/8/layout/vList2"/>
    <dgm:cxn modelId="{203FBACE-83D4-4178-8BC0-33215FFDBAC6}" srcId="{737A7613-EE81-459E-ABD2-939F32EE8FB2}" destId="{25F28030-4028-44D7-857B-5E3652384D4B}" srcOrd="4" destOrd="0" parTransId="{A8D0C800-EFF8-4CFB-B002-C8FAB02531C1}" sibTransId="{1E1499C5-59A9-4582-B872-71A037DA3C3C}"/>
    <dgm:cxn modelId="{12E9A5F8-F156-499B-B8BA-8895EB2DCF2E}" srcId="{737A7613-EE81-459E-ABD2-939F32EE8FB2}" destId="{F34BB593-ED3C-4AA3-A5D5-8F9E1AACF43A}" srcOrd="3" destOrd="0" parTransId="{00AB2D41-D984-41B9-BBED-24074F013D15}" sibTransId="{0CA17FEC-DCE8-4548-B565-83142110BDB2}"/>
    <dgm:cxn modelId="{03DD4CFC-586E-4ABD-9A93-1F454314891E}" srcId="{737A7613-EE81-459E-ABD2-939F32EE8FB2}" destId="{D5BB7B56-7A5D-497D-898F-C5B7F57AE579}" srcOrd="2" destOrd="0" parTransId="{D6A56542-F078-4318-B9B9-DB1DBE121BD7}" sibTransId="{858DAE25-BDE4-491E-BDF9-7234ED3EB429}"/>
    <dgm:cxn modelId="{A209CEFD-762E-477F-AF87-981994AFF20A}" type="presOf" srcId="{563E53EC-6A33-4F40-BCA5-C047FDC951E3}" destId="{1371C06D-E699-4622-AE9F-E98FFDB7666D}" srcOrd="0" destOrd="0" presId="urn:microsoft.com/office/officeart/2005/8/layout/vList2"/>
    <dgm:cxn modelId="{5691C279-C4BE-45CD-92C8-BB03CE1B255B}" type="presParOf" srcId="{4C989445-EBFA-4919-9689-9BF8BFA6C5DE}" destId="{1371C06D-E699-4622-AE9F-E98FFDB7666D}" srcOrd="0" destOrd="0" presId="urn:microsoft.com/office/officeart/2005/8/layout/vList2"/>
    <dgm:cxn modelId="{9F3114DB-CA49-485D-9763-45539128072C}" type="presParOf" srcId="{4C989445-EBFA-4919-9689-9BF8BFA6C5DE}" destId="{CB24C805-9DF7-4A7A-9329-E624D322102D}" srcOrd="1" destOrd="0" presId="urn:microsoft.com/office/officeart/2005/8/layout/vList2"/>
    <dgm:cxn modelId="{CCF489E3-674D-4AD4-84A6-836ACB2E3D37}" type="presParOf" srcId="{4C989445-EBFA-4919-9689-9BF8BFA6C5DE}" destId="{65B8F462-DE05-4145-BEB3-74A9DD1551DD}" srcOrd="2" destOrd="0" presId="urn:microsoft.com/office/officeart/2005/8/layout/vList2"/>
    <dgm:cxn modelId="{AE6BE691-7250-4F5A-82A5-90241434FC38}" type="presParOf" srcId="{4C989445-EBFA-4919-9689-9BF8BFA6C5DE}" destId="{E4EB597F-3594-4F92-B31C-6681B6E7C977}" srcOrd="3" destOrd="0" presId="urn:microsoft.com/office/officeart/2005/8/layout/vList2"/>
    <dgm:cxn modelId="{E04D9746-09CA-4C24-95E2-9BA06B5DA269}" type="presParOf" srcId="{4C989445-EBFA-4919-9689-9BF8BFA6C5DE}" destId="{AEF7AF37-516B-4567-8503-35946B0E12F8}" srcOrd="4" destOrd="0" presId="urn:microsoft.com/office/officeart/2005/8/layout/vList2"/>
    <dgm:cxn modelId="{9860E43B-9AB9-4E18-A3B5-1837CCD77924}" type="presParOf" srcId="{4C989445-EBFA-4919-9689-9BF8BFA6C5DE}" destId="{4396E82E-DBF2-4F3F-A98D-D4DF59B48D48}" srcOrd="5" destOrd="0" presId="urn:microsoft.com/office/officeart/2005/8/layout/vList2"/>
    <dgm:cxn modelId="{922BC17A-0DD7-4642-BEAE-97053FF18161}" type="presParOf" srcId="{4C989445-EBFA-4919-9689-9BF8BFA6C5DE}" destId="{32E24676-6EF2-4090-8342-6FFF7C897900}" srcOrd="6" destOrd="0" presId="urn:microsoft.com/office/officeart/2005/8/layout/vList2"/>
    <dgm:cxn modelId="{465F9189-4B29-4115-84DD-34A577B9D4EF}" type="presParOf" srcId="{4C989445-EBFA-4919-9689-9BF8BFA6C5DE}" destId="{66819FEF-C02D-47C2-AB83-B9B962C85A3B}" srcOrd="7" destOrd="0" presId="urn:microsoft.com/office/officeart/2005/8/layout/vList2"/>
    <dgm:cxn modelId="{40E25F95-FB42-4A73-827B-9C2823B73D98}" type="presParOf" srcId="{4C989445-EBFA-4919-9689-9BF8BFA6C5DE}" destId="{65C9284C-BA4B-442E-9285-4A2FB5296BBF}" srcOrd="8" destOrd="0" presId="urn:microsoft.com/office/officeart/2005/8/layout/vList2"/>
    <dgm:cxn modelId="{1C7BDAAA-921F-4ABB-B03D-02A29A58F586}" type="presParOf" srcId="{4C989445-EBFA-4919-9689-9BF8BFA6C5DE}" destId="{58A380A5-4378-4FEE-B6E0-C66E4513917B}" srcOrd="9" destOrd="0" presId="urn:microsoft.com/office/officeart/2005/8/layout/vList2"/>
    <dgm:cxn modelId="{8384896A-891F-41EB-B1D5-33AEF0663BAC}" type="presParOf" srcId="{4C989445-EBFA-4919-9689-9BF8BFA6C5DE}" destId="{D8ADCC63-481F-4E1E-88A0-B141CEE0F483}" srcOrd="10" destOrd="0" presId="urn:microsoft.com/office/officeart/2005/8/layout/vList2"/>
    <dgm:cxn modelId="{17B606C8-75E8-4E52-821A-FAC71C8AF81D}" type="presParOf" srcId="{4C989445-EBFA-4919-9689-9BF8BFA6C5DE}" destId="{1C199AD7-511D-46D1-960D-F5CCA952820E}" srcOrd="11" destOrd="0" presId="urn:microsoft.com/office/officeart/2005/8/layout/vList2"/>
    <dgm:cxn modelId="{98949D2B-98ED-46F6-A623-CE42B1F91A06}" type="presParOf" srcId="{4C989445-EBFA-4919-9689-9BF8BFA6C5DE}" destId="{EA3BE2EB-EA67-4C46-AEE5-8383F7D2FDE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1C06D-E699-4622-AE9F-E98FFDB7666D}">
      <dsp:nvSpPr>
        <dsp:cNvPr id="0" name=""/>
        <dsp:cNvSpPr/>
      </dsp:nvSpPr>
      <dsp:spPr>
        <a:xfrm>
          <a:off x="0" y="70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Authenticity – be honest about capacity</a:t>
          </a:r>
        </a:p>
      </dsp:txBody>
      <dsp:txXfrm>
        <a:off x="30442" y="31146"/>
        <a:ext cx="9072004" cy="562726"/>
      </dsp:txXfrm>
    </dsp:sp>
    <dsp:sp modelId="{65B8F462-DE05-4145-BEB3-74A9DD1551DD}">
      <dsp:nvSpPr>
        <dsp:cNvPr id="0" name=""/>
        <dsp:cNvSpPr/>
      </dsp:nvSpPr>
      <dsp:spPr>
        <a:xfrm>
          <a:off x="0" y="69919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Compromise/flexibility  </a:t>
          </a:r>
        </a:p>
      </dsp:txBody>
      <dsp:txXfrm>
        <a:off x="30442" y="729636"/>
        <a:ext cx="9072004" cy="562726"/>
      </dsp:txXfrm>
    </dsp:sp>
    <dsp:sp modelId="{AEF7AF37-516B-4567-8503-35946B0E12F8}">
      <dsp:nvSpPr>
        <dsp:cNvPr id="0" name=""/>
        <dsp:cNvSpPr/>
      </dsp:nvSpPr>
      <dsp:spPr>
        <a:xfrm>
          <a:off x="0" y="139768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Clear effective communication skills </a:t>
          </a:r>
        </a:p>
      </dsp:txBody>
      <dsp:txXfrm>
        <a:off x="30442" y="1428126"/>
        <a:ext cx="9072004" cy="562726"/>
      </dsp:txXfrm>
    </dsp:sp>
    <dsp:sp modelId="{32E24676-6EF2-4090-8342-6FFF7C897900}">
      <dsp:nvSpPr>
        <dsp:cNvPr id="0" name=""/>
        <dsp:cNvSpPr/>
      </dsp:nvSpPr>
      <dsp:spPr>
        <a:xfrm>
          <a:off x="0" y="209617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Emotional self regulation </a:t>
          </a:r>
        </a:p>
      </dsp:txBody>
      <dsp:txXfrm>
        <a:off x="30442" y="2126616"/>
        <a:ext cx="9072004" cy="562726"/>
      </dsp:txXfrm>
    </dsp:sp>
    <dsp:sp modelId="{65C9284C-BA4B-442E-9285-4A2FB5296BBF}">
      <dsp:nvSpPr>
        <dsp:cNvPr id="0" name=""/>
        <dsp:cNvSpPr/>
      </dsp:nvSpPr>
      <dsp:spPr>
        <a:xfrm>
          <a:off x="0" y="279466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Delegation </a:t>
          </a:r>
        </a:p>
      </dsp:txBody>
      <dsp:txXfrm>
        <a:off x="30442" y="2825106"/>
        <a:ext cx="9072004" cy="562726"/>
      </dsp:txXfrm>
    </dsp:sp>
    <dsp:sp modelId="{D8ADCC63-481F-4E1E-88A0-B141CEE0F483}">
      <dsp:nvSpPr>
        <dsp:cNvPr id="0" name=""/>
        <dsp:cNvSpPr/>
      </dsp:nvSpPr>
      <dsp:spPr>
        <a:xfrm>
          <a:off x="0" y="349315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Assertiveness/ confidence </a:t>
          </a:r>
        </a:p>
      </dsp:txBody>
      <dsp:txXfrm>
        <a:off x="30442" y="3523596"/>
        <a:ext cx="9072004" cy="562726"/>
      </dsp:txXfrm>
    </dsp:sp>
    <dsp:sp modelId="{EA3BE2EB-EA67-4C46-AEE5-8383F7D2FDE3}">
      <dsp:nvSpPr>
        <dsp:cNvPr id="0" name=""/>
        <dsp:cNvSpPr/>
      </dsp:nvSpPr>
      <dsp:spPr>
        <a:xfrm>
          <a:off x="0" y="4191644"/>
          <a:ext cx="9132888" cy="62361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Reflection </a:t>
          </a:r>
        </a:p>
      </dsp:txBody>
      <dsp:txXfrm>
        <a:off x="30442" y="4222086"/>
        <a:ext cx="9072004" cy="5627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76EA3-0C63-4132-86FE-0DE853EED883}"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2D5F82-2B4A-47DA-B357-017DD62E76C0}" type="slidenum">
              <a:rPr lang="en-GB" smtClean="0"/>
              <a:t>‹#›</a:t>
            </a:fld>
            <a:endParaRPr lang="en-GB"/>
          </a:p>
        </p:txBody>
      </p:sp>
    </p:spTree>
    <p:extLst>
      <p:ext uri="{BB962C8B-B14F-4D97-AF65-F5344CB8AC3E}">
        <p14:creationId xmlns:p14="http://schemas.microsoft.com/office/powerpoint/2010/main" val="3527514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11/12/2024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gi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26DC-496E-4278-BAEB-866BA7AEE247}"/>
              </a:ext>
            </a:extLst>
          </p:cNvPr>
          <p:cNvSpPr>
            <a:spLocks noGrp="1"/>
          </p:cNvSpPr>
          <p:nvPr>
            <p:ph type="ctrTitle"/>
          </p:nvPr>
        </p:nvSpPr>
        <p:spPr/>
        <p:txBody>
          <a:bodyPr>
            <a:normAutofit fontScale="90000"/>
          </a:bodyPr>
          <a:lstStyle/>
          <a:p>
            <a:r>
              <a:rPr lang="en-GB" dirty="0"/>
              <a:t>A demonstration of leadership skills required within my role as a therapy assistant practitioner, in response to increased caseload. </a:t>
            </a:r>
          </a:p>
        </p:txBody>
      </p:sp>
      <p:sp>
        <p:nvSpPr>
          <p:cNvPr id="3" name="Subtitle 2">
            <a:extLst>
              <a:ext uri="{FF2B5EF4-FFF2-40B4-BE49-F238E27FC236}">
                <a16:creationId xmlns:a16="http://schemas.microsoft.com/office/drawing/2014/main" id="{58FEBDAE-E3FB-478F-B04C-36D1835E0366}"/>
              </a:ext>
            </a:extLst>
          </p:cNvPr>
          <p:cNvSpPr>
            <a:spLocks noGrp="1"/>
          </p:cNvSpPr>
          <p:nvPr>
            <p:ph type="subTitle" idx="1"/>
          </p:nvPr>
        </p:nvSpPr>
        <p:spPr>
          <a:xfrm>
            <a:off x="2589213" y="4777379"/>
            <a:ext cx="3506787" cy="688701"/>
          </a:xfrm>
        </p:spPr>
        <p:txBody>
          <a:bodyPr/>
          <a:lstStyle/>
          <a:p>
            <a:r>
              <a:rPr lang="en-GB" dirty="0"/>
              <a:t>By Natalie McCulloch, MPRA. </a:t>
            </a:r>
          </a:p>
        </p:txBody>
      </p:sp>
    </p:spTree>
    <p:extLst>
      <p:ext uri="{BB962C8B-B14F-4D97-AF65-F5344CB8AC3E}">
        <p14:creationId xmlns:p14="http://schemas.microsoft.com/office/powerpoint/2010/main" val="1276432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FBB16-94ED-48C0-BFF6-BADC702B6453}"/>
              </a:ext>
            </a:extLst>
          </p:cNvPr>
          <p:cNvSpPr>
            <a:spLocks noGrp="1"/>
          </p:cNvSpPr>
          <p:nvPr>
            <p:ph type="title"/>
          </p:nvPr>
        </p:nvSpPr>
        <p:spPr>
          <a:xfrm>
            <a:off x="2592925" y="624110"/>
            <a:ext cx="8911687" cy="671290"/>
          </a:xfrm>
        </p:spPr>
        <p:txBody>
          <a:bodyPr/>
          <a:lstStyle/>
          <a:p>
            <a:r>
              <a:rPr lang="en-GB" dirty="0"/>
              <a:t>Introduction </a:t>
            </a:r>
          </a:p>
        </p:txBody>
      </p:sp>
      <p:sp>
        <p:nvSpPr>
          <p:cNvPr id="3" name="Content Placeholder 2">
            <a:extLst>
              <a:ext uri="{FF2B5EF4-FFF2-40B4-BE49-F238E27FC236}">
                <a16:creationId xmlns:a16="http://schemas.microsoft.com/office/drawing/2014/main" id="{7315C1F3-9FFD-4FEA-9B96-7836A3D38521}"/>
              </a:ext>
            </a:extLst>
          </p:cNvPr>
          <p:cNvSpPr>
            <a:spLocks noGrp="1"/>
          </p:cNvSpPr>
          <p:nvPr>
            <p:ph idx="1"/>
          </p:nvPr>
        </p:nvSpPr>
        <p:spPr>
          <a:xfrm>
            <a:off x="2589212" y="1435100"/>
            <a:ext cx="8915400" cy="4476122"/>
          </a:xfrm>
        </p:spPr>
        <p:txBody>
          <a:bodyPr/>
          <a:lstStyle/>
          <a:p>
            <a:r>
              <a:rPr lang="en-GB" dirty="0"/>
              <a:t>In this presentation I will outline how I employed my leadership skills to managing the demands of an increased caseload for the Multi Professional Rehabilitation Service on Stroke Rehabilitation Centre in Cardiff and Vale. </a:t>
            </a:r>
          </a:p>
          <a:p>
            <a:r>
              <a:rPr lang="en-GB" dirty="0"/>
              <a:t>I will cover:-</a:t>
            </a:r>
          </a:p>
          <a:p>
            <a:pPr lvl="1"/>
            <a:r>
              <a:rPr lang="en-GB" dirty="0"/>
              <a:t>Leadership skills I utilised </a:t>
            </a:r>
          </a:p>
          <a:p>
            <a:pPr lvl="1"/>
            <a:r>
              <a:rPr lang="en-GB" dirty="0"/>
              <a:t>The implications of the increased caseload</a:t>
            </a:r>
          </a:p>
          <a:p>
            <a:pPr lvl="1"/>
            <a:r>
              <a:rPr lang="en-GB" dirty="0"/>
              <a:t>The options I considered including the benefits and contraindications of this </a:t>
            </a:r>
          </a:p>
          <a:p>
            <a:pPr lvl="1"/>
            <a:r>
              <a:rPr lang="en-GB" dirty="0"/>
              <a:t>The data I used to support my decisions </a:t>
            </a:r>
          </a:p>
          <a:p>
            <a:pPr lvl="1"/>
            <a:r>
              <a:rPr lang="en-GB" dirty="0"/>
              <a:t>How I feel I’ve developed from this situation </a:t>
            </a:r>
          </a:p>
        </p:txBody>
      </p:sp>
    </p:spTree>
    <p:extLst>
      <p:ext uri="{BB962C8B-B14F-4D97-AF65-F5344CB8AC3E}">
        <p14:creationId xmlns:p14="http://schemas.microsoft.com/office/powerpoint/2010/main" val="711084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FB293-3989-4407-B815-D01A3076846B}"/>
              </a:ext>
            </a:extLst>
          </p:cNvPr>
          <p:cNvSpPr>
            <a:spLocks noGrp="1"/>
          </p:cNvSpPr>
          <p:nvPr>
            <p:ph type="title"/>
          </p:nvPr>
        </p:nvSpPr>
        <p:spPr/>
        <p:txBody>
          <a:bodyPr/>
          <a:lstStyle/>
          <a:p>
            <a:r>
              <a:rPr lang="en-GB" dirty="0"/>
              <a:t>The MPRA SERVICE ON SRC:- A brief overview</a:t>
            </a:r>
          </a:p>
        </p:txBody>
      </p:sp>
      <p:sp>
        <p:nvSpPr>
          <p:cNvPr id="3" name="Content Placeholder 2">
            <a:extLst>
              <a:ext uri="{FF2B5EF4-FFF2-40B4-BE49-F238E27FC236}">
                <a16:creationId xmlns:a16="http://schemas.microsoft.com/office/drawing/2014/main" id="{F1F0EC2B-3BFE-41A3-9FA0-48411BBE1BB5}"/>
              </a:ext>
            </a:extLst>
          </p:cNvPr>
          <p:cNvSpPr>
            <a:spLocks noGrp="1"/>
          </p:cNvSpPr>
          <p:nvPr>
            <p:ph idx="1"/>
          </p:nvPr>
        </p:nvSpPr>
        <p:spPr/>
        <p:txBody>
          <a:bodyPr>
            <a:normAutofit fontScale="92500"/>
          </a:bodyPr>
          <a:lstStyle/>
          <a:p>
            <a:r>
              <a:rPr lang="en-GB" sz="2400" dirty="0"/>
              <a:t>What is an MPRA ?</a:t>
            </a:r>
          </a:p>
          <a:p>
            <a:r>
              <a:rPr lang="en-GB" sz="2400" dirty="0"/>
              <a:t>Who do we support?</a:t>
            </a:r>
          </a:p>
          <a:p>
            <a:r>
              <a:rPr lang="en-GB" sz="2400" dirty="0"/>
              <a:t>Where do we work? </a:t>
            </a:r>
          </a:p>
          <a:p>
            <a:r>
              <a:rPr lang="en-GB" sz="2400" dirty="0"/>
              <a:t>Current situation</a:t>
            </a:r>
          </a:p>
          <a:p>
            <a:endParaRPr lang="en-GB" sz="2400" dirty="0"/>
          </a:p>
          <a:p>
            <a:r>
              <a:rPr lang="en-GB" sz="2400" dirty="0"/>
              <a:t>“AP’s have knowledge and skills beyond the level of traditional support workers, such as health care assistants (HCAs) and deliver some aspects of care which were formerly the domain of registered staff” (Henshall et al, 2018) </a:t>
            </a:r>
          </a:p>
          <a:p>
            <a:pPr marL="0" indent="0">
              <a:buNone/>
            </a:pPr>
            <a:endParaRPr lang="en-GB" dirty="0"/>
          </a:p>
        </p:txBody>
      </p:sp>
      <p:pic>
        <p:nvPicPr>
          <p:cNvPr id="4" name="Picture 3">
            <a:extLst>
              <a:ext uri="{FF2B5EF4-FFF2-40B4-BE49-F238E27FC236}">
                <a16:creationId xmlns:a16="http://schemas.microsoft.com/office/drawing/2014/main" id="{0A35866B-9364-458C-BD7E-E0DC539389FB}"/>
              </a:ext>
            </a:extLst>
          </p:cNvPr>
          <p:cNvPicPr>
            <a:picLocks noChangeAspect="1"/>
          </p:cNvPicPr>
          <p:nvPr/>
        </p:nvPicPr>
        <p:blipFill rotWithShape="1">
          <a:blip r:embed="rId2"/>
          <a:srcRect l="56452" t="23895" r="29770" b="40860"/>
          <a:stretch/>
        </p:blipFill>
        <p:spPr>
          <a:xfrm>
            <a:off x="9428480" y="1574800"/>
            <a:ext cx="1838960" cy="2646144"/>
          </a:xfrm>
          <a:prstGeom prst="rect">
            <a:avLst/>
          </a:prstGeom>
          <a:ln>
            <a:noFill/>
          </a:ln>
          <a:effectLst>
            <a:softEdge rad="112500"/>
          </a:effectLst>
        </p:spPr>
      </p:pic>
    </p:spTree>
    <p:extLst>
      <p:ext uri="{BB962C8B-B14F-4D97-AF65-F5344CB8AC3E}">
        <p14:creationId xmlns:p14="http://schemas.microsoft.com/office/powerpoint/2010/main" val="484103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1F85F-F2C3-491A-83DF-A6EC6AE5AF73}"/>
              </a:ext>
            </a:extLst>
          </p:cNvPr>
          <p:cNvSpPr>
            <a:spLocks noGrp="1"/>
          </p:cNvSpPr>
          <p:nvPr>
            <p:ph type="title"/>
          </p:nvPr>
        </p:nvSpPr>
        <p:spPr/>
        <p:txBody>
          <a:bodyPr/>
          <a:lstStyle/>
          <a:p>
            <a:r>
              <a:rPr lang="en-GB" dirty="0"/>
              <a:t>The Proposal</a:t>
            </a:r>
          </a:p>
        </p:txBody>
      </p:sp>
      <p:sp>
        <p:nvSpPr>
          <p:cNvPr id="3" name="Content Placeholder 2">
            <a:extLst>
              <a:ext uri="{FF2B5EF4-FFF2-40B4-BE49-F238E27FC236}">
                <a16:creationId xmlns:a16="http://schemas.microsoft.com/office/drawing/2014/main" id="{CE9132AB-B41A-4D08-BEBD-43AE3831B591}"/>
              </a:ext>
            </a:extLst>
          </p:cNvPr>
          <p:cNvSpPr>
            <a:spLocks noGrp="1"/>
          </p:cNvSpPr>
          <p:nvPr>
            <p:ph idx="1"/>
          </p:nvPr>
        </p:nvSpPr>
        <p:spPr/>
        <p:txBody>
          <a:bodyPr/>
          <a:lstStyle/>
          <a:p>
            <a:r>
              <a:rPr lang="en-GB" dirty="0"/>
              <a:t>Increasing a caseload of 8 patients to 12 due to increased needs of patients and suitability for additional rehabilitation </a:t>
            </a:r>
          </a:p>
        </p:txBody>
      </p:sp>
      <p:pic>
        <p:nvPicPr>
          <p:cNvPr id="1026" name="Picture 2" descr="Mr Bumble - Harry secombe | Oliver twist characters, Oliver twist, Actors">
            <a:extLst>
              <a:ext uri="{FF2B5EF4-FFF2-40B4-BE49-F238E27FC236}">
                <a16:creationId xmlns:a16="http://schemas.microsoft.com/office/drawing/2014/main" id="{6677496C-2603-46FB-9610-BE1E7CB07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0252" y="3569432"/>
            <a:ext cx="1968241" cy="2453911"/>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Oval 3">
            <a:extLst>
              <a:ext uri="{FF2B5EF4-FFF2-40B4-BE49-F238E27FC236}">
                <a16:creationId xmlns:a16="http://schemas.microsoft.com/office/drawing/2014/main" id="{C42384D6-0ACB-4B74-AE0C-E833E15DEA76}"/>
              </a:ext>
            </a:extLst>
          </p:cNvPr>
          <p:cNvSpPr/>
          <p:nvPr/>
        </p:nvSpPr>
        <p:spPr>
          <a:xfrm>
            <a:off x="10419907" y="3288568"/>
            <a:ext cx="1540319" cy="85060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ln w="22225">
                  <a:solidFill>
                    <a:schemeClr val="accent2"/>
                  </a:solidFill>
                  <a:prstDash val="solid"/>
                </a:ln>
                <a:solidFill>
                  <a:schemeClr val="accent2">
                    <a:lumMod val="40000"/>
                    <a:lumOff val="60000"/>
                  </a:schemeClr>
                </a:solidFill>
              </a:rPr>
              <a:t>MORE?!</a:t>
            </a:r>
          </a:p>
        </p:txBody>
      </p:sp>
      <p:pic>
        <p:nvPicPr>
          <p:cNvPr id="1028" name="Picture 4" descr="Free photo: Welcome - Flower, Graphic - Free Download - Jooinn">
            <a:extLst>
              <a:ext uri="{FF2B5EF4-FFF2-40B4-BE49-F238E27FC236}">
                <a16:creationId xmlns:a16="http://schemas.microsoft.com/office/drawing/2014/main" id="{757E314F-0C6D-4CB7-9956-A09EB0799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1552" y="3489693"/>
            <a:ext cx="4514850" cy="25336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2A4AB53-60B4-4B24-9FE8-FE3E1DB89AFD}"/>
              </a:ext>
            </a:extLst>
          </p:cNvPr>
          <p:cNvSpPr/>
          <p:nvPr/>
        </p:nvSpPr>
        <p:spPr>
          <a:xfrm>
            <a:off x="6096000" y="4139171"/>
            <a:ext cx="260520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VERSUS</a:t>
            </a:r>
          </a:p>
        </p:txBody>
      </p:sp>
    </p:spTree>
    <p:extLst>
      <p:ext uri="{BB962C8B-B14F-4D97-AF65-F5344CB8AC3E}">
        <p14:creationId xmlns:p14="http://schemas.microsoft.com/office/powerpoint/2010/main" val="3004711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D07D-175B-460A-9EA5-7FF71795D578}"/>
              </a:ext>
            </a:extLst>
          </p:cNvPr>
          <p:cNvSpPr>
            <a:spLocks noGrp="1"/>
          </p:cNvSpPr>
          <p:nvPr>
            <p:ph type="title"/>
          </p:nvPr>
        </p:nvSpPr>
        <p:spPr>
          <a:xfrm>
            <a:off x="2592925" y="624110"/>
            <a:ext cx="8911687" cy="620490"/>
          </a:xfrm>
        </p:spPr>
        <p:txBody>
          <a:bodyPr>
            <a:normAutofit fontScale="90000"/>
          </a:bodyPr>
          <a:lstStyle/>
          <a:p>
            <a:r>
              <a:rPr lang="en-GB" dirty="0"/>
              <a:t>Some of the Leadership skills I utilised </a:t>
            </a:r>
          </a:p>
        </p:txBody>
      </p:sp>
      <p:graphicFrame>
        <p:nvGraphicFramePr>
          <p:cNvPr id="4" name="Content Placeholder 3">
            <a:extLst>
              <a:ext uri="{FF2B5EF4-FFF2-40B4-BE49-F238E27FC236}">
                <a16:creationId xmlns:a16="http://schemas.microsoft.com/office/drawing/2014/main" id="{530B31C6-F225-49F5-A613-DBF9E8327D10}"/>
              </a:ext>
            </a:extLst>
          </p:cNvPr>
          <p:cNvGraphicFramePr>
            <a:graphicFrameLocks noGrp="1"/>
          </p:cNvGraphicFramePr>
          <p:nvPr>
            <p:ph idx="1"/>
            <p:extLst>
              <p:ext uri="{D42A27DB-BD31-4B8C-83A1-F6EECF244321}">
                <p14:modId xmlns:p14="http://schemas.microsoft.com/office/powerpoint/2010/main" val="1962208207"/>
              </p:ext>
            </p:extLst>
          </p:nvPr>
        </p:nvGraphicFramePr>
        <p:xfrm>
          <a:off x="2589212" y="1244600"/>
          <a:ext cx="9132888" cy="48159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2" name="Picture 4" descr="Majom Fut A Banán Után Gif">
            <a:extLst>
              <a:ext uri="{FF2B5EF4-FFF2-40B4-BE49-F238E27FC236}">
                <a16:creationId xmlns:a16="http://schemas.microsoft.com/office/drawing/2014/main" id="{6F244634-E304-9DE3-F914-3F9FFD1EB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12415" y="3429000"/>
            <a:ext cx="3723293" cy="2447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465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E6F5-3253-4F71-9B05-938DE60E2581}"/>
              </a:ext>
            </a:extLst>
          </p:cNvPr>
          <p:cNvSpPr>
            <a:spLocks noGrp="1"/>
          </p:cNvSpPr>
          <p:nvPr>
            <p:ph type="title"/>
          </p:nvPr>
        </p:nvSpPr>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5A080C0C-1EAE-4947-B529-33495D8E01B1}"/>
              </a:ext>
            </a:extLst>
          </p:cNvPr>
          <p:cNvSpPr>
            <a:spLocks noGrp="1"/>
          </p:cNvSpPr>
          <p:nvPr>
            <p:ph idx="1"/>
          </p:nvPr>
        </p:nvSpPr>
        <p:spPr>
          <a:xfrm>
            <a:off x="2447169" y="3364637"/>
            <a:ext cx="8915400" cy="3053919"/>
          </a:xfrm>
        </p:spPr>
        <p:txBody>
          <a:bodyPr/>
          <a:lstStyle/>
          <a:p>
            <a:pPr marL="0" indent="0">
              <a:buNone/>
            </a:pPr>
            <a:r>
              <a:rPr lang="en-GB" sz="3200" dirty="0"/>
              <a:t>The other options I considered </a:t>
            </a:r>
            <a:r>
              <a:rPr lang="en-GB" sz="2400" dirty="0"/>
              <a:t>(including the benefits and contraindications of these)</a:t>
            </a:r>
          </a:p>
          <a:p>
            <a:pPr marL="0" indent="0">
              <a:buNone/>
            </a:pPr>
            <a:endParaRPr lang="en-GB" sz="2400" dirty="0"/>
          </a:p>
          <a:p>
            <a:r>
              <a:rPr lang="en-GB" sz="2800" dirty="0"/>
              <a:t>Stick to current 8 patients </a:t>
            </a:r>
          </a:p>
          <a:p>
            <a:r>
              <a:rPr lang="en-GB" sz="2800" dirty="0"/>
              <a:t>Use group therapy </a:t>
            </a:r>
          </a:p>
        </p:txBody>
      </p:sp>
      <p:sp>
        <p:nvSpPr>
          <p:cNvPr id="4" name="TextBox 3">
            <a:extLst>
              <a:ext uri="{FF2B5EF4-FFF2-40B4-BE49-F238E27FC236}">
                <a16:creationId xmlns:a16="http://schemas.microsoft.com/office/drawing/2014/main" id="{A2271665-DD94-4AE8-9482-D13A76CEFA63}"/>
              </a:ext>
            </a:extLst>
          </p:cNvPr>
          <p:cNvSpPr txBox="1"/>
          <p:nvPr/>
        </p:nvSpPr>
        <p:spPr>
          <a:xfrm>
            <a:off x="2397064" y="439444"/>
            <a:ext cx="9015609" cy="2708434"/>
          </a:xfrm>
          <a:prstGeom prst="rect">
            <a:avLst/>
          </a:prstGeom>
          <a:noFill/>
        </p:spPr>
        <p:txBody>
          <a:bodyPr wrap="square" rtlCol="0">
            <a:spAutoFit/>
          </a:bodyPr>
          <a:lstStyle/>
          <a:p>
            <a:pPr algn="ctr"/>
            <a:r>
              <a:rPr lang="en-GB" sz="6000" b="1" dirty="0">
                <a:solidFill>
                  <a:srgbClr val="FF0000"/>
                </a:solidFill>
              </a:rPr>
              <a:t>The proposal considered </a:t>
            </a:r>
          </a:p>
          <a:p>
            <a:endParaRPr lang="en-GB" dirty="0"/>
          </a:p>
          <a:p>
            <a:pPr marL="285750" indent="-285750">
              <a:buFont typeface="Arial" panose="020B0604020202020204" pitchFamily="34" charset="0"/>
              <a:buChar char="•"/>
            </a:pPr>
            <a:r>
              <a:rPr lang="en-GB" sz="3200" dirty="0"/>
              <a:t>Increasing the caseload to 12</a:t>
            </a:r>
          </a:p>
        </p:txBody>
      </p:sp>
    </p:spTree>
    <p:extLst>
      <p:ext uri="{BB962C8B-B14F-4D97-AF65-F5344CB8AC3E}">
        <p14:creationId xmlns:p14="http://schemas.microsoft.com/office/powerpoint/2010/main" val="3920408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99761-64DE-4251-8E62-F61F9A9D3073}"/>
              </a:ext>
            </a:extLst>
          </p:cNvPr>
          <p:cNvSpPr>
            <a:spLocks noGrp="1"/>
          </p:cNvSpPr>
          <p:nvPr>
            <p:ph type="title"/>
          </p:nvPr>
        </p:nvSpPr>
        <p:spPr/>
        <p:txBody>
          <a:bodyPr/>
          <a:lstStyle/>
          <a:p>
            <a:r>
              <a:rPr lang="en-GB" dirty="0"/>
              <a:t>Potential implications of increased caseload – </a:t>
            </a:r>
            <a:r>
              <a:rPr lang="en-GB" sz="1800" b="1" dirty="0"/>
              <a:t>increasing caseload to 12</a:t>
            </a:r>
          </a:p>
        </p:txBody>
      </p:sp>
      <p:sp>
        <p:nvSpPr>
          <p:cNvPr id="3" name="Content Placeholder 2">
            <a:extLst>
              <a:ext uri="{FF2B5EF4-FFF2-40B4-BE49-F238E27FC236}">
                <a16:creationId xmlns:a16="http://schemas.microsoft.com/office/drawing/2014/main" id="{91F81496-39DB-4898-99F2-72E5551F05F9}"/>
              </a:ext>
            </a:extLst>
          </p:cNvPr>
          <p:cNvSpPr>
            <a:spLocks noGrp="1"/>
          </p:cNvSpPr>
          <p:nvPr>
            <p:ph idx="1"/>
          </p:nvPr>
        </p:nvSpPr>
        <p:spPr>
          <a:xfrm>
            <a:off x="2589212" y="2133599"/>
            <a:ext cx="8915400" cy="4239491"/>
          </a:xfrm>
        </p:spPr>
        <p:txBody>
          <a:bodyPr>
            <a:normAutofit lnSpcReduction="10000"/>
          </a:bodyPr>
          <a:lstStyle/>
          <a:p>
            <a:r>
              <a:rPr lang="en-GB" dirty="0"/>
              <a:t>For patients </a:t>
            </a:r>
          </a:p>
          <a:p>
            <a:pPr lvl="1"/>
            <a:r>
              <a:rPr lang="en-GB" b="1" dirty="0"/>
              <a:t>Less opportunities for therapeutic time VS Neuroplasticity  </a:t>
            </a:r>
            <a:r>
              <a:rPr lang="en-GB" dirty="0"/>
              <a:t>“Increasing evidence suggests that greater doses and intensity of therapy improve motor function and functional independence measures” (Tang et al., 2024) </a:t>
            </a:r>
          </a:p>
          <a:p>
            <a:pPr lvl="1"/>
            <a:r>
              <a:rPr lang="en-GB" b="1" dirty="0"/>
              <a:t>Less flexibility to be person centred </a:t>
            </a:r>
          </a:p>
          <a:p>
            <a:pPr lvl="1"/>
            <a:r>
              <a:rPr lang="en-GB" b="1" dirty="0"/>
              <a:t>More self directed therapy time for some</a:t>
            </a:r>
          </a:p>
          <a:p>
            <a:pPr lvl="1"/>
            <a:r>
              <a:rPr lang="en-GB" b="1" dirty="0"/>
              <a:t>More of the patients seen overall</a:t>
            </a:r>
          </a:p>
          <a:p>
            <a:r>
              <a:rPr lang="en-GB" dirty="0"/>
              <a:t>For service/staff </a:t>
            </a:r>
          </a:p>
          <a:p>
            <a:pPr lvl="1"/>
            <a:r>
              <a:rPr lang="en-GB" b="1" dirty="0"/>
              <a:t>Less effective service delivery – more unmet needs </a:t>
            </a:r>
          </a:p>
          <a:p>
            <a:pPr lvl="1"/>
            <a:r>
              <a:rPr lang="en-GB" b="1" dirty="0"/>
              <a:t>Stress of staff increase/burnout </a:t>
            </a:r>
            <a:r>
              <a:rPr lang="en-GB" dirty="0"/>
              <a:t>“The very same qualities that make us excel as carers also put us at risk for compassion fatigue” (Todaro-</a:t>
            </a:r>
            <a:r>
              <a:rPr lang="en-GB" dirty="0" err="1"/>
              <a:t>Franceschi</a:t>
            </a:r>
            <a:r>
              <a:rPr lang="en-GB" dirty="0"/>
              <a:t>., 2019)</a:t>
            </a:r>
          </a:p>
          <a:p>
            <a:pPr lvl="1"/>
            <a:r>
              <a:rPr lang="en-GB" b="1" dirty="0"/>
              <a:t>Less organised service </a:t>
            </a:r>
          </a:p>
          <a:p>
            <a:pPr lvl="1"/>
            <a:r>
              <a:rPr lang="en-GB" b="1" dirty="0"/>
              <a:t>More complaints from relatives about lack of therapy </a:t>
            </a:r>
          </a:p>
          <a:p>
            <a:pPr marL="457200" lvl="1" indent="0">
              <a:buNone/>
            </a:pPr>
            <a:endParaRPr lang="en-GB" dirty="0"/>
          </a:p>
        </p:txBody>
      </p:sp>
      <p:pic>
        <p:nvPicPr>
          <p:cNvPr id="2050" name="Picture 2" descr="bar graph growth and up arrow 13743844 PNG">
            <a:extLst>
              <a:ext uri="{FF2B5EF4-FFF2-40B4-BE49-F238E27FC236}">
                <a16:creationId xmlns:a16="http://schemas.microsoft.com/office/drawing/2014/main" id="{21C39686-565A-46F1-A634-900B6C2D2F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1848" y="4740675"/>
            <a:ext cx="3056138" cy="203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693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1A6A6-AA35-4952-8EDA-2DA12AFA8D23}"/>
              </a:ext>
            </a:extLst>
          </p:cNvPr>
          <p:cNvSpPr>
            <a:spLocks noGrp="1"/>
          </p:cNvSpPr>
          <p:nvPr>
            <p:ph type="title"/>
          </p:nvPr>
        </p:nvSpPr>
        <p:spPr/>
        <p:txBody>
          <a:bodyPr/>
          <a:lstStyle/>
          <a:p>
            <a:pPr algn="ctr"/>
            <a:r>
              <a:rPr lang="en-GB" dirty="0"/>
              <a:t>GROUP THERAPY </a:t>
            </a:r>
          </a:p>
        </p:txBody>
      </p:sp>
      <p:sp>
        <p:nvSpPr>
          <p:cNvPr id="3" name="Content Placeholder 2">
            <a:extLst>
              <a:ext uri="{FF2B5EF4-FFF2-40B4-BE49-F238E27FC236}">
                <a16:creationId xmlns:a16="http://schemas.microsoft.com/office/drawing/2014/main" id="{BCB98FCC-3A8A-417A-9651-8B8CB05F9588}"/>
              </a:ext>
            </a:extLst>
          </p:cNvPr>
          <p:cNvSpPr>
            <a:spLocks noGrp="1"/>
          </p:cNvSpPr>
          <p:nvPr>
            <p:ph sz="half" idx="1"/>
          </p:nvPr>
        </p:nvSpPr>
        <p:spPr>
          <a:xfrm>
            <a:off x="2589212" y="2133600"/>
            <a:ext cx="4313864" cy="2576945"/>
          </a:xfrm>
        </p:spPr>
        <p:txBody>
          <a:bodyPr/>
          <a:lstStyle/>
          <a:p>
            <a:r>
              <a:rPr lang="en-GB" b="1" u="sng" dirty="0"/>
              <a:t>PRO</a:t>
            </a:r>
          </a:p>
          <a:p>
            <a:r>
              <a:rPr lang="en-GB" dirty="0"/>
              <a:t>Social aspect of groups </a:t>
            </a:r>
          </a:p>
          <a:p>
            <a:r>
              <a:rPr lang="en-GB" dirty="0"/>
              <a:t>Learning from peers </a:t>
            </a:r>
          </a:p>
          <a:p>
            <a:r>
              <a:rPr lang="en-GB" dirty="0"/>
              <a:t>Pressure to engage from peers</a:t>
            </a:r>
          </a:p>
          <a:p>
            <a:r>
              <a:rPr lang="en-GB" dirty="0"/>
              <a:t>More people seen </a:t>
            </a:r>
          </a:p>
        </p:txBody>
      </p:sp>
      <p:sp>
        <p:nvSpPr>
          <p:cNvPr id="4" name="Content Placeholder 3">
            <a:extLst>
              <a:ext uri="{FF2B5EF4-FFF2-40B4-BE49-F238E27FC236}">
                <a16:creationId xmlns:a16="http://schemas.microsoft.com/office/drawing/2014/main" id="{E26A4FE0-A7DF-40A4-8F5D-8DC575447EA4}"/>
              </a:ext>
            </a:extLst>
          </p:cNvPr>
          <p:cNvSpPr>
            <a:spLocks noGrp="1"/>
          </p:cNvSpPr>
          <p:nvPr>
            <p:ph sz="half" idx="2"/>
          </p:nvPr>
        </p:nvSpPr>
        <p:spPr/>
        <p:txBody>
          <a:bodyPr/>
          <a:lstStyle/>
          <a:p>
            <a:r>
              <a:rPr lang="en-GB" b="1" u="sng" dirty="0"/>
              <a:t>CON</a:t>
            </a:r>
          </a:p>
          <a:p>
            <a:r>
              <a:rPr lang="en-GB" dirty="0"/>
              <a:t>Patients miss out of individualised treatment – less personal </a:t>
            </a:r>
          </a:p>
          <a:p>
            <a:r>
              <a:rPr lang="en-GB" dirty="0"/>
              <a:t>Pressure on MPRA to organise and run groups to meet patients diverse needs</a:t>
            </a:r>
          </a:p>
          <a:p>
            <a:r>
              <a:rPr lang="en-GB" dirty="0"/>
              <a:t>Staffing levels to ensure safety and effectiveness of group</a:t>
            </a:r>
          </a:p>
          <a:p>
            <a:r>
              <a:rPr lang="en-GB" dirty="0"/>
              <a:t>Not everyone enjoys group therapy</a:t>
            </a:r>
          </a:p>
        </p:txBody>
      </p:sp>
      <p:pic>
        <p:nvPicPr>
          <p:cNvPr id="5" name="Picture 2" descr="Image result for baking">
            <a:extLst>
              <a:ext uri="{FF2B5EF4-FFF2-40B4-BE49-F238E27FC236}">
                <a16:creationId xmlns:a16="http://schemas.microsoft.com/office/drawing/2014/main" id="{BA313D47-1671-4893-A8AE-47AE10E07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6664" y="4386827"/>
            <a:ext cx="2223659" cy="16677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3CE8C5FE-176C-45B7-BA24-B2FAD387C6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0550" y="4780265"/>
            <a:ext cx="2629969" cy="1753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51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FA8A-E429-46AD-B4E4-8964A6909E7F}"/>
              </a:ext>
            </a:extLst>
          </p:cNvPr>
          <p:cNvSpPr>
            <a:spLocks noGrp="1"/>
          </p:cNvSpPr>
          <p:nvPr>
            <p:ph type="title"/>
          </p:nvPr>
        </p:nvSpPr>
        <p:spPr/>
        <p:txBody>
          <a:bodyPr/>
          <a:lstStyle/>
          <a:p>
            <a:pPr algn="ctr"/>
            <a:r>
              <a:rPr lang="en-GB" dirty="0"/>
              <a:t>Stick to current caseload </a:t>
            </a:r>
          </a:p>
        </p:txBody>
      </p:sp>
      <p:sp>
        <p:nvSpPr>
          <p:cNvPr id="3" name="Content Placeholder 2">
            <a:extLst>
              <a:ext uri="{FF2B5EF4-FFF2-40B4-BE49-F238E27FC236}">
                <a16:creationId xmlns:a16="http://schemas.microsoft.com/office/drawing/2014/main" id="{57D7D6F7-B237-49CE-B064-3E9C14D426D2}"/>
              </a:ext>
            </a:extLst>
          </p:cNvPr>
          <p:cNvSpPr>
            <a:spLocks noGrp="1"/>
          </p:cNvSpPr>
          <p:nvPr>
            <p:ph sz="half" idx="1"/>
          </p:nvPr>
        </p:nvSpPr>
        <p:spPr>
          <a:xfrm>
            <a:off x="2589212" y="2133600"/>
            <a:ext cx="4313864" cy="3777622"/>
          </a:xfrm>
        </p:spPr>
        <p:txBody>
          <a:bodyPr>
            <a:normAutofit lnSpcReduction="10000"/>
          </a:bodyPr>
          <a:lstStyle/>
          <a:p>
            <a:r>
              <a:rPr lang="en-GB" b="1" u="sng" dirty="0"/>
              <a:t>PRO</a:t>
            </a:r>
          </a:p>
          <a:p>
            <a:r>
              <a:rPr lang="en-GB" dirty="0"/>
              <a:t>Established routine already </a:t>
            </a:r>
          </a:p>
          <a:p>
            <a:r>
              <a:rPr lang="en-GB" dirty="0"/>
              <a:t>Can continue to give patients quality time </a:t>
            </a:r>
          </a:p>
          <a:p>
            <a:r>
              <a:rPr lang="en-GB" dirty="0"/>
              <a:t>Still have time to do other parts of job (i.e. e learning, meetings) </a:t>
            </a:r>
          </a:p>
          <a:p>
            <a:r>
              <a:rPr lang="en-GB" dirty="0"/>
              <a:t>Recognise resource availability </a:t>
            </a:r>
          </a:p>
        </p:txBody>
      </p:sp>
      <p:sp>
        <p:nvSpPr>
          <p:cNvPr id="4" name="Content Placeholder 3">
            <a:extLst>
              <a:ext uri="{FF2B5EF4-FFF2-40B4-BE49-F238E27FC236}">
                <a16:creationId xmlns:a16="http://schemas.microsoft.com/office/drawing/2014/main" id="{00E78DAB-545A-40E5-8DFA-70BCF1717573}"/>
              </a:ext>
            </a:extLst>
          </p:cNvPr>
          <p:cNvSpPr>
            <a:spLocks noGrp="1"/>
          </p:cNvSpPr>
          <p:nvPr>
            <p:ph sz="half" idx="2"/>
          </p:nvPr>
        </p:nvSpPr>
        <p:spPr>
          <a:xfrm>
            <a:off x="7190747" y="2126222"/>
            <a:ext cx="4313864" cy="1167394"/>
          </a:xfrm>
        </p:spPr>
        <p:txBody>
          <a:bodyPr>
            <a:normAutofit lnSpcReduction="10000"/>
          </a:bodyPr>
          <a:lstStyle/>
          <a:p>
            <a:r>
              <a:rPr lang="en-GB" b="1" u="sng" dirty="0"/>
              <a:t>CON</a:t>
            </a:r>
          </a:p>
          <a:p>
            <a:r>
              <a:rPr lang="en-GB" dirty="0"/>
              <a:t>Pressure from MDT </a:t>
            </a:r>
          </a:p>
          <a:p>
            <a:r>
              <a:rPr lang="en-GB" dirty="0"/>
              <a:t>Unmet needs of other patients </a:t>
            </a:r>
          </a:p>
        </p:txBody>
      </p:sp>
      <p:pic>
        <p:nvPicPr>
          <p:cNvPr id="1028" name="Picture 4" descr="Don’t Change a Thing – Paul Kingsman">
            <a:extLst>
              <a:ext uri="{FF2B5EF4-FFF2-40B4-BE49-F238E27FC236}">
                <a16:creationId xmlns:a16="http://schemas.microsoft.com/office/drawing/2014/main" id="{FAD218CE-4E35-4E7C-B803-1D1C03C3A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1458" y="3514838"/>
            <a:ext cx="2880804" cy="2880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657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C44A3-24D4-4CC3-AB2A-71513161B6B3}"/>
              </a:ext>
            </a:extLst>
          </p:cNvPr>
          <p:cNvSpPr>
            <a:spLocks noGrp="1"/>
          </p:cNvSpPr>
          <p:nvPr>
            <p:ph type="title"/>
          </p:nvPr>
        </p:nvSpPr>
        <p:spPr/>
        <p:txBody>
          <a:bodyPr/>
          <a:lstStyle/>
          <a:p>
            <a:pPr algn="ctr"/>
            <a:r>
              <a:rPr lang="en-GB" b="1" dirty="0"/>
              <a:t>The decision </a:t>
            </a:r>
          </a:p>
        </p:txBody>
      </p:sp>
      <p:sp>
        <p:nvSpPr>
          <p:cNvPr id="3" name="Content Placeholder 2">
            <a:extLst>
              <a:ext uri="{FF2B5EF4-FFF2-40B4-BE49-F238E27FC236}">
                <a16:creationId xmlns:a16="http://schemas.microsoft.com/office/drawing/2014/main" id="{88A8DC9D-CD38-44EC-B708-6D4416BC92CA}"/>
              </a:ext>
            </a:extLst>
          </p:cNvPr>
          <p:cNvSpPr>
            <a:spLocks noGrp="1"/>
          </p:cNvSpPr>
          <p:nvPr>
            <p:ph sz="half" idx="1"/>
          </p:nvPr>
        </p:nvSpPr>
        <p:spPr>
          <a:xfrm>
            <a:off x="2592924" y="1765300"/>
            <a:ext cx="4313864" cy="3777622"/>
          </a:xfrm>
        </p:spPr>
        <p:txBody>
          <a:bodyPr>
            <a:normAutofit fontScale="92500" lnSpcReduction="10000"/>
          </a:bodyPr>
          <a:lstStyle/>
          <a:p>
            <a:endParaRPr lang="en-GB" dirty="0"/>
          </a:p>
          <a:p>
            <a:r>
              <a:rPr lang="en-GB" dirty="0"/>
              <a:t>Stick to 8 on main caseload </a:t>
            </a:r>
          </a:p>
          <a:p>
            <a:r>
              <a:rPr lang="en-GB" dirty="0"/>
              <a:t>Have 2 slots for weekend only when new MPRA staff start</a:t>
            </a:r>
          </a:p>
          <a:p>
            <a:r>
              <a:rPr lang="en-GB" dirty="0"/>
              <a:t>Groups to be run by all MDT including MPRAS</a:t>
            </a:r>
          </a:p>
          <a:p>
            <a:r>
              <a:rPr lang="en-GB" dirty="0"/>
              <a:t>Qualified’s to provide more independent therapy plans</a:t>
            </a:r>
          </a:p>
          <a:p>
            <a:r>
              <a:rPr lang="en-GB" dirty="0"/>
              <a:t>Review monthly  in supervision – reflect regularly, be open to extra resources</a:t>
            </a:r>
          </a:p>
          <a:p>
            <a:r>
              <a:rPr lang="en-GB" dirty="0"/>
              <a:t>Don’t overdo it!</a:t>
            </a:r>
          </a:p>
        </p:txBody>
      </p:sp>
      <p:pic>
        <p:nvPicPr>
          <p:cNvPr id="2050" name="Picture 2" descr="The Principles of Neuroplasticity - Hohman Rehab and Sports Therapy">
            <a:extLst>
              <a:ext uri="{FF2B5EF4-FFF2-40B4-BE49-F238E27FC236}">
                <a16:creationId xmlns:a16="http://schemas.microsoft.com/office/drawing/2014/main" id="{3ECF802D-C791-4867-87FC-7494CA3E0D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3991" y="976423"/>
            <a:ext cx="2000249" cy="133349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amwork - Step by Step Guide for Effective Team Building - Potential.com">
            <a:extLst>
              <a:ext uri="{FF2B5EF4-FFF2-40B4-BE49-F238E27FC236}">
                <a16:creationId xmlns:a16="http://schemas.microsoft.com/office/drawing/2014/main" id="{1DF37C2D-D0B6-45EE-A296-ECCB6587F6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236" y="2430536"/>
            <a:ext cx="2690840" cy="152909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You can only do so much. Be Kind To Yourself, Mondays, Monday ...">
            <a:extLst>
              <a:ext uri="{FF2B5EF4-FFF2-40B4-BE49-F238E27FC236}">
                <a16:creationId xmlns:a16="http://schemas.microsoft.com/office/drawing/2014/main" id="{050C3206-5B37-437F-A02F-853509AE08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0229" y="4080245"/>
            <a:ext cx="2649279" cy="2649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88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92A8A-F881-4E6E-9CA2-7EDB7295CDA0}"/>
              </a:ext>
            </a:extLst>
          </p:cNvPr>
          <p:cNvSpPr>
            <a:spLocks noGrp="1"/>
          </p:cNvSpPr>
          <p:nvPr>
            <p:ph type="title"/>
          </p:nvPr>
        </p:nvSpPr>
        <p:spPr/>
        <p:txBody>
          <a:bodyPr>
            <a:normAutofit fontScale="90000"/>
          </a:bodyPr>
          <a:lstStyle/>
          <a:p>
            <a:r>
              <a:rPr lang="en-GB" dirty="0"/>
              <a:t>The data I used to support my decisions </a:t>
            </a:r>
            <a:br>
              <a:rPr lang="en-GB" dirty="0"/>
            </a:br>
            <a:endParaRPr lang="en-GB" dirty="0"/>
          </a:p>
        </p:txBody>
      </p:sp>
      <p:sp>
        <p:nvSpPr>
          <p:cNvPr id="3" name="Content Placeholder 2">
            <a:extLst>
              <a:ext uri="{FF2B5EF4-FFF2-40B4-BE49-F238E27FC236}">
                <a16:creationId xmlns:a16="http://schemas.microsoft.com/office/drawing/2014/main" id="{835859B2-AAFE-455B-B6A0-2B7AC1EF6837}"/>
              </a:ext>
            </a:extLst>
          </p:cNvPr>
          <p:cNvSpPr>
            <a:spLocks noGrp="1"/>
          </p:cNvSpPr>
          <p:nvPr>
            <p:ph idx="1"/>
          </p:nvPr>
        </p:nvSpPr>
        <p:spPr/>
        <p:txBody>
          <a:bodyPr/>
          <a:lstStyle/>
          <a:p>
            <a:r>
              <a:rPr lang="en-GB" b="1" dirty="0"/>
              <a:t>Qualitative data from patients Quality of life studies</a:t>
            </a:r>
          </a:p>
          <a:p>
            <a:r>
              <a:rPr lang="en-GB" dirty="0"/>
              <a:t>“</a:t>
            </a:r>
            <a:r>
              <a:rPr lang="en-GB" b="0" i="0" dirty="0">
                <a:solidFill>
                  <a:srgbClr val="333333"/>
                </a:solidFill>
                <a:effectLst/>
                <a:latin typeface="interfaceregular"/>
              </a:rPr>
              <a:t>Qualitative research methods allow us to better understand the experiences of patients and carers; they allow us to explore how decisions are made and provide us with a detailed insight into how interventions may alter care” (Barrett D, Twycross A. 2018)</a:t>
            </a:r>
          </a:p>
          <a:p>
            <a:pPr marL="0" indent="0">
              <a:buNone/>
            </a:pPr>
            <a:endParaRPr lang="en-GB" dirty="0">
              <a:solidFill>
                <a:srgbClr val="333333"/>
              </a:solidFill>
              <a:latin typeface="interfaceregular"/>
            </a:endParaRPr>
          </a:p>
          <a:p>
            <a:pPr>
              <a:buFont typeface="Wingdings" panose="05000000000000000000" pitchFamily="2" charset="2"/>
              <a:buChar char="Ø"/>
            </a:pPr>
            <a:r>
              <a:rPr lang="en-GB" b="1" dirty="0">
                <a:solidFill>
                  <a:srgbClr val="333333"/>
                </a:solidFill>
                <a:latin typeface="interfaceregular"/>
              </a:rPr>
              <a:t>Data from our statistics as a service </a:t>
            </a:r>
          </a:p>
          <a:p>
            <a:pPr>
              <a:buFont typeface="Wingdings" panose="05000000000000000000" pitchFamily="2" charset="2"/>
              <a:buChar char="Ø"/>
            </a:pPr>
            <a:r>
              <a:rPr lang="en-GB" b="1" dirty="0">
                <a:solidFill>
                  <a:srgbClr val="333333"/>
                </a:solidFill>
                <a:latin typeface="interfaceregular"/>
              </a:rPr>
              <a:t>Personal reflections over year </a:t>
            </a:r>
            <a:endParaRPr lang="en-GB" b="1" dirty="0"/>
          </a:p>
        </p:txBody>
      </p:sp>
    </p:spTree>
    <p:extLst>
      <p:ext uri="{BB962C8B-B14F-4D97-AF65-F5344CB8AC3E}">
        <p14:creationId xmlns:p14="http://schemas.microsoft.com/office/powerpoint/2010/main" val="4292498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40F55-D812-4195-A006-C5BBA4B1FB88}"/>
              </a:ext>
            </a:extLst>
          </p:cNvPr>
          <p:cNvSpPr>
            <a:spLocks noGrp="1"/>
          </p:cNvSpPr>
          <p:nvPr>
            <p:ph type="title"/>
          </p:nvPr>
        </p:nvSpPr>
        <p:spPr/>
        <p:txBody>
          <a:bodyPr>
            <a:normAutofit fontScale="90000"/>
          </a:bodyPr>
          <a:lstStyle/>
          <a:p>
            <a:r>
              <a:rPr lang="en-GB" dirty="0"/>
              <a:t>How I feel I’ve developed from this situation </a:t>
            </a:r>
            <a:br>
              <a:rPr lang="en-GB" dirty="0"/>
            </a:br>
            <a:endParaRPr lang="en-GB" dirty="0"/>
          </a:p>
        </p:txBody>
      </p:sp>
      <p:sp>
        <p:nvSpPr>
          <p:cNvPr id="3" name="Content Placeholder 2">
            <a:extLst>
              <a:ext uri="{FF2B5EF4-FFF2-40B4-BE49-F238E27FC236}">
                <a16:creationId xmlns:a16="http://schemas.microsoft.com/office/drawing/2014/main" id="{F0F02EBA-4372-46F3-9EBC-434D3D8AB460}"/>
              </a:ext>
            </a:extLst>
          </p:cNvPr>
          <p:cNvSpPr>
            <a:spLocks noGrp="1"/>
          </p:cNvSpPr>
          <p:nvPr>
            <p:ph idx="1"/>
          </p:nvPr>
        </p:nvSpPr>
        <p:spPr>
          <a:xfrm>
            <a:off x="2589212" y="1540189"/>
            <a:ext cx="8915400" cy="3777622"/>
          </a:xfrm>
        </p:spPr>
        <p:txBody>
          <a:bodyPr/>
          <a:lstStyle/>
          <a:p>
            <a:r>
              <a:rPr lang="en-GB" dirty="0"/>
              <a:t>More assertive and aware of capacity </a:t>
            </a:r>
          </a:p>
          <a:p>
            <a:r>
              <a:rPr lang="en-GB" dirty="0"/>
              <a:t>Self Reflection </a:t>
            </a:r>
          </a:p>
          <a:p>
            <a:r>
              <a:rPr lang="en-GB" dirty="0"/>
              <a:t>“The way that we manage ourselves is a central part of being an effective leader” (Leadership Academy, 2013) </a:t>
            </a:r>
          </a:p>
          <a:p>
            <a:r>
              <a:rPr lang="en-GB" dirty="0"/>
              <a:t>Ability to communicate more effectively</a:t>
            </a:r>
          </a:p>
          <a:p>
            <a:r>
              <a:rPr lang="en-GB" dirty="0"/>
              <a:t>Knowledge of leadership models to help develop future leadership skills (i.e. Healthcare leadership model)</a:t>
            </a:r>
          </a:p>
        </p:txBody>
      </p:sp>
      <p:pic>
        <p:nvPicPr>
          <p:cNvPr id="1026" name="Picture 2" descr="The nine leadership dimensions of the Healthcare Leadership Model. From ...">
            <a:extLst>
              <a:ext uri="{FF2B5EF4-FFF2-40B4-BE49-F238E27FC236}">
                <a16:creationId xmlns:a16="http://schemas.microsoft.com/office/drawing/2014/main" id="{DD00764D-2870-2EE2-76CD-AF8CA89EC8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4087" y="4079561"/>
            <a:ext cx="4048125"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317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EBF03-8874-4C6C-B30A-90AD35AE2DF5}"/>
              </a:ext>
            </a:extLst>
          </p:cNvPr>
          <p:cNvSpPr>
            <a:spLocks noGrp="1"/>
          </p:cNvSpPr>
          <p:nvPr>
            <p:ph type="title"/>
          </p:nvPr>
        </p:nvSpPr>
        <p:spPr/>
        <p:txBody>
          <a:bodyPr/>
          <a:lstStyle/>
          <a:p>
            <a:r>
              <a:rPr lang="en-GB" dirty="0"/>
              <a:t>REFERENCES USED</a:t>
            </a:r>
          </a:p>
        </p:txBody>
      </p:sp>
      <p:sp>
        <p:nvSpPr>
          <p:cNvPr id="3" name="Content Placeholder 2">
            <a:extLst>
              <a:ext uri="{FF2B5EF4-FFF2-40B4-BE49-F238E27FC236}">
                <a16:creationId xmlns:a16="http://schemas.microsoft.com/office/drawing/2014/main" id="{D8181889-C185-43AF-8B0D-57B60BC90BA7}"/>
              </a:ext>
            </a:extLst>
          </p:cNvPr>
          <p:cNvSpPr>
            <a:spLocks noGrp="1"/>
          </p:cNvSpPr>
          <p:nvPr>
            <p:ph idx="1"/>
          </p:nvPr>
        </p:nvSpPr>
        <p:spPr>
          <a:xfrm>
            <a:off x="2589212" y="1339702"/>
            <a:ext cx="8915400" cy="4571520"/>
          </a:xfrm>
        </p:spPr>
        <p:txBody>
          <a:bodyPr>
            <a:normAutofit/>
          </a:bodyPr>
          <a:lstStyle/>
          <a:p>
            <a:pPr fontAlgn="base"/>
            <a:r>
              <a:rPr lang="en-GB" sz="1600" dirty="0">
                <a:solidFill>
                  <a:schemeClr val="tx1"/>
                </a:solidFill>
                <a:latin typeface="Arial" panose="020B0604020202020204" pitchFamily="34" charset="0"/>
                <a:cs typeface="Arial" panose="020B0604020202020204" pitchFamily="34" charset="0"/>
              </a:rPr>
              <a:t>Tang, E., Moran, N., Cadman, M., Hill, S., Sloan, C. and Warburton, E. (2024). Stroke rehabilitation in adults: summary of updated NICE guidance. </a:t>
            </a:r>
            <a:r>
              <a:rPr lang="en-GB" sz="1600" i="1" dirty="0">
                <a:solidFill>
                  <a:schemeClr val="tx1"/>
                </a:solidFill>
                <a:latin typeface="Arial" panose="020B0604020202020204" pitchFamily="34" charset="0"/>
                <a:cs typeface="Arial" panose="020B0604020202020204" pitchFamily="34" charset="0"/>
              </a:rPr>
              <a:t>The BMJ</a:t>
            </a:r>
            <a:r>
              <a:rPr lang="en-GB" sz="1600" dirty="0">
                <a:solidFill>
                  <a:schemeClr val="tx1"/>
                </a:solidFill>
                <a:latin typeface="Arial" panose="020B0604020202020204" pitchFamily="34" charset="0"/>
                <a:cs typeface="Arial" panose="020B0604020202020204" pitchFamily="34" charset="0"/>
              </a:rPr>
              <a:t>, 384(384), pp.q498–q498. </a:t>
            </a:r>
            <a:r>
              <a:rPr lang="en-GB" sz="1600" dirty="0" err="1">
                <a:solidFill>
                  <a:schemeClr val="tx1"/>
                </a:solidFill>
                <a:latin typeface="Arial" panose="020B0604020202020204" pitchFamily="34" charset="0"/>
                <a:cs typeface="Arial" panose="020B0604020202020204" pitchFamily="34" charset="0"/>
              </a:rPr>
              <a:t>doi:https</a:t>
            </a:r>
            <a:r>
              <a:rPr lang="en-GB" sz="1600" dirty="0">
                <a:solidFill>
                  <a:schemeClr val="tx1"/>
                </a:solidFill>
                <a:latin typeface="Arial" panose="020B0604020202020204" pitchFamily="34" charset="0"/>
                <a:cs typeface="Arial" panose="020B0604020202020204" pitchFamily="34" charset="0"/>
              </a:rPr>
              <a:t>://doi.org/10.1136/bmj.q498.</a:t>
            </a:r>
          </a:p>
          <a:p>
            <a:pPr fontAlgn="base"/>
            <a:r>
              <a:rPr lang="en-GB" sz="1600" dirty="0">
                <a:solidFill>
                  <a:schemeClr val="tx1"/>
                </a:solidFill>
                <a:latin typeface="Arial" panose="020B0604020202020204" pitchFamily="34" charset="0"/>
                <a:cs typeface="Arial" panose="020B0604020202020204" pitchFamily="34" charset="0"/>
              </a:rPr>
              <a:t>Vidette Todaro-</a:t>
            </a:r>
            <a:r>
              <a:rPr lang="en-GB" sz="1600" dirty="0" err="1">
                <a:solidFill>
                  <a:schemeClr val="tx1"/>
                </a:solidFill>
                <a:latin typeface="Arial" panose="020B0604020202020204" pitchFamily="34" charset="0"/>
                <a:cs typeface="Arial" panose="020B0604020202020204" pitchFamily="34" charset="0"/>
              </a:rPr>
              <a:t>Franceschi</a:t>
            </a:r>
            <a:r>
              <a:rPr lang="en-GB" sz="1600" dirty="0">
                <a:solidFill>
                  <a:schemeClr val="tx1"/>
                </a:solidFill>
                <a:latin typeface="Arial" panose="020B0604020202020204" pitchFamily="34" charset="0"/>
                <a:cs typeface="Arial" panose="020B0604020202020204" pitchFamily="34" charset="0"/>
              </a:rPr>
              <a:t> (2019). </a:t>
            </a:r>
            <a:r>
              <a:rPr lang="en-GB" sz="1600" i="1" dirty="0">
                <a:solidFill>
                  <a:schemeClr val="tx1"/>
                </a:solidFill>
                <a:latin typeface="Arial" panose="020B0604020202020204" pitchFamily="34" charset="0"/>
                <a:cs typeface="Arial" panose="020B0604020202020204" pitchFamily="34" charset="0"/>
              </a:rPr>
              <a:t>Compassion fatigue and burnout in nursing : enhancing professional quality of life</a:t>
            </a:r>
            <a:r>
              <a:rPr lang="en-GB" sz="1600" dirty="0">
                <a:solidFill>
                  <a:schemeClr val="tx1"/>
                </a:solidFill>
                <a:latin typeface="Arial" panose="020B0604020202020204" pitchFamily="34" charset="0"/>
                <a:cs typeface="Arial" panose="020B0604020202020204" pitchFamily="34" charset="0"/>
              </a:rPr>
              <a:t>. New York, Ny: Springer Publishing Company, </a:t>
            </a:r>
            <a:r>
              <a:rPr lang="en-GB" sz="1600" dirty="0" err="1">
                <a:solidFill>
                  <a:schemeClr val="tx1"/>
                </a:solidFill>
                <a:latin typeface="Arial" panose="020B0604020202020204" pitchFamily="34" charset="0"/>
                <a:cs typeface="Arial" panose="020B0604020202020204" pitchFamily="34" charset="0"/>
              </a:rPr>
              <a:t>Llc</a:t>
            </a:r>
            <a:r>
              <a:rPr lang="en-GB" sz="1600" dirty="0">
                <a:solidFill>
                  <a:schemeClr val="tx1"/>
                </a:solidFill>
                <a:latin typeface="Arial" panose="020B0604020202020204" pitchFamily="34" charset="0"/>
                <a:cs typeface="Arial" panose="020B0604020202020204" pitchFamily="34" charset="0"/>
              </a:rPr>
              <a:t>. Pp 79.</a:t>
            </a:r>
            <a:endParaRPr lang="en-GB" sz="1600" b="1"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www.leadershipacademy.nhs.uk/healthcare-leadership-model/explore-the-healthcare-leadership-model/</a:t>
            </a:r>
          </a:p>
          <a:p>
            <a:pPr algn="l"/>
            <a:r>
              <a:rPr lang="en-GB" sz="1600" b="0" i="0" dirty="0">
                <a:solidFill>
                  <a:schemeClr val="tx1"/>
                </a:solidFill>
                <a:effectLst/>
                <a:latin typeface="Arial" panose="020B0604020202020204" pitchFamily="34" charset="0"/>
                <a:cs typeface="Arial" panose="020B0604020202020204" pitchFamily="34" charset="0"/>
              </a:rPr>
              <a:t>Barrett D, Twycross A. Data collection in qualitative research. </a:t>
            </a:r>
            <a:r>
              <a:rPr lang="en-GB" sz="1600" b="0" i="1" dirty="0">
                <a:solidFill>
                  <a:schemeClr val="tx1"/>
                </a:solidFill>
                <a:effectLst/>
                <a:latin typeface="Arial" panose="020B0604020202020204" pitchFamily="34" charset="0"/>
                <a:cs typeface="Arial" panose="020B0604020202020204" pitchFamily="34" charset="0"/>
              </a:rPr>
              <a:t>Evidence-Based Nursing </a:t>
            </a:r>
            <a:r>
              <a:rPr lang="en-GB" sz="1600" b="0" i="0" dirty="0">
                <a:solidFill>
                  <a:schemeClr val="tx1"/>
                </a:solidFill>
                <a:effectLst/>
                <a:latin typeface="Arial" panose="020B0604020202020204" pitchFamily="34" charset="0"/>
                <a:cs typeface="Arial" panose="020B0604020202020204" pitchFamily="34" charset="0"/>
              </a:rPr>
              <a:t>2018;</a:t>
            </a:r>
            <a:r>
              <a:rPr lang="en-GB" sz="1600" b="1" i="0" dirty="0">
                <a:solidFill>
                  <a:schemeClr val="tx1"/>
                </a:solidFill>
                <a:effectLst/>
                <a:latin typeface="Arial" panose="020B0604020202020204" pitchFamily="34" charset="0"/>
                <a:cs typeface="Arial" panose="020B0604020202020204" pitchFamily="34" charset="0"/>
              </a:rPr>
              <a:t>21:</a:t>
            </a:r>
            <a:r>
              <a:rPr lang="en-GB" sz="1600" b="0" i="0" dirty="0">
                <a:solidFill>
                  <a:schemeClr val="tx1"/>
                </a:solidFill>
                <a:effectLst/>
                <a:latin typeface="Arial" panose="020B0604020202020204" pitchFamily="34" charset="0"/>
                <a:cs typeface="Arial" panose="020B0604020202020204" pitchFamily="34" charset="0"/>
              </a:rPr>
              <a:t>63-64.</a:t>
            </a:r>
          </a:p>
          <a:p>
            <a:pPr algn="l"/>
            <a:r>
              <a:rPr lang="en-GB" sz="1600" b="0" i="0" dirty="0">
                <a:solidFill>
                  <a:schemeClr val="tx1"/>
                </a:solidFill>
                <a:effectLst/>
                <a:latin typeface="Arial" panose="020B0604020202020204" pitchFamily="34" charset="0"/>
                <a:cs typeface="Arial" panose="020B0604020202020204" pitchFamily="34" charset="0"/>
              </a:rPr>
              <a:t>Henshall, C., Doherty, A., Green, H., Westcott, L. and Aveyard, H. (2018). The role of the assistant practitioner in the clinical setting: a focus group study. </a:t>
            </a:r>
            <a:r>
              <a:rPr lang="en-GB" sz="1600" b="0" i="1" dirty="0">
                <a:solidFill>
                  <a:schemeClr val="tx1"/>
                </a:solidFill>
                <a:effectLst/>
                <a:latin typeface="Arial" panose="020B0604020202020204" pitchFamily="34" charset="0"/>
                <a:cs typeface="Arial" panose="020B0604020202020204" pitchFamily="34" charset="0"/>
              </a:rPr>
              <a:t>BMC Health Services Research</a:t>
            </a:r>
            <a:r>
              <a:rPr lang="en-GB" sz="1600" b="0" i="0" dirty="0">
                <a:solidFill>
                  <a:schemeClr val="tx1"/>
                </a:solidFill>
                <a:effectLst/>
                <a:latin typeface="Arial" panose="020B0604020202020204" pitchFamily="34" charset="0"/>
                <a:cs typeface="Arial" panose="020B0604020202020204" pitchFamily="34" charset="0"/>
              </a:rPr>
              <a:t>, [online] 18(1). </a:t>
            </a:r>
            <a:r>
              <a:rPr lang="en-GB" sz="1600" b="0" i="0" dirty="0" err="1">
                <a:solidFill>
                  <a:schemeClr val="tx1"/>
                </a:solidFill>
                <a:effectLst/>
                <a:latin typeface="Arial" panose="020B0604020202020204" pitchFamily="34" charset="0"/>
                <a:cs typeface="Arial" panose="020B0604020202020204" pitchFamily="34" charset="0"/>
              </a:rPr>
              <a:t>doi:https</a:t>
            </a:r>
            <a:r>
              <a:rPr lang="en-GB" sz="1600" b="0" i="0" dirty="0">
                <a:solidFill>
                  <a:schemeClr val="tx1"/>
                </a:solidFill>
                <a:effectLst/>
                <a:latin typeface="Arial" panose="020B0604020202020204" pitchFamily="34" charset="0"/>
                <a:cs typeface="Arial" panose="020B0604020202020204" pitchFamily="34" charset="0"/>
              </a:rPr>
              <a:t>://doi.org/10.1186/s12913-018-3506-y.</a:t>
            </a:r>
          </a:p>
        </p:txBody>
      </p:sp>
    </p:spTree>
    <p:extLst>
      <p:ext uri="{BB962C8B-B14F-4D97-AF65-F5344CB8AC3E}">
        <p14:creationId xmlns:p14="http://schemas.microsoft.com/office/powerpoint/2010/main" val="236023656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340</TotalTime>
  <Words>856</Words>
  <Application>Microsoft Office PowerPoint</Application>
  <PresentationFormat>Widescreen</PresentationFormat>
  <Paragraphs>94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interfaceregular</vt:lpstr>
      <vt:lpstr>Wingdings</vt:lpstr>
      <vt:lpstr>Wingdings 3</vt:lpstr>
      <vt:lpstr>Wisp</vt:lpstr>
      <vt:lpstr>A demonstration of leadership skills required within my role as a therapy assistant practitioner, in response to increased caseload. </vt:lpstr>
      <vt:lpstr>Introduction </vt:lpstr>
      <vt:lpstr>The MPRA SERVICE ON SRC:- A brief overview</vt:lpstr>
      <vt:lpstr>The Proposal</vt:lpstr>
      <vt:lpstr>Some of the Leadership skills I utilised </vt:lpstr>
      <vt:lpstr> </vt:lpstr>
      <vt:lpstr>Potential implications of increased caseload – increasing caseload to 12</vt:lpstr>
      <vt:lpstr>GROUP THERAPY </vt:lpstr>
      <vt:lpstr>Stick to current caseload </vt:lpstr>
      <vt:lpstr>The decision </vt:lpstr>
      <vt:lpstr>The data I used to support my decisions  </vt:lpstr>
      <vt:lpstr>How I feel I’ve developed from this situation  </vt:lpstr>
      <vt:lpstr>REFERENCES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your role as a therapy assistant practitioner, in response to increased caseload.</dc:title>
  <dc:creator>Natalie Mcculloch (Cardiff and Vale UHB - Nutrition And Dietetics)</dc:creator>
  <cp:lastModifiedBy>Natalie McCulloch</cp:lastModifiedBy>
  <cp:revision>24</cp:revision>
  <dcterms:created xsi:type="dcterms:W3CDTF">2024-10-30T07:20:19Z</dcterms:created>
  <dcterms:modified xsi:type="dcterms:W3CDTF">2024-11-12T20:44:33Z</dcterms:modified>
</cp:coreProperties>
</file>