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8" r:id="rId3"/>
    <p:sldId id="259" r:id="rId4"/>
    <p:sldId id="260" r:id="rId5"/>
    <p:sldId id="261" r:id="rId6"/>
    <p:sldId id="262" r:id="rId7"/>
    <p:sldId id="263" r:id="rId8"/>
    <p:sldId id="265" r:id="rId9"/>
    <p:sldId id="264" r:id="rId10"/>
    <p:sldId id="266" r:id="rId11"/>
    <p:sldId id="267" r:id="rId12"/>
    <p:sldId id="268" r:id="rId13"/>
    <p:sldId id="269" r:id="rId14"/>
    <p:sldId id="270" r:id="rId15"/>
    <p:sldId id="271" r:id="rId16"/>
    <p:sldId id="272" r:id="rId17"/>
    <p:sldId id="273" r:id="rId18"/>
    <p:sldId id="274" r:id="rId19"/>
    <p:sldId id="257"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38D7D3-DE38-42CF-9F6B-CE0A293BCF46}" v="2092" dt="2022-03-21T16:29:24.884"/>
    <p1510:client id="{737B17A1-DB42-D0E6-5465-7EEAC5DAEF78}" v="257" dt="2022-03-21T16:45:18.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56" d="100"/>
          <a:sy n="156" d="100"/>
        </p:scale>
        <p:origin x="112" y="1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0495EC-F318-4AEF-9F3E-9F088F09270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0E08E0E-94DA-4AB5-A446-9C8A112BDC57}">
      <dgm:prSet/>
      <dgm:spPr/>
      <dgm:t>
        <a:bodyPr/>
        <a:lstStyle/>
        <a:p>
          <a:r>
            <a:rPr lang="en-GB"/>
            <a:t>Working in small groups, see if you can answer the following questions:</a:t>
          </a:r>
          <a:endParaRPr lang="en-US"/>
        </a:p>
      </dgm:t>
    </dgm:pt>
    <dgm:pt modelId="{95646C58-0CC9-4C29-9F3B-5C8BAD158B8C}" type="parTrans" cxnId="{D5AC87DB-BCFD-46F6-9CB7-237A965CA6E1}">
      <dgm:prSet/>
      <dgm:spPr/>
      <dgm:t>
        <a:bodyPr/>
        <a:lstStyle/>
        <a:p>
          <a:endParaRPr lang="en-US"/>
        </a:p>
      </dgm:t>
    </dgm:pt>
    <dgm:pt modelId="{F82C6CB5-F30F-480F-87B2-78C9B4433A96}" type="sibTrans" cxnId="{D5AC87DB-BCFD-46F6-9CB7-237A965CA6E1}">
      <dgm:prSet/>
      <dgm:spPr/>
      <dgm:t>
        <a:bodyPr/>
        <a:lstStyle/>
        <a:p>
          <a:endParaRPr lang="en-US"/>
        </a:p>
      </dgm:t>
    </dgm:pt>
    <dgm:pt modelId="{B640573D-95D8-4229-926D-C62F134A1468}">
      <dgm:prSet/>
      <dgm:spPr/>
      <dgm:t>
        <a:bodyPr/>
        <a:lstStyle/>
        <a:p>
          <a:r>
            <a:rPr lang="en-GB"/>
            <a:t>What was British society like before the advent of the First World War?</a:t>
          </a:r>
          <a:endParaRPr lang="en-US"/>
        </a:p>
      </dgm:t>
    </dgm:pt>
    <dgm:pt modelId="{37B2F1A5-3E49-4935-8A5C-16D872D957EC}" type="parTrans" cxnId="{A2145761-17FB-4956-BC2E-9B3C899B58B2}">
      <dgm:prSet/>
      <dgm:spPr/>
      <dgm:t>
        <a:bodyPr/>
        <a:lstStyle/>
        <a:p>
          <a:endParaRPr lang="en-US"/>
        </a:p>
      </dgm:t>
    </dgm:pt>
    <dgm:pt modelId="{8DC49701-0E35-4CBA-A125-F5677834906E}" type="sibTrans" cxnId="{A2145761-17FB-4956-BC2E-9B3C899B58B2}">
      <dgm:prSet/>
      <dgm:spPr/>
      <dgm:t>
        <a:bodyPr/>
        <a:lstStyle/>
        <a:p>
          <a:endParaRPr lang="en-US"/>
        </a:p>
      </dgm:t>
    </dgm:pt>
    <dgm:pt modelId="{7DC595E4-279E-4ADA-AD42-F7E63EE1C382}">
      <dgm:prSet/>
      <dgm:spPr/>
      <dgm:t>
        <a:bodyPr/>
        <a:lstStyle/>
        <a:p>
          <a:r>
            <a:rPr lang="en-GB"/>
            <a:t>Who were deemed to be degenerates?</a:t>
          </a:r>
          <a:endParaRPr lang="en-US"/>
        </a:p>
      </dgm:t>
    </dgm:pt>
    <dgm:pt modelId="{3261251D-6ED2-4F11-9439-63B7AFB56F91}" type="parTrans" cxnId="{55066794-BC6E-4744-8E89-FB30F6935D7A}">
      <dgm:prSet/>
      <dgm:spPr/>
      <dgm:t>
        <a:bodyPr/>
        <a:lstStyle/>
        <a:p>
          <a:endParaRPr lang="en-US"/>
        </a:p>
      </dgm:t>
    </dgm:pt>
    <dgm:pt modelId="{9B01D030-5DA3-4FFE-849A-AC5E293E3F58}" type="sibTrans" cxnId="{55066794-BC6E-4744-8E89-FB30F6935D7A}">
      <dgm:prSet/>
      <dgm:spPr/>
      <dgm:t>
        <a:bodyPr/>
        <a:lstStyle/>
        <a:p>
          <a:endParaRPr lang="en-US"/>
        </a:p>
      </dgm:t>
    </dgm:pt>
    <dgm:pt modelId="{E642966C-858E-4695-9205-9BFD6925E758}">
      <dgm:prSet/>
      <dgm:spPr/>
      <dgm:t>
        <a:bodyPr/>
        <a:lstStyle/>
        <a:p>
          <a:r>
            <a:rPr lang="en-GB"/>
            <a:t>How were men viewed in society at the time?</a:t>
          </a:r>
          <a:endParaRPr lang="en-US"/>
        </a:p>
      </dgm:t>
    </dgm:pt>
    <dgm:pt modelId="{06B5ADDE-6DD3-41E3-90C8-45DC2D178107}" type="parTrans" cxnId="{8B01D74C-661B-4CF5-B618-11BDEDF53F58}">
      <dgm:prSet/>
      <dgm:spPr/>
      <dgm:t>
        <a:bodyPr/>
        <a:lstStyle/>
        <a:p>
          <a:endParaRPr lang="en-US"/>
        </a:p>
      </dgm:t>
    </dgm:pt>
    <dgm:pt modelId="{80680C50-E403-4C20-B316-24072DBF4BA5}" type="sibTrans" cxnId="{8B01D74C-661B-4CF5-B618-11BDEDF53F58}">
      <dgm:prSet/>
      <dgm:spPr/>
      <dgm:t>
        <a:bodyPr/>
        <a:lstStyle/>
        <a:p>
          <a:endParaRPr lang="en-US"/>
        </a:p>
      </dgm:t>
    </dgm:pt>
    <dgm:pt modelId="{0D5A62D6-16C5-4672-B73C-E6F065E5367A}">
      <dgm:prSet/>
      <dgm:spPr/>
      <dgm:t>
        <a:bodyPr/>
        <a:lstStyle/>
        <a:p>
          <a:r>
            <a:rPr lang="en-GB"/>
            <a:t>How did the conditions of WW1 impact the soldiers?</a:t>
          </a:r>
          <a:endParaRPr lang="en-US"/>
        </a:p>
      </dgm:t>
    </dgm:pt>
    <dgm:pt modelId="{39A0EEC8-C2DD-4D5E-B11C-145089EB8CF2}" type="parTrans" cxnId="{46C7AB13-1290-4CBB-9FF1-F3D20045996A}">
      <dgm:prSet/>
      <dgm:spPr/>
      <dgm:t>
        <a:bodyPr/>
        <a:lstStyle/>
        <a:p>
          <a:endParaRPr lang="en-US"/>
        </a:p>
      </dgm:t>
    </dgm:pt>
    <dgm:pt modelId="{FA5730F4-FD28-42DA-B118-B510DE597B3C}" type="sibTrans" cxnId="{46C7AB13-1290-4CBB-9FF1-F3D20045996A}">
      <dgm:prSet/>
      <dgm:spPr/>
      <dgm:t>
        <a:bodyPr/>
        <a:lstStyle/>
        <a:p>
          <a:endParaRPr lang="en-US"/>
        </a:p>
      </dgm:t>
    </dgm:pt>
    <dgm:pt modelId="{27F278F8-9706-441E-9165-E04FEA0EC497}">
      <dgm:prSet/>
      <dgm:spPr/>
      <dgm:t>
        <a:bodyPr/>
        <a:lstStyle/>
        <a:p>
          <a:r>
            <a:rPr lang="en-GB"/>
            <a:t>What is shell-shock, describe the symptoms and then explore how the experiences of men returning from war were viewed by society.</a:t>
          </a:r>
          <a:endParaRPr lang="en-US"/>
        </a:p>
      </dgm:t>
    </dgm:pt>
    <dgm:pt modelId="{88BE26EE-7B01-45CC-9CCB-29A00A2E2BE0}" type="parTrans" cxnId="{F17644CC-B4A7-4429-9F8B-C3599FA8A466}">
      <dgm:prSet/>
      <dgm:spPr/>
      <dgm:t>
        <a:bodyPr/>
        <a:lstStyle/>
        <a:p>
          <a:endParaRPr lang="en-US"/>
        </a:p>
      </dgm:t>
    </dgm:pt>
    <dgm:pt modelId="{3799419B-0B28-4744-A982-1A57316F4C93}" type="sibTrans" cxnId="{F17644CC-B4A7-4429-9F8B-C3599FA8A466}">
      <dgm:prSet/>
      <dgm:spPr/>
      <dgm:t>
        <a:bodyPr/>
        <a:lstStyle/>
        <a:p>
          <a:endParaRPr lang="en-US"/>
        </a:p>
      </dgm:t>
    </dgm:pt>
    <dgm:pt modelId="{69888678-E89A-43A7-8386-BD117CB688BD}" type="pres">
      <dgm:prSet presAssocID="{F20495EC-F318-4AEF-9F3E-9F088F09270F}" presName="diagram" presStyleCnt="0">
        <dgm:presLayoutVars>
          <dgm:dir/>
          <dgm:resizeHandles val="exact"/>
        </dgm:presLayoutVars>
      </dgm:prSet>
      <dgm:spPr/>
    </dgm:pt>
    <dgm:pt modelId="{4E717612-290C-4CC8-8EBE-3980636CB0F9}" type="pres">
      <dgm:prSet presAssocID="{40E08E0E-94DA-4AB5-A446-9C8A112BDC57}" presName="node" presStyleLbl="node1" presStyleIdx="0" presStyleCnt="6">
        <dgm:presLayoutVars>
          <dgm:bulletEnabled val="1"/>
        </dgm:presLayoutVars>
      </dgm:prSet>
      <dgm:spPr/>
    </dgm:pt>
    <dgm:pt modelId="{B035BD6C-673A-4084-A448-3A4E004A183C}" type="pres">
      <dgm:prSet presAssocID="{F82C6CB5-F30F-480F-87B2-78C9B4433A96}" presName="sibTrans" presStyleCnt="0"/>
      <dgm:spPr/>
    </dgm:pt>
    <dgm:pt modelId="{77383B1B-C545-4937-92DE-3B3B1A6A4812}" type="pres">
      <dgm:prSet presAssocID="{B640573D-95D8-4229-926D-C62F134A1468}" presName="node" presStyleLbl="node1" presStyleIdx="1" presStyleCnt="6">
        <dgm:presLayoutVars>
          <dgm:bulletEnabled val="1"/>
        </dgm:presLayoutVars>
      </dgm:prSet>
      <dgm:spPr/>
    </dgm:pt>
    <dgm:pt modelId="{510105B7-216C-48BC-B705-BFE1AA7D0B75}" type="pres">
      <dgm:prSet presAssocID="{8DC49701-0E35-4CBA-A125-F5677834906E}" presName="sibTrans" presStyleCnt="0"/>
      <dgm:spPr/>
    </dgm:pt>
    <dgm:pt modelId="{8F11F072-B371-4E43-9908-2A8C3AE9F007}" type="pres">
      <dgm:prSet presAssocID="{7DC595E4-279E-4ADA-AD42-F7E63EE1C382}" presName="node" presStyleLbl="node1" presStyleIdx="2" presStyleCnt="6">
        <dgm:presLayoutVars>
          <dgm:bulletEnabled val="1"/>
        </dgm:presLayoutVars>
      </dgm:prSet>
      <dgm:spPr/>
    </dgm:pt>
    <dgm:pt modelId="{3F3A4ED8-9DE0-476E-A7A9-FAA9088DEA13}" type="pres">
      <dgm:prSet presAssocID="{9B01D030-5DA3-4FFE-849A-AC5E293E3F58}" presName="sibTrans" presStyleCnt="0"/>
      <dgm:spPr/>
    </dgm:pt>
    <dgm:pt modelId="{ABE2F9A5-C855-4A03-9E0D-7D5CE449F4E5}" type="pres">
      <dgm:prSet presAssocID="{E642966C-858E-4695-9205-9BFD6925E758}" presName="node" presStyleLbl="node1" presStyleIdx="3" presStyleCnt="6">
        <dgm:presLayoutVars>
          <dgm:bulletEnabled val="1"/>
        </dgm:presLayoutVars>
      </dgm:prSet>
      <dgm:spPr/>
    </dgm:pt>
    <dgm:pt modelId="{8F24FBD3-2713-49C2-96EB-EB375728E8E2}" type="pres">
      <dgm:prSet presAssocID="{80680C50-E403-4C20-B316-24072DBF4BA5}" presName="sibTrans" presStyleCnt="0"/>
      <dgm:spPr/>
    </dgm:pt>
    <dgm:pt modelId="{7D4ECB61-4825-48BA-AAD9-053011C9EA16}" type="pres">
      <dgm:prSet presAssocID="{0D5A62D6-16C5-4672-B73C-E6F065E5367A}" presName="node" presStyleLbl="node1" presStyleIdx="4" presStyleCnt="6">
        <dgm:presLayoutVars>
          <dgm:bulletEnabled val="1"/>
        </dgm:presLayoutVars>
      </dgm:prSet>
      <dgm:spPr/>
    </dgm:pt>
    <dgm:pt modelId="{AC08D0DF-DC90-401D-9484-561BDC7849EF}" type="pres">
      <dgm:prSet presAssocID="{FA5730F4-FD28-42DA-B118-B510DE597B3C}" presName="sibTrans" presStyleCnt="0"/>
      <dgm:spPr/>
    </dgm:pt>
    <dgm:pt modelId="{D4D47150-DFB4-4529-B64B-0BE400E07CD1}" type="pres">
      <dgm:prSet presAssocID="{27F278F8-9706-441E-9165-E04FEA0EC497}" presName="node" presStyleLbl="node1" presStyleIdx="5" presStyleCnt="6">
        <dgm:presLayoutVars>
          <dgm:bulletEnabled val="1"/>
        </dgm:presLayoutVars>
      </dgm:prSet>
      <dgm:spPr/>
    </dgm:pt>
  </dgm:ptLst>
  <dgm:cxnLst>
    <dgm:cxn modelId="{A4459809-FAB5-4634-88F6-CF15247C8AD9}" type="presOf" srcId="{F20495EC-F318-4AEF-9F3E-9F088F09270F}" destId="{69888678-E89A-43A7-8386-BD117CB688BD}" srcOrd="0" destOrd="0" presId="urn:microsoft.com/office/officeart/2005/8/layout/default"/>
    <dgm:cxn modelId="{DE6DB10A-5733-44C1-BBDB-89214FCC0988}" type="presOf" srcId="{40E08E0E-94DA-4AB5-A446-9C8A112BDC57}" destId="{4E717612-290C-4CC8-8EBE-3980636CB0F9}" srcOrd="0" destOrd="0" presId="urn:microsoft.com/office/officeart/2005/8/layout/default"/>
    <dgm:cxn modelId="{46C7AB13-1290-4CBB-9FF1-F3D20045996A}" srcId="{F20495EC-F318-4AEF-9F3E-9F088F09270F}" destId="{0D5A62D6-16C5-4672-B73C-E6F065E5367A}" srcOrd="4" destOrd="0" parTransId="{39A0EEC8-C2DD-4D5E-B11C-145089EB8CF2}" sibTransId="{FA5730F4-FD28-42DA-B118-B510DE597B3C}"/>
    <dgm:cxn modelId="{1EDA691D-D8A7-41BF-AA27-8A7FFC58F468}" type="presOf" srcId="{B640573D-95D8-4229-926D-C62F134A1468}" destId="{77383B1B-C545-4937-92DE-3B3B1A6A4812}" srcOrd="0" destOrd="0" presId="urn:microsoft.com/office/officeart/2005/8/layout/default"/>
    <dgm:cxn modelId="{9D35CD22-BF07-49D6-8353-C80BC609572F}" type="presOf" srcId="{E642966C-858E-4695-9205-9BFD6925E758}" destId="{ABE2F9A5-C855-4A03-9E0D-7D5CE449F4E5}" srcOrd="0" destOrd="0" presId="urn:microsoft.com/office/officeart/2005/8/layout/default"/>
    <dgm:cxn modelId="{A2145761-17FB-4956-BC2E-9B3C899B58B2}" srcId="{F20495EC-F318-4AEF-9F3E-9F088F09270F}" destId="{B640573D-95D8-4229-926D-C62F134A1468}" srcOrd="1" destOrd="0" parTransId="{37B2F1A5-3E49-4935-8A5C-16D872D957EC}" sibTransId="{8DC49701-0E35-4CBA-A125-F5677834906E}"/>
    <dgm:cxn modelId="{8B01D74C-661B-4CF5-B618-11BDEDF53F58}" srcId="{F20495EC-F318-4AEF-9F3E-9F088F09270F}" destId="{E642966C-858E-4695-9205-9BFD6925E758}" srcOrd="3" destOrd="0" parTransId="{06B5ADDE-6DD3-41E3-90C8-45DC2D178107}" sibTransId="{80680C50-E403-4C20-B316-24072DBF4BA5}"/>
    <dgm:cxn modelId="{F26C268D-94DE-4192-98C5-F0031FDB21C3}" type="presOf" srcId="{0D5A62D6-16C5-4672-B73C-E6F065E5367A}" destId="{7D4ECB61-4825-48BA-AAD9-053011C9EA16}" srcOrd="0" destOrd="0" presId="urn:microsoft.com/office/officeart/2005/8/layout/default"/>
    <dgm:cxn modelId="{55066794-BC6E-4744-8E89-FB30F6935D7A}" srcId="{F20495EC-F318-4AEF-9F3E-9F088F09270F}" destId="{7DC595E4-279E-4ADA-AD42-F7E63EE1C382}" srcOrd="2" destOrd="0" parTransId="{3261251D-6ED2-4F11-9439-63B7AFB56F91}" sibTransId="{9B01D030-5DA3-4FFE-849A-AC5E293E3F58}"/>
    <dgm:cxn modelId="{F17644CC-B4A7-4429-9F8B-C3599FA8A466}" srcId="{F20495EC-F318-4AEF-9F3E-9F088F09270F}" destId="{27F278F8-9706-441E-9165-E04FEA0EC497}" srcOrd="5" destOrd="0" parTransId="{88BE26EE-7B01-45CC-9CCB-29A00A2E2BE0}" sibTransId="{3799419B-0B28-4744-A982-1A57316F4C93}"/>
    <dgm:cxn modelId="{D5AC87DB-BCFD-46F6-9CB7-237A965CA6E1}" srcId="{F20495EC-F318-4AEF-9F3E-9F088F09270F}" destId="{40E08E0E-94DA-4AB5-A446-9C8A112BDC57}" srcOrd="0" destOrd="0" parTransId="{95646C58-0CC9-4C29-9F3B-5C8BAD158B8C}" sibTransId="{F82C6CB5-F30F-480F-87B2-78C9B4433A96}"/>
    <dgm:cxn modelId="{AC7FB4E3-5D91-4767-B702-3BC2E0660047}" type="presOf" srcId="{27F278F8-9706-441E-9165-E04FEA0EC497}" destId="{D4D47150-DFB4-4529-B64B-0BE400E07CD1}" srcOrd="0" destOrd="0" presId="urn:microsoft.com/office/officeart/2005/8/layout/default"/>
    <dgm:cxn modelId="{D1BEA1F3-76BC-40B8-BA9D-EDA96BFD6CDA}" type="presOf" srcId="{7DC595E4-279E-4ADA-AD42-F7E63EE1C382}" destId="{8F11F072-B371-4E43-9908-2A8C3AE9F007}" srcOrd="0" destOrd="0" presId="urn:microsoft.com/office/officeart/2005/8/layout/default"/>
    <dgm:cxn modelId="{8B004130-62F6-49D2-9204-B2582B424667}" type="presParOf" srcId="{69888678-E89A-43A7-8386-BD117CB688BD}" destId="{4E717612-290C-4CC8-8EBE-3980636CB0F9}" srcOrd="0" destOrd="0" presId="urn:microsoft.com/office/officeart/2005/8/layout/default"/>
    <dgm:cxn modelId="{BFA3A20C-2FE4-4FF7-AB73-E67FC949562D}" type="presParOf" srcId="{69888678-E89A-43A7-8386-BD117CB688BD}" destId="{B035BD6C-673A-4084-A448-3A4E004A183C}" srcOrd="1" destOrd="0" presId="urn:microsoft.com/office/officeart/2005/8/layout/default"/>
    <dgm:cxn modelId="{BD2B8306-5729-4A2F-A086-59DA200CCF81}" type="presParOf" srcId="{69888678-E89A-43A7-8386-BD117CB688BD}" destId="{77383B1B-C545-4937-92DE-3B3B1A6A4812}" srcOrd="2" destOrd="0" presId="urn:microsoft.com/office/officeart/2005/8/layout/default"/>
    <dgm:cxn modelId="{F0065771-DE6B-4A67-9245-D0CF5B6BD398}" type="presParOf" srcId="{69888678-E89A-43A7-8386-BD117CB688BD}" destId="{510105B7-216C-48BC-B705-BFE1AA7D0B75}" srcOrd="3" destOrd="0" presId="urn:microsoft.com/office/officeart/2005/8/layout/default"/>
    <dgm:cxn modelId="{03123ACC-3E6C-4940-8157-C4E47C229F54}" type="presParOf" srcId="{69888678-E89A-43A7-8386-BD117CB688BD}" destId="{8F11F072-B371-4E43-9908-2A8C3AE9F007}" srcOrd="4" destOrd="0" presId="urn:microsoft.com/office/officeart/2005/8/layout/default"/>
    <dgm:cxn modelId="{26758B4B-68A9-4BA0-B518-22CB9CFB4F1E}" type="presParOf" srcId="{69888678-E89A-43A7-8386-BD117CB688BD}" destId="{3F3A4ED8-9DE0-476E-A7A9-FAA9088DEA13}" srcOrd="5" destOrd="0" presId="urn:microsoft.com/office/officeart/2005/8/layout/default"/>
    <dgm:cxn modelId="{541A0133-2FD0-4C8C-BFCB-697F6B6AD2EA}" type="presParOf" srcId="{69888678-E89A-43A7-8386-BD117CB688BD}" destId="{ABE2F9A5-C855-4A03-9E0D-7D5CE449F4E5}" srcOrd="6" destOrd="0" presId="urn:microsoft.com/office/officeart/2005/8/layout/default"/>
    <dgm:cxn modelId="{143262C1-97E5-45E1-9458-2D5CC133A379}" type="presParOf" srcId="{69888678-E89A-43A7-8386-BD117CB688BD}" destId="{8F24FBD3-2713-49C2-96EB-EB375728E8E2}" srcOrd="7" destOrd="0" presId="urn:microsoft.com/office/officeart/2005/8/layout/default"/>
    <dgm:cxn modelId="{307895DB-5B4A-43E1-A78F-EDFA958B4931}" type="presParOf" srcId="{69888678-E89A-43A7-8386-BD117CB688BD}" destId="{7D4ECB61-4825-48BA-AAD9-053011C9EA16}" srcOrd="8" destOrd="0" presId="urn:microsoft.com/office/officeart/2005/8/layout/default"/>
    <dgm:cxn modelId="{09E5364D-1CAA-445E-91E9-7EBB4B2B06D7}" type="presParOf" srcId="{69888678-E89A-43A7-8386-BD117CB688BD}" destId="{AC08D0DF-DC90-401D-9484-561BDC7849EF}" srcOrd="9" destOrd="0" presId="urn:microsoft.com/office/officeart/2005/8/layout/default"/>
    <dgm:cxn modelId="{3334D9DA-ABE1-433F-8AE1-3521EA04F0D2}" type="presParOf" srcId="{69888678-E89A-43A7-8386-BD117CB688BD}" destId="{D4D47150-DFB4-4529-B64B-0BE400E07CD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D0DB24-8FD0-49CD-8D7F-2A552D8271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6235382-0FED-4180-A421-D59B318C14FF}">
      <dgm:prSet/>
      <dgm:spPr/>
      <dgm:t>
        <a:bodyPr/>
        <a:lstStyle/>
        <a:p>
          <a:r>
            <a:rPr lang="en-GB"/>
            <a:t>Shame has the potential to create feelings of inadequacy.</a:t>
          </a:r>
          <a:endParaRPr lang="en-US"/>
        </a:p>
      </dgm:t>
    </dgm:pt>
    <dgm:pt modelId="{E73A7C33-6E55-45F6-9368-EDA9F4D1242D}" type="parTrans" cxnId="{673543FE-5ED5-4985-81E5-3B28BE211466}">
      <dgm:prSet/>
      <dgm:spPr/>
      <dgm:t>
        <a:bodyPr/>
        <a:lstStyle/>
        <a:p>
          <a:endParaRPr lang="en-US"/>
        </a:p>
      </dgm:t>
    </dgm:pt>
    <dgm:pt modelId="{2D8ED3A6-F78B-42D8-AFD3-EE2D234EB7A0}" type="sibTrans" cxnId="{673543FE-5ED5-4985-81E5-3B28BE211466}">
      <dgm:prSet/>
      <dgm:spPr/>
      <dgm:t>
        <a:bodyPr/>
        <a:lstStyle/>
        <a:p>
          <a:endParaRPr lang="en-US"/>
        </a:p>
      </dgm:t>
    </dgm:pt>
    <dgm:pt modelId="{A29DBFDA-DBCF-4FE9-B08C-4E9B0A3A57A3}">
      <dgm:prSet/>
      <dgm:spPr/>
      <dgm:t>
        <a:bodyPr/>
        <a:lstStyle/>
        <a:p>
          <a:r>
            <a:rPr lang="en-GB"/>
            <a:t>It causes emotional pain and attacks the confidence and self-belief of the individual.</a:t>
          </a:r>
          <a:endParaRPr lang="en-US"/>
        </a:p>
      </dgm:t>
    </dgm:pt>
    <dgm:pt modelId="{D4E39D15-7B0E-416E-BF3D-6EE926F9D97E}" type="parTrans" cxnId="{324E6492-600F-443E-97E7-6D5522916C1F}">
      <dgm:prSet/>
      <dgm:spPr/>
      <dgm:t>
        <a:bodyPr/>
        <a:lstStyle/>
        <a:p>
          <a:endParaRPr lang="en-US"/>
        </a:p>
      </dgm:t>
    </dgm:pt>
    <dgm:pt modelId="{408A32F7-D5F5-4AA9-AB1B-CEBE7F07E603}" type="sibTrans" cxnId="{324E6492-600F-443E-97E7-6D5522916C1F}">
      <dgm:prSet/>
      <dgm:spPr/>
      <dgm:t>
        <a:bodyPr/>
        <a:lstStyle/>
        <a:p>
          <a:endParaRPr lang="en-US"/>
        </a:p>
      </dgm:t>
    </dgm:pt>
    <dgm:pt modelId="{4118D4E3-62EF-42AD-B4BF-F5084D419B1D}" type="pres">
      <dgm:prSet presAssocID="{71D0DB24-8FD0-49CD-8D7F-2A552D8271E2}" presName="linear" presStyleCnt="0">
        <dgm:presLayoutVars>
          <dgm:animLvl val="lvl"/>
          <dgm:resizeHandles val="exact"/>
        </dgm:presLayoutVars>
      </dgm:prSet>
      <dgm:spPr/>
    </dgm:pt>
    <dgm:pt modelId="{C5D04EC8-BFA7-40AC-BFD6-B07A1A66CA30}" type="pres">
      <dgm:prSet presAssocID="{E6235382-0FED-4180-A421-D59B318C14FF}" presName="parentText" presStyleLbl="node1" presStyleIdx="0" presStyleCnt="2">
        <dgm:presLayoutVars>
          <dgm:chMax val="0"/>
          <dgm:bulletEnabled val="1"/>
        </dgm:presLayoutVars>
      </dgm:prSet>
      <dgm:spPr/>
    </dgm:pt>
    <dgm:pt modelId="{04EE8EC9-F0DA-4357-B7FD-220A44BC30BA}" type="pres">
      <dgm:prSet presAssocID="{2D8ED3A6-F78B-42D8-AFD3-EE2D234EB7A0}" presName="spacer" presStyleCnt="0"/>
      <dgm:spPr/>
    </dgm:pt>
    <dgm:pt modelId="{71917B34-1005-40D4-BF69-335863A5E698}" type="pres">
      <dgm:prSet presAssocID="{A29DBFDA-DBCF-4FE9-B08C-4E9B0A3A57A3}" presName="parentText" presStyleLbl="node1" presStyleIdx="1" presStyleCnt="2">
        <dgm:presLayoutVars>
          <dgm:chMax val="0"/>
          <dgm:bulletEnabled val="1"/>
        </dgm:presLayoutVars>
      </dgm:prSet>
      <dgm:spPr/>
    </dgm:pt>
  </dgm:ptLst>
  <dgm:cxnLst>
    <dgm:cxn modelId="{17099867-B425-44EB-9A0E-E84664C2DB18}" type="presOf" srcId="{E6235382-0FED-4180-A421-D59B318C14FF}" destId="{C5D04EC8-BFA7-40AC-BFD6-B07A1A66CA30}" srcOrd="0" destOrd="0" presId="urn:microsoft.com/office/officeart/2005/8/layout/vList2"/>
    <dgm:cxn modelId="{324E6492-600F-443E-97E7-6D5522916C1F}" srcId="{71D0DB24-8FD0-49CD-8D7F-2A552D8271E2}" destId="{A29DBFDA-DBCF-4FE9-B08C-4E9B0A3A57A3}" srcOrd="1" destOrd="0" parTransId="{D4E39D15-7B0E-416E-BF3D-6EE926F9D97E}" sibTransId="{408A32F7-D5F5-4AA9-AB1B-CEBE7F07E603}"/>
    <dgm:cxn modelId="{E82DF4AE-D141-45FD-B17B-5432082694B1}" type="presOf" srcId="{71D0DB24-8FD0-49CD-8D7F-2A552D8271E2}" destId="{4118D4E3-62EF-42AD-B4BF-F5084D419B1D}" srcOrd="0" destOrd="0" presId="urn:microsoft.com/office/officeart/2005/8/layout/vList2"/>
    <dgm:cxn modelId="{C246E1EB-AE76-41F5-AC45-2E560870FF5B}" type="presOf" srcId="{A29DBFDA-DBCF-4FE9-B08C-4E9B0A3A57A3}" destId="{71917B34-1005-40D4-BF69-335863A5E698}" srcOrd="0" destOrd="0" presId="urn:microsoft.com/office/officeart/2005/8/layout/vList2"/>
    <dgm:cxn modelId="{673543FE-5ED5-4985-81E5-3B28BE211466}" srcId="{71D0DB24-8FD0-49CD-8D7F-2A552D8271E2}" destId="{E6235382-0FED-4180-A421-D59B318C14FF}" srcOrd="0" destOrd="0" parTransId="{E73A7C33-6E55-45F6-9368-EDA9F4D1242D}" sibTransId="{2D8ED3A6-F78B-42D8-AFD3-EE2D234EB7A0}"/>
    <dgm:cxn modelId="{F9F8A692-461F-41FC-A7FE-3D65BA75188F}" type="presParOf" srcId="{4118D4E3-62EF-42AD-B4BF-F5084D419B1D}" destId="{C5D04EC8-BFA7-40AC-BFD6-B07A1A66CA30}" srcOrd="0" destOrd="0" presId="urn:microsoft.com/office/officeart/2005/8/layout/vList2"/>
    <dgm:cxn modelId="{EF0879A6-5DD6-4D6A-A2DB-96BFECFA2C7E}" type="presParOf" srcId="{4118D4E3-62EF-42AD-B4BF-F5084D419B1D}" destId="{04EE8EC9-F0DA-4357-B7FD-220A44BC30BA}" srcOrd="1" destOrd="0" presId="urn:microsoft.com/office/officeart/2005/8/layout/vList2"/>
    <dgm:cxn modelId="{0318697B-25B3-4ED8-BA24-2631113D73CA}" type="presParOf" srcId="{4118D4E3-62EF-42AD-B4BF-F5084D419B1D}" destId="{71917B34-1005-40D4-BF69-335863A5E69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17612-290C-4CC8-8EBE-3980636CB0F9}">
      <dsp:nvSpPr>
        <dsp:cNvPr id="0" name=""/>
        <dsp:cNvSpPr/>
      </dsp:nvSpPr>
      <dsp:spPr>
        <a:xfrm>
          <a:off x="139660" y="1174"/>
          <a:ext cx="3198837" cy="19193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Working in small groups, see if you can answer the following questions:</a:t>
          </a:r>
          <a:endParaRPr lang="en-US" sz="2000" kern="1200"/>
        </a:p>
      </dsp:txBody>
      <dsp:txXfrm>
        <a:off x="139660" y="1174"/>
        <a:ext cx="3198837" cy="1919302"/>
      </dsp:txXfrm>
    </dsp:sp>
    <dsp:sp modelId="{77383B1B-C545-4937-92DE-3B3B1A6A4812}">
      <dsp:nvSpPr>
        <dsp:cNvPr id="0" name=""/>
        <dsp:cNvSpPr/>
      </dsp:nvSpPr>
      <dsp:spPr>
        <a:xfrm>
          <a:off x="3658381" y="1174"/>
          <a:ext cx="3198837" cy="191930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was British society like before the advent of the First World War?</a:t>
          </a:r>
          <a:endParaRPr lang="en-US" sz="2000" kern="1200"/>
        </a:p>
      </dsp:txBody>
      <dsp:txXfrm>
        <a:off x="3658381" y="1174"/>
        <a:ext cx="3198837" cy="1919302"/>
      </dsp:txXfrm>
    </dsp:sp>
    <dsp:sp modelId="{8F11F072-B371-4E43-9908-2A8C3AE9F007}">
      <dsp:nvSpPr>
        <dsp:cNvPr id="0" name=""/>
        <dsp:cNvSpPr/>
      </dsp:nvSpPr>
      <dsp:spPr>
        <a:xfrm>
          <a:off x="7177102" y="1174"/>
          <a:ext cx="3198837" cy="191930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Who were deemed to be degenerates?</a:t>
          </a:r>
          <a:endParaRPr lang="en-US" sz="2000" kern="1200"/>
        </a:p>
      </dsp:txBody>
      <dsp:txXfrm>
        <a:off x="7177102" y="1174"/>
        <a:ext cx="3198837" cy="1919302"/>
      </dsp:txXfrm>
    </dsp:sp>
    <dsp:sp modelId="{ABE2F9A5-C855-4A03-9E0D-7D5CE449F4E5}">
      <dsp:nvSpPr>
        <dsp:cNvPr id="0" name=""/>
        <dsp:cNvSpPr/>
      </dsp:nvSpPr>
      <dsp:spPr>
        <a:xfrm>
          <a:off x="139660" y="2240360"/>
          <a:ext cx="3198837" cy="191930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were men viewed in society at the time?</a:t>
          </a:r>
          <a:endParaRPr lang="en-US" sz="2000" kern="1200"/>
        </a:p>
      </dsp:txBody>
      <dsp:txXfrm>
        <a:off x="139660" y="2240360"/>
        <a:ext cx="3198837" cy="1919302"/>
      </dsp:txXfrm>
    </dsp:sp>
    <dsp:sp modelId="{7D4ECB61-4825-48BA-AAD9-053011C9EA16}">
      <dsp:nvSpPr>
        <dsp:cNvPr id="0" name=""/>
        <dsp:cNvSpPr/>
      </dsp:nvSpPr>
      <dsp:spPr>
        <a:xfrm>
          <a:off x="3658381" y="2240360"/>
          <a:ext cx="3198837" cy="191930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did the conditions of WW1 impact the soldiers?</a:t>
          </a:r>
          <a:endParaRPr lang="en-US" sz="2000" kern="1200"/>
        </a:p>
      </dsp:txBody>
      <dsp:txXfrm>
        <a:off x="3658381" y="2240360"/>
        <a:ext cx="3198837" cy="1919302"/>
      </dsp:txXfrm>
    </dsp:sp>
    <dsp:sp modelId="{D4D47150-DFB4-4529-B64B-0BE400E07CD1}">
      <dsp:nvSpPr>
        <dsp:cNvPr id="0" name=""/>
        <dsp:cNvSpPr/>
      </dsp:nvSpPr>
      <dsp:spPr>
        <a:xfrm>
          <a:off x="7177102" y="2240360"/>
          <a:ext cx="3198837" cy="19193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is shell-shock, describe the symptoms and then explore how the experiences of men returning from war were viewed by society.</a:t>
          </a:r>
          <a:endParaRPr lang="en-US" sz="2000" kern="1200"/>
        </a:p>
      </dsp:txBody>
      <dsp:txXfrm>
        <a:off x="7177102" y="2240360"/>
        <a:ext cx="3198837" cy="1919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04EC8-BFA7-40AC-BFD6-B07A1A66CA30}">
      <dsp:nvSpPr>
        <dsp:cNvPr id="0" name=""/>
        <dsp:cNvSpPr/>
      </dsp:nvSpPr>
      <dsp:spPr>
        <a:xfrm>
          <a:off x="0" y="41377"/>
          <a:ext cx="6720759" cy="26893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Shame has the potential to create feelings of inadequacy.</a:t>
          </a:r>
          <a:endParaRPr lang="en-US" sz="3900" kern="1200"/>
        </a:p>
      </dsp:txBody>
      <dsp:txXfrm>
        <a:off x="131282" y="172659"/>
        <a:ext cx="6458195" cy="2426754"/>
      </dsp:txXfrm>
    </dsp:sp>
    <dsp:sp modelId="{71917B34-1005-40D4-BF69-335863A5E698}">
      <dsp:nvSpPr>
        <dsp:cNvPr id="0" name=""/>
        <dsp:cNvSpPr/>
      </dsp:nvSpPr>
      <dsp:spPr>
        <a:xfrm>
          <a:off x="0" y="2843015"/>
          <a:ext cx="6720759" cy="2689318"/>
        </a:xfrm>
        <a:prstGeom prst="roundRect">
          <a:avLst/>
        </a:prstGeom>
        <a:solidFill>
          <a:schemeClr val="accent2">
            <a:hueOff val="-1472717"/>
            <a:satOff val="-551"/>
            <a:lumOff val="7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It causes emotional pain and attacks the confidence and self-belief of the individual.</a:t>
          </a:r>
          <a:endParaRPr lang="en-US" sz="3900" kern="1200"/>
        </a:p>
      </dsp:txBody>
      <dsp:txXfrm>
        <a:off x="131282" y="2974297"/>
        <a:ext cx="6458195" cy="24267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748ABB-9FFD-4E9B-8F30-991658A1325C}" type="datetimeFigureOut">
              <a:t>3/21/2022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62A4B-7B0E-40B4-AEBB-B3324652988B}" type="slidenum">
              <a:t>‹#›</a:t>
            </a:fld>
            <a:endParaRPr lang="en-GB"/>
          </a:p>
        </p:txBody>
      </p:sp>
    </p:spTree>
    <p:extLst>
      <p:ext uri="{BB962C8B-B14F-4D97-AF65-F5344CB8AC3E}">
        <p14:creationId xmlns:p14="http://schemas.microsoft.com/office/powerpoint/2010/main" val="2326659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xlx1HVfgvH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https://youtu.be/xlx1HVfgvHk</a:t>
            </a:r>
            <a:endParaRPr lang="en-US" dirty="0"/>
          </a:p>
          <a:p>
            <a:r>
              <a:rPr lang="en-US" dirty="0"/>
              <a:t>DEFENCE: Recruitment of civilians to British Army during First World War (1914</a:t>
            </a:r>
          </a:p>
        </p:txBody>
      </p:sp>
      <p:sp>
        <p:nvSpPr>
          <p:cNvPr id="4" name="Slide Number Placeholder 3"/>
          <p:cNvSpPr>
            <a:spLocks noGrp="1"/>
          </p:cNvSpPr>
          <p:nvPr>
            <p:ph type="sldNum" sz="quarter" idx="5"/>
          </p:nvPr>
        </p:nvSpPr>
        <p:spPr/>
        <p:txBody>
          <a:bodyPr/>
          <a:lstStyle/>
          <a:p>
            <a:fld id="{13962A4B-7B0E-40B4-AEBB-B3324652988B}" type="slidenum">
              <a:t>3</a:t>
            </a:fld>
            <a:endParaRPr lang="en-GB"/>
          </a:p>
        </p:txBody>
      </p:sp>
    </p:spTree>
    <p:extLst>
      <p:ext uri="{BB962C8B-B14F-4D97-AF65-F5344CB8AC3E}">
        <p14:creationId xmlns:p14="http://schemas.microsoft.com/office/powerpoint/2010/main" val="274911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Dr John Collie: Head of the </a:t>
            </a:r>
            <a:r>
              <a:rPr lang="en-US" dirty="0" err="1">
                <a:cs typeface="Calibri"/>
              </a:rPr>
              <a:t>MInitsry</a:t>
            </a:r>
            <a:r>
              <a:rPr lang="en-US" dirty="0">
                <a:cs typeface="Calibri"/>
              </a:rPr>
              <a:t> of pensions special medical boards dealing with psychologically disabled pensioners </a:t>
            </a:r>
            <a:endParaRPr lang="en-US">
              <a:cs typeface="Calibri"/>
            </a:endParaRPr>
          </a:p>
          <a:p>
            <a:r>
              <a:rPr lang="en-GB" dirty="0"/>
              <a:t>However, those that experienced shell shock were deemed to be  Dr John Collie stated "A hypochondriacal class whose self-control had always been subnormal and unfitted them by temperament to be soldiers".</a:t>
            </a:r>
            <a:endParaRPr lang="en-US" dirty="0"/>
          </a:p>
        </p:txBody>
      </p:sp>
      <p:sp>
        <p:nvSpPr>
          <p:cNvPr id="4" name="Slide Number Placeholder 3"/>
          <p:cNvSpPr>
            <a:spLocks noGrp="1"/>
          </p:cNvSpPr>
          <p:nvPr>
            <p:ph type="sldNum" sz="quarter" idx="5"/>
          </p:nvPr>
        </p:nvSpPr>
        <p:spPr/>
        <p:txBody>
          <a:bodyPr/>
          <a:lstStyle/>
          <a:p>
            <a:fld id="{13962A4B-7B0E-40B4-AEBB-B3324652988B}" type="slidenum">
              <a:t>5</a:t>
            </a:fld>
            <a:endParaRPr lang="en-GB"/>
          </a:p>
        </p:txBody>
      </p:sp>
    </p:spTree>
    <p:extLst>
      <p:ext uri="{BB962C8B-B14F-4D97-AF65-F5344CB8AC3E}">
        <p14:creationId xmlns:p14="http://schemas.microsoft.com/office/powerpoint/2010/main" val="164040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 John Collie: Head of the </a:t>
            </a:r>
            <a:r>
              <a:rPr lang="en-US" dirty="0" err="1"/>
              <a:t>MInitsry</a:t>
            </a:r>
            <a:r>
              <a:rPr lang="en-US" dirty="0"/>
              <a:t> of pensions special medical boards dealing with psychologically disabled pensioners </a:t>
            </a:r>
          </a:p>
          <a:p>
            <a:r>
              <a:rPr lang="en-GB" dirty="0"/>
              <a:t>However, those that experienced shell shock were deemed to be  Dr John Collie stated "A hypochondriacal class whose self-control had always been subnormal and unfitted them by temperament to be soldiers"</a:t>
            </a:r>
          </a:p>
        </p:txBody>
      </p:sp>
      <p:sp>
        <p:nvSpPr>
          <p:cNvPr id="4" name="Slide Number Placeholder 3"/>
          <p:cNvSpPr>
            <a:spLocks noGrp="1"/>
          </p:cNvSpPr>
          <p:nvPr>
            <p:ph type="sldNum" sz="quarter" idx="5"/>
          </p:nvPr>
        </p:nvSpPr>
        <p:spPr/>
        <p:txBody>
          <a:bodyPr/>
          <a:lstStyle/>
          <a:p>
            <a:fld id="{13962A4B-7B0E-40B4-AEBB-B3324652988B}" type="slidenum">
              <a:t>6</a:t>
            </a:fld>
            <a:endParaRPr lang="en-GB"/>
          </a:p>
        </p:txBody>
      </p:sp>
    </p:spTree>
    <p:extLst>
      <p:ext uri="{BB962C8B-B14F-4D97-AF65-F5344CB8AC3E}">
        <p14:creationId xmlns:p14="http://schemas.microsoft.com/office/powerpoint/2010/main" val="515161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negative voices if heard often enough can in turn lead increased self-consciousness, it can develop into a lack of confidence and a feeling of ineptitude.</a:t>
            </a:r>
          </a:p>
          <a:p>
            <a:r>
              <a:rPr lang="en-US" dirty="0"/>
              <a:t>Over time these feelings can eventually lead to hypervigilance, whereby the boy/man does all that he can to avoid any feelings of shame.</a:t>
            </a:r>
            <a:endParaRPr lang="en-GB" dirty="0"/>
          </a:p>
          <a:p>
            <a:r>
              <a:rPr lang="en-US" dirty="0"/>
              <a:t>As an adult if there is any experience that risks his masculinity, he will experience shame.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3962A4B-7B0E-40B4-AEBB-B3324652988B}" type="slidenum">
              <a:rPr lang="en-GB"/>
              <a:t>14</a:t>
            </a:fld>
            <a:endParaRPr lang="en-GB"/>
          </a:p>
        </p:txBody>
      </p:sp>
    </p:spTree>
    <p:extLst>
      <p:ext uri="{BB962C8B-B14F-4D97-AF65-F5344CB8AC3E}">
        <p14:creationId xmlns:p14="http://schemas.microsoft.com/office/powerpoint/2010/main" val="2720443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09714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37121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14095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96784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03015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23649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02276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2055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3640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01735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40356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3/21/2022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1458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3/21/2022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258604809"/>
      </p:ext>
    </p:extLst>
  </p:cSld>
  <p:clrMap bg1="lt1" tx1="dk1" bg2="lt2" tx2="dk2" accent1="accent1" accent2="accent2" accent3="accent3" accent4="accent4" accent5="accent5" accent6="accent6" hlink="hlink" folHlink="folHlink"/>
  <p:sldLayoutIdLst>
    <p:sldLayoutId id="2147483684" r:id="rId1"/>
    <p:sldLayoutId id="2147483683" r:id="rId2"/>
    <p:sldLayoutId id="2147483682" r:id="rId3"/>
    <p:sldLayoutId id="2147483681" r:id="rId4"/>
    <p:sldLayoutId id="2147483680" r:id="rId5"/>
    <p:sldLayoutId id="2147483679" r:id="rId6"/>
    <p:sldLayoutId id="2147483678" r:id="rId7"/>
    <p:sldLayoutId id="2147483677" r:id="rId8"/>
    <p:sldLayoutId id="2147483676" r:id="rId9"/>
    <p:sldLayoutId id="2147483675" r:id="rId10"/>
    <p:sldLayoutId id="2147483673" r:id="rId11"/>
    <p:sldLayoutId id="214748367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xlx1HVfgvHk?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qKrvPrKorLo?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1093/tcbh/hwn02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D77DCF-6655-9C36-31C9-074B797985CF}"/>
              </a:ext>
            </a:extLst>
          </p:cNvPr>
          <p:cNvPicPr>
            <a:picLocks noChangeAspect="1"/>
          </p:cNvPicPr>
          <p:nvPr/>
        </p:nvPicPr>
        <p:blipFill rotWithShape="1">
          <a:blip r:embed="rId2"/>
          <a:srcRect r="-2" b="6263"/>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p:cNvSpPr>
            <a:spLocks noGrp="1"/>
          </p:cNvSpPr>
          <p:nvPr>
            <p:ph type="ctrTitle"/>
          </p:nvPr>
        </p:nvSpPr>
        <p:spPr>
          <a:xfrm>
            <a:off x="6095999" y="3834174"/>
            <a:ext cx="5257800" cy="1701570"/>
          </a:xfrm>
        </p:spPr>
        <p:txBody>
          <a:bodyPr anchor="b">
            <a:normAutofit/>
          </a:bodyPr>
          <a:lstStyle/>
          <a:p>
            <a:r>
              <a:rPr lang="en-GB" sz="4100">
                <a:cs typeface="Calibri Light"/>
              </a:rPr>
              <a:t>Masculinity, shame and madness</a:t>
            </a:r>
            <a:endParaRPr lang="en-GB" sz="4100"/>
          </a:p>
        </p:txBody>
      </p:sp>
      <p:sp>
        <p:nvSpPr>
          <p:cNvPr id="3" name="Subtitle 2"/>
          <p:cNvSpPr>
            <a:spLocks noGrp="1"/>
          </p:cNvSpPr>
          <p:nvPr>
            <p:ph type="subTitle" idx="1"/>
          </p:nvPr>
        </p:nvSpPr>
        <p:spPr>
          <a:xfrm>
            <a:off x="6096000" y="5592499"/>
            <a:ext cx="5147960" cy="646785"/>
          </a:xfrm>
        </p:spPr>
        <p:txBody>
          <a:bodyPr>
            <a:normAutofit/>
          </a:bodyPr>
          <a:lstStyle/>
          <a:p>
            <a:endParaRPr lang="en-GB" sz="20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D53B7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833C4F-1B3D-41DF-9A9E-F148293F03ED}"/>
              </a:ext>
            </a:extLst>
          </p:cNvPr>
          <p:cNvSpPr>
            <a:spLocks noGrp="1"/>
          </p:cNvSpPr>
          <p:nvPr>
            <p:ph type="title"/>
          </p:nvPr>
        </p:nvSpPr>
        <p:spPr>
          <a:xfrm>
            <a:off x="838200" y="365125"/>
            <a:ext cx="10515600" cy="1325563"/>
          </a:xfrm>
        </p:spPr>
        <p:txBody>
          <a:bodyPr>
            <a:normAutofit/>
          </a:bodyPr>
          <a:lstStyle/>
          <a:p>
            <a:r>
              <a:rPr lang="en-GB" dirty="0"/>
              <a:t>Activity</a:t>
            </a:r>
          </a:p>
        </p:txBody>
      </p:sp>
      <p:graphicFrame>
        <p:nvGraphicFramePr>
          <p:cNvPr id="5" name="Content Placeholder 2">
            <a:extLst>
              <a:ext uri="{FF2B5EF4-FFF2-40B4-BE49-F238E27FC236}">
                <a16:creationId xmlns:a16="http://schemas.microsoft.com/office/drawing/2014/main" id="{21D6CA06-D677-7330-4B3E-6B411BB1B306}"/>
              </a:ext>
            </a:extLst>
          </p:cNvPr>
          <p:cNvGraphicFramePr>
            <a:graphicFrameLocks noGrp="1"/>
          </p:cNvGraphicFramePr>
          <p:nvPr>
            <p:ph idx="1"/>
            <p:extLst>
              <p:ext uri="{D42A27DB-BD31-4B8C-83A1-F6EECF244321}">
                <p14:modId xmlns:p14="http://schemas.microsoft.com/office/powerpoint/2010/main" val="2074662802"/>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4829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4940E5-A6F0-4FE6-9EF2-318EB439FD5C}"/>
              </a:ext>
            </a:extLst>
          </p:cNvPr>
          <p:cNvSpPr>
            <a:spLocks noGrp="1"/>
          </p:cNvSpPr>
          <p:nvPr>
            <p:ph type="title"/>
          </p:nvPr>
        </p:nvSpPr>
        <p:spPr>
          <a:xfrm>
            <a:off x="838201" y="643467"/>
            <a:ext cx="3888526" cy="1800526"/>
          </a:xfrm>
        </p:spPr>
        <p:txBody>
          <a:bodyPr>
            <a:normAutofit/>
          </a:bodyPr>
          <a:lstStyle/>
          <a:p>
            <a:r>
              <a:rPr lang="en-GB" sz="3700"/>
              <a:t>Attitudes of Men during the First World War</a:t>
            </a:r>
          </a:p>
        </p:txBody>
      </p:sp>
      <p:sp>
        <p:nvSpPr>
          <p:cNvPr id="3" name="Content Placeholder 2">
            <a:extLst>
              <a:ext uri="{FF2B5EF4-FFF2-40B4-BE49-F238E27FC236}">
                <a16:creationId xmlns:a16="http://schemas.microsoft.com/office/drawing/2014/main" id="{C8CD5821-F4B8-4F4B-9849-56E2AD56A5AE}"/>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At the time, most men felt that the going to war was an opportunity to develop maturity, almost a rite of passage to progress into adulthood.</a:t>
            </a:r>
          </a:p>
          <a:p>
            <a:r>
              <a:rPr lang="en-GB" sz="2000"/>
              <a:t>It was a chance to prove physicality.</a:t>
            </a:r>
          </a:p>
          <a:p>
            <a:endParaRPr lang="en-GB" sz="2000"/>
          </a:p>
        </p:txBody>
      </p:sp>
      <p:pic>
        <p:nvPicPr>
          <p:cNvPr id="4" name="Online Media 3" title="DEFENCE: Recruitment of civilians to British Army during First World War (1914)">
            <a:hlinkClick r:id="" action="ppaction://media"/>
            <a:extLst>
              <a:ext uri="{FF2B5EF4-FFF2-40B4-BE49-F238E27FC236}">
                <a16:creationId xmlns:a16="http://schemas.microsoft.com/office/drawing/2014/main" id="{CD4CB352-D2FB-4FA8-BCA4-785D94A13ADE}"/>
              </a:ext>
            </a:extLst>
          </p:cNvPr>
          <p:cNvPicPr>
            <a:picLocks noRot="1" noChangeAspect="1"/>
          </p:cNvPicPr>
          <p:nvPr>
            <a:videoFile r:link="rId1"/>
          </p:nvPr>
        </p:nvPicPr>
        <p:blipFill>
          <a:blip r:embed="rId4"/>
          <a:stretch>
            <a:fillRect/>
          </a:stretch>
        </p:blipFill>
        <p:spPr>
          <a:xfrm>
            <a:off x="6800986" y="1662842"/>
            <a:ext cx="4747547" cy="3560660"/>
          </a:xfrm>
          <a:prstGeom prst="rect">
            <a:avLst/>
          </a:prstGeom>
        </p:spPr>
      </p:pic>
    </p:spTree>
    <p:extLst>
      <p:ext uri="{BB962C8B-B14F-4D97-AF65-F5344CB8AC3E}">
        <p14:creationId xmlns:p14="http://schemas.microsoft.com/office/powerpoint/2010/main" val="3117959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BA541FD-A319-4212-9D70-F1E70E3DBBFE}"/>
              </a:ext>
            </a:extLst>
          </p:cNvPr>
          <p:cNvSpPr>
            <a:spLocks noGrp="1"/>
          </p:cNvSpPr>
          <p:nvPr>
            <p:ph type="title"/>
          </p:nvPr>
        </p:nvSpPr>
        <p:spPr>
          <a:xfrm>
            <a:off x="838200" y="713312"/>
            <a:ext cx="3461084" cy="5431376"/>
          </a:xfrm>
        </p:spPr>
        <p:txBody>
          <a:bodyPr>
            <a:normAutofit/>
          </a:bodyPr>
          <a:lstStyle/>
          <a:p>
            <a:r>
              <a:rPr lang="en-GB">
                <a:solidFill>
                  <a:srgbClr val="FFFFFF"/>
                </a:solidFill>
              </a:rPr>
              <a:t>Shell shock</a:t>
            </a:r>
          </a:p>
        </p:txBody>
      </p:sp>
      <p:sp>
        <p:nvSpPr>
          <p:cNvPr id="3" name="Content Placeholder 2">
            <a:extLst>
              <a:ext uri="{FF2B5EF4-FFF2-40B4-BE49-F238E27FC236}">
                <a16:creationId xmlns:a16="http://schemas.microsoft.com/office/drawing/2014/main" id="{51B754BC-9A7F-43C3-9217-EABD0C4DB904}"/>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t>The visceral experiences of the trenches caused intense traumatic responses.</a:t>
            </a:r>
            <a:endParaRPr lang="en-US" sz="2000"/>
          </a:p>
          <a:p>
            <a:r>
              <a:rPr lang="en-GB" sz="2000"/>
              <a:t>However, these were largely viewed as childlike and contemporary diary entries and letters refer to servicemen  who "behave babies" or "cling to each other like a child".</a:t>
            </a:r>
          </a:p>
          <a:p>
            <a:r>
              <a:rPr lang="en-GB" sz="2000"/>
              <a:t>Traumatic rage-like responses were viewed as childish tantrums, even by those who experienced them personally.</a:t>
            </a:r>
          </a:p>
          <a:p>
            <a:r>
              <a:rPr lang="en-GB" sz="2000"/>
              <a:t>They were viewed as inappropriate behaviours for the role of serviceman.</a:t>
            </a:r>
          </a:p>
        </p:txBody>
      </p:sp>
    </p:spTree>
    <p:extLst>
      <p:ext uri="{BB962C8B-B14F-4D97-AF65-F5344CB8AC3E}">
        <p14:creationId xmlns:p14="http://schemas.microsoft.com/office/powerpoint/2010/main" val="1861111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B8430E9-6642-4B4D-A4CE-13F3BB811136}"/>
              </a:ext>
            </a:extLst>
          </p:cNvPr>
          <p:cNvSpPr>
            <a:spLocks noGrp="1"/>
          </p:cNvSpPr>
          <p:nvPr>
            <p:ph type="title"/>
          </p:nvPr>
        </p:nvSpPr>
        <p:spPr>
          <a:xfrm>
            <a:off x="838200" y="713312"/>
            <a:ext cx="3461084" cy="5431376"/>
          </a:xfrm>
        </p:spPr>
        <p:txBody>
          <a:bodyPr>
            <a:normAutofit/>
          </a:bodyPr>
          <a:lstStyle/>
          <a:p>
            <a:r>
              <a:rPr lang="en-GB">
                <a:solidFill>
                  <a:srgbClr val="FFFFFF"/>
                </a:solidFill>
              </a:rPr>
              <a:t>Degenerates and the War</a:t>
            </a:r>
          </a:p>
        </p:txBody>
      </p:sp>
      <p:sp>
        <p:nvSpPr>
          <p:cNvPr id="3" name="Content Placeholder 2">
            <a:extLst>
              <a:ext uri="{FF2B5EF4-FFF2-40B4-BE49-F238E27FC236}">
                <a16:creationId xmlns:a16="http://schemas.microsoft.com/office/drawing/2014/main" id="{79F030C1-08A8-448C-B2D7-38F884B18694}"/>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t>Degeneracy was the fear of Edwardian society. The luxurious lifestyles were having an impact on the moral and physical health of men.</a:t>
            </a:r>
          </a:p>
          <a:p>
            <a:r>
              <a:rPr lang="en-GB" sz="2000"/>
              <a:t>As a result, it was felt that the experiences of war would create more "manly" men.</a:t>
            </a:r>
          </a:p>
          <a:p>
            <a:endParaRPr lang="en-GB" sz="2000"/>
          </a:p>
          <a:p>
            <a:endParaRPr lang="en-GB" sz="2000"/>
          </a:p>
          <a:p>
            <a:endParaRPr lang="en-GB" sz="2000"/>
          </a:p>
        </p:txBody>
      </p:sp>
    </p:spTree>
    <p:extLst>
      <p:ext uri="{BB962C8B-B14F-4D97-AF65-F5344CB8AC3E}">
        <p14:creationId xmlns:p14="http://schemas.microsoft.com/office/powerpoint/2010/main" val="3156868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A1D11BD-81FC-40A2-9140-D135D1C667B9}"/>
              </a:ext>
            </a:extLst>
          </p:cNvPr>
          <p:cNvSpPr>
            <a:spLocks noGrp="1"/>
          </p:cNvSpPr>
          <p:nvPr>
            <p:ph type="title"/>
          </p:nvPr>
        </p:nvSpPr>
        <p:spPr>
          <a:xfrm>
            <a:off x="838200" y="713312"/>
            <a:ext cx="3524250" cy="5431376"/>
          </a:xfrm>
        </p:spPr>
        <p:txBody>
          <a:bodyPr>
            <a:normAutofit/>
          </a:bodyPr>
          <a:lstStyle/>
          <a:p>
            <a:r>
              <a:rPr lang="en-GB" dirty="0"/>
              <a:t>The village idiot...</a:t>
            </a:r>
          </a:p>
        </p:txBody>
      </p:sp>
      <p:sp>
        <p:nvSpPr>
          <p:cNvPr id="3" name="Content Placeholder 2">
            <a:extLst>
              <a:ext uri="{FF2B5EF4-FFF2-40B4-BE49-F238E27FC236}">
                <a16:creationId xmlns:a16="http://schemas.microsoft.com/office/drawing/2014/main" id="{FE027928-4EDE-447B-9F87-4A001D39F688}"/>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However, when the initial cases of shell shock appeared there was concern that the wrong type of men were being drafted. </a:t>
            </a:r>
            <a:endParaRPr lang="en-US" sz="2000"/>
          </a:p>
          <a:p>
            <a:r>
              <a:rPr lang="en-GB" sz="2000">
                <a:ea typeface="+mn-lt"/>
                <a:cs typeface="+mn-lt"/>
              </a:rPr>
              <a:t>Elliot Smith (cited in Meyer, 2009) suggested that men were keen and eager, but psychologically unfit and whose "inner strength rapidly decreases, and it only requires an acute storm to break on the nervous system (such as a bomb explosion or the death of comrades) for their self-control to vanish completely, and automatically their condition changes to what is popularly called hysteria.</a:t>
            </a:r>
            <a:endParaRPr lang="en-GB" sz="2000"/>
          </a:p>
        </p:txBody>
      </p:sp>
    </p:spTree>
    <p:extLst>
      <p:ext uri="{BB962C8B-B14F-4D97-AF65-F5344CB8AC3E}">
        <p14:creationId xmlns:p14="http://schemas.microsoft.com/office/powerpoint/2010/main" val="3034610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D9C3515-E80F-41F3-8217-13C32C3A5DF9}"/>
              </a:ext>
            </a:extLst>
          </p:cNvPr>
          <p:cNvSpPr>
            <a:spLocks noGrp="1"/>
          </p:cNvSpPr>
          <p:nvPr>
            <p:ph type="title"/>
          </p:nvPr>
        </p:nvSpPr>
        <p:spPr>
          <a:xfrm>
            <a:off x="838200" y="713312"/>
            <a:ext cx="3524250" cy="5431376"/>
          </a:xfrm>
        </p:spPr>
        <p:txBody>
          <a:bodyPr>
            <a:normAutofit/>
          </a:bodyPr>
          <a:lstStyle/>
          <a:p>
            <a:r>
              <a:rPr lang="en-GB" dirty="0"/>
              <a:t>Impact of Battle of the Somme</a:t>
            </a:r>
          </a:p>
        </p:txBody>
      </p:sp>
      <p:sp>
        <p:nvSpPr>
          <p:cNvPr id="19" name="Content Placeholder 2">
            <a:extLst>
              <a:ext uri="{FF2B5EF4-FFF2-40B4-BE49-F238E27FC236}">
                <a16:creationId xmlns:a16="http://schemas.microsoft.com/office/drawing/2014/main" id="{55999B90-1E07-4B27-A730-65320182FDB7}"/>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t>The number of psychological casualties during the Battle of the Somme, encouraged the medical profession to re-evaluate their assessment of shell-shock.  Particularly as there was a mixture of middle class and working class casualties.</a:t>
            </a:r>
          </a:p>
          <a:p>
            <a:r>
              <a:rPr lang="en-GB" sz="2000"/>
              <a:t>Instead of judging the causes of shell-shock they needed instead to look at the diagnosis and treatment of the psychological illness.</a:t>
            </a:r>
          </a:p>
        </p:txBody>
      </p:sp>
    </p:spTree>
    <p:extLst>
      <p:ext uri="{BB962C8B-B14F-4D97-AF65-F5344CB8AC3E}">
        <p14:creationId xmlns:p14="http://schemas.microsoft.com/office/powerpoint/2010/main" val="399396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FF2DDB-DE8B-4446-8D00-07F4E65AB57D}"/>
              </a:ext>
            </a:extLst>
          </p:cNvPr>
          <p:cNvSpPr>
            <a:spLocks noGrp="1"/>
          </p:cNvSpPr>
          <p:nvPr>
            <p:ph type="title"/>
          </p:nvPr>
        </p:nvSpPr>
        <p:spPr>
          <a:xfrm>
            <a:off x="838201" y="643467"/>
            <a:ext cx="3888526" cy="1800526"/>
          </a:xfrm>
        </p:spPr>
        <p:txBody>
          <a:bodyPr>
            <a:normAutofit/>
          </a:bodyPr>
          <a:lstStyle/>
          <a:p>
            <a:r>
              <a:rPr lang="en-GB" dirty="0"/>
              <a:t>Battle of the Somme</a:t>
            </a:r>
          </a:p>
        </p:txBody>
      </p:sp>
      <p:sp>
        <p:nvSpPr>
          <p:cNvPr id="3" name="Content Placeholder 2">
            <a:extLst>
              <a:ext uri="{FF2B5EF4-FFF2-40B4-BE49-F238E27FC236}">
                <a16:creationId xmlns:a16="http://schemas.microsoft.com/office/drawing/2014/main" id="{5F208D2F-8773-453B-A14D-90C0D1446994}"/>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British Pathe News- Voices of the Somme</a:t>
            </a:r>
          </a:p>
          <a:p>
            <a:endParaRPr lang="en-GB" sz="2000"/>
          </a:p>
        </p:txBody>
      </p:sp>
      <p:pic>
        <p:nvPicPr>
          <p:cNvPr id="5" name="Online Media 4" title="1916, Voices of The Somme">
            <a:hlinkClick r:id="" action="ppaction://media"/>
            <a:extLst>
              <a:ext uri="{FF2B5EF4-FFF2-40B4-BE49-F238E27FC236}">
                <a16:creationId xmlns:a16="http://schemas.microsoft.com/office/drawing/2014/main" id="{6287BC4C-82F1-419D-9A4D-03910567B03E}"/>
              </a:ext>
            </a:extLst>
          </p:cNvPr>
          <p:cNvPicPr>
            <a:picLocks noRot="1" noChangeAspect="1"/>
          </p:cNvPicPr>
          <p:nvPr>
            <a:videoFile r:link="rId1"/>
          </p:nvPr>
        </p:nvPicPr>
        <p:blipFill>
          <a:blip r:embed="rId3"/>
          <a:stretch>
            <a:fillRect/>
          </a:stretch>
        </p:blipFill>
        <p:spPr>
          <a:xfrm>
            <a:off x="6800986" y="1662842"/>
            <a:ext cx="4747547" cy="3560660"/>
          </a:xfrm>
          <a:prstGeom prst="rect">
            <a:avLst/>
          </a:prstGeom>
        </p:spPr>
      </p:pic>
    </p:spTree>
    <p:extLst>
      <p:ext uri="{BB962C8B-B14F-4D97-AF65-F5344CB8AC3E}">
        <p14:creationId xmlns:p14="http://schemas.microsoft.com/office/powerpoint/2010/main" val="1044622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B0D54B0-37D4-4CEE-B8A7-9E53CC14F97D}"/>
              </a:ext>
            </a:extLst>
          </p:cNvPr>
          <p:cNvSpPr>
            <a:spLocks noGrp="1"/>
          </p:cNvSpPr>
          <p:nvPr>
            <p:ph type="title"/>
          </p:nvPr>
        </p:nvSpPr>
        <p:spPr>
          <a:xfrm>
            <a:off x="838200" y="713312"/>
            <a:ext cx="3461084" cy="5431376"/>
          </a:xfrm>
        </p:spPr>
        <p:txBody>
          <a:bodyPr>
            <a:normAutofit/>
          </a:bodyPr>
          <a:lstStyle/>
          <a:p>
            <a:r>
              <a:rPr lang="en-GB">
                <a:solidFill>
                  <a:srgbClr val="FFFFFF"/>
                </a:solidFill>
              </a:rPr>
              <a:t>Shame of Shell-Shock</a:t>
            </a:r>
          </a:p>
        </p:txBody>
      </p:sp>
      <p:sp>
        <p:nvSpPr>
          <p:cNvPr id="3" name="Content Placeholder 2">
            <a:extLst>
              <a:ext uri="{FF2B5EF4-FFF2-40B4-BE49-F238E27FC236}">
                <a16:creationId xmlns:a16="http://schemas.microsoft.com/office/drawing/2014/main" id="{F06A974F-C060-4551-A1B8-79C506740963}"/>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t>Many pensioners suffered shame about their condition, there was a personal sense of cowardice, particularly as there were no outward signs of ailment as there would be with a physical injury.</a:t>
            </a:r>
          </a:p>
          <a:p>
            <a:endParaRPr lang="en-GB" sz="2000"/>
          </a:p>
          <a:p>
            <a:endParaRPr lang="en-GB" sz="2000"/>
          </a:p>
          <a:p>
            <a:endParaRPr lang="en-GB" sz="2000"/>
          </a:p>
        </p:txBody>
      </p:sp>
    </p:spTree>
    <p:extLst>
      <p:ext uri="{BB962C8B-B14F-4D97-AF65-F5344CB8AC3E}">
        <p14:creationId xmlns:p14="http://schemas.microsoft.com/office/powerpoint/2010/main" val="3125644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B20CB30-AEBC-42A8-8A5D-7DC9FB73FC25}"/>
              </a:ext>
            </a:extLst>
          </p:cNvPr>
          <p:cNvSpPr>
            <a:spLocks noGrp="1"/>
          </p:cNvSpPr>
          <p:nvPr>
            <p:ph type="title"/>
          </p:nvPr>
        </p:nvSpPr>
        <p:spPr>
          <a:xfrm>
            <a:off x="838200" y="713312"/>
            <a:ext cx="3461084" cy="5431376"/>
          </a:xfrm>
        </p:spPr>
        <p:txBody>
          <a:bodyPr>
            <a:normAutofit/>
          </a:bodyPr>
          <a:lstStyle/>
          <a:p>
            <a:r>
              <a:rPr lang="en-GB">
                <a:solidFill>
                  <a:srgbClr val="FFFFFF"/>
                </a:solidFill>
              </a:rPr>
              <a:t>Men and Shame</a:t>
            </a:r>
            <a:endParaRPr lang="en-US">
              <a:solidFill>
                <a:srgbClr val="FFFFFF"/>
              </a:solidFill>
            </a:endParaRPr>
          </a:p>
        </p:txBody>
      </p:sp>
      <p:sp>
        <p:nvSpPr>
          <p:cNvPr id="3" name="Content Placeholder 2">
            <a:extLst>
              <a:ext uri="{FF2B5EF4-FFF2-40B4-BE49-F238E27FC236}">
                <a16:creationId xmlns:a16="http://schemas.microsoft.com/office/drawing/2014/main" id="{C00BA67A-4CC4-4735-956C-48235889AB10}"/>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This sense of shame has been the foundation of men's mental health concerns for a long time and can still be witnessed in the therapy room a century later.</a:t>
            </a:r>
          </a:p>
        </p:txBody>
      </p:sp>
    </p:spTree>
    <p:extLst>
      <p:ext uri="{BB962C8B-B14F-4D97-AF65-F5344CB8AC3E}">
        <p14:creationId xmlns:p14="http://schemas.microsoft.com/office/powerpoint/2010/main" val="1676654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76D97-179D-43E4-BC21-A8BB8D648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4F1D9C8-3209-401A-B0EF-676100854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11" y="-10199"/>
            <a:ext cx="4316879" cy="6366549"/>
          </a:xfrm>
          <a:custGeom>
            <a:avLst/>
            <a:gdLst>
              <a:gd name="connsiteX0" fmla="*/ 6798 w 4316879"/>
              <a:gd name="connsiteY0" fmla="*/ 0 h 6366549"/>
              <a:gd name="connsiteX1" fmla="*/ 4316879 w 4316879"/>
              <a:gd name="connsiteY1" fmla="*/ 0 h 6366549"/>
              <a:gd name="connsiteX2" fmla="*/ 3891991 w 4316879"/>
              <a:gd name="connsiteY2" fmla="*/ 2600327 h 6366549"/>
              <a:gd name="connsiteX3" fmla="*/ 3222363 w 4316879"/>
              <a:gd name="connsiteY3" fmla="*/ 4700982 h 6366549"/>
              <a:gd name="connsiteX4" fmla="*/ 3205370 w 4316879"/>
              <a:gd name="connsiteY4" fmla="*/ 4340675 h 6366549"/>
              <a:gd name="connsiteX5" fmla="*/ 3042212 w 4316879"/>
              <a:gd name="connsiteY5" fmla="*/ 5013701 h 6366549"/>
              <a:gd name="connsiteX6" fmla="*/ 2926642 w 4316879"/>
              <a:gd name="connsiteY6" fmla="*/ 4904929 h 6366549"/>
              <a:gd name="connsiteX7" fmla="*/ 2627520 w 4316879"/>
              <a:gd name="connsiteY7" fmla="*/ 5829489 h 6366549"/>
              <a:gd name="connsiteX8" fmla="*/ 2647914 w 4316879"/>
              <a:gd name="connsiteY8" fmla="*/ 5044291 h 6366549"/>
              <a:gd name="connsiteX9" fmla="*/ 2556136 w 4316879"/>
              <a:gd name="connsiteY9" fmla="*/ 5183656 h 6366549"/>
              <a:gd name="connsiteX10" fmla="*/ 2413373 w 4316879"/>
              <a:gd name="connsiteY10" fmla="*/ 5251639 h 6366549"/>
              <a:gd name="connsiteX11" fmla="*/ 2284207 w 4316879"/>
              <a:gd name="connsiteY11" fmla="*/ 5329817 h 6366549"/>
              <a:gd name="connsiteX12" fmla="*/ 1842322 w 4316879"/>
              <a:gd name="connsiteY12" fmla="*/ 5975649 h 6366549"/>
              <a:gd name="connsiteX13" fmla="*/ 1638375 w 4316879"/>
              <a:gd name="connsiteY13" fmla="*/ 6366549 h 6366549"/>
              <a:gd name="connsiteX14" fmla="*/ 1492214 w 4316879"/>
              <a:gd name="connsiteY14" fmla="*/ 4697581 h 6366549"/>
              <a:gd name="connsiteX15" fmla="*/ 1475217 w 4316879"/>
              <a:gd name="connsiteY15" fmla="*/ 5367209 h 6366549"/>
              <a:gd name="connsiteX16" fmla="*/ 1468419 w 4316879"/>
              <a:gd name="connsiteY16" fmla="*/ 5479378 h 6366549"/>
              <a:gd name="connsiteX17" fmla="*/ 1397039 w 4316879"/>
              <a:gd name="connsiteY17" fmla="*/ 5550761 h 6366549"/>
              <a:gd name="connsiteX18" fmla="*/ 1329057 w 4316879"/>
              <a:gd name="connsiteY18" fmla="*/ 5492974 h 6366549"/>
              <a:gd name="connsiteX19" fmla="*/ 1315460 w 4316879"/>
              <a:gd name="connsiteY19" fmla="*/ 5251639 h 6366549"/>
              <a:gd name="connsiteX20" fmla="*/ 1271270 w 4316879"/>
              <a:gd name="connsiteY20" fmla="*/ 5027297 h 6366549"/>
              <a:gd name="connsiteX21" fmla="*/ 1179496 w 4316879"/>
              <a:gd name="connsiteY21" fmla="*/ 4707780 h 6366549"/>
              <a:gd name="connsiteX22" fmla="*/ 1108112 w 4316879"/>
              <a:gd name="connsiteY22" fmla="*/ 4316880 h 6366549"/>
              <a:gd name="connsiteX23" fmla="*/ 1074121 w 4316879"/>
              <a:gd name="connsiteY23" fmla="*/ 5068086 h 6366549"/>
              <a:gd name="connsiteX24" fmla="*/ 995943 w 4316879"/>
              <a:gd name="connsiteY24" fmla="*/ 4779160 h 6366549"/>
              <a:gd name="connsiteX25" fmla="*/ 958551 w 4316879"/>
              <a:gd name="connsiteY25" fmla="*/ 4463044 h 6366549"/>
              <a:gd name="connsiteX26" fmla="*/ 904165 w 4316879"/>
              <a:gd name="connsiteY26" fmla="*/ 4174117 h 6366549"/>
              <a:gd name="connsiteX27" fmla="*/ 829385 w 4316879"/>
              <a:gd name="connsiteY27" fmla="*/ 3891992 h 6366549"/>
              <a:gd name="connsiteX28" fmla="*/ 710417 w 4316879"/>
              <a:gd name="connsiteY28" fmla="*/ 4683984 h 6366549"/>
              <a:gd name="connsiteX29" fmla="*/ 628839 w 4316879"/>
              <a:gd name="connsiteY29" fmla="*/ 4469842 h 6366549"/>
              <a:gd name="connsiteX30" fmla="*/ 584648 w 4316879"/>
              <a:gd name="connsiteY30" fmla="*/ 4395061 h 6366549"/>
              <a:gd name="connsiteX31" fmla="*/ 496271 w 4316879"/>
              <a:gd name="connsiteY31" fmla="*/ 4449447 h 6366549"/>
              <a:gd name="connsiteX32" fmla="*/ 356909 w 4316879"/>
              <a:gd name="connsiteY32" fmla="*/ 4945718 h 6366549"/>
              <a:gd name="connsiteX33" fmla="*/ 292324 w 4316879"/>
              <a:gd name="connsiteY33" fmla="*/ 5227843 h 6366549"/>
              <a:gd name="connsiteX34" fmla="*/ 105375 w 4316879"/>
              <a:gd name="connsiteY34" fmla="*/ 4228503 h 6366549"/>
              <a:gd name="connsiteX35" fmla="*/ 13597 w 4316879"/>
              <a:gd name="connsiteY35" fmla="*/ 1138706 h 6366549"/>
              <a:gd name="connsiteX36" fmla="*/ 6798 w 4316879"/>
              <a:gd name="connsiteY36" fmla="*/ 6798 h 636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316879" h="6366549">
                <a:moveTo>
                  <a:pt x="6798" y="0"/>
                </a:moveTo>
                <a:lnTo>
                  <a:pt x="4316879" y="0"/>
                </a:lnTo>
                <a:cubicBezTo>
                  <a:pt x="4204710" y="747806"/>
                  <a:pt x="3987167" y="2076863"/>
                  <a:pt x="3891991" y="2600327"/>
                </a:cubicBezTo>
                <a:cubicBezTo>
                  <a:pt x="3834204" y="2913046"/>
                  <a:pt x="3307343" y="4663590"/>
                  <a:pt x="3222363" y="4700982"/>
                </a:cubicBezTo>
                <a:cubicBezTo>
                  <a:pt x="3164580" y="4585412"/>
                  <a:pt x="3266554" y="4466441"/>
                  <a:pt x="3205370" y="4340675"/>
                </a:cubicBezTo>
                <a:cubicBezTo>
                  <a:pt x="3072802" y="4554818"/>
                  <a:pt x="3130589" y="4806353"/>
                  <a:pt x="3042212" y="5013701"/>
                </a:cubicBezTo>
                <a:cubicBezTo>
                  <a:pt x="2960633" y="5010300"/>
                  <a:pt x="2981028" y="4921923"/>
                  <a:pt x="2926642" y="4904929"/>
                </a:cubicBezTo>
                <a:cubicBezTo>
                  <a:pt x="2763484" y="5299226"/>
                  <a:pt x="2770283" y="5428393"/>
                  <a:pt x="2627520" y="5829489"/>
                </a:cubicBezTo>
                <a:cubicBezTo>
                  <a:pt x="2569733" y="5465781"/>
                  <a:pt x="2630917" y="5414796"/>
                  <a:pt x="2647914" y="5044291"/>
                </a:cubicBezTo>
                <a:cubicBezTo>
                  <a:pt x="2573134" y="5078282"/>
                  <a:pt x="2583329" y="5139466"/>
                  <a:pt x="2556136" y="5183656"/>
                </a:cubicBezTo>
                <a:cubicBezTo>
                  <a:pt x="2522145" y="5241440"/>
                  <a:pt x="2494952" y="5285630"/>
                  <a:pt x="2413373" y="5251639"/>
                </a:cubicBezTo>
                <a:cubicBezTo>
                  <a:pt x="2335196" y="5217648"/>
                  <a:pt x="2314801" y="5265235"/>
                  <a:pt x="2284207" y="5329817"/>
                </a:cubicBezTo>
                <a:cubicBezTo>
                  <a:pt x="2206029" y="5503174"/>
                  <a:pt x="2005480" y="6043631"/>
                  <a:pt x="1842322" y="5975649"/>
                </a:cubicBezTo>
                <a:cubicBezTo>
                  <a:pt x="1764144" y="6050430"/>
                  <a:pt x="1743749" y="6271374"/>
                  <a:pt x="1638375" y="6366549"/>
                </a:cubicBezTo>
                <a:cubicBezTo>
                  <a:pt x="1583989" y="5639138"/>
                  <a:pt x="1634977" y="5401200"/>
                  <a:pt x="1492214" y="4697581"/>
                </a:cubicBezTo>
                <a:cubicBezTo>
                  <a:pt x="1499013" y="4921923"/>
                  <a:pt x="1434428" y="5142867"/>
                  <a:pt x="1475217" y="5367209"/>
                </a:cubicBezTo>
                <a:cubicBezTo>
                  <a:pt x="1482015" y="5404597"/>
                  <a:pt x="1475217" y="5441989"/>
                  <a:pt x="1468419" y="5479378"/>
                </a:cubicBezTo>
                <a:cubicBezTo>
                  <a:pt x="1461621" y="5516770"/>
                  <a:pt x="1444627" y="5550761"/>
                  <a:pt x="1397039" y="5550761"/>
                </a:cubicBezTo>
                <a:cubicBezTo>
                  <a:pt x="1359647" y="5547360"/>
                  <a:pt x="1342653" y="5520167"/>
                  <a:pt x="1329057" y="5492974"/>
                </a:cubicBezTo>
                <a:cubicBezTo>
                  <a:pt x="1288267" y="5411396"/>
                  <a:pt x="1278068" y="5329817"/>
                  <a:pt x="1315460" y="5251639"/>
                </a:cubicBezTo>
                <a:cubicBezTo>
                  <a:pt x="1356250" y="5163262"/>
                  <a:pt x="1346051" y="5095279"/>
                  <a:pt x="1271270" y="5027297"/>
                </a:cubicBezTo>
                <a:cubicBezTo>
                  <a:pt x="1176095" y="4938920"/>
                  <a:pt x="1210086" y="4813151"/>
                  <a:pt x="1179496" y="4707780"/>
                </a:cubicBezTo>
                <a:cubicBezTo>
                  <a:pt x="1145505" y="4592210"/>
                  <a:pt x="1165899" y="4466441"/>
                  <a:pt x="1108112" y="4316880"/>
                </a:cubicBezTo>
                <a:cubicBezTo>
                  <a:pt x="1040130" y="4575213"/>
                  <a:pt x="1138706" y="4809754"/>
                  <a:pt x="1074121" y="5068086"/>
                </a:cubicBezTo>
                <a:cubicBezTo>
                  <a:pt x="985744" y="4962712"/>
                  <a:pt x="1009540" y="4864139"/>
                  <a:pt x="995943" y="4779160"/>
                </a:cubicBezTo>
                <a:cubicBezTo>
                  <a:pt x="982347" y="4673789"/>
                  <a:pt x="975549" y="4568414"/>
                  <a:pt x="958551" y="4463044"/>
                </a:cubicBezTo>
                <a:cubicBezTo>
                  <a:pt x="944955" y="4367868"/>
                  <a:pt x="921163" y="4272693"/>
                  <a:pt x="904165" y="4174117"/>
                </a:cubicBezTo>
                <a:cubicBezTo>
                  <a:pt x="887172" y="4078941"/>
                  <a:pt x="907566" y="3980369"/>
                  <a:pt x="829385" y="3891992"/>
                </a:cubicBezTo>
                <a:cubicBezTo>
                  <a:pt x="676426" y="4133327"/>
                  <a:pt x="747806" y="4405257"/>
                  <a:pt x="710417" y="4683984"/>
                </a:cubicBezTo>
                <a:cubicBezTo>
                  <a:pt x="635637" y="4612605"/>
                  <a:pt x="649233" y="4534423"/>
                  <a:pt x="628839" y="4469842"/>
                </a:cubicBezTo>
                <a:cubicBezTo>
                  <a:pt x="618639" y="4439248"/>
                  <a:pt x="618639" y="4405257"/>
                  <a:pt x="584648" y="4395061"/>
                </a:cubicBezTo>
                <a:cubicBezTo>
                  <a:pt x="537061" y="4384862"/>
                  <a:pt x="509868" y="4415456"/>
                  <a:pt x="496271" y="4449447"/>
                </a:cubicBezTo>
                <a:cubicBezTo>
                  <a:pt x="428289" y="4609204"/>
                  <a:pt x="390900" y="4775762"/>
                  <a:pt x="356909" y="4945718"/>
                </a:cubicBezTo>
                <a:cubicBezTo>
                  <a:pt x="339912" y="5040894"/>
                  <a:pt x="350111" y="5142867"/>
                  <a:pt x="292324" y="5227843"/>
                </a:cubicBezTo>
                <a:cubicBezTo>
                  <a:pt x="44190" y="4918525"/>
                  <a:pt x="91778" y="4575213"/>
                  <a:pt x="105375" y="4228503"/>
                </a:cubicBezTo>
                <a:cubicBezTo>
                  <a:pt x="129167" y="3664249"/>
                  <a:pt x="40790" y="1604384"/>
                  <a:pt x="13597" y="1138706"/>
                </a:cubicBezTo>
                <a:cubicBezTo>
                  <a:pt x="-6798" y="761403"/>
                  <a:pt x="0" y="384102"/>
                  <a:pt x="6798" y="6798"/>
                </a:cubicBezTo>
                <a:close/>
              </a:path>
            </a:pathLst>
          </a:custGeom>
          <a:solidFill>
            <a:schemeClr val="tx1">
              <a:lumMod val="75000"/>
              <a:lumOff val="2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4831EC-2BFA-4B21-9CFF-DE235D576CD7}"/>
              </a:ext>
            </a:extLst>
          </p:cNvPr>
          <p:cNvSpPr>
            <a:spLocks noGrp="1"/>
          </p:cNvSpPr>
          <p:nvPr>
            <p:ph type="title"/>
          </p:nvPr>
        </p:nvSpPr>
        <p:spPr>
          <a:xfrm>
            <a:off x="1038226" y="552844"/>
            <a:ext cx="3113886" cy="2590406"/>
          </a:xfrm>
        </p:spPr>
        <p:txBody>
          <a:bodyPr>
            <a:normAutofit/>
          </a:bodyPr>
          <a:lstStyle/>
          <a:p>
            <a:r>
              <a:rPr lang="en-GB" sz="3600"/>
              <a:t>Men and Shame today</a:t>
            </a:r>
          </a:p>
        </p:txBody>
      </p:sp>
      <p:graphicFrame>
        <p:nvGraphicFramePr>
          <p:cNvPr id="5" name="Content Placeholder 2">
            <a:extLst>
              <a:ext uri="{FF2B5EF4-FFF2-40B4-BE49-F238E27FC236}">
                <a16:creationId xmlns:a16="http://schemas.microsoft.com/office/drawing/2014/main" id="{86EF097E-9D02-3B66-9FEC-26EBB827CBC6}"/>
              </a:ext>
            </a:extLst>
          </p:cNvPr>
          <p:cNvGraphicFramePr>
            <a:graphicFrameLocks noGrp="1"/>
          </p:cNvGraphicFramePr>
          <p:nvPr>
            <p:ph idx="1"/>
            <p:extLst>
              <p:ext uri="{D42A27DB-BD31-4B8C-83A1-F6EECF244321}">
                <p14:modId xmlns:p14="http://schemas.microsoft.com/office/powerpoint/2010/main" val="582087623"/>
              </p:ext>
            </p:extLst>
          </p:nvPr>
        </p:nvGraphicFramePr>
        <p:xfrm>
          <a:off x="4633041" y="643466"/>
          <a:ext cx="6720759" cy="5573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682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1EE17D1-1D4A-4439-8EE1-0114B7609945}"/>
              </a:ext>
            </a:extLst>
          </p:cNvPr>
          <p:cNvSpPr>
            <a:spLocks noGrp="1"/>
          </p:cNvSpPr>
          <p:nvPr>
            <p:ph type="title"/>
          </p:nvPr>
        </p:nvSpPr>
        <p:spPr>
          <a:xfrm>
            <a:off x="838200" y="713312"/>
            <a:ext cx="3461084" cy="5431376"/>
          </a:xfrm>
        </p:spPr>
        <p:txBody>
          <a:bodyPr>
            <a:normAutofit/>
          </a:bodyPr>
          <a:lstStyle/>
          <a:p>
            <a:r>
              <a:rPr lang="en-GB">
                <a:solidFill>
                  <a:srgbClr val="FFFFFF"/>
                </a:solidFill>
              </a:rPr>
              <a:t>Men and Shame cont'd</a:t>
            </a:r>
            <a:endParaRPr lang="en-US">
              <a:solidFill>
                <a:srgbClr val="FFFFFF"/>
              </a:solidFill>
            </a:endParaRPr>
          </a:p>
        </p:txBody>
      </p:sp>
      <p:sp>
        <p:nvSpPr>
          <p:cNvPr id="3" name="Content Placeholder 2">
            <a:extLst>
              <a:ext uri="{FF2B5EF4-FFF2-40B4-BE49-F238E27FC236}">
                <a16:creationId xmlns:a16="http://schemas.microsoft.com/office/drawing/2014/main" id="{43C2A4CC-3873-416C-A93F-47F0A465C2C9}"/>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Pollack (1998) suggested that there was a ‘boy code’ and there were four primary rules to defining masculinity:</a:t>
            </a:r>
            <a:endParaRPr lang="en-GB" sz="2000"/>
          </a:p>
          <a:p>
            <a:r>
              <a:rPr lang="en-GB" sz="2000">
                <a:ea typeface="+mn-lt"/>
                <a:cs typeface="+mn-lt"/>
              </a:rPr>
              <a:t>Men do not show any sign of weakness, nor do they demonstrate any signs of pain</a:t>
            </a:r>
            <a:endParaRPr lang="en-GB" sz="2000"/>
          </a:p>
          <a:p>
            <a:r>
              <a:rPr lang="en-GB" sz="2000">
                <a:ea typeface="+mn-lt"/>
                <a:cs typeface="+mn-lt"/>
              </a:rPr>
              <a:t>Men must always show daring, bravado and be attracted to violence</a:t>
            </a:r>
            <a:endParaRPr lang="en-GB" sz="2000"/>
          </a:p>
          <a:p>
            <a:r>
              <a:rPr lang="en-GB" sz="2000">
                <a:ea typeface="+mn-lt"/>
                <a:cs typeface="+mn-lt"/>
              </a:rPr>
              <a:t>Men must seek status and power over others</a:t>
            </a:r>
            <a:endParaRPr lang="en-GB" sz="2000"/>
          </a:p>
          <a:p>
            <a:r>
              <a:rPr lang="en-GB" sz="2000">
                <a:ea typeface="+mn-lt"/>
                <a:cs typeface="+mn-lt"/>
              </a:rPr>
              <a:t>Men do not express tender feelings, such as empathy, warmth or dependence on others.</a:t>
            </a:r>
            <a:endParaRPr lang="en-GB" sz="2000"/>
          </a:p>
          <a:p>
            <a:endParaRPr lang="en-GB" sz="2000"/>
          </a:p>
        </p:txBody>
      </p:sp>
    </p:spTree>
    <p:extLst>
      <p:ext uri="{BB962C8B-B14F-4D97-AF65-F5344CB8AC3E}">
        <p14:creationId xmlns:p14="http://schemas.microsoft.com/office/powerpoint/2010/main" val="953996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1C2F039-7C59-4CA9-8CCD-3518181C7512}"/>
              </a:ext>
            </a:extLst>
          </p:cNvPr>
          <p:cNvSpPr>
            <a:spLocks noGrp="1"/>
          </p:cNvSpPr>
          <p:nvPr>
            <p:ph type="title"/>
          </p:nvPr>
        </p:nvSpPr>
        <p:spPr>
          <a:xfrm>
            <a:off x="838200" y="713312"/>
            <a:ext cx="3461084" cy="5431376"/>
          </a:xfrm>
        </p:spPr>
        <p:txBody>
          <a:bodyPr>
            <a:normAutofit/>
          </a:bodyPr>
          <a:lstStyle/>
          <a:p>
            <a:r>
              <a:rPr lang="en-GB">
                <a:solidFill>
                  <a:srgbClr val="FFFFFF"/>
                </a:solidFill>
              </a:rPr>
              <a:t>'Man Code'</a:t>
            </a:r>
          </a:p>
        </p:txBody>
      </p:sp>
      <p:sp>
        <p:nvSpPr>
          <p:cNvPr id="3" name="Content Placeholder 2">
            <a:extLst>
              <a:ext uri="{FF2B5EF4-FFF2-40B4-BE49-F238E27FC236}">
                <a16:creationId xmlns:a16="http://schemas.microsoft.com/office/drawing/2014/main" id="{831B9846-9708-4E24-AB93-F5C35FF7CAD3}"/>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Over a half a century ago research undertaken by Hartley (1959) suggested that boys learn to confirm to the rules of what being a man is from an early age. This is done through repeated humiliations or being told off if they step outside the norms of what it is to be make.</a:t>
            </a:r>
            <a:endParaRPr lang="en-GB" sz="2000"/>
          </a:p>
          <a:p>
            <a:r>
              <a:rPr lang="en-GB" sz="2000">
                <a:ea typeface="+mn-lt"/>
                <a:cs typeface="+mn-lt"/>
              </a:rPr>
              <a:t>Even today these ideas can still be seen.</a:t>
            </a:r>
            <a:endParaRPr lang="en-GB" sz="2000"/>
          </a:p>
          <a:p>
            <a:endParaRPr lang="en-GB" sz="2000"/>
          </a:p>
        </p:txBody>
      </p:sp>
    </p:spTree>
    <p:extLst>
      <p:ext uri="{BB962C8B-B14F-4D97-AF65-F5344CB8AC3E}">
        <p14:creationId xmlns:p14="http://schemas.microsoft.com/office/powerpoint/2010/main" val="2099663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B265F91-E881-4440-A3CE-4B8614D5BECF}"/>
              </a:ext>
            </a:extLst>
          </p:cNvPr>
          <p:cNvSpPr>
            <a:spLocks noGrp="1"/>
          </p:cNvSpPr>
          <p:nvPr>
            <p:ph type="title"/>
          </p:nvPr>
        </p:nvSpPr>
        <p:spPr>
          <a:xfrm>
            <a:off x="838200" y="713312"/>
            <a:ext cx="3461084" cy="5431376"/>
          </a:xfrm>
        </p:spPr>
        <p:txBody>
          <a:bodyPr>
            <a:normAutofit/>
          </a:bodyPr>
          <a:lstStyle/>
          <a:p>
            <a:r>
              <a:rPr lang="en-GB">
                <a:solidFill>
                  <a:srgbClr val="FFFFFF"/>
                </a:solidFill>
              </a:rPr>
              <a:t>In the schoolyard..</a:t>
            </a:r>
            <a:endParaRPr lang="en-US">
              <a:solidFill>
                <a:srgbClr val="FFFFFF"/>
              </a:solidFill>
            </a:endParaRPr>
          </a:p>
        </p:txBody>
      </p:sp>
      <p:sp>
        <p:nvSpPr>
          <p:cNvPr id="3" name="Content Placeholder 2">
            <a:extLst>
              <a:ext uri="{FF2B5EF4-FFF2-40B4-BE49-F238E27FC236}">
                <a16:creationId xmlns:a16="http://schemas.microsoft.com/office/drawing/2014/main" id="{72A84083-0C60-4C4B-9FC4-5A700A9A5354}"/>
              </a:ext>
            </a:extLst>
          </p:cNvPr>
          <p:cNvSpPr>
            <a:spLocks noGrp="1"/>
          </p:cNvSpPr>
          <p:nvPr>
            <p:ph idx="1"/>
          </p:nvPr>
        </p:nvSpPr>
        <p:spPr>
          <a:xfrm>
            <a:off x="6095999" y="713313"/>
            <a:ext cx="5257801" cy="5431376"/>
          </a:xfrm>
        </p:spPr>
        <p:txBody>
          <a:bodyPr vert="horz" lIns="91440" tIns="45720" rIns="91440" bIns="45720" rtlCol="0" anchor="ctr">
            <a:normAutofit/>
          </a:bodyPr>
          <a:lstStyle/>
          <a:p>
            <a:pPr>
              <a:lnSpc>
                <a:spcPct val="90000"/>
              </a:lnSpc>
            </a:pPr>
            <a:r>
              <a:rPr lang="en-GB" sz="1900">
                <a:ea typeface="+mn-lt"/>
                <a:cs typeface="+mn-lt"/>
              </a:rPr>
              <a:t>Boys are expected to engage in fighting, are seen to be weak if they are afraid to fight.</a:t>
            </a:r>
            <a:endParaRPr lang="en-GB" sz="1900"/>
          </a:p>
          <a:p>
            <a:pPr>
              <a:lnSpc>
                <a:spcPct val="90000"/>
              </a:lnSpc>
            </a:pPr>
            <a:r>
              <a:rPr lang="en-GB" sz="1900">
                <a:ea typeface="+mn-lt"/>
                <a:cs typeface="+mn-lt"/>
              </a:rPr>
              <a:t>They are often forced to fight and there are school yard chants of “fight, fight, fight” to encourage the fighting between boys</a:t>
            </a:r>
            <a:endParaRPr lang="en-GB" sz="1900"/>
          </a:p>
          <a:p>
            <a:pPr>
              <a:lnSpc>
                <a:spcPct val="90000"/>
              </a:lnSpc>
            </a:pPr>
            <a:r>
              <a:rPr lang="en-GB" sz="1900">
                <a:ea typeface="+mn-lt"/>
                <a:cs typeface="+mn-lt"/>
              </a:rPr>
              <a:t>Many men have felt the shame of being picked last for a team.</a:t>
            </a:r>
            <a:endParaRPr lang="en-GB" sz="1900"/>
          </a:p>
          <a:p>
            <a:pPr>
              <a:lnSpc>
                <a:spcPct val="90000"/>
              </a:lnSpc>
            </a:pPr>
            <a:r>
              <a:rPr lang="en-GB" sz="1900">
                <a:ea typeface="+mn-lt"/>
                <a:cs typeface="+mn-lt"/>
              </a:rPr>
              <a:t>These experiences can generate intense feelings and often become entrenched, shame is at the core of them.</a:t>
            </a:r>
            <a:endParaRPr lang="en-GB" sz="1900"/>
          </a:p>
          <a:p>
            <a:pPr>
              <a:lnSpc>
                <a:spcPct val="90000"/>
              </a:lnSpc>
            </a:pPr>
            <a:r>
              <a:rPr lang="en-GB" sz="1900">
                <a:ea typeface="+mn-lt"/>
                <a:cs typeface="+mn-lt"/>
              </a:rPr>
              <a:t>These experiences, if occurring regularly can also become self-critical voices. They can lead to internal conversations that lead to feelings of weakness and inadequacy.</a:t>
            </a:r>
            <a:endParaRPr lang="en-GB" sz="1900"/>
          </a:p>
          <a:p>
            <a:pPr>
              <a:lnSpc>
                <a:spcPct val="90000"/>
              </a:lnSpc>
            </a:pPr>
            <a:endParaRPr lang="en-GB" sz="1900"/>
          </a:p>
        </p:txBody>
      </p:sp>
    </p:spTree>
    <p:extLst>
      <p:ext uri="{BB962C8B-B14F-4D97-AF65-F5344CB8AC3E}">
        <p14:creationId xmlns:p14="http://schemas.microsoft.com/office/powerpoint/2010/main" val="3189737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6C35E05-C6AB-45AA-98EA-0488A16F7507}"/>
              </a:ext>
            </a:extLst>
          </p:cNvPr>
          <p:cNvSpPr>
            <a:spLocks noGrp="1"/>
          </p:cNvSpPr>
          <p:nvPr>
            <p:ph type="title"/>
          </p:nvPr>
        </p:nvSpPr>
        <p:spPr>
          <a:xfrm>
            <a:off x="838200" y="713312"/>
            <a:ext cx="3461084" cy="5431376"/>
          </a:xfrm>
        </p:spPr>
        <p:txBody>
          <a:bodyPr>
            <a:normAutofit/>
          </a:bodyPr>
          <a:lstStyle/>
          <a:p>
            <a:r>
              <a:rPr lang="en-GB">
                <a:solidFill>
                  <a:srgbClr val="FFFFFF"/>
                </a:solidFill>
              </a:rPr>
              <a:t>Childhood experiences and the impact on adulthood</a:t>
            </a:r>
          </a:p>
        </p:txBody>
      </p:sp>
      <p:sp>
        <p:nvSpPr>
          <p:cNvPr id="3" name="Content Placeholder 2">
            <a:extLst>
              <a:ext uri="{FF2B5EF4-FFF2-40B4-BE49-F238E27FC236}">
                <a16:creationId xmlns:a16="http://schemas.microsoft.com/office/drawing/2014/main" id="{0C8E0E50-443B-4E54-929B-E47377F678EF}"/>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If a young boy experiences high level of shameful or humiliating experiences as a child, they will do anything to avoid re-experiencing this as an adult</a:t>
            </a:r>
            <a:endParaRPr lang="en-GB" sz="2000"/>
          </a:p>
          <a:p>
            <a:r>
              <a:rPr lang="en-GB" sz="2000">
                <a:ea typeface="+mn-lt"/>
                <a:cs typeface="+mn-lt"/>
              </a:rPr>
              <a:t>These experiences can come from family experiences, peer groups or the culture at large.</a:t>
            </a:r>
            <a:endParaRPr lang="en-GB" sz="2000"/>
          </a:p>
          <a:p>
            <a:r>
              <a:rPr lang="en-GB" sz="2000">
                <a:ea typeface="+mn-lt"/>
                <a:cs typeface="+mn-lt"/>
              </a:rPr>
              <a:t>A deeply shamed boy can become a hypersensitive adult, always on the lookout for further shameful experiences and will avoid them at all costs.</a:t>
            </a:r>
            <a:endParaRPr lang="en-GB" sz="2000"/>
          </a:p>
          <a:p>
            <a:endParaRPr lang="en-GB" sz="2000"/>
          </a:p>
        </p:txBody>
      </p:sp>
    </p:spTree>
    <p:extLst>
      <p:ext uri="{BB962C8B-B14F-4D97-AF65-F5344CB8AC3E}">
        <p14:creationId xmlns:p14="http://schemas.microsoft.com/office/powerpoint/2010/main" val="2699363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1259BA-56A1-4996-807C-F3A072736B1C}"/>
              </a:ext>
            </a:extLst>
          </p:cNvPr>
          <p:cNvSpPr>
            <a:spLocks noGrp="1"/>
          </p:cNvSpPr>
          <p:nvPr>
            <p:ph type="title"/>
          </p:nvPr>
        </p:nvSpPr>
        <p:spPr>
          <a:xfrm>
            <a:off x="838200" y="713312"/>
            <a:ext cx="3524250" cy="5431376"/>
          </a:xfrm>
        </p:spPr>
        <p:txBody>
          <a:bodyPr>
            <a:normAutofit/>
          </a:bodyPr>
          <a:lstStyle/>
          <a:p>
            <a:r>
              <a:rPr lang="en-GB" dirty="0"/>
              <a:t>Shame leads to..</a:t>
            </a:r>
          </a:p>
        </p:txBody>
      </p:sp>
      <p:sp>
        <p:nvSpPr>
          <p:cNvPr id="3" name="Content Placeholder 2">
            <a:extLst>
              <a:ext uri="{FF2B5EF4-FFF2-40B4-BE49-F238E27FC236}">
                <a16:creationId xmlns:a16="http://schemas.microsoft.com/office/drawing/2014/main" id="{474A55C3-34D9-4868-8D8A-3347FAA606BF}"/>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To cope with the shame many men may look towards self-destructive strategies to help. This can include:</a:t>
            </a:r>
            <a:endParaRPr lang="en-GB" sz="2000"/>
          </a:p>
          <a:p>
            <a:r>
              <a:rPr lang="en-GB" sz="2000">
                <a:ea typeface="+mn-lt"/>
                <a:cs typeface="+mn-lt"/>
              </a:rPr>
              <a:t>Substance use</a:t>
            </a:r>
            <a:endParaRPr lang="en-GB" sz="2000"/>
          </a:p>
          <a:p>
            <a:r>
              <a:rPr lang="en-GB" sz="2000">
                <a:ea typeface="+mn-lt"/>
                <a:cs typeface="+mn-lt"/>
              </a:rPr>
              <a:t>Rage</a:t>
            </a:r>
          </a:p>
          <a:p>
            <a:r>
              <a:rPr lang="en-GB" sz="2000">
                <a:ea typeface="+mn-lt"/>
                <a:cs typeface="+mn-lt"/>
              </a:rPr>
              <a:t>Social withdrawal</a:t>
            </a:r>
            <a:endParaRPr lang="en-GB" sz="2000"/>
          </a:p>
          <a:p>
            <a:r>
              <a:rPr lang="en-GB" sz="2000">
                <a:ea typeface="+mn-lt"/>
                <a:cs typeface="+mn-lt"/>
              </a:rPr>
              <a:t>These experiences in turn can lead to feelings of inadequacy and feelings of not being able to cope…which in can lead to irritability, violence or further isolation behaviours.</a:t>
            </a:r>
            <a:endParaRPr lang="en-GB" sz="2000"/>
          </a:p>
          <a:p>
            <a:endParaRPr lang="en-GB" sz="2000"/>
          </a:p>
        </p:txBody>
      </p:sp>
    </p:spTree>
    <p:extLst>
      <p:ext uri="{BB962C8B-B14F-4D97-AF65-F5344CB8AC3E}">
        <p14:creationId xmlns:p14="http://schemas.microsoft.com/office/powerpoint/2010/main" val="4034995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3B7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7C5601E-0FF1-4B8D-872B-DAA07F7D9346}"/>
              </a:ext>
            </a:extLst>
          </p:cNvPr>
          <p:cNvSpPr>
            <a:spLocks noGrp="1"/>
          </p:cNvSpPr>
          <p:nvPr>
            <p:ph type="title"/>
          </p:nvPr>
        </p:nvSpPr>
        <p:spPr>
          <a:xfrm>
            <a:off x="838200" y="713312"/>
            <a:ext cx="3524250" cy="5431376"/>
          </a:xfrm>
        </p:spPr>
        <p:txBody>
          <a:bodyPr>
            <a:normAutofit/>
          </a:bodyPr>
          <a:lstStyle/>
          <a:p>
            <a:r>
              <a:rPr lang="en-GB" dirty="0"/>
              <a:t>Men in therapy</a:t>
            </a:r>
          </a:p>
        </p:txBody>
      </p:sp>
      <p:sp>
        <p:nvSpPr>
          <p:cNvPr id="3" name="Content Placeholder 2">
            <a:extLst>
              <a:ext uri="{FF2B5EF4-FFF2-40B4-BE49-F238E27FC236}">
                <a16:creationId xmlns:a16="http://schemas.microsoft.com/office/drawing/2014/main" id="{75B41134-D301-4C88-BE86-A70EC1CF85AD}"/>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Only one third of psychotherapy clients are men.</a:t>
            </a:r>
            <a:endParaRPr lang="en-GB" sz="2000"/>
          </a:p>
          <a:p>
            <a:r>
              <a:rPr lang="en-GB" sz="2000">
                <a:ea typeface="+mn-lt"/>
                <a:cs typeface="+mn-lt"/>
              </a:rPr>
              <a:t>Men often only go to therapy because they’ve been told to go..often by their female partner, but it could be their doctor, their boss or another female within the family or social group.</a:t>
            </a:r>
            <a:endParaRPr lang="en-GB" sz="2000"/>
          </a:p>
          <a:p>
            <a:r>
              <a:rPr lang="en-GB" sz="2000">
                <a:ea typeface="+mn-lt"/>
                <a:cs typeface="+mn-lt"/>
              </a:rPr>
              <a:t>Some men view the counselling process as unhelpful, challenging to their masculinity and often even threatening.</a:t>
            </a:r>
            <a:endParaRPr lang="en-GB" sz="2000"/>
          </a:p>
          <a:p>
            <a:endParaRPr lang="en-GB" sz="2000"/>
          </a:p>
        </p:txBody>
      </p:sp>
    </p:spTree>
    <p:extLst>
      <p:ext uri="{BB962C8B-B14F-4D97-AF65-F5344CB8AC3E}">
        <p14:creationId xmlns:p14="http://schemas.microsoft.com/office/powerpoint/2010/main" val="2202000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5CD7F1-98E6-47AC-8C6E-58CD4BE7A5CC}"/>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i="1"/>
              <a:t>Thoughts? </a:t>
            </a:r>
          </a:p>
        </p:txBody>
      </p:sp>
      <p:pic>
        <p:nvPicPr>
          <p:cNvPr id="7" name="Graphic 6" descr="Thought bubble">
            <a:extLst>
              <a:ext uri="{FF2B5EF4-FFF2-40B4-BE49-F238E27FC236}">
                <a16:creationId xmlns:a16="http://schemas.microsoft.com/office/drawing/2014/main" id="{395FCF62-20CE-656A-0E91-8DB5AFA1B3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1267685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BCCCC-776C-4F7E-8A14-6B8F1EF64D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3ECF568-EE5D-4B79-A8A9-5D9E2BF52317}"/>
              </a:ext>
            </a:extLst>
          </p:cNvPr>
          <p:cNvSpPr>
            <a:spLocks noGrp="1"/>
          </p:cNvSpPr>
          <p:nvPr>
            <p:ph idx="1"/>
          </p:nvPr>
        </p:nvSpPr>
        <p:spPr/>
        <p:txBody>
          <a:bodyPr vert="horz" lIns="91440" tIns="45720" rIns="91440" bIns="45720" rtlCol="0" anchor="t">
            <a:normAutofit fontScale="77500" lnSpcReduction="20000"/>
          </a:bodyPr>
          <a:lstStyle/>
          <a:p>
            <a:endParaRPr lang="en-GB"/>
          </a:p>
          <a:p>
            <a:r>
              <a:rPr lang="en-GB" dirty="0">
                <a:ea typeface="+mn-lt"/>
                <a:cs typeface="+mn-lt"/>
              </a:rPr>
              <a:t> </a:t>
            </a:r>
            <a:r>
              <a:rPr lang="en-GB" dirty="0" err="1">
                <a:ea typeface="+mn-lt"/>
                <a:cs typeface="+mn-lt"/>
              </a:rPr>
              <a:t>Coleborne</a:t>
            </a:r>
            <a:r>
              <a:rPr lang="en-GB" dirty="0">
                <a:ea typeface="+mn-lt"/>
                <a:cs typeface="+mn-lt"/>
              </a:rPr>
              <a:t>, C. (2014) White men and weak masculinity: men in the public asylums in Victoria, Australia, and New Zealand, 1860s–1900s. History of psychiatry. [Online] 25 (4), 468–476.</a:t>
            </a:r>
            <a:endParaRPr lang="en-GB" dirty="0"/>
          </a:p>
          <a:p>
            <a:r>
              <a:rPr lang="en-GB" dirty="0">
                <a:ea typeface="+mn-lt"/>
                <a:cs typeface="+mn-lt"/>
              </a:rPr>
              <a:t>Meyer, J. (2009), Separating the Men from the Boys: Masculinity and Maturity in Understandings of Shell Shock in Britain, </a:t>
            </a:r>
            <a:r>
              <a:rPr lang="en-GB" i="1" dirty="0">
                <a:ea typeface="+mn-lt"/>
                <a:cs typeface="+mn-lt"/>
              </a:rPr>
              <a:t>Twentieth Century British History</a:t>
            </a:r>
            <a:r>
              <a:rPr lang="en-GB" dirty="0">
                <a:ea typeface="+mn-lt"/>
                <a:cs typeface="+mn-lt"/>
              </a:rPr>
              <a:t>, Volume 20, Issue 1, 2009, Pages 1–22, </a:t>
            </a:r>
            <a:r>
              <a:rPr lang="en-GB" dirty="0">
                <a:ea typeface="+mn-lt"/>
                <a:cs typeface="+mn-lt"/>
                <a:hlinkClick r:id="rId2"/>
              </a:rPr>
              <a:t>https://doi.org/10.1093/tcbh/hwn028</a:t>
            </a:r>
            <a:endParaRPr lang="en-GB" dirty="0"/>
          </a:p>
          <a:p>
            <a:r>
              <a:rPr lang="en-GB" dirty="0">
                <a:ea typeface="+mn-lt"/>
                <a:cs typeface="+mn-lt"/>
              </a:rPr>
              <a:t>Pollack, W. (1998). Real Boys: Rescuing our boys from the myths of boyhood. New York. </a:t>
            </a:r>
            <a:r>
              <a:rPr lang="en-GB" dirty="0" err="1">
                <a:ea typeface="+mn-lt"/>
                <a:cs typeface="+mn-lt"/>
              </a:rPr>
              <a:t>NY:Holt</a:t>
            </a:r>
            <a:endParaRPr lang="en-GB" dirty="0" err="1"/>
          </a:p>
          <a:p>
            <a:r>
              <a:rPr lang="en-GB" dirty="0">
                <a:ea typeface="+mn-lt"/>
                <a:cs typeface="+mn-lt"/>
              </a:rPr>
              <a:t>Robertson, J.M. &amp; Fitzgerald, L.F., 1992. Overcoming the Masculine Mystique: Preferences for Alternative Forms of Assistance among Men Who Avoid </a:t>
            </a:r>
            <a:r>
              <a:rPr lang="en-GB" dirty="0" err="1">
                <a:ea typeface="+mn-lt"/>
                <a:cs typeface="+mn-lt"/>
              </a:rPr>
              <a:t>Counseling</a:t>
            </a:r>
            <a:r>
              <a:rPr lang="en-GB" dirty="0">
                <a:ea typeface="+mn-lt"/>
                <a:cs typeface="+mn-lt"/>
              </a:rPr>
              <a:t>. </a:t>
            </a:r>
            <a:r>
              <a:rPr lang="en-GB" i="1" dirty="0">
                <a:ea typeface="+mn-lt"/>
                <a:cs typeface="+mn-lt"/>
              </a:rPr>
              <a:t>Journal of </a:t>
            </a:r>
            <a:r>
              <a:rPr lang="en-GB" i="1" dirty="0" err="1">
                <a:ea typeface="+mn-lt"/>
                <a:cs typeface="+mn-lt"/>
              </a:rPr>
              <a:t>Counseling</a:t>
            </a:r>
            <a:r>
              <a:rPr lang="en-GB" i="1" dirty="0">
                <a:ea typeface="+mn-lt"/>
                <a:cs typeface="+mn-lt"/>
              </a:rPr>
              <a:t> Psychology</a:t>
            </a:r>
            <a:r>
              <a:rPr lang="en-GB" dirty="0">
                <a:ea typeface="+mn-lt"/>
                <a:cs typeface="+mn-lt"/>
              </a:rPr>
              <a:t>, 39(2), pp.240–246</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200711903"/>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311C23"/>
      </a:dk2>
      <a:lt2>
        <a:srgbClr val="F0F3F2"/>
      </a:lt2>
      <a:accent1>
        <a:srgbClr val="D53B7E"/>
      </a:accent1>
      <a:accent2>
        <a:srgbClr val="C329AD"/>
      </a:accent2>
      <a:accent3>
        <a:srgbClr val="AC3BD5"/>
      </a:accent3>
      <a:accent4>
        <a:srgbClr val="5C2DC5"/>
      </a:accent4>
      <a:accent5>
        <a:srgbClr val="3B4AD5"/>
      </a:accent5>
      <a:accent6>
        <a:srgbClr val="2979C3"/>
      </a:accent6>
      <a:hlink>
        <a:srgbClr val="473FB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1360</Words>
  <Application>Microsoft Office PowerPoint</Application>
  <PresentationFormat>Widescreen</PresentationFormat>
  <Paragraphs>86</Paragraphs>
  <Slides>19</Slides>
  <Notes>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Century Gothic</vt:lpstr>
      <vt:lpstr>BrushVTI</vt:lpstr>
      <vt:lpstr>Masculinity, shame and madness</vt:lpstr>
      <vt:lpstr>Activity</vt:lpstr>
      <vt:lpstr>Attitudes of Men during the First World War</vt:lpstr>
      <vt:lpstr>Shell shock</vt:lpstr>
      <vt:lpstr>Degenerates and the War</vt:lpstr>
      <vt:lpstr>The village idiot...</vt:lpstr>
      <vt:lpstr>Impact of Battle of the Somme</vt:lpstr>
      <vt:lpstr>Battle of the Somme</vt:lpstr>
      <vt:lpstr>Shame of Shell-Shock</vt:lpstr>
      <vt:lpstr>Men and Shame</vt:lpstr>
      <vt:lpstr>Men and Shame today</vt:lpstr>
      <vt:lpstr>Men and Shame cont'd</vt:lpstr>
      <vt:lpstr>'Man Code'</vt:lpstr>
      <vt:lpstr>In the schoolyard..</vt:lpstr>
      <vt:lpstr>Childhood experiences and the impact on adulthood</vt:lpstr>
      <vt:lpstr>Shame leads to..</vt:lpstr>
      <vt:lpstr>Men in therapy</vt:lpstr>
      <vt:lpstr>Thoughts?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272</cp:revision>
  <dcterms:created xsi:type="dcterms:W3CDTF">2022-03-21T14:27:55Z</dcterms:created>
  <dcterms:modified xsi:type="dcterms:W3CDTF">2022-03-21T16:48:49Z</dcterms:modified>
</cp:coreProperties>
</file>