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56" r:id="rId2"/>
    <p:sldId id="294" r:id="rId3"/>
    <p:sldId id="291" r:id="rId4"/>
    <p:sldId id="349" r:id="rId5"/>
    <p:sldId id="350" r:id="rId6"/>
    <p:sldId id="351" r:id="rId7"/>
    <p:sldId id="352" r:id="rId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3240"/>
  </p:normalViewPr>
  <p:slideViewPr>
    <p:cSldViewPr>
      <p:cViewPr varScale="1">
        <p:scale>
          <a:sx n="66" d="100"/>
          <a:sy n="66" d="100"/>
        </p:scale>
        <p:origin x="75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://en.wikipedia.org/wiki/File:Gray268-transversetarsal.PNG" TargetMode="External"/><Relationship Id="rId3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INTRODUCTION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</a:t>
            </a:r>
            <a:r>
              <a:rPr lang="en-GB" altLang="en-US" sz="4800" dirty="0" smtClean="0">
                <a:ea typeface="ＭＳ Ｐゴシック" charset="-128"/>
              </a:rPr>
              <a:t>– Ankle ROM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– Ankle osteology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2060847"/>
            <a:ext cx="3625596" cy="3744701"/>
          </a:xfrm>
        </p:spPr>
        <p:txBody>
          <a:bodyPr>
            <a:normAutofit/>
          </a:bodyPr>
          <a:lstStyle/>
          <a:p>
            <a:pPr lvl="1" fontAlgn="auto"/>
            <a:r>
              <a:rPr lang="en-GB" sz="2200" dirty="0" smtClean="0"/>
              <a:t>Malleoli</a:t>
            </a:r>
          </a:p>
          <a:p>
            <a:pPr lvl="1" fontAlgn="auto"/>
            <a:r>
              <a:rPr lang="en-GB" sz="2200" dirty="0" smtClean="0"/>
              <a:t>Metatarsals</a:t>
            </a:r>
          </a:p>
          <a:p>
            <a:pPr lvl="1" fontAlgn="auto"/>
            <a:r>
              <a:rPr lang="en-GB" sz="2200" dirty="0" err="1" smtClean="0"/>
              <a:t>Talar</a:t>
            </a:r>
            <a:r>
              <a:rPr lang="en-GB" sz="2200" dirty="0" smtClean="0"/>
              <a:t> dome</a:t>
            </a:r>
          </a:p>
          <a:p>
            <a:pPr lvl="1" fontAlgn="auto"/>
            <a:r>
              <a:rPr lang="en-GB" sz="2200" dirty="0" err="1" smtClean="0"/>
              <a:t>Sustentaculum</a:t>
            </a:r>
            <a:r>
              <a:rPr lang="en-GB" sz="2200" dirty="0" smtClean="0"/>
              <a:t> </a:t>
            </a:r>
            <a:r>
              <a:rPr lang="en-GB" sz="2200" dirty="0" err="1" smtClean="0"/>
              <a:t>Tali</a:t>
            </a:r>
            <a:endParaRPr lang="en-GB" sz="2200" dirty="0" smtClean="0"/>
          </a:p>
          <a:p>
            <a:pPr lvl="1" fontAlgn="auto"/>
            <a:r>
              <a:rPr lang="en-GB" sz="2200" dirty="0" smtClean="0"/>
              <a:t>Medial Ligament</a:t>
            </a:r>
          </a:p>
          <a:p>
            <a:pPr lvl="1" fontAlgn="auto"/>
            <a:r>
              <a:rPr lang="en-GB" sz="2200" dirty="0" smtClean="0"/>
              <a:t>Lateral Ligament</a:t>
            </a:r>
          </a:p>
          <a:p>
            <a:pPr lvl="1" fontAlgn="auto"/>
            <a:r>
              <a:rPr lang="en-GB" sz="2200" dirty="0" err="1" smtClean="0"/>
              <a:t>Syndesmosis</a:t>
            </a:r>
            <a:endParaRPr lang="en-GB" sz="2200" dirty="0" smtClean="0"/>
          </a:p>
          <a:p>
            <a:pPr lvl="1" fontAlgn="auto"/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818739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Learning Objectives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556792"/>
            <a:ext cx="7427168" cy="4525963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 smtClean="0"/>
              <a:t>Understand and know the relevant ankle ROM</a:t>
            </a:r>
          </a:p>
          <a:p>
            <a:r>
              <a:rPr lang="en-GB" sz="2400" dirty="0" smtClean="0"/>
              <a:t>Be aware of how the ankle joint articulates and the movements involved</a:t>
            </a:r>
          </a:p>
          <a:p>
            <a:r>
              <a:rPr lang="en-GB" sz="2400" dirty="0" smtClean="0"/>
              <a:t>Know the planes and axis of movement for the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36025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Talocrural</a:t>
            </a:r>
            <a:r>
              <a:rPr lang="en-GB" dirty="0" smtClean="0"/>
              <a:t> Joint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492250"/>
            <a:ext cx="6446520" cy="4351337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dirty="0" smtClean="0"/>
              <a:t>Dorsiflexion</a:t>
            </a:r>
          </a:p>
          <a:p>
            <a:pPr lvl="1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dirty="0" smtClean="0"/>
              <a:t>0 </a:t>
            </a:r>
            <a:r>
              <a:rPr lang="en-GB" dirty="0"/>
              <a:t>to 10-30</a:t>
            </a:r>
            <a:r>
              <a:rPr lang="en-GB" baseline="30000" dirty="0"/>
              <a:t>o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dirty="0"/>
              <a:t>Plantar </a:t>
            </a:r>
            <a:r>
              <a:rPr lang="en-GB" dirty="0" smtClean="0"/>
              <a:t>flexion </a:t>
            </a:r>
          </a:p>
          <a:p>
            <a:pPr lvl="1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dirty="0" smtClean="0"/>
              <a:t>0 </a:t>
            </a:r>
            <a:r>
              <a:rPr lang="en-GB" dirty="0"/>
              <a:t>to 45-65</a:t>
            </a:r>
            <a:r>
              <a:rPr lang="en-GB" baseline="30000" dirty="0"/>
              <a:t>o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718"/>
          <a:stretch/>
        </p:blipFill>
        <p:spPr bwMode="auto">
          <a:xfrm rot="5400000">
            <a:off x="3052329" y="1868921"/>
            <a:ext cx="1924050" cy="1170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 rot="5400000">
            <a:off x="4582318" y="1905722"/>
            <a:ext cx="1927225" cy="1185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3810000" y="2209800"/>
            <a:ext cx="9906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3810000" y="1295400"/>
            <a:ext cx="0" cy="91440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014354" y="2971800"/>
            <a:ext cx="9906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4042063" y="2454275"/>
            <a:ext cx="0" cy="50157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0137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 </a:t>
            </a:r>
            <a:r>
              <a:rPr lang="en-GB" dirty="0" err="1"/>
              <a:t>Talar</a:t>
            </a:r>
            <a:r>
              <a:rPr lang="en-GB" dirty="0"/>
              <a:t> </a:t>
            </a:r>
            <a:r>
              <a:rPr lang="en-GB" dirty="0" smtClean="0"/>
              <a:t>Joint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dirty="0" smtClean="0"/>
              <a:t>Sub </a:t>
            </a:r>
            <a:r>
              <a:rPr lang="en-GB" dirty="0" err="1" smtClean="0"/>
              <a:t>Talar</a:t>
            </a:r>
            <a:r>
              <a:rPr lang="en-GB" dirty="0" smtClean="0"/>
              <a:t> (ST) Inversion </a:t>
            </a:r>
            <a:r>
              <a:rPr lang="en-GB" dirty="0"/>
              <a:t>and Eversion 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sz="2400" dirty="0"/>
              <a:t>ST Inversion: 0 to 30-50</a:t>
            </a:r>
            <a:r>
              <a:rPr lang="en-GB" sz="2400" baseline="30000" dirty="0"/>
              <a:t>o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sz="2400" dirty="0"/>
              <a:t>ST Eversion: 0 to 15-30</a:t>
            </a:r>
            <a:r>
              <a:rPr lang="en-GB" sz="2400" baseline="30000" dirty="0"/>
              <a:t>o</a:t>
            </a:r>
          </a:p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4114800"/>
            <a:ext cx="243840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3962400" y="3276600"/>
            <a:ext cx="0" cy="335280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2438400" y="5029200"/>
            <a:ext cx="1524000" cy="762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962400" y="5029200"/>
            <a:ext cx="2057400" cy="762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091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Mid Tarsal </a:t>
            </a:r>
            <a:r>
              <a:rPr lang="en-GB" dirty="0" smtClean="0"/>
              <a:t>Joint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dirty="0" smtClean="0"/>
              <a:t>Inversion </a:t>
            </a:r>
          </a:p>
          <a:p>
            <a:pPr lvl="1"/>
            <a:r>
              <a:rPr lang="en-GB" dirty="0" smtClean="0"/>
              <a:t>Eversion </a:t>
            </a:r>
          </a:p>
          <a:p>
            <a:r>
              <a:rPr lang="en-GB" dirty="0" smtClean="0"/>
              <a:t>Assessed in Plantar Flexion (more ROM in MT joint)</a:t>
            </a:r>
          </a:p>
          <a:p>
            <a:r>
              <a:rPr lang="en-GB" dirty="0" smtClean="0"/>
              <a:t>Poly-axial joint</a:t>
            </a:r>
          </a:p>
          <a:p>
            <a:r>
              <a:rPr lang="en-GB" dirty="0" smtClean="0"/>
              <a:t>More functional </a:t>
            </a:r>
          </a:p>
          <a:p>
            <a:r>
              <a:rPr lang="en-GB" dirty="0" smtClean="0"/>
              <a:t>No normative values</a:t>
            </a:r>
          </a:p>
          <a:p>
            <a:r>
              <a:rPr lang="en-GB" dirty="0" err="1" smtClean="0"/>
              <a:t>Biliateral</a:t>
            </a:r>
            <a:r>
              <a:rPr lang="en-GB" dirty="0" smtClean="0"/>
              <a:t> comparison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Gray268-transversetarsa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-32690" r="-32690"/>
          <a:stretch>
            <a:fillRect/>
          </a:stretch>
        </p:blipFill>
        <p:spPr bwMode="auto"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004048" y="609329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Calcaneous and  </a:t>
            </a:r>
            <a:r>
              <a:rPr lang="en-GB" dirty="0"/>
              <a:t>C</a:t>
            </a:r>
            <a:r>
              <a:rPr lang="en-GB" dirty="0" smtClean="0"/>
              <a:t>uboid, Talus and Navicular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35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Talocrural </a:t>
            </a:r>
          </a:p>
          <a:p>
            <a:pPr lvl="1"/>
            <a:r>
              <a:rPr lang="en-GB" dirty="0" smtClean="0"/>
              <a:t>Plantarflexion (springy)</a:t>
            </a:r>
          </a:p>
          <a:p>
            <a:pPr lvl="1"/>
            <a:r>
              <a:rPr lang="en-GB" dirty="0" smtClean="0"/>
              <a:t>Dorsiflexion (hard to springy)</a:t>
            </a:r>
          </a:p>
          <a:p>
            <a:r>
              <a:rPr lang="en-GB" dirty="0" err="1" smtClean="0"/>
              <a:t>SubTalar</a:t>
            </a:r>
            <a:endParaRPr lang="en-GB" dirty="0" smtClean="0"/>
          </a:p>
          <a:p>
            <a:pPr lvl="1"/>
            <a:r>
              <a:rPr lang="en-GB" dirty="0" smtClean="0"/>
              <a:t>Inversion (springy)</a:t>
            </a:r>
          </a:p>
          <a:p>
            <a:pPr lvl="1"/>
            <a:r>
              <a:rPr lang="en-GB" dirty="0" smtClean="0"/>
              <a:t>Eversion  (springy) </a:t>
            </a:r>
          </a:p>
          <a:p>
            <a:r>
              <a:rPr lang="en-GB" dirty="0" err="1" smtClean="0"/>
              <a:t>Midtarsal</a:t>
            </a:r>
            <a:r>
              <a:rPr lang="en-GB" dirty="0" smtClean="0"/>
              <a:t> (wringing) </a:t>
            </a:r>
          </a:p>
          <a:p>
            <a:pPr lvl="1"/>
            <a:r>
              <a:rPr lang="en-GB" dirty="0" smtClean="0"/>
              <a:t>Inversion (springy) </a:t>
            </a:r>
          </a:p>
          <a:p>
            <a:pPr lvl="1"/>
            <a:r>
              <a:rPr lang="en-GB" dirty="0" smtClean="0"/>
              <a:t>Eversion  (springy)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9085" y="764704"/>
            <a:ext cx="3740224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Ask Patient to move to AROM </a:t>
            </a:r>
          </a:p>
          <a:p>
            <a:r>
              <a:rPr lang="en-GB" dirty="0" smtClean="0"/>
              <a:t>Hold joint closely </a:t>
            </a:r>
          </a:p>
          <a:p>
            <a:pPr lvl="1"/>
            <a:r>
              <a:rPr lang="en-GB" dirty="0" smtClean="0"/>
              <a:t>One hand above </a:t>
            </a:r>
          </a:p>
          <a:p>
            <a:pPr lvl="1"/>
            <a:r>
              <a:rPr lang="en-GB" dirty="0" smtClean="0"/>
              <a:t>One hand below</a:t>
            </a:r>
          </a:p>
          <a:p>
            <a:r>
              <a:rPr lang="en-GB" dirty="0" smtClean="0"/>
              <a:t>Apply overpressure to end range</a:t>
            </a:r>
          </a:p>
          <a:p>
            <a:r>
              <a:rPr lang="en-GB" dirty="0" smtClean="0"/>
              <a:t>Note</a:t>
            </a:r>
          </a:p>
          <a:p>
            <a:pPr lvl="1"/>
            <a:r>
              <a:rPr lang="en-GB" dirty="0" smtClean="0"/>
              <a:t>Pain </a:t>
            </a:r>
          </a:p>
          <a:p>
            <a:pPr lvl="1"/>
            <a:r>
              <a:rPr lang="en-GB" dirty="0" smtClean="0"/>
              <a:t>Resistance</a:t>
            </a:r>
          </a:p>
          <a:p>
            <a:pPr lvl="1"/>
            <a:r>
              <a:rPr lang="en-GB" dirty="0" smtClean="0"/>
              <a:t>End Feel</a:t>
            </a:r>
          </a:p>
          <a:p>
            <a:pPr lvl="2"/>
            <a:r>
              <a:rPr lang="en-GB" dirty="0" smtClean="0"/>
              <a:t>Hard (bony)</a:t>
            </a:r>
          </a:p>
          <a:p>
            <a:pPr lvl="2"/>
            <a:r>
              <a:rPr lang="en-GB" dirty="0" smtClean="0"/>
              <a:t>Springy (</a:t>
            </a:r>
            <a:r>
              <a:rPr lang="en-GB" dirty="0" err="1" smtClean="0"/>
              <a:t>ligamentous</a:t>
            </a:r>
            <a:r>
              <a:rPr lang="en-GB" dirty="0" smtClean="0"/>
              <a:t>)</a:t>
            </a:r>
          </a:p>
          <a:p>
            <a:pPr lvl="2"/>
            <a:r>
              <a:rPr lang="en-GB" dirty="0" err="1" smtClean="0"/>
              <a:t>Spft</a:t>
            </a:r>
            <a:r>
              <a:rPr lang="en-GB" dirty="0" smtClean="0"/>
              <a:t> (Soft Tissue)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79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2292</TotalTime>
  <Words>188</Words>
  <Application>Microsoft Macintosh PowerPoint</Application>
  <PresentationFormat>On-screen Show (4:3)</PresentationFormat>
  <Paragraphs>55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Calibri</vt:lpstr>
      <vt:lpstr>Century Schoolbook</vt:lpstr>
      <vt:lpstr>ＭＳ Ｐゴシック</vt:lpstr>
      <vt:lpstr>Wingdings 2</vt:lpstr>
      <vt:lpstr>Arial</vt:lpstr>
      <vt:lpstr>View</vt:lpstr>
      <vt:lpstr>INTRODUCTION TO SPORTS THERAPY  Practical – Ankle ROM</vt:lpstr>
      <vt:lpstr>Recap – Ankle osteology</vt:lpstr>
      <vt:lpstr>PowerPoint Presentation</vt:lpstr>
      <vt:lpstr>Talocrural Joint </vt:lpstr>
      <vt:lpstr>Sub Talar Joint</vt:lpstr>
      <vt:lpstr>Mid Tarsal Joint</vt:lpstr>
      <vt:lpstr>PROM 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90</cp:revision>
  <cp:lastPrinted>2016-10-24T07:25:31Z</cp:lastPrinted>
  <dcterms:created xsi:type="dcterms:W3CDTF">2016-09-15T12:23:08Z</dcterms:created>
  <dcterms:modified xsi:type="dcterms:W3CDTF">2017-11-19T22:54:09Z</dcterms:modified>
</cp:coreProperties>
</file>