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4"/>
  </p:sldMasterIdLst>
  <p:notesMasterIdLst>
    <p:notesMasterId r:id="rId47"/>
  </p:notesMasterIdLst>
  <p:sldIdLst>
    <p:sldId id="290" r:id="rId5"/>
    <p:sldId id="359" r:id="rId6"/>
    <p:sldId id="380" r:id="rId7"/>
    <p:sldId id="360" r:id="rId8"/>
    <p:sldId id="333" r:id="rId9"/>
    <p:sldId id="271" r:id="rId10"/>
    <p:sldId id="337" r:id="rId11"/>
    <p:sldId id="341" r:id="rId12"/>
    <p:sldId id="361" r:id="rId13"/>
    <p:sldId id="378" r:id="rId14"/>
    <p:sldId id="339" r:id="rId15"/>
    <p:sldId id="375" r:id="rId16"/>
    <p:sldId id="381" r:id="rId17"/>
    <p:sldId id="351" r:id="rId18"/>
    <p:sldId id="287" r:id="rId19"/>
    <p:sldId id="363" r:id="rId20"/>
    <p:sldId id="320" r:id="rId21"/>
    <p:sldId id="343" r:id="rId22"/>
    <p:sldId id="325" r:id="rId23"/>
    <p:sldId id="345" r:id="rId24"/>
    <p:sldId id="344" r:id="rId25"/>
    <p:sldId id="324" r:id="rId26"/>
    <p:sldId id="364" r:id="rId27"/>
    <p:sldId id="365" r:id="rId28"/>
    <p:sldId id="354" r:id="rId29"/>
    <p:sldId id="356" r:id="rId30"/>
    <p:sldId id="326" r:id="rId31"/>
    <p:sldId id="367" r:id="rId32"/>
    <p:sldId id="357" r:id="rId33"/>
    <p:sldId id="305" r:id="rId34"/>
    <p:sldId id="382" r:id="rId35"/>
    <p:sldId id="368" r:id="rId36"/>
    <p:sldId id="370" r:id="rId37"/>
    <p:sldId id="369" r:id="rId38"/>
    <p:sldId id="376" r:id="rId39"/>
    <p:sldId id="334" r:id="rId40"/>
    <p:sldId id="371" r:id="rId41"/>
    <p:sldId id="308" r:id="rId42"/>
    <p:sldId id="309" r:id="rId43"/>
    <p:sldId id="372" r:id="rId44"/>
    <p:sldId id="310" r:id="rId45"/>
    <p:sldId id="373" r:id="rId46"/>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721" autoAdjust="0"/>
    <p:restoredTop sz="94725"/>
  </p:normalViewPr>
  <p:slideViewPr>
    <p:cSldViewPr snapToGrid="0">
      <p:cViewPr varScale="1">
        <p:scale>
          <a:sx n="100" d="100"/>
          <a:sy n="100" d="100"/>
        </p:scale>
        <p:origin x="192" y="312"/>
      </p:cViewPr>
      <p:guideLst/>
    </p:cSldViewPr>
  </p:slideViewPr>
  <p:notesTextViewPr>
    <p:cViewPr>
      <p:scale>
        <a:sx n="1" d="1"/>
        <a:sy n="1" d="1"/>
      </p:scale>
      <p:origin x="0" y="0"/>
    </p:cViewPr>
  </p:notesTextViewPr>
  <p:sorterViewPr>
    <p:cViewPr>
      <p:scale>
        <a:sx n="33" d="100"/>
        <a:sy n="33" d="100"/>
      </p:scale>
      <p:origin x="0" y="0"/>
    </p:cViewPr>
  </p:sorterViewPr>
  <p:notesViewPr>
    <p:cSldViewPr snapToGrid="0">
      <p:cViewPr varScale="1">
        <p:scale>
          <a:sx n="85" d="100"/>
          <a:sy n="85" d="100"/>
        </p:scale>
        <p:origin x="3928"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EC241-825E-4F55-88F8-F82B6AFD5794}" type="datetimeFigureOut">
              <a:rPr lang="en-GB" smtClean="0"/>
              <a:t>03/02/2022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714AD-E39D-4521-B995-D2FB79AFE74F}" type="slidenum">
              <a:rPr lang="en-GB" smtClean="0"/>
              <a:t>‹#›</a:t>
            </a:fld>
            <a:endParaRPr lang="en-GB"/>
          </a:p>
        </p:txBody>
      </p:sp>
    </p:spTree>
    <p:extLst>
      <p:ext uri="{BB962C8B-B14F-4D97-AF65-F5344CB8AC3E}">
        <p14:creationId xmlns:p14="http://schemas.microsoft.com/office/powerpoint/2010/main" val="545094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310CAC1-8C26-4A5D-A2BC-19F8F1A42A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4438762D-59AF-4A2E-8AAC-888337131E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3316" name="Slide Number Placeholder 3">
            <a:extLst>
              <a:ext uri="{FF2B5EF4-FFF2-40B4-BE49-F238E27FC236}">
                <a16:creationId xmlns:a16="http://schemas.microsoft.com/office/drawing/2014/main" id="{81075B36-5602-492E-8993-71BA2A244F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BC467B-14D5-4542-94BB-1204731A551B}"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56714AD-E39D-4521-B995-D2FB79AFE74F}" type="slidenum">
              <a:rPr lang="en-GB" smtClean="0"/>
              <a:t>3</a:t>
            </a:fld>
            <a:endParaRPr lang="en-GB"/>
          </a:p>
        </p:txBody>
      </p:sp>
    </p:spTree>
    <p:extLst>
      <p:ext uri="{BB962C8B-B14F-4D97-AF65-F5344CB8AC3E}">
        <p14:creationId xmlns:p14="http://schemas.microsoft.com/office/powerpoint/2010/main" val="2377112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756714AD-E39D-4521-B995-D2FB79AFE74F}" type="slidenum">
              <a:rPr lang="en-GB" smtClean="0"/>
              <a:t>4</a:t>
            </a:fld>
            <a:endParaRPr lang="en-GB"/>
          </a:p>
        </p:txBody>
      </p:sp>
    </p:spTree>
    <p:extLst>
      <p:ext uri="{BB962C8B-B14F-4D97-AF65-F5344CB8AC3E}">
        <p14:creationId xmlns:p14="http://schemas.microsoft.com/office/powerpoint/2010/main" val="1430917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9CF0546-EE02-4A8D-9E2A-E5B44539F1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071F2162-7957-49AC-9DFA-E70CAFF90F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19460" name="Slide Number Placeholder 3">
            <a:extLst>
              <a:ext uri="{FF2B5EF4-FFF2-40B4-BE49-F238E27FC236}">
                <a16:creationId xmlns:a16="http://schemas.microsoft.com/office/drawing/2014/main" id="{68530804-F2AA-4486-85D6-34614299A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AC290C-CD9E-4B61-849A-49695A69A8AF}"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7B25635-EF01-4B7A-B981-2129A38007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F574484-87FC-4CF1-88B3-5A29235A5B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29700" name="Slide Number Placeholder 3">
            <a:extLst>
              <a:ext uri="{FF2B5EF4-FFF2-40B4-BE49-F238E27FC236}">
                <a16:creationId xmlns:a16="http://schemas.microsoft.com/office/drawing/2014/main" id="{49128650-20F1-4121-9E9A-315B94E1C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E52C60-DF1F-4B61-B126-B6D44BE49F67}"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C30AF0-D9D6-4736-B039-85E223EBB2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4120034-9F7C-4C99-BD13-2EBFF99FD8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83A53940-3569-4C4D-9145-47DDA4709E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86B4C2-1402-4153-98CF-CB8E1DD7FD15}"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6886285-A452-428B-895C-C94E1253A9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B6C9BB5-5607-4F8F-AFD5-F44B2B174A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5F9C6F48-C2AB-43E2-AB08-6982BFE9E2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1B7684-B5EF-4D22-81DB-6D2CFF1F20A7}"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9</a:t>
            </a:fld>
            <a:endParaRPr lang="en-GB"/>
          </a:p>
        </p:txBody>
      </p:sp>
    </p:spTree>
    <p:extLst>
      <p:ext uri="{BB962C8B-B14F-4D97-AF65-F5344CB8AC3E}">
        <p14:creationId xmlns:p14="http://schemas.microsoft.com/office/powerpoint/2010/main" val="1753094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52073804-9162-4FC3-98B8-7F96AC7ADA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9DC80881-2CAB-42C9-B3CC-0FF76485B9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180D6D2D-DA9A-4E75-A83E-D5BE2BECF6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B32B6D-4302-4E3F-B35A-9DE12FE1A819}"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12</a:t>
            </a:fld>
            <a:endParaRPr lang="en-GB"/>
          </a:p>
        </p:txBody>
      </p:sp>
    </p:spTree>
    <p:extLst>
      <p:ext uri="{BB962C8B-B14F-4D97-AF65-F5344CB8AC3E}">
        <p14:creationId xmlns:p14="http://schemas.microsoft.com/office/powerpoint/2010/main" val="4255941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13</a:t>
            </a:fld>
            <a:endParaRPr lang="en-GB"/>
          </a:p>
        </p:txBody>
      </p:sp>
    </p:spTree>
    <p:extLst>
      <p:ext uri="{BB962C8B-B14F-4D97-AF65-F5344CB8AC3E}">
        <p14:creationId xmlns:p14="http://schemas.microsoft.com/office/powerpoint/2010/main" val="3096382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16</a:t>
            </a:fld>
            <a:endParaRPr lang="en-GB"/>
          </a:p>
        </p:txBody>
      </p:sp>
    </p:spTree>
    <p:extLst>
      <p:ext uri="{BB962C8B-B14F-4D97-AF65-F5344CB8AC3E}">
        <p14:creationId xmlns:p14="http://schemas.microsoft.com/office/powerpoint/2010/main" val="42940517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825E4A2-309C-4210-9E33-70D509A0BD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06FC3B5-639F-4A06-A12F-4C97F2A4CC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94E0BA5-E112-4466-A7C1-96581EC2CC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B0F1BD-E3C3-461F-9D54-A31A70BA10B2}" type="slidenum">
              <a:rPr lang="en-GB" altLang="en-US" smtClean="0"/>
              <a:pPr/>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D32465F-0452-4F0B-8F16-0C920C81F8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AE1121B-1594-417E-BB1A-B3009D57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0180" name="Slide Number Placeholder 3">
            <a:extLst>
              <a:ext uri="{FF2B5EF4-FFF2-40B4-BE49-F238E27FC236}">
                <a16:creationId xmlns:a16="http://schemas.microsoft.com/office/drawing/2014/main" id="{ED4E3288-3E44-4BEB-AAB1-FECEFCCC2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B8CF7A-5D02-4438-B804-A88D79164141}" type="slidenum">
              <a:rPr lang="en-GB" altLang="en-US" smtClean="0"/>
              <a:pPr/>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BC964DB-7401-46D8-8D31-68ABC1247A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ACD5C8A-D9DB-410E-AD0D-8654978575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8132" name="Slide Number Placeholder 3">
            <a:extLst>
              <a:ext uri="{FF2B5EF4-FFF2-40B4-BE49-F238E27FC236}">
                <a16:creationId xmlns:a16="http://schemas.microsoft.com/office/drawing/2014/main" id="{E5C4C292-6CFA-4074-958B-CDAAC72AA5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1BD631-319A-4DEE-A23C-B2ABF804C194}" type="slidenum">
              <a:rPr lang="en-GB" altLang="en-US" smtClean="0"/>
              <a:pPr/>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D66AE6D-6CBA-48DC-90E4-6FE505D3E8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50AADAC-2F1B-41AC-856A-5A600E80F1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i="1" baseline="0" noProof="0" dirty="0"/>
          </a:p>
        </p:txBody>
      </p:sp>
      <p:sp>
        <p:nvSpPr>
          <p:cNvPr id="46084" name="Slide Number Placeholder 3">
            <a:extLst>
              <a:ext uri="{FF2B5EF4-FFF2-40B4-BE49-F238E27FC236}">
                <a16:creationId xmlns:a16="http://schemas.microsoft.com/office/drawing/2014/main" id="{325B0124-80C0-4E5D-AC9E-DD4457CA3C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368ED6-74C3-460E-B48B-22A5ECC57B5E}" type="slidenum">
              <a:rPr lang="en-GB" altLang="en-US" smtClean="0"/>
              <a:pPr/>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E747BE-80D6-4B6A-B6EE-0644173DAB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561EC15-1783-4D1F-A07F-944D8BB6CF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2228" name="Slide Number Placeholder 3">
            <a:extLst>
              <a:ext uri="{FF2B5EF4-FFF2-40B4-BE49-F238E27FC236}">
                <a16:creationId xmlns:a16="http://schemas.microsoft.com/office/drawing/2014/main" id="{3BFCFBB1-1D74-4CE3-9B7A-330584E38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513B88-7F56-449D-812B-496EEA8A30E2}" type="slidenum">
              <a:rPr lang="en-GB" altLang="en-US" smtClean="0"/>
              <a:pPr/>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B11088B-2D5E-41C7-88E5-795DF26D2A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DC86AD88-D6AC-49EB-AEC3-545BC40D41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D829A597-A5F0-4717-B324-60CC6CD525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87B0AB-0131-4F01-874E-FA32D99FF992}" type="slidenum">
              <a:rPr lang="en-GB" altLang="en-US" smtClean="0"/>
              <a:pPr/>
              <a:t>22</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50F6AE9-A89F-43A4-B9DD-8AB263480737}" type="slidenum">
              <a:rPr lang="en-GB" smtClean="0"/>
              <a:t>23</a:t>
            </a:fld>
            <a:endParaRPr lang="en-GB"/>
          </a:p>
        </p:txBody>
      </p:sp>
    </p:spTree>
    <p:extLst>
      <p:ext uri="{BB962C8B-B14F-4D97-AF65-F5344CB8AC3E}">
        <p14:creationId xmlns:p14="http://schemas.microsoft.com/office/powerpoint/2010/main" val="6473124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550F6AE9-A89F-43A4-B9DD-8AB263480737}" type="slidenum">
              <a:rPr lang="en-GB" smtClean="0"/>
              <a:t>24</a:t>
            </a:fld>
            <a:endParaRPr lang="en-GB"/>
          </a:p>
        </p:txBody>
      </p:sp>
    </p:spTree>
    <p:extLst>
      <p:ext uri="{BB962C8B-B14F-4D97-AF65-F5344CB8AC3E}">
        <p14:creationId xmlns:p14="http://schemas.microsoft.com/office/powerpoint/2010/main" val="25208435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BA93BE6-B7ED-47DA-8CEA-A2602D49B4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D3F4552-E0E0-4104-B6ED-7E8FB2C64A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dirty="0"/>
          </a:p>
        </p:txBody>
      </p:sp>
      <p:sp>
        <p:nvSpPr>
          <p:cNvPr id="54276" name="Slide Number Placeholder 3">
            <a:extLst>
              <a:ext uri="{FF2B5EF4-FFF2-40B4-BE49-F238E27FC236}">
                <a16:creationId xmlns:a16="http://schemas.microsoft.com/office/drawing/2014/main" id="{7F0D4EA2-F9D1-4D25-ADFF-B44B80236D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DAB5E7-0A78-4D9E-8EF5-F7693BB647F2}" type="slidenum">
              <a:rPr lang="en-GB" altLang="en-US" smtClean="0"/>
              <a:pPr/>
              <a:t>25</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C829495-4D13-4409-B398-1CF4A5C07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CFCBF08-A18B-4C44-ADF6-586C25AC86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a:extLst>
              <a:ext uri="{FF2B5EF4-FFF2-40B4-BE49-F238E27FC236}">
                <a16:creationId xmlns:a16="http://schemas.microsoft.com/office/drawing/2014/main" id="{D1289FB0-94E3-4241-827C-1694E0EF54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B8245F-3C96-4D45-9908-9BF4C5E0FD33}" type="slidenum">
              <a:rPr lang="en-GB" altLang="en-US" smtClean="0"/>
              <a:pPr/>
              <a:t>26</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FBB045-3B21-45CD-B2F5-F5B45BFCA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05F1211-87AA-4E5E-86E1-653919E54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0CA15637-AC90-4D3A-B8E3-53DC43F6A3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0B25B3-9C14-4D32-9B7C-972130783EC6}" type="slidenum">
              <a:rPr lang="en-GB" altLang="en-US" smtClean="0"/>
              <a:pPr/>
              <a:t>27</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3E34777-ED01-4930-BAE9-6D2C00EA35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7253EF71-EE9E-4554-A717-64A9B8E636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ABBDA717-3C8B-488C-AFFF-C17B4A8077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648E5D-3761-485A-9D6E-0D8BCC425E4B}" type="slidenum">
              <a:rPr lang="en-GB" altLang="en-US" smtClean="0"/>
              <a:pPr/>
              <a:t>28</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AD4F29C-B635-4E44-83EC-92EA8E9B81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758A5C3-EE22-4C1E-9331-ED500E54D2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4756" name="Slide Number Placeholder 3">
            <a:extLst>
              <a:ext uri="{FF2B5EF4-FFF2-40B4-BE49-F238E27FC236}">
                <a16:creationId xmlns:a16="http://schemas.microsoft.com/office/drawing/2014/main" id="{78AFBC82-873F-4B7A-974A-D52705CD0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D8BA0E-4B51-4CBF-AE79-EBA928634519}" type="slidenum">
              <a:rPr lang="en-GB" altLang="en-US" smtClean="0"/>
              <a:pPr/>
              <a:t>29</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47B7546-C526-47F2-A377-2D121CB191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206E7A74-52C5-41A2-B1C5-0E541FAEC2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76804" name="Slide Number Placeholder 3">
            <a:extLst>
              <a:ext uri="{FF2B5EF4-FFF2-40B4-BE49-F238E27FC236}">
                <a16:creationId xmlns:a16="http://schemas.microsoft.com/office/drawing/2014/main" id="{D332D086-849C-47F3-A050-C4E80DA09B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73C7FC-BDEA-4EFE-83F8-6A3982F3A9D4}" type="slidenum">
              <a:rPr lang="en-GB" altLang="en-US" smtClean="0"/>
              <a:pPr/>
              <a:t>30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31</a:t>
            </a:fld>
            <a:endParaRPr lang="en-GB"/>
          </a:p>
        </p:txBody>
      </p:sp>
    </p:spTree>
    <p:extLst>
      <p:ext uri="{BB962C8B-B14F-4D97-AF65-F5344CB8AC3E}">
        <p14:creationId xmlns:p14="http://schemas.microsoft.com/office/powerpoint/2010/main" val="41925300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23DAD546-234E-4321-85E1-0CA48D334E5C}" type="slidenum">
              <a:rPr lang="en-GB" smtClean="0"/>
              <a:t>32</a:t>
            </a:fld>
            <a:endParaRPr lang="en-GB"/>
          </a:p>
        </p:txBody>
      </p:sp>
    </p:spTree>
    <p:extLst>
      <p:ext uri="{BB962C8B-B14F-4D97-AF65-F5344CB8AC3E}">
        <p14:creationId xmlns:p14="http://schemas.microsoft.com/office/powerpoint/2010/main" val="42517416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33</a:t>
            </a:fld>
            <a:endParaRPr lang="en-GB"/>
          </a:p>
        </p:txBody>
      </p:sp>
    </p:spTree>
    <p:extLst>
      <p:ext uri="{BB962C8B-B14F-4D97-AF65-F5344CB8AC3E}">
        <p14:creationId xmlns:p14="http://schemas.microsoft.com/office/powerpoint/2010/main" val="11194758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i="0" dirty="0"/>
          </a:p>
        </p:txBody>
      </p:sp>
      <p:sp>
        <p:nvSpPr>
          <p:cNvPr id="4" name="Dalfan Rhif y Sleid 3"/>
          <p:cNvSpPr>
            <a:spLocks noGrp="1"/>
          </p:cNvSpPr>
          <p:nvPr>
            <p:ph type="sldNum" sz="quarter" idx="10"/>
          </p:nvPr>
        </p:nvSpPr>
        <p:spPr/>
        <p:txBody>
          <a:bodyPr/>
          <a:lstStyle/>
          <a:p>
            <a:fld id="{23DAD546-234E-4321-85E1-0CA48D334E5C}" type="slidenum">
              <a:rPr lang="en-GB" smtClean="0"/>
              <a:t>34</a:t>
            </a:fld>
            <a:endParaRPr lang="en-GB"/>
          </a:p>
        </p:txBody>
      </p:sp>
    </p:spTree>
    <p:extLst>
      <p:ext uri="{BB962C8B-B14F-4D97-AF65-F5344CB8AC3E}">
        <p14:creationId xmlns:p14="http://schemas.microsoft.com/office/powerpoint/2010/main" val="826057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35</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243C1F6F-2270-43DF-AA9B-DD0109AD9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F435035B-14F8-49BF-BFA4-CA46FA1E88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87044" name="Slide Number Placeholder 3">
            <a:extLst>
              <a:ext uri="{FF2B5EF4-FFF2-40B4-BE49-F238E27FC236}">
                <a16:creationId xmlns:a16="http://schemas.microsoft.com/office/drawing/2014/main" id="{735F2D7E-F227-4DA8-AE90-8ED4DBFF9F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32BA16-B2F9-419B-942C-98F52DA0CB5F}" type="slidenum">
              <a:rPr lang="en-GB" altLang="en-US" smtClean="0"/>
              <a:pPr/>
              <a:t>36</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37</a:t>
            </a:fld>
            <a:endParaRPr lang="en-GB"/>
          </a:p>
        </p:txBody>
      </p:sp>
    </p:spTree>
    <p:extLst>
      <p:ext uri="{BB962C8B-B14F-4D97-AF65-F5344CB8AC3E}">
        <p14:creationId xmlns:p14="http://schemas.microsoft.com/office/powerpoint/2010/main" val="41936783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C2F15000-8389-44BB-BA1B-5760B3CF8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3EEDF19A-2280-4D15-8BD1-CCED369A7C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0116" name="Slide Number Placeholder 3">
            <a:extLst>
              <a:ext uri="{FF2B5EF4-FFF2-40B4-BE49-F238E27FC236}">
                <a16:creationId xmlns:a16="http://schemas.microsoft.com/office/drawing/2014/main" id="{10033BB8-228B-4FB0-A09A-1BB0B8313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2E2801-BE73-4FA0-B361-D5B23EA5C423}" type="slidenum">
              <a:rPr lang="en-GB" altLang="en-US" smtClean="0"/>
              <a:pPr/>
              <a:t>38</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BB6D5DD1-35BD-420D-AA44-1D29C899DF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a:extLst>
              <a:ext uri="{FF2B5EF4-FFF2-40B4-BE49-F238E27FC236}">
                <a16:creationId xmlns:a16="http://schemas.microsoft.com/office/drawing/2014/main" id="{98FCD099-A21B-4ED8-80AF-3E3627C567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2164" name="Slide Number Placeholder 3">
            <a:extLst>
              <a:ext uri="{FF2B5EF4-FFF2-40B4-BE49-F238E27FC236}">
                <a16:creationId xmlns:a16="http://schemas.microsoft.com/office/drawing/2014/main" id="{2EB81846-B505-491B-8332-CCB7A5A934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4D17D3-A634-4313-9A3D-9ACCDC5234A3}" type="slidenum">
              <a:rPr lang="en-GB" altLang="en-US" smtClean="0"/>
              <a:pPr/>
              <a:t>39</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1085850"/>
            <a:ext cx="5486400" cy="3086100"/>
          </a:xfrm>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40</a:t>
            </a:fld>
            <a:endParaRPr lang="en-GB"/>
          </a:p>
        </p:txBody>
      </p:sp>
    </p:spTree>
    <p:extLst>
      <p:ext uri="{BB962C8B-B14F-4D97-AF65-F5344CB8AC3E}">
        <p14:creationId xmlns:p14="http://schemas.microsoft.com/office/powerpoint/2010/main" val="22250417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C946BCD2-8758-4E29-9A4C-8E70DDB0C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17A03A52-B045-43E5-B65D-28D5311C67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4212" name="Slide Number Placeholder 3">
            <a:extLst>
              <a:ext uri="{FF2B5EF4-FFF2-40B4-BE49-F238E27FC236}">
                <a16:creationId xmlns:a16="http://schemas.microsoft.com/office/drawing/2014/main" id="{180925E6-4514-4A18-828C-75DF8326BF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1F0349-5215-48C0-8BC3-DC3EBA287962}" type="slidenum">
              <a:rPr lang="en-GB" altLang="en-US" smtClean="0"/>
              <a:pPr/>
              <a:t>41</a:t>
            </a:fld>
            <a:endParaRPr lang="en-GB"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42</a:t>
            </a:fld>
            <a:endParaRPr lang="en-GB"/>
          </a:p>
        </p:txBody>
      </p:sp>
    </p:spTree>
    <p:extLst>
      <p:ext uri="{BB962C8B-B14F-4D97-AF65-F5344CB8AC3E}">
        <p14:creationId xmlns:p14="http://schemas.microsoft.com/office/powerpoint/2010/main" val="2401772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5EE5B663-907C-41F0-AECA-2B3CB83A2691}" type="datetimeFigureOut">
              <a:rPr lang="en-GB" smtClean="0"/>
              <a:t>03/02/2022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39974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5EE5B663-907C-41F0-AECA-2B3CB83A2691}" type="datetimeFigureOut">
              <a:rPr lang="en-GB" smtClean="0"/>
              <a:t>03/02/2022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09249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5EE5B663-907C-41F0-AECA-2B3CB83A2691}" type="datetimeFigureOut">
              <a:rPr lang="en-GB" smtClean="0"/>
              <a:t>03/02/2022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41464652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5EE5B663-907C-41F0-AECA-2B3CB83A2691}" type="datetimeFigureOut">
              <a:rPr lang="en-GB" smtClean="0"/>
              <a:t>03/02/2022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75145779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5EE5B663-907C-41F0-AECA-2B3CB83A2691}" type="datetimeFigureOut">
              <a:rPr lang="en-GB" smtClean="0"/>
              <a:t>03/02/2022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5856462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5EE5B663-907C-41F0-AECA-2B3CB83A2691}" type="datetimeFigureOut">
              <a:rPr lang="en-GB" smtClean="0"/>
              <a:t>03/02/2022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70848262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5EE5B663-907C-41F0-AECA-2B3CB83A2691}" type="datetimeFigureOut">
              <a:rPr lang="en-GB" smtClean="0"/>
              <a:t>03/02/2022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116753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5EE5B663-907C-41F0-AECA-2B3CB83A2691}" type="datetimeFigureOut">
              <a:rPr lang="en-GB" smtClean="0"/>
              <a:t>03/02/2022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6882549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5EE5B663-907C-41F0-AECA-2B3CB83A2691}" type="datetimeFigureOut">
              <a:rPr lang="en-GB" smtClean="0"/>
              <a:t>03/02/2022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51571953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5EE5B663-907C-41F0-AECA-2B3CB83A2691}" type="datetimeFigureOut">
              <a:rPr lang="en-GB" smtClean="0"/>
              <a:t>03/02/2022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256113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5EE5B663-907C-41F0-AECA-2B3CB83A2691}" type="datetimeFigureOut">
              <a:rPr lang="en-GB" smtClean="0"/>
              <a:t>03/02/2022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816307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30712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5EE5B663-907C-41F0-AECA-2B3CB83A2691}" type="datetimeFigureOut">
              <a:rPr lang="en-GB" smtClean="0"/>
              <a:t>03/02/2022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6A25B105-B314-4D5B-86C9-1C88EA13D0D8}" type="slidenum">
              <a:rPr lang="en-GB" smtClean="0"/>
              <a:t>‹#›</a:t>
            </a:fld>
            <a:endParaRPr lang="en-GB"/>
          </a:p>
        </p:txBody>
      </p:sp>
    </p:spTree>
    <p:extLst>
      <p:ext uri="{BB962C8B-B14F-4D97-AF65-F5344CB8AC3E}">
        <p14:creationId xmlns:p14="http://schemas.microsoft.com/office/powerpoint/2010/main" val="1454170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etrBjAg2ESY"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4-f1PpCD8VQ" TargetMode="External"/><Relationship Id="rId5" Type="http://schemas.openxmlformats.org/officeDocument/2006/relationships/hyperlink" Target="https://youtu.be/6DMId2bTles" TargetMode="External"/><Relationship Id="rId4" Type="http://schemas.openxmlformats.org/officeDocument/2006/relationships/hyperlink" Target="https://youtu.be/9kVLjnGIuOg"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5.xml"/><Relationship Id="rId5" Type="http://schemas.openxmlformats.org/officeDocument/2006/relationships/image" Target="../media/image14.jp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cgcymru.org.uk/y-ddeddf/?force=2"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Footer Placeholder 6">
            <a:extLst>
              <a:ext uri="{FF2B5EF4-FFF2-40B4-BE49-F238E27FC236}">
                <a16:creationId xmlns:a16="http://schemas.microsoft.com/office/drawing/2014/main" id="{0FAC9F97-1607-4337-AAE5-D497CDE8AA0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sz="2000" dirty="0"/>
          </a:p>
        </p:txBody>
      </p:sp>
      <p:sp>
        <p:nvSpPr>
          <p:cNvPr id="3" name="Content Placeholder 2">
            <a:extLst>
              <a:ext uri="{FF2B5EF4-FFF2-40B4-BE49-F238E27FC236}">
                <a16:creationId xmlns:a16="http://schemas.microsoft.com/office/drawing/2014/main" id="{B1E365EF-A521-45A0-8BD4-7DD225B6C427}"/>
              </a:ext>
            </a:extLst>
          </p:cNvPr>
          <p:cNvSpPr>
            <a:spLocks noGrp="1"/>
          </p:cNvSpPr>
          <p:nvPr>
            <p:ph idx="1"/>
          </p:nvPr>
        </p:nvSpPr>
        <p:spPr/>
        <p:txBody>
          <a:bodyPr/>
          <a:lstStyle/>
          <a:p>
            <a:pPr marL="109537" indent="0">
              <a:buNone/>
            </a:pPr>
            <a:endParaRPr lang="en-GB" dirty="0"/>
          </a:p>
        </p:txBody>
      </p:sp>
      <p:sp>
        <p:nvSpPr>
          <p:cNvPr id="2" name="Title 1">
            <a:extLst>
              <a:ext uri="{FF2B5EF4-FFF2-40B4-BE49-F238E27FC236}">
                <a16:creationId xmlns:a16="http://schemas.microsoft.com/office/drawing/2014/main" id="{57DC5D25-AE7B-4155-ADDE-E3284B2503D2}"/>
              </a:ext>
            </a:extLst>
          </p:cNvPr>
          <p:cNvSpPr>
            <a:spLocks noGrp="1"/>
          </p:cNvSpPr>
          <p:nvPr>
            <p:ph type="title"/>
          </p:nvPr>
        </p:nvSpPr>
        <p:spPr>
          <a:xfrm>
            <a:off x="609600" y="274638"/>
            <a:ext cx="10972800" cy="804861"/>
          </a:xfrm>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sz="4900" dirty="0"/>
              <a:t>Porth Agored</a:t>
            </a:r>
            <a:br>
              <a:rPr lang="cy-GB" sz="4900" dirty="0"/>
            </a:br>
            <a:r>
              <a:rPr lang="cy-GB" sz="4900" dirty="0"/>
              <a:t>Tystysgrif i Raddedigion Gweithdy </a:t>
            </a:r>
            <a:br>
              <a:rPr lang="cy-GB" sz="4900" dirty="0"/>
            </a:br>
            <a:r>
              <a:rPr lang="cy-GB" sz="4900" dirty="0"/>
              <a:t>Cadarnhau 2</a:t>
            </a:r>
            <a:br>
              <a:rPr lang="cy-GB" dirty="0"/>
            </a:br>
            <a:br>
              <a:rPr lang="cy-GB" dirty="0"/>
            </a:br>
            <a:r>
              <a:rPr lang="cy-GB" altLang="en-US" sz="3600" dirty="0"/>
              <a:t>Cydweithio a Chyd-gynhyrchu </a:t>
            </a:r>
            <a:br>
              <a:rPr lang="cy-GB" altLang="en-US" sz="3600" dirty="0"/>
            </a:br>
            <a:r>
              <a:rPr lang="cy-GB" altLang="en-US" sz="3600" dirty="0"/>
              <a:t>Arsylwad- Tasg 2</a:t>
            </a:r>
            <a:br>
              <a:rPr lang="cy-GB" altLang="en-US" sz="3600" dirty="0">
                <a:highlight>
                  <a:srgbClr val="FFFF00"/>
                </a:highlight>
              </a:rPr>
            </a:br>
            <a:r>
              <a:rPr lang="cy-GB" altLang="en-US" sz="3600" dirty="0"/>
              <a:t>Cyd-destun Cymreig </a:t>
            </a:r>
            <a:br>
              <a:rPr lang="cy-GB" altLang="en-US" sz="4400" dirty="0"/>
            </a:br>
            <a:endParaRPr lang="cy-GB" dirty="0"/>
          </a:p>
        </p:txBody>
      </p:sp>
      <p:sp>
        <p:nvSpPr>
          <p:cNvPr id="12291" name="Slide Number Placeholder 5">
            <a:extLst>
              <a:ext uri="{FF2B5EF4-FFF2-40B4-BE49-F238E27FC236}">
                <a16:creationId xmlns:a16="http://schemas.microsoft.com/office/drawing/2014/main" id="{6AF24C7F-734F-4656-B2FB-6499BA6B54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2D894A-E71F-4CE5-8A2C-D1B8B00FAC2C}"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609600" y="1628383"/>
            <a:ext cx="10972800" cy="4612161"/>
          </a:xfrm>
        </p:spPr>
        <p:txBody>
          <a:bodyPr/>
          <a:lstStyle/>
          <a:p>
            <a:pPr lvl="0"/>
            <a:r>
              <a:rPr lang="cy-GB" dirty="0"/>
              <a:t>Cyfrinachedd</a:t>
            </a:r>
          </a:p>
          <a:p>
            <a:pPr lvl="0"/>
            <a:r>
              <a:rPr lang="cy-GB" dirty="0"/>
              <a:t>Parch</a:t>
            </a:r>
          </a:p>
          <a:p>
            <a:pPr lvl="0"/>
            <a:r>
              <a:rPr lang="cy-GB" dirty="0"/>
              <a:t>Un person i siarad ar y tro. Plîs defnyddiwch y botwm ‘llaw i fyny’ os hoffech wneud sylw.</a:t>
            </a:r>
          </a:p>
          <a:p>
            <a:pPr lvl="0"/>
            <a:r>
              <a:rPr lang="cy-GB" dirty="0"/>
              <a:t>Defnyddiwch y bocs trafod yn ystod y cyflwyniad i ofyn cwestiwn neu i ychwanegu sylw</a:t>
            </a:r>
          </a:p>
          <a:p>
            <a:pPr lvl="0"/>
            <a:r>
              <a:rPr lang="cy-GB" dirty="0"/>
              <a:t>Cyfraniad- plîs cyfrannwch a cheisiwch gadw ffocws</a:t>
            </a:r>
          </a:p>
          <a:p>
            <a:pPr lvl="0"/>
            <a:r>
              <a:rPr lang="cy-GB" dirty="0"/>
              <a:t>Camerâu ymlaen heblaw bod hynny yn effeithio ar gyswllt y we. Pan yn gweithio mewn grwpiau, plîs gadewch y camera ymlaen.</a:t>
            </a:r>
          </a:p>
          <a:p>
            <a:pPr lvl="0"/>
            <a:endParaRPr lang="cy-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789709" y="313150"/>
            <a:ext cx="10972800" cy="1315233"/>
          </a:xfrm>
        </p:spPr>
        <p:txBody>
          <a:bodyPr>
            <a:normAutofit fontScale="90000"/>
          </a:bodyPr>
          <a:lstStyle/>
          <a:p>
            <a:r>
              <a:rPr lang="en-GB" u="sng" dirty="0"/>
              <a:t> </a:t>
            </a:r>
            <a:br>
              <a:rPr lang="en-GB" dirty="0"/>
            </a:b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01D805D6-44AB-4003-B452-8BDD9AB07BAA}"/>
              </a:ext>
            </a:extLst>
          </p:cNvPr>
          <p:cNvSpPr>
            <a:spLocks noGrp="1"/>
          </p:cNvSpPr>
          <p:nvPr>
            <p:ph idx="1"/>
          </p:nvPr>
        </p:nvSpPr>
        <p:spPr>
          <a:xfrm>
            <a:off x="609600" y="1131215"/>
            <a:ext cx="10972800" cy="5213023"/>
          </a:xfrm>
        </p:spPr>
        <p:txBody>
          <a:bodyPr/>
          <a:lstStyle/>
          <a:p>
            <a:r>
              <a:rPr lang="cy-GB" dirty="0"/>
              <a:t>Ystyried beth yw ystyr cydweithio, cyd-gynhyrchu a chyfranogiad.</a:t>
            </a:r>
          </a:p>
          <a:p>
            <a:r>
              <a:rPr lang="cy-GB" dirty="0"/>
              <a:t>Datblygu eich dealltwriaeth o sut i dystiolaethu’r amcan dysgu GCC, o gydweithio gyda phobl sydd angen gofal a chefnogaeth, eu gofalwyr a bobl proffesiynol eraill, o fewn y portffolio. </a:t>
            </a:r>
          </a:p>
          <a:p>
            <a:r>
              <a:rPr lang="cy-GB" dirty="0"/>
              <a:t>Cynyddu dealltwriaeth o ymgymryd ac o ysgrifennu’r arsylwad o ymarfer- Tasg 2.</a:t>
            </a:r>
          </a:p>
          <a:p>
            <a:r>
              <a:rPr lang="cy-GB" dirty="0"/>
              <a:t>Datblygu dealltwriaeth o ymarfer beirniadol a sut mae hyn yn plethu i werthoedd, moeseg a dulliau cyfathrebu.</a:t>
            </a:r>
          </a:p>
          <a:p>
            <a:r>
              <a:rPr lang="cy-GB" dirty="0"/>
              <a:t>Datblygu dealltwriaeth o Ymarfer yng Nghymru a sut i ddangos tystiolaeth o fewn y portffolio.</a:t>
            </a:r>
          </a:p>
          <a:p>
            <a:endParaRPr lang="cy-GB" dirty="0"/>
          </a:p>
        </p:txBody>
      </p:sp>
      <p:sp>
        <p:nvSpPr>
          <p:cNvPr id="3" name="Teitl 2">
            <a:extLst>
              <a:ext uri="{FF2B5EF4-FFF2-40B4-BE49-F238E27FC236}">
                <a16:creationId xmlns:a16="http://schemas.microsoft.com/office/drawing/2014/main" id="{C5B3D3E1-BDC4-41F2-8E41-783DE8874F80}"/>
              </a:ext>
            </a:extLst>
          </p:cNvPr>
          <p:cNvSpPr>
            <a:spLocks noGrp="1"/>
          </p:cNvSpPr>
          <p:nvPr>
            <p:ph type="title"/>
          </p:nvPr>
        </p:nvSpPr>
        <p:spPr/>
        <p:txBody>
          <a:bodyPr/>
          <a:lstStyle/>
          <a:p>
            <a:r>
              <a:rPr lang="cy-GB" dirty="0"/>
              <a:t>Amcanion</a:t>
            </a:r>
          </a:p>
        </p:txBody>
      </p:sp>
    </p:spTree>
    <p:extLst>
      <p:ext uri="{BB962C8B-B14F-4D97-AF65-F5344CB8AC3E}">
        <p14:creationId xmlns:p14="http://schemas.microsoft.com/office/powerpoint/2010/main" val="219237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2FE54-0F39-4280-801F-E05046B52161}"/>
              </a:ext>
            </a:extLst>
          </p:cNvPr>
          <p:cNvSpPr>
            <a:spLocks noGrp="1"/>
          </p:cNvSpPr>
          <p:nvPr>
            <p:ph type="title"/>
          </p:nvPr>
        </p:nvSpPr>
        <p:spPr>
          <a:xfrm>
            <a:off x="609600" y="274638"/>
            <a:ext cx="10972800" cy="822642"/>
          </a:xfrm>
        </p:spPr>
        <p:txBody>
          <a:bodyPr>
            <a:normAutofit fontScale="90000"/>
          </a:bodyPr>
          <a:lstStyle/>
          <a:p>
            <a:br>
              <a:rPr lang="en-GB" dirty="0">
                <a:effectLst>
                  <a:outerShdw blurRad="31750" dist="25400" dir="5400000" algn="tl">
                    <a:srgbClr val="000000">
                      <a:alpha val="25000"/>
                    </a:srgbClr>
                  </a:outerShdw>
                </a:effectLst>
              </a:rPr>
            </a:br>
            <a:r>
              <a:rPr lang="en-GB" dirty="0" err="1">
                <a:effectLst>
                  <a:outerShdw blurRad="31750" dist="25400" dir="5400000" algn="tl">
                    <a:srgbClr val="000000">
                      <a:alpha val="25000"/>
                    </a:srgbClr>
                  </a:outerShdw>
                </a:effectLst>
              </a:rPr>
              <a:t>Cydweithio</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Cyd-Gynhyrchu</a:t>
            </a:r>
            <a:br>
              <a:rPr lang="cy-GB" dirty="0">
                <a:effectLst/>
              </a:rPr>
            </a:br>
            <a:endParaRPr lang="en-GB" dirty="0">
              <a:highlight>
                <a:srgbClr val="FFFF00"/>
              </a:highlight>
            </a:endParaRPr>
          </a:p>
        </p:txBody>
      </p:sp>
      <p:sp>
        <p:nvSpPr>
          <p:cNvPr id="3" name="Content Placeholder 2">
            <a:extLst>
              <a:ext uri="{FF2B5EF4-FFF2-40B4-BE49-F238E27FC236}">
                <a16:creationId xmlns:a16="http://schemas.microsoft.com/office/drawing/2014/main" id="{AD8424C9-E3F3-445F-8288-FBAACD96352E}"/>
              </a:ext>
            </a:extLst>
          </p:cNvPr>
          <p:cNvSpPr>
            <a:spLocks noGrp="1"/>
          </p:cNvSpPr>
          <p:nvPr>
            <p:ph idx="1"/>
          </p:nvPr>
        </p:nvSpPr>
        <p:spPr>
          <a:xfrm>
            <a:off x="609600" y="1097280"/>
            <a:ext cx="10972800" cy="4909820"/>
          </a:xfrm>
        </p:spPr>
        <p:txBody>
          <a:bodyPr/>
          <a:lstStyle/>
          <a:p>
            <a:r>
              <a:rPr lang="en-GB" sz="2800" b="1" dirty="0" err="1"/>
              <a:t>Ymarferiad</a:t>
            </a:r>
            <a:r>
              <a:rPr lang="en-GB" sz="2800" b="1" dirty="0"/>
              <a:t> 1</a:t>
            </a:r>
          </a:p>
          <a:p>
            <a:r>
              <a:rPr lang="cy-GB" sz="2800" dirty="0"/>
              <a:t>Beth rydych yn ei feddwl yw ystyr </a:t>
            </a:r>
            <a:r>
              <a:rPr lang="cy-GB" sz="2800" b="1" dirty="0"/>
              <a:t>cydweithio/cyd-gynhyrchu </a:t>
            </a:r>
            <a:r>
              <a:rPr lang="cy-GB" sz="2800" dirty="0"/>
              <a:t>fel y cyfeirir atynt yn  </a:t>
            </a:r>
            <a:r>
              <a:rPr lang="cy-GB" sz="2800" i="1" dirty="0"/>
              <a:t>Neddf Gwasanaethau Cymdeithasol a Llesiant (Cymru) 2014?  </a:t>
            </a:r>
            <a:r>
              <a:rPr lang="cy-GB" sz="2800" dirty="0"/>
              <a:t>(D.S. A yw hyn yn golygu'r un peth â phartneriaeth neu ymgynghoriad?)</a:t>
            </a:r>
            <a:endParaRPr lang="en-GB" sz="2800" dirty="0"/>
          </a:p>
          <a:p>
            <a:r>
              <a:rPr lang="cy-GB" sz="2800" dirty="0"/>
              <a:t>Yn eich barn chi, beth yw’r </a:t>
            </a:r>
            <a:r>
              <a:rPr lang="cy-GB" sz="2800" b="1" dirty="0"/>
              <a:t>prif ‘yrwyr’</a:t>
            </a:r>
            <a:r>
              <a:rPr lang="cy-GB" sz="2800" dirty="0"/>
              <a:t> ar gyfer dull mwy cydweithredol mewn gwaith cymdeithasol? (Ystyriwch ddeilliannau posib, ynghyd â deddfwriaeth berthnasol). </a:t>
            </a:r>
            <a:endParaRPr lang="en-GB" sz="2800" dirty="0"/>
          </a:p>
          <a:p>
            <a:r>
              <a:rPr lang="en-GB" dirty="0" err="1"/>
              <a:t>Trafodaeth</a:t>
            </a:r>
            <a:r>
              <a:rPr lang="en-GB" dirty="0"/>
              <a:t> </a:t>
            </a:r>
            <a:r>
              <a:rPr lang="en-GB" dirty="0" err="1"/>
              <a:t>grwp</a:t>
            </a:r>
            <a:r>
              <a:rPr lang="en-GB" dirty="0"/>
              <a:t>- </a:t>
            </a:r>
            <a:r>
              <a:rPr lang="en-GB" dirty="0" err="1"/>
              <a:t>adborth</a:t>
            </a:r>
            <a:r>
              <a:rPr lang="en-GB" dirty="0"/>
              <a:t> </a:t>
            </a:r>
            <a:r>
              <a:rPr lang="en-GB" dirty="0" err="1"/>
              <a:t>o’r</a:t>
            </a:r>
            <a:r>
              <a:rPr lang="en-GB" dirty="0"/>
              <a:t> </a:t>
            </a:r>
            <a:r>
              <a:rPr lang="en-GB" dirty="0" err="1"/>
              <a:t>ymarferiad</a:t>
            </a:r>
            <a:endParaRPr lang="en-GB" dirty="0"/>
          </a:p>
          <a:p>
            <a:endParaRPr lang="en-GB" dirty="0"/>
          </a:p>
        </p:txBody>
      </p:sp>
    </p:spTree>
    <p:extLst>
      <p:ext uri="{BB962C8B-B14F-4D97-AF65-F5344CB8AC3E}">
        <p14:creationId xmlns:p14="http://schemas.microsoft.com/office/powerpoint/2010/main" val="363289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83DC7B3-DF60-4C15-A476-8308BE23EEAA}"/>
              </a:ext>
            </a:extLst>
          </p:cNvPr>
          <p:cNvSpPr>
            <a:spLocks noGrp="1"/>
          </p:cNvSpPr>
          <p:nvPr>
            <p:ph idx="1"/>
          </p:nvPr>
        </p:nvSpPr>
        <p:spPr>
          <a:xfrm>
            <a:off x="809896" y="1724298"/>
            <a:ext cx="9400903" cy="4282804"/>
          </a:xfrm>
        </p:spPr>
        <p:txBody>
          <a:bodyPr/>
          <a:lstStyle/>
          <a:p>
            <a:pPr marL="109537" indent="0">
              <a:buNone/>
              <a:defRPr/>
            </a:pPr>
            <a:r>
              <a:rPr lang="en-GB" dirty="0">
                <a:latin typeface="Arial" panose="020B0604020202020204" pitchFamily="34" charset="0"/>
                <a:cs typeface="Arial" panose="020B0604020202020204" pitchFamily="34" charset="0"/>
              </a:rPr>
              <a:t>Collaboration: To work with another on a project</a:t>
            </a:r>
          </a:p>
          <a:p>
            <a:pPr marL="109537" indent="0">
              <a:buNone/>
              <a:defRPr/>
            </a:pPr>
            <a:r>
              <a:rPr lang="en-GB" sz="1400" dirty="0">
                <a:latin typeface="Arial" panose="020B0604020202020204" pitchFamily="34" charset="0"/>
                <a:cs typeface="Arial" panose="020B0604020202020204" pitchFamily="34" charset="0"/>
              </a:rPr>
              <a:t>Collins English Dictionary</a:t>
            </a:r>
          </a:p>
          <a:p>
            <a:pPr marL="109537" indent="0">
              <a:buNone/>
              <a:defRPr/>
            </a:pPr>
            <a:r>
              <a:rPr lang="en-GB" dirty="0">
                <a:latin typeface="Arial" panose="020B0604020202020204" pitchFamily="34" charset="0"/>
                <a:cs typeface="Arial" panose="020B0604020202020204" pitchFamily="34" charset="0"/>
              </a:rPr>
              <a:t>Co-production: Citizens and professionals sharing power and working together as equal partners</a:t>
            </a:r>
          </a:p>
          <a:p>
            <a:pPr marL="109537" indent="0">
              <a:buNone/>
              <a:defRPr/>
            </a:pPr>
            <a:r>
              <a:rPr lang="cy-GB" sz="2800" dirty="0">
                <a:latin typeface="Arial" panose="020B0604020202020204" pitchFamily="34" charset="0"/>
                <a:cs typeface="Arial" panose="020B0604020202020204" pitchFamily="34" charset="0"/>
              </a:rPr>
              <a:t>Dylai cyd-gynhyrchu geisio: </a:t>
            </a:r>
          </a:p>
          <a:p>
            <a:pPr>
              <a:defRPr/>
            </a:pPr>
            <a:r>
              <a:rPr lang="cy-GB" sz="2800" dirty="0">
                <a:latin typeface="Arial" panose="020B0604020202020204" pitchFamily="34" charset="0"/>
                <a:cs typeface="Arial" panose="020B0604020202020204" pitchFamily="34" charset="0"/>
              </a:rPr>
              <a:t>Adnabod pobl fel asedau sydd â chyfraniad positif i’w wneud i ddyluniad a gweithrediad y gwasanaethau maent yn eu defnyddio sy’n adeiladu ar alluoedd</a:t>
            </a:r>
          </a:p>
          <a:p>
            <a:pPr marL="109537" indent="0">
              <a:buNone/>
              <a:defRPr/>
            </a:pPr>
            <a:endParaRPr lang="en-GB" dirty="0">
              <a:latin typeface="Arial" panose="020B0604020202020204" pitchFamily="34" charset="0"/>
              <a:cs typeface="Arial" panose="020B0604020202020204" pitchFamily="34" charset="0"/>
            </a:endParaRPr>
          </a:p>
          <a:p>
            <a:pPr marL="109537" indent="0">
              <a:buNone/>
              <a:defRPr/>
            </a:pPr>
            <a:r>
              <a:rPr lang="en-GB" sz="1400" dirty="0" err="1">
                <a:latin typeface="Arial" panose="020B0604020202020204" pitchFamily="34" charset="0"/>
                <a:cs typeface="Arial" panose="020B0604020202020204" pitchFamily="34" charset="0"/>
              </a:rPr>
              <a:t>Deddf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Gwasanaethau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Cymdeithasol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Llesiant</a:t>
            </a:r>
            <a:r>
              <a:rPr lang="en-GB" sz="1400" dirty="0">
                <a:latin typeface="Arial" panose="020B0604020202020204" pitchFamily="34" charset="0"/>
                <a:cs typeface="Arial" panose="020B0604020202020204" pitchFamily="34" charset="0"/>
              </a:rPr>
              <a:t> (Cymru) 2014 </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2E066AC1-3893-400C-A552-45E59FD5C9DE}"/>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Diffinio cydweithredu, cyd-gynhyrchu a Phartneriaeth</a:t>
            </a:r>
          </a:p>
        </p:txBody>
      </p:sp>
      <p:sp>
        <p:nvSpPr>
          <p:cNvPr id="18437" name="Slide Number Placeholder 6">
            <a:extLst>
              <a:ext uri="{FF2B5EF4-FFF2-40B4-BE49-F238E27FC236}">
                <a16:creationId xmlns:a16="http://schemas.microsoft.com/office/drawing/2014/main" id="{2FE1EFDE-7F5C-4CC3-9162-2DEDD018071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AD8DB6-015F-4C00-BCA6-7A3DC960E65E}" type="slidenum">
              <a:rPr lang="en-GB" altLang="en-US" smtClean="0"/>
              <a:pPr/>
              <a:t>5</a:t>
            </a:fld>
            <a:endParaRPr lang="en-GB" altLang="en-US"/>
          </a:p>
        </p:txBody>
      </p:sp>
      <p:pic>
        <p:nvPicPr>
          <p:cNvPr id="18436" name="Picture 7">
            <a:extLst>
              <a:ext uri="{FF2B5EF4-FFF2-40B4-BE49-F238E27FC236}">
                <a16:creationId xmlns:a16="http://schemas.microsoft.com/office/drawing/2014/main" id="{EE075793-A75B-461A-AAF3-69605D46B1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31620" y="4422054"/>
            <a:ext cx="3786813" cy="235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a:extLst>
              <a:ext uri="{FF2B5EF4-FFF2-40B4-BE49-F238E27FC236}">
                <a16:creationId xmlns:a16="http://schemas.microsoft.com/office/drawing/2014/main" id="{56FFF5FA-505E-4227-B516-66508ED1F32D}"/>
              </a:ext>
            </a:extLst>
          </p:cNvPr>
          <p:cNvSpPr txBox="1">
            <a:spLocks noChangeArrowheads="1"/>
          </p:cNvSpPr>
          <p:nvPr/>
        </p:nvSpPr>
        <p:spPr bwMode="auto">
          <a:xfrm>
            <a:off x="2135189" y="549276"/>
            <a:ext cx="7705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3600" b="1" dirty="0">
                <a:latin typeface="Arial" panose="020B0604020202020204" pitchFamily="34" charset="0"/>
              </a:rPr>
              <a:t>Cydweithio Rhyng-broffesiynol</a:t>
            </a:r>
          </a:p>
        </p:txBody>
      </p:sp>
      <p:sp>
        <p:nvSpPr>
          <p:cNvPr id="28675" name="TextBox 4">
            <a:extLst>
              <a:ext uri="{FF2B5EF4-FFF2-40B4-BE49-F238E27FC236}">
                <a16:creationId xmlns:a16="http://schemas.microsoft.com/office/drawing/2014/main" id="{7FB7A06E-8050-46EE-9261-041414EA0804}"/>
              </a:ext>
            </a:extLst>
          </p:cNvPr>
          <p:cNvSpPr txBox="1">
            <a:spLocks noChangeArrowheads="1"/>
          </p:cNvSpPr>
          <p:nvPr/>
        </p:nvSpPr>
        <p:spPr bwMode="auto">
          <a:xfrm>
            <a:off x="1377538" y="1052513"/>
            <a:ext cx="93696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i="1" dirty="0">
                <a:latin typeface="Arial" panose="020B0604020202020204" pitchFamily="34" charset="0"/>
              </a:rPr>
              <a:t>...in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8676" name="Picture 3">
            <a:extLst>
              <a:ext uri="{FF2B5EF4-FFF2-40B4-BE49-F238E27FC236}">
                <a16:creationId xmlns:a16="http://schemas.microsoft.com/office/drawing/2014/main" id="{C6A0C9CD-59CA-434A-ABE8-F068EA2314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9475" y="4591943"/>
            <a:ext cx="3894657" cy="218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Slide Number Placeholder 4">
            <a:extLst>
              <a:ext uri="{FF2B5EF4-FFF2-40B4-BE49-F238E27FC236}">
                <a16:creationId xmlns:a16="http://schemas.microsoft.com/office/drawing/2014/main" id="{E14453AD-6715-49CC-B660-594B9962662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D366DD-B218-49EE-AFE8-5DE5AF86E31A}"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993D9-FE0F-4E11-B466-0A7D3DD6D322}"/>
              </a:ext>
            </a:extLst>
          </p:cNvPr>
          <p:cNvSpPr>
            <a:spLocks noGrp="1"/>
          </p:cNvSpPr>
          <p:nvPr>
            <p:ph idx="1"/>
          </p:nvPr>
        </p:nvSpPr>
        <p:spPr>
          <a:xfrm>
            <a:off x="890649" y="1196976"/>
            <a:ext cx="10390909" cy="5040313"/>
          </a:xfrm>
        </p:spPr>
        <p:txBody>
          <a:bodyPr/>
          <a:lstStyle/>
          <a:p>
            <a:pPr marL="354013" indent="-354013">
              <a:spcAft>
                <a:spcPts val="600"/>
              </a:spcAft>
              <a:buFont typeface="Wingdings" pitchFamily="2" charset="2"/>
              <a:buChar char="Ø"/>
              <a:defRPr/>
            </a:pPr>
            <a:r>
              <a:rPr lang="cy-GB" sz="2400" dirty="0">
                <a:latin typeface="Arial" charset="0"/>
                <a:cs typeface="Arial" charset="0"/>
              </a:rPr>
              <a:t>Datblygu cyd-ddealltwriaeth o’r berthynas; gan gynnwys rhannu gwybodaeth</a:t>
            </a:r>
          </a:p>
          <a:p>
            <a:pPr marL="354013" indent="-354013">
              <a:spcAft>
                <a:spcPts val="600"/>
              </a:spcAft>
              <a:buFont typeface="Wingdings" pitchFamily="2" charset="2"/>
              <a:buChar char="Ø"/>
              <a:defRPr/>
            </a:pPr>
            <a:r>
              <a:rPr lang="cy-GB" sz="2400" dirty="0">
                <a:latin typeface="Arial" charset="0"/>
                <a:cs typeface="Arial" charset="0"/>
              </a:rPr>
              <a:t>Uchafu dewis a rheolaeth; tra’n parhau’n onest am y dewisiadau sydd ar gael</a:t>
            </a:r>
          </a:p>
          <a:p>
            <a:pPr marL="354013" indent="-354013">
              <a:buFont typeface="Wingdings" pitchFamily="2" charset="2"/>
              <a:buChar char="Ø"/>
              <a:defRPr/>
            </a:pPr>
            <a:r>
              <a:rPr lang="cy-GB" sz="2400" dirty="0">
                <a:latin typeface="Arial" charset="0"/>
                <a:cs typeface="Arial" charset="0"/>
              </a:rPr>
              <a:t>Ymatebolrwydd; yn ymarferol ac yn emosiynol </a:t>
            </a:r>
          </a:p>
          <a:p>
            <a:pPr marL="354013" indent="-354013">
              <a:buFont typeface="Wingdings" pitchFamily="2" charset="2"/>
              <a:buChar char="Ø"/>
              <a:defRPr/>
            </a:pPr>
            <a:r>
              <a:rPr lang="cy-GB" sz="2400" dirty="0">
                <a:latin typeface="Arial" charset="0"/>
                <a:cs typeface="Arial" charset="0"/>
              </a:rPr>
              <a:t>Dibynadwyedd; yn effeithio ymddiriedaeth a hyder yn fawr</a:t>
            </a:r>
          </a:p>
          <a:p>
            <a:pPr marL="354013" indent="-354013">
              <a:buFont typeface="Wingdings" pitchFamily="2" charset="2"/>
              <a:buChar char="Ø"/>
              <a:defRPr/>
            </a:pPr>
            <a:r>
              <a:rPr lang="cy-GB" sz="2400" dirty="0">
                <a:latin typeface="Arial" charset="0"/>
                <a:cs typeface="Arial" charset="0"/>
              </a:rPr>
              <a:t>Gonestrwydd; gan gynnwys cyfleu newyddion nad ydyw pobl yn dymuno ei glywed</a:t>
            </a:r>
          </a:p>
          <a:p>
            <a:pPr marL="354013" indent="-354013">
              <a:buFont typeface="Wingdings" pitchFamily="2" charset="2"/>
              <a:buChar char="Ø"/>
              <a:defRPr/>
            </a:pPr>
            <a:r>
              <a:rPr lang="cy-GB" sz="2400" dirty="0">
                <a:latin typeface="Arial" charset="0"/>
                <a:cs typeface="Arial" charset="0"/>
              </a:rPr>
              <a:t>Cymryd pwyll; hyn yn newid ansawdd y gwaith a wneir</a:t>
            </a:r>
          </a:p>
          <a:p>
            <a:pPr marL="354013" indent="-354013">
              <a:buFont typeface="Wingdings" pitchFamily="2" charset="2"/>
              <a:buChar char="Ø"/>
              <a:defRPr/>
            </a:pPr>
            <a:r>
              <a:rPr lang="cy-GB" sz="2400" dirty="0">
                <a:latin typeface="Arial" charset="0"/>
                <a:cs typeface="Arial" charset="0"/>
              </a:rPr>
              <a:t>Parch; cysyniad </a:t>
            </a:r>
            <a:r>
              <a:rPr lang="cy-GB" sz="2400" dirty="0" err="1">
                <a:latin typeface="Arial" charset="0"/>
                <a:cs typeface="Arial" charset="0"/>
              </a:rPr>
              <a:t>trosfwaol</a:t>
            </a:r>
            <a:r>
              <a:rPr lang="cy-GB" sz="2400" dirty="0">
                <a:latin typeface="Arial" charset="0"/>
                <a:cs typeface="Arial" charset="0"/>
              </a:rPr>
              <a:t> sy’n ymwneud â gwerthoedd gwaith cymdeithasol </a:t>
            </a:r>
          </a:p>
          <a:p>
            <a:pPr marL="0" indent="0">
              <a:buNone/>
              <a:defRPr/>
            </a:pPr>
            <a:r>
              <a:rPr lang="en-GB" sz="1400" i="1" dirty="0" err="1">
                <a:latin typeface="Arial" charset="0"/>
                <a:cs typeface="Arial" charset="0"/>
              </a:rPr>
              <a:t>Koprowska</a:t>
            </a:r>
            <a:r>
              <a:rPr lang="en-GB" sz="1400" i="1" dirty="0">
                <a:latin typeface="Arial" charset="0"/>
                <a:cs typeface="Arial" charset="0"/>
              </a:rPr>
              <a:t>, J (2020) </a:t>
            </a:r>
          </a:p>
          <a:p>
            <a:pPr marL="0" indent="0">
              <a:buNone/>
              <a:defRPr/>
            </a:pPr>
            <a:r>
              <a:rPr lang="en-GB" sz="1400" i="1" dirty="0">
                <a:latin typeface="Arial" charset="0"/>
                <a:cs typeface="Arial" charset="0"/>
              </a:rPr>
              <a:t>“Communication &amp; Interpersonal Skills in Social Work”, </a:t>
            </a:r>
          </a:p>
          <a:p>
            <a:pPr marL="0" indent="0">
              <a:buNone/>
              <a:defRPr/>
            </a:pPr>
            <a:r>
              <a:rPr lang="en-GB" sz="1400" i="1" dirty="0">
                <a:latin typeface="Arial" charset="0"/>
                <a:cs typeface="Arial" charset="0"/>
              </a:rPr>
              <a:t>                : Learning Matters Ltd.</a:t>
            </a:r>
          </a:p>
          <a:p>
            <a:pPr>
              <a:defRPr/>
            </a:pPr>
            <a:endParaRPr lang="en-GB" dirty="0"/>
          </a:p>
        </p:txBody>
      </p:sp>
      <p:sp>
        <p:nvSpPr>
          <p:cNvPr id="3" name="Title 2">
            <a:extLst>
              <a:ext uri="{FF2B5EF4-FFF2-40B4-BE49-F238E27FC236}">
                <a16:creationId xmlns:a16="http://schemas.microsoft.com/office/drawing/2014/main" id="{23331218-938F-4D19-AEFF-E5774EE43034}"/>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30725" name="Slide Number Placeholder 6">
            <a:extLst>
              <a:ext uri="{FF2B5EF4-FFF2-40B4-BE49-F238E27FC236}">
                <a16:creationId xmlns:a16="http://schemas.microsoft.com/office/drawing/2014/main" id="{0FA596BB-CCCE-4AF3-9EA5-66B07D05ABF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1B7DCC-AF74-45F2-B43E-FBDBC8A8DDE3}" type="slidenum">
              <a:rPr lang="en-GB" altLang="en-US" smtClean="0"/>
              <a:pPr/>
              <a:t>7</a:t>
            </a:fld>
            <a:endParaRPr lang="en-GB" altLang="en-US"/>
          </a:p>
        </p:txBody>
      </p:sp>
      <p:pic>
        <p:nvPicPr>
          <p:cNvPr id="30724" name="Picture 3">
            <a:extLst>
              <a:ext uri="{FF2B5EF4-FFF2-40B4-BE49-F238E27FC236}">
                <a16:creationId xmlns:a16="http://schemas.microsoft.com/office/drawing/2014/main" id="{BA76B9A8-BDDA-402C-BD5F-B93F7DE57D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80373" y="5339201"/>
            <a:ext cx="2506827" cy="125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476A03-2D3B-4870-A899-82D8C9D883BA}"/>
              </a:ext>
            </a:extLst>
          </p:cNvPr>
          <p:cNvSpPr>
            <a:spLocks noGrp="1"/>
          </p:cNvSpPr>
          <p:nvPr>
            <p:ph type="title"/>
          </p:nvPr>
        </p:nvSpPr>
        <p:spPr/>
        <p:txBody>
          <a:bodyPr/>
          <a:lstStyle/>
          <a:p>
            <a:pPr>
              <a:defRPr/>
            </a:pPr>
            <a:r>
              <a:rPr lang="cy-GB" dirty="0"/>
              <a:t>Modelau Cyfranogi </a:t>
            </a:r>
          </a:p>
        </p:txBody>
      </p:sp>
      <p:pic>
        <p:nvPicPr>
          <p:cNvPr id="24578" name="Content Placeholder 3">
            <a:extLst>
              <a:ext uri="{FF2B5EF4-FFF2-40B4-BE49-F238E27FC236}">
                <a16:creationId xmlns:a16="http://schemas.microsoft.com/office/drawing/2014/main" id="{459A8816-8DD5-45B9-8E1D-81E71FBE74E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25653" y="1490529"/>
            <a:ext cx="5970335" cy="4267334"/>
          </a:xfrm>
        </p:spPr>
      </p:pic>
      <p:sp>
        <p:nvSpPr>
          <p:cNvPr id="24580" name="Slide Number Placeholder 5">
            <a:extLst>
              <a:ext uri="{FF2B5EF4-FFF2-40B4-BE49-F238E27FC236}">
                <a16:creationId xmlns:a16="http://schemas.microsoft.com/office/drawing/2014/main" id="{571BCB73-5A97-427D-B368-D274897086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A3ED63-61F6-4120-A8D3-C9F8420FE558}" type="slidenum">
              <a:rPr lang="en-GB" altLang="en-US" smtClean="0"/>
              <a:pPr/>
              <a:t>8</a:t>
            </a:fld>
            <a:endParaRPr lang="en-GB" altLang="en-US"/>
          </a:p>
        </p:txBody>
      </p:sp>
      <p:pic>
        <p:nvPicPr>
          <p:cNvPr id="8" name="Content Placeholder 3">
            <a:extLst>
              <a:ext uri="{FF2B5EF4-FFF2-40B4-BE49-F238E27FC236}">
                <a16:creationId xmlns:a16="http://schemas.microsoft.com/office/drawing/2014/main" id="{567CB8B8-BFF2-4F4F-B4E7-CFB1030FFD89}"/>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556837" y="1444625"/>
            <a:ext cx="5287501" cy="4471049"/>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D4F0FC6-247D-43B8-A009-3EDE61936A16}"/>
              </a:ext>
            </a:extLst>
          </p:cNvPr>
          <p:cNvSpPr>
            <a:spLocks noGrp="1"/>
          </p:cNvSpPr>
          <p:nvPr>
            <p:ph idx="1"/>
          </p:nvPr>
        </p:nvSpPr>
        <p:spPr/>
        <p:txBody>
          <a:bodyPr/>
          <a:lstStyle/>
          <a:p>
            <a:pPr marL="109537" indent="0">
              <a:buNone/>
            </a:pPr>
            <a:r>
              <a:rPr lang="cy-GB" dirty="0"/>
              <a:t>Ystyriwch achos diweddar y buoch ynghlwm ag ef ble yr ydych yn teimlo i chi weithio’n dda gydag unigolion/teuluoedd/gofalwyr. Defnyddiwch un o’r modelau cyfranogi a ddarparwyd (neu fodel arall os ydych yn dymuno) i drafod: </a:t>
            </a:r>
            <a:endParaRPr lang="en-GB" dirty="0"/>
          </a:p>
          <a:p>
            <a:r>
              <a:rPr lang="cy-GB" dirty="0"/>
              <a:t>Pa gam o gyfranogi gwnaethoch chi ei gyrraedd yn y darn hwn o waith?  </a:t>
            </a:r>
          </a:p>
          <a:p>
            <a:r>
              <a:rPr lang="cy-GB" dirty="0"/>
              <a:t>Yn eich barn chi, pa wahaniaeth wnaeth eich ymarfer chi i brofiad yr unigolion/teuluoedd/gofalwyr?  </a:t>
            </a:r>
            <a:endParaRPr lang="en-GB" dirty="0"/>
          </a:p>
          <a:p>
            <a:r>
              <a:rPr lang="cy-GB" dirty="0"/>
              <a:t>Beth fyddech chi'n ei ddweud oedd yr agwedd bwysicaf ar gydweithredu yn y darn hwn o waith?</a:t>
            </a:r>
            <a:endParaRPr lang="en-GB" dirty="0"/>
          </a:p>
          <a:p>
            <a:endParaRPr lang="en-GB" dirty="0"/>
          </a:p>
          <a:p>
            <a:endParaRPr lang="en-GB" dirty="0"/>
          </a:p>
        </p:txBody>
      </p:sp>
      <p:sp>
        <p:nvSpPr>
          <p:cNvPr id="3" name="Title 2">
            <a:extLst>
              <a:ext uri="{FF2B5EF4-FFF2-40B4-BE49-F238E27FC236}">
                <a16:creationId xmlns:a16="http://schemas.microsoft.com/office/drawing/2014/main" id="{21B8DDCA-5934-440E-9CD2-53251B1D9182}"/>
              </a:ext>
            </a:extLst>
          </p:cNvPr>
          <p:cNvSpPr>
            <a:spLocks noGrp="1"/>
          </p:cNvSpPr>
          <p:nvPr>
            <p:ph type="title"/>
          </p:nvPr>
        </p:nvSpPr>
        <p:spPr/>
        <p:txBody>
          <a:bodyPr>
            <a:normAutofit/>
          </a:bodyPr>
          <a:lstStyle/>
          <a:p>
            <a:r>
              <a:rPr lang="cy-GB" dirty="0">
                <a:effectLst/>
              </a:rPr>
              <a:t>Ymarferiad 2- Modelau o Gyfranogiad</a:t>
            </a:r>
            <a:endParaRPr lang="en-GB" dirty="0"/>
          </a:p>
        </p:txBody>
      </p:sp>
    </p:spTree>
    <p:extLst>
      <p:ext uri="{BB962C8B-B14F-4D97-AF65-F5344CB8AC3E}">
        <p14:creationId xmlns:p14="http://schemas.microsoft.com/office/powerpoint/2010/main" val="3165989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p:txBody>
          <a:bodyPr/>
          <a:lstStyle/>
          <a:p>
            <a:endParaRPr lang="en-US" dirty="0"/>
          </a:p>
          <a:p>
            <a:pPr marL="109537" indent="0">
              <a:buNone/>
            </a:pPr>
            <a:r>
              <a:rPr lang="en-GB" dirty="0"/>
              <a:t>What really mattered to me by Mr David Britton</a:t>
            </a:r>
          </a:p>
          <a:p>
            <a:pPr marL="109537" indent="0">
              <a:buNone/>
            </a:pPr>
            <a:r>
              <a:rPr lang="en-US" dirty="0">
                <a:hlinkClick r:id="rId3"/>
              </a:rPr>
              <a:t>https://youtu.be/dgRpfZ2WyD8</a:t>
            </a:r>
            <a:endParaRPr lang="en-US" dirty="0"/>
          </a:p>
          <a:p>
            <a:pPr marL="109537" indent="0">
              <a:buNone/>
            </a:pPr>
            <a:endParaRPr lang="en-US" dirty="0"/>
          </a:p>
          <a:p>
            <a:pPr marL="109537" indent="0">
              <a:buNone/>
            </a:pPr>
            <a:r>
              <a:rPr lang="en-GB" dirty="0"/>
              <a:t>Knowing what really matters to people by Lucy Warren, social worker.</a:t>
            </a:r>
          </a:p>
          <a:p>
            <a:pPr marL="109537" indent="0">
              <a:buNone/>
            </a:pPr>
            <a:r>
              <a:rPr lang="en-US" dirty="0">
                <a:hlinkClick r:id="rId4"/>
              </a:rPr>
              <a:t>https://youtu.be/hh57sJ4it7I</a:t>
            </a:r>
            <a:endParaRPr lang="en-US" dirty="0"/>
          </a:p>
          <a:p>
            <a:pPr marL="109537" indent="0">
              <a:buNone/>
            </a:pPr>
            <a:endParaRPr lang="en-US" dirty="0"/>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p:txBody>
          <a:bodyPr/>
          <a:lstStyle/>
          <a:p>
            <a:r>
              <a:rPr lang="en-US" dirty="0"/>
              <a:t>What Really Matters </a:t>
            </a:r>
          </a:p>
        </p:txBody>
      </p:sp>
    </p:spTree>
    <p:extLst>
      <p:ext uri="{BB962C8B-B14F-4D97-AF65-F5344CB8AC3E}">
        <p14:creationId xmlns:p14="http://schemas.microsoft.com/office/powerpoint/2010/main" val="3740054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4">
            <a:extLst>
              <a:ext uri="{FF2B5EF4-FFF2-40B4-BE49-F238E27FC236}">
                <a16:creationId xmlns:a16="http://schemas.microsoft.com/office/drawing/2014/main" id="{39A0FB83-6E40-4250-86C5-C6A636062207}"/>
              </a:ext>
            </a:extLst>
          </p:cNvPr>
          <p:cNvSpPr>
            <a:spLocks noGrp="1"/>
          </p:cNvSpPr>
          <p:nvPr>
            <p:ph idx="1"/>
          </p:nvPr>
        </p:nvSpPr>
        <p:spPr/>
        <p:txBody>
          <a:bodyPr>
            <a:normAutofit/>
          </a:bodyPr>
          <a:lstStyle/>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Rhan o’r cyd-destun a’r rhesymeg dros ymarfer mewn dull cydweithredol effeithiol yw adnabod a rheoli risg.  </a:t>
            </a:r>
          </a:p>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Mae gwaith cymdeithasol bob dydd yn amlwg yn ymdrin â risg, cymhlethdod a newidynnau (</a:t>
            </a:r>
            <a:r>
              <a:rPr lang="en-GB" altLang="en-US" sz="2400" dirty="0">
                <a:latin typeface="Arial" panose="020B0604020202020204" pitchFamily="34" charset="0"/>
                <a:ea typeface="Calibri" panose="020F0502020204030204" pitchFamily="34" charset="0"/>
                <a:cs typeface="Arial" panose="020B0604020202020204" pitchFamily="34" charset="0"/>
              </a:rPr>
              <a:t>contingency</a:t>
            </a:r>
            <a:r>
              <a:rPr lang="cy-GB" altLang="en-US" sz="2400" dirty="0">
                <a:latin typeface="Arial" panose="020B0604020202020204" pitchFamily="34" charset="0"/>
                <a:ea typeface="Calibri" panose="020F0502020204030204" pitchFamily="34" charset="0"/>
                <a:cs typeface="Arial" panose="020B0604020202020204" pitchFamily="34" charset="0"/>
              </a:rPr>
              <a:t>) ac yn y blaen: </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amrediad o ‘ddatrysiadau’;</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pethau’n newid;</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Ni ellir rhagweld deilliannau gyda sicrwydd pendant;</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Efallai na fydd gwerthoedd a thybiaethau penodol yn ddilys yn y dyfodol;</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sawl persbectif arall ar sefyllfa </a:t>
            </a:r>
          </a:p>
          <a:p>
            <a:pPr>
              <a:buFontTx/>
              <a:buChar char="•"/>
              <a:tabLst>
                <a:tab pos="3883025" algn="l"/>
              </a:tabLst>
            </a:pPr>
            <a:r>
              <a:rPr lang="en-GB" altLang="en-US" sz="13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a:t>
            </a:r>
          </a:p>
        </p:txBody>
      </p:sp>
      <p:sp>
        <p:nvSpPr>
          <p:cNvPr id="4" name="Title 3">
            <a:extLst>
              <a:ext uri="{FF2B5EF4-FFF2-40B4-BE49-F238E27FC236}">
                <a16:creationId xmlns:a16="http://schemas.microsoft.com/office/drawing/2014/main" id="{D269BD7E-292D-4C73-A601-16C33260753E}"/>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Meddwl yn feirniadol mewn Ymarfer Cydweithredol Effeithiol</a:t>
            </a:r>
          </a:p>
        </p:txBody>
      </p:sp>
      <p:sp>
        <p:nvSpPr>
          <p:cNvPr id="34820" name="Slide Number Placeholder 6">
            <a:extLst>
              <a:ext uri="{FF2B5EF4-FFF2-40B4-BE49-F238E27FC236}">
                <a16:creationId xmlns:a16="http://schemas.microsoft.com/office/drawing/2014/main" id="{8A3EB489-84E7-4FE6-878D-CA22C303814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A7ADA7-7AD5-4BAB-B9BA-796591F640C3}"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90A02DC3-37D6-1841-B6BC-4A4F2A9906BE}"/>
              </a:ext>
            </a:extLst>
          </p:cNvPr>
          <p:cNvSpPr>
            <a:spLocks noGrp="1"/>
          </p:cNvSpPr>
          <p:nvPr>
            <p:ph idx="1"/>
          </p:nvPr>
        </p:nvSpPr>
        <p:spPr>
          <a:xfrm>
            <a:off x="1684420" y="1973178"/>
            <a:ext cx="8518359" cy="4033921"/>
          </a:xfrm>
        </p:spPr>
        <p:txBody>
          <a:bodyPr/>
          <a:lstStyle/>
          <a:p>
            <a:r>
              <a:rPr lang="cy-GB" altLang="en-US" sz="3600" dirty="0">
                <a:latin typeface="Arial" panose="020B0604020202020204" pitchFamily="34" charset="0"/>
                <a:cs typeface="Arial" panose="020B0604020202020204" pitchFamily="34" charset="0"/>
              </a:rPr>
              <a:t>Mae ymarfer yn feirniadol yn canolbwyntio mwy ar </a:t>
            </a:r>
            <a:r>
              <a:rPr lang="cy-GB" altLang="en-US" sz="3600" b="1" dirty="0">
                <a:latin typeface="Arial" panose="020B0604020202020204" pitchFamily="34" charset="0"/>
                <a:cs typeface="Arial" panose="020B0604020202020204" pitchFamily="34" charset="0"/>
              </a:rPr>
              <a:t>ddulliau gwerthuso beirniadol </a:t>
            </a:r>
            <a:r>
              <a:rPr lang="cy-GB" altLang="en-US" sz="3600" dirty="0">
                <a:latin typeface="Arial" panose="020B0604020202020204" pitchFamily="34" charset="0"/>
                <a:cs typeface="Arial" panose="020B0604020202020204" pitchFamily="34" charset="0"/>
              </a:rPr>
              <a:t>o ymarfer, yn hytrach na chwrdd â therfynau amser yn unig, neu ddibyniaeth anfeirniadol ar ddulliau a thechnegau.   </a:t>
            </a:r>
          </a:p>
          <a:p>
            <a:endParaRPr lang="en-US" dirty="0"/>
          </a:p>
        </p:txBody>
      </p:sp>
      <p:sp>
        <p:nvSpPr>
          <p:cNvPr id="7" name="Title 6">
            <a:extLst>
              <a:ext uri="{FF2B5EF4-FFF2-40B4-BE49-F238E27FC236}">
                <a16:creationId xmlns:a16="http://schemas.microsoft.com/office/drawing/2014/main" id="{7E6CC4A9-6503-7549-85F2-9F0FCA7C74B3}"/>
              </a:ext>
            </a:extLst>
          </p:cNvPr>
          <p:cNvSpPr>
            <a:spLocks noGrp="1"/>
          </p:cNvSpPr>
          <p:nvPr>
            <p:ph type="title"/>
          </p:nvPr>
        </p:nvSpPr>
        <p:spPr/>
        <p:txBody>
          <a:bodyPr>
            <a:normAutofit/>
          </a:bodyPr>
          <a:lstStyle/>
          <a:p>
            <a:r>
              <a:rPr lang="cy-GB" sz="4400" dirty="0">
                <a:latin typeface="Arial" panose="020B0604020202020204" pitchFamily="34" charset="0"/>
                <a:cs typeface="Arial" panose="020B0604020202020204" pitchFamily="34" charset="0"/>
              </a:rPr>
              <a:t>Ymarfer Beirniadol</a:t>
            </a:r>
            <a:endParaRPr lang="en-US" dirty="0"/>
          </a:p>
        </p:txBody>
      </p:sp>
    </p:spTree>
    <p:extLst>
      <p:ext uri="{BB962C8B-B14F-4D97-AF65-F5344CB8AC3E}">
        <p14:creationId xmlns:p14="http://schemas.microsoft.com/office/powerpoint/2010/main" val="846156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B662A3AD-CC1A-4C6F-A3B2-38F9F77676A9}"/>
              </a:ext>
            </a:extLst>
          </p:cNvPr>
          <p:cNvSpPr>
            <a:spLocks noGrp="1"/>
          </p:cNvSpPr>
          <p:nvPr>
            <p:ph idx="1"/>
          </p:nvPr>
        </p:nvSpPr>
        <p:spPr/>
        <p:txBody>
          <a:bodyPr/>
          <a:lstStyle/>
          <a:p>
            <a:pPr marL="109537" indent="0">
              <a:buNone/>
            </a:pPr>
            <a:r>
              <a:rPr lang="cy-GB" sz="2800" b="1" dirty="0"/>
              <a:t>Yn eich grwpiau dewiswch achos y mae un ohonoch wedi bod yn gweithio arno, lle mae cyd-weithio wedi bod yn ganolog.</a:t>
            </a:r>
          </a:p>
          <a:p>
            <a:pPr marL="109537" indent="0">
              <a:buNone/>
            </a:pPr>
            <a:r>
              <a:rPr lang="cy-GB" sz="2800" b="1" dirty="0"/>
              <a:t>Cwestiwn:</a:t>
            </a:r>
          </a:p>
          <a:p>
            <a:r>
              <a:rPr lang="cy-GB" sz="2800" dirty="0"/>
              <a:t>Pa/pwy rydych wedi ei adnabod fel yr </a:t>
            </a:r>
            <a:r>
              <a:rPr lang="cy-GB" sz="2800" b="1" dirty="0"/>
              <a:t>unigolion a’r asiantaethau</a:t>
            </a:r>
            <a:r>
              <a:rPr lang="cy-GB" sz="2800" dirty="0"/>
              <a:t> perthnasol ydych chi angen cydweithio â hwy?</a:t>
            </a:r>
          </a:p>
          <a:p>
            <a:r>
              <a:rPr lang="cy-GB" sz="2800" dirty="0"/>
              <a:t>Beth oedd y dull o gyfathrebu yn yr achos, ac oedd angen addasu’r dull o gyfathrebu i gwrdd ag anghenion yr unigolyn? Os oedd, sut y bu i chi wneud hyn?</a:t>
            </a:r>
          </a:p>
          <a:p>
            <a:r>
              <a:rPr lang="cy-GB" sz="2800" dirty="0"/>
              <a:t>Oedd unrhyw rwystrau i gydweithio? Os oedd, beth wnaethoch chi i oresgyn y rhwystrau yma?</a:t>
            </a:r>
          </a:p>
          <a:p>
            <a:endParaRPr lang="cy-GB" dirty="0"/>
          </a:p>
        </p:txBody>
      </p:sp>
      <p:sp>
        <p:nvSpPr>
          <p:cNvPr id="3" name="Teitl 2">
            <a:extLst>
              <a:ext uri="{FF2B5EF4-FFF2-40B4-BE49-F238E27FC236}">
                <a16:creationId xmlns:a16="http://schemas.microsoft.com/office/drawing/2014/main" id="{E11A5D88-E148-430E-922B-35065545979F}"/>
              </a:ext>
            </a:extLst>
          </p:cNvPr>
          <p:cNvSpPr>
            <a:spLocks noGrp="1"/>
          </p:cNvSpPr>
          <p:nvPr>
            <p:ph type="title"/>
          </p:nvPr>
        </p:nvSpPr>
        <p:spPr/>
        <p:txBody>
          <a:bodyPr/>
          <a:lstStyle/>
          <a:p>
            <a:r>
              <a:rPr lang="cy-GB" dirty="0"/>
              <a:t>Ymarfer 3- Dewiswch achos</a:t>
            </a:r>
          </a:p>
        </p:txBody>
      </p:sp>
    </p:spTree>
    <p:extLst>
      <p:ext uri="{BB962C8B-B14F-4D97-AF65-F5344CB8AC3E}">
        <p14:creationId xmlns:p14="http://schemas.microsoft.com/office/powerpoint/2010/main" val="3034268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1981200" y="1628776"/>
            <a:ext cx="8229600" cy="4378325"/>
          </a:xfrm>
        </p:spPr>
        <p:txBody>
          <a:bodyPr/>
          <a:lstStyle/>
          <a:p>
            <a:pPr eaLnBrk="1" hangingPunct="1">
              <a:spcBef>
                <a:spcPct val="0"/>
              </a:spcBef>
              <a:buClrTx/>
              <a:buSzTx/>
              <a:buFontTx/>
              <a:buNone/>
            </a:pPr>
            <a:r>
              <a:rPr lang="en-GB" altLang="en-US" sz="2400" dirty="0">
                <a:latin typeface="Arial" panose="020B0604020202020204" pitchFamily="34" charset="0"/>
              </a:rPr>
              <a:t>...</a:t>
            </a:r>
            <a:r>
              <a:rPr lang="en-GB" altLang="en-US" sz="2400" i="1"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en-GB" altLang="en-US" sz="2400" i="1" dirty="0">
                <a:latin typeface="Arial" panose="020B0604020202020204" pitchFamily="34" charset="0"/>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400" i="1" dirty="0">
                <a:latin typeface="Arial" panose="020B0604020202020204" pitchFamily="34" charset="0"/>
              </a:rPr>
              <a:t>Amanda Moss 2015</a:t>
            </a:r>
          </a:p>
          <a:p>
            <a:pPr eaLnBrk="1" hangingPunct="1">
              <a:spcBef>
                <a:spcPct val="0"/>
              </a:spcBef>
              <a:buClrTx/>
              <a:buSzTx/>
              <a:buFontTx/>
              <a:buNone/>
            </a:pPr>
            <a:r>
              <a:rPr lang="en-GB" altLang="en-US" sz="2400">
                <a:latin typeface="Arial" panose="020B0604020202020204" pitchFamily="34" charset="0"/>
              </a:rPr>
              <a:t>  </a:t>
            </a:r>
            <a:endParaRPr lang="en-GB" altLang="en-US" sz="2200" dirty="0">
              <a:latin typeface="Arial" panose="020B0604020202020204" pitchFamily="34" charset="0"/>
            </a:endParaRPr>
          </a:p>
          <a:p>
            <a:pPr eaLnBrk="1" hangingPunct="1">
              <a:spcBef>
                <a:spcPct val="0"/>
              </a:spcBef>
              <a:buClrTx/>
              <a:buSzTx/>
              <a:buFontTx/>
              <a:buNone/>
            </a:pP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1981200" y="274638"/>
            <a:ext cx="8229600" cy="1354162"/>
          </a:xfrm>
        </p:spPr>
        <p:txBody>
          <a:bodyPr/>
          <a:lstStyle/>
          <a:p>
            <a:pPr eaLnBrk="1" hangingPunct="1">
              <a:defRPr/>
            </a:pPr>
            <a:r>
              <a:rPr lang="cy-GB" altLang="en-US" sz="2800" dirty="0">
                <a:latin typeface="Arial" charset="0"/>
              </a:rPr>
              <a:t>Beth mae’r unigolion/teuluoedd/gofalwyr yr ydym yn gweithio â hwy yn ei ddweud:</a:t>
            </a:r>
            <a:endParaRPr lang="cy-GB" altLang="en-US" sz="2800" i="1" dirty="0">
              <a:latin typeface="Arial" charset="0"/>
            </a:endParaRPr>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6610C9-B813-4B27-BDEF-45368893376E}" type="slidenum">
              <a:rPr lang="en-GB" altLang="en-US" smtClean="0"/>
              <a:pPr/>
              <a:t>14</a:t>
            </a:fld>
            <a:endParaRPr lang="en-GB" altLang="en-US"/>
          </a:p>
        </p:txBody>
      </p:sp>
      <p:pic>
        <p:nvPicPr>
          <p:cNvPr id="40964" name="Picture 3">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68946" y="5229224"/>
            <a:ext cx="2249487"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51088" y="260350"/>
            <a:ext cx="76327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2800" b="1">
                <a:latin typeface="Arial" panose="020B0604020202020204" pitchFamily="34" charset="0"/>
              </a:rPr>
              <a:t>Beth mae’r unigolion/teuluoedd/gofalwyr yr ydym yn gweithio â hwy yn ei ddweud:</a:t>
            </a:r>
            <a:endParaRPr lang="cy-GB" altLang="en-US" sz="28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sz="1400" dirty="0"/>
              <a:t>“Y“</a:t>
            </a:r>
            <a:r>
              <a:rPr lang="en-GB" sz="1400" dirty="0">
                <a:solidFill>
                  <a:schemeClr val="tx1"/>
                </a:solidFill>
              </a:rPr>
              <a:t>“Y</a:t>
            </a:r>
            <a:r>
              <a:rPr lang="cy-GB" sz="1400" dirty="0">
                <a:solidFill>
                  <a:schemeClr val="tx1"/>
                </a:solidFill>
              </a:rPr>
              <a:t>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E62037-E247-4857-95DA-7CE3C1E34616}"/>
              </a:ext>
            </a:extLst>
          </p:cNvPr>
          <p:cNvSpPr>
            <a:spLocks noGrp="1"/>
          </p:cNvSpPr>
          <p:nvPr>
            <p:ph idx="1"/>
          </p:nvPr>
        </p:nvSpPr>
        <p:spPr>
          <a:xfrm>
            <a:off x="609600" y="1481137"/>
            <a:ext cx="10972800" cy="4895599"/>
          </a:xfrm>
        </p:spPr>
        <p:txBody>
          <a:bodyPr/>
          <a:lstStyle/>
          <a:p>
            <a:r>
              <a:rPr lang="cy-GB" sz="2400" b="1" dirty="0"/>
              <a:t>Ymarferiad 4</a:t>
            </a:r>
            <a:r>
              <a:rPr lang="en-GB" sz="2400" dirty="0"/>
              <a:t> - </a:t>
            </a:r>
            <a:r>
              <a:rPr lang="cy-GB" sz="2400" b="1" dirty="0"/>
              <a:t>Adborth gan eraill</a:t>
            </a:r>
          </a:p>
          <a:p>
            <a:r>
              <a:rPr lang="cy-GB" sz="2400" b="1" dirty="0"/>
              <a:t>Ystyriwch yr adborth rydych chi wedi ei ael gan unigolion/ teuluoedd rydych wedi gweithio a hwy.</a:t>
            </a:r>
            <a:endParaRPr lang="en-GB" sz="2400" dirty="0"/>
          </a:p>
          <a:p>
            <a:r>
              <a:rPr lang="cy-GB" sz="2400" dirty="0"/>
              <a:t>Defnyddiwch lun, delwedd, gair neu frawddeg fer i grynhoi'r hyn y dymunwch i unigolion rydych yn gweithio gyda hwy, ei ddweud amdanoch chi.</a:t>
            </a:r>
            <a:endParaRPr lang="en-GB" sz="2400" dirty="0"/>
          </a:p>
          <a:p>
            <a:r>
              <a:rPr lang="cy-GB" sz="2400" dirty="0"/>
              <a:t>Beth fyddech chi’n dymuno i weithwyr proffesiynol ei ddweud? A yw’r ateb yn wahanol? </a:t>
            </a:r>
          </a:p>
          <a:p>
            <a:endParaRPr lang="cy-GB" sz="2400" dirty="0"/>
          </a:p>
          <a:p>
            <a:r>
              <a:rPr lang="cy-GB" sz="2400" dirty="0"/>
              <a:t>Gallwch fod mor greadigol ag y dymunoch fod gyda’r ymarferiad yma; gallwch dynnu llun neu ddod o hyd i ddelwedd ynglŷn â sut yr hoffech gael eich gweld, neu ddewis gair neu ymadrodd.</a:t>
            </a:r>
            <a:endParaRPr lang="en-GB" sz="2400" dirty="0"/>
          </a:p>
          <a:p>
            <a:r>
              <a:rPr lang="cy-GB" dirty="0"/>
              <a:t> </a:t>
            </a:r>
            <a:endParaRPr lang="en-GB" dirty="0"/>
          </a:p>
          <a:p>
            <a:endParaRPr lang="en-GB" dirty="0"/>
          </a:p>
        </p:txBody>
      </p:sp>
      <p:sp>
        <p:nvSpPr>
          <p:cNvPr id="3" name="Title 2">
            <a:extLst>
              <a:ext uri="{FF2B5EF4-FFF2-40B4-BE49-F238E27FC236}">
                <a16:creationId xmlns:a16="http://schemas.microsoft.com/office/drawing/2014/main" id="{C93FF67D-7B67-4C30-87C8-12E4D49897F7}"/>
              </a:ext>
            </a:extLst>
          </p:cNvPr>
          <p:cNvSpPr>
            <a:spLocks noGrp="1"/>
          </p:cNvSpPr>
          <p:nvPr>
            <p:ph type="title"/>
          </p:nvPr>
        </p:nvSpPr>
        <p:spPr>
          <a:noFill/>
        </p:spPr>
        <p:txBody>
          <a:bodyPr/>
          <a:lstStyle/>
          <a:p>
            <a:r>
              <a:rPr lang="en-GB" dirty="0" err="1"/>
              <a:t>Adborth</a:t>
            </a:r>
            <a:r>
              <a:rPr lang="en-GB" dirty="0"/>
              <a:t> a </a:t>
            </a:r>
            <a:r>
              <a:rPr lang="en-GB" dirty="0" err="1"/>
              <a:t>dderbyniwyd</a:t>
            </a:r>
            <a:r>
              <a:rPr lang="en-GB" dirty="0"/>
              <a:t> </a:t>
            </a:r>
            <a:r>
              <a:rPr lang="en-GB" dirty="0" err="1"/>
              <a:t>gan</a:t>
            </a:r>
            <a:r>
              <a:rPr lang="en-GB" dirty="0"/>
              <a:t> </a:t>
            </a:r>
            <a:r>
              <a:rPr lang="en-GB" dirty="0" err="1"/>
              <a:t>unigolion</a:t>
            </a:r>
            <a:endParaRPr lang="en-GB" dirty="0"/>
          </a:p>
        </p:txBody>
      </p:sp>
    </p:spTree>
    <p:extLst>
      <p:ext uri="{BB962C8B-B14F-4D97-AF65-F5344CB8AC3E}">
        <p14:creationId xmlns:p14="http://schemas.microsoft.com/office/powerpoint/2010/main" val="3327903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85313C1-F7C3-468E-8EEB-0E3A12886C23}"/>
              </a:ext>
            </a:extLst>
          </p:cNvPr>
          <p:cNvSpPr>
            <a:spLocks noGrp="1"/>
          </p:cNvSpPr>
          <p:nvPr>
            <p:ph idx="1"/>
          </p:nvPr>
        </p:nvSpPr>
        <p:spPr/>
        <p:txBody>
          <a:bodyPr/>
          <a:lstStyle/>
          <a:p>
            <a:pPr>
              <a:defRPr/>
            </a:pPr>
            <a:endParaRPr lang="en-GB" dirty="0"/>
          </a:p>
          <a:p>
            <a:pPr>
              <a:defRPr/>
            </a:pPr>
            <a:endParaRPr lang="en-GB" dirty="0"/>
          </a:p>
          <a:p>
            <a:pPr marL="109537" indent="0" algn="ctr">
              <a:buNone/>
              <a:defRPr/>
            </a:pPr>
            <a:r>
              <a:rPr lang="cy-GB" altLang="en-US" sz="4800" dirty="0">
                <a:latin typeface="Arial" panose="020B0604020202020204" pitchFamily="34" charset="0"/>
                <a:cs typeface="Arial" panose="020B0604020202020204" pitchFamily="34" charset="0"/>
              </a:rPr>
              <a:t>Yr Iaith Gymraeg a Diwylliant</a:t>
            </a:r>
            <a:endParaRPr lang="cy-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67123643-1F64-430E-B9EC-F11300C155E5}"/>
              </a:ext>
            </a:extLst>
          </p:cNvPr>
          <p:cNvSpPr>
            <a:spLocks noGrp="1"/>
          </p:cNvSpPr>
          <p:nvPr>
            <p:ph type="title"/>
          </p:nvPr>
        </p:nvSpPr>
        <p:spPr/>
        <p:txBody>
          <a:bodyPr/>
          <a:lstStyle/>
          <a:p>
            <a:pPr eaLnBrk="1" hangingPunct="1">
              <a:defRPr/>
            </a:pPr>
            <a:endParaRPr lang="en-GB" altLang="en-US" dirty="0"/>
          </a:p>
        </p:txBody>
      </p:sp>
      <p:sp>
        <p:nvSpPr>
          <p:cNvPr id="43013" name="Slide Number Placeholder 5">
            <a:extLst>
              <a:ext uri="{FF2B5EF4-FFF2-40B4-BE49-F238E27FC236}">
                <a16:creationId xmlns:a16="http://schemas.microsoft.com/office/drawing/2014/main" id="{3F01E215-C306-417B-9CC5-3F4FA3CE0E8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313B6C-1B43-4641-8585-E46B08028149}" type="slidenum">
              <a:rPr lang="en-GB" altLang="en-US" smtClean="0"/>
              <a:pPr/>
              <a:t>17</a:t>
            </a:fld>
            <a:endParaRPr lang="en-GB" altLang="en-US"/>
          </a:p>
        </p:txBody>
      </p:sp>
      <p:pic>
        <p:nvPicPr>
          <p:cNvPr id="43012" name="Picture 4">
            <a:extLst>
              <a:ext uri="{FF2B5EF4-FFF2-40B4-BE49-F238E27FC236}">
                <a16:creationId xmlns:a16="http://schemas.microsoft.com/office/drawing/2014/main" id="{07AC8506-4CDE-4E6C-8E93-0B91B86361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6418B-5A22-450C-AC59-2FFB9CCC0F9B}"/>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cy-GB" sz="3200"/>
              <a:t>Deddf Gwasanaethau Cymdeithasol a Llesiant (Cymru) – Y Cynnig Rhagweithiol – Mwy na Geiriau </a:t>
            </a:r>
          </a:p>
        </p:txBody>
      </p:sp>
      <p:sp>
        <p:nvSpPr>
          <p:cNvPr id="49154" name="Content Placeholder 4">
            <a:extLst>
              <a:ext uri="{FF2B5EF4-FFF2-40B4-BE49-F238E27FC236}">
                <a16:creationId xmlns:a16="http://schemas.microsoft.com/office/drawing/2014/main" id="{B4A7AA1F-9AAA-4CFF-BDD3-3DE3890ABB58}"/>
              </a:ext>
            </a:extLst>
          </p:cNvPr>
          <p:cNvSpPr>
            <a:spLocks noGrp="1"/>
          </p:cNvSpPr>
          <p:nvPr>
            <p:ph sz="quarter" idx="2"/>
          </p:nvPr>
        </p:nvSpPr>
        <p:spPr>
          <a:xfrm>
            <a:off x="609600" y="1444295"/>
            <a:ext cx="5834063" cy="4556455"/>
          </a:xfrm>
        </p:spPr>
        <p:txBody>
          <a:bodyPr wrap="square" anchor="t">
            <a:noAutofit/>
          </a:bodyPr>
          <a:lstStyle/>
          <a:p>
            <a:pPr>
              <a:lnSpc>
                <a:spcPct val="90000"/>
              </a:lnSpc>
            </a:pPr>
            <a:r>
              <a:rPr lang="cy-GB" altLang="en-US" sz="2200" dirty="0"/>
              <a:t>Yn syml, ystyr ‘Cynnig Rhagweithiol’ yw darparu gwasanaeth yn y Gymraeg heb i rywun orfod gofyn amdano.  </a:t>
            </a:r>
          </a:p>
          <a:p>
            <a:pPr>
              <a:lnSpc>
                <a:spcPct val="90000"/>
              </a:lnSpc>
            </a:pPr>
            <a:r>
              <a:rPr lang="cy-GB" altLang="en-US" sz="2200" dirty="0"/>
              <a:t>Dylai’r iaith Gymraeg fod yr un mor weledol â’r Saesneg. </a:t>
            </a:r>
          </a:p>
          <a:p>
            <a:pPr>
              <a:lnSpc>
                <a:spcPct val="90000"/>
              </a:lnSpc>
            </a:pPr>
            <a:r>
              <a:rPr lang="cy-GB" altLang="en-US" sz="2200" dirty="0"/>
              <a:t>Mae darparu gwasanaeth sy’n rhoi’r defnyddiwr gwasanaeth yn ganolog yn allweddol i’r ‘Cynnig Rhagweithiol’. </a:t>
            </a:r>
          </a:p>
          <a:p>
            <a:pPr>
              <a:lnSpc>
                <a:spcPct val="90000"/>
              </a:lnSpc>
            </a:pPr>
            <a:r>
              <a:rPr lang="cy-GB" altLang="en-US" sz="2200" dirty="0"/>
              <a:t>Yn ymarferol, mae hyn yn golygu darparu gwasanaeth pwrpasol sy’n galluogi’r unigolyn i gael ei sicrhau ei fod ef / hi yn rheoli’r sefyllfa ac yn deall yn llawn pa wasanaethau sy’n cael eu cynnig. </a:t>
            </a:r>
          </a:p>
        </p:txBody>
      </p:sp>
      <p:sp>
        <p:nvSpPr>
          <p:cNvPr id="49156" name="Slide Number Placeholder 5" hidden="1">
            <a:extLst>
              <a:ext uri="{FF2B5EF4-FFF2-40B4-BE49-F238E27FC236}">
                <a16:creationId xmlns:a16="http://schemas.microsoft.com/office/drawing/2014/main" id="{DE093A0B-39EF-4D22-8DBC-1DC52D5B59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B9CCB7AD-F6A6-4583-91C8-A47FF6171C7A}" type="slidenum">
              <a:rPr lang="en-GB" altLang="en-US" smtClean="0"/>
              <a:pPr>
                <a:spcAft>
                  <a:spcPts val="600"/>
                </a:spcAft>
              </a:pPr>
              <a:t>18</a:t>
            </a:fld>
            <a:endParaRPr lang="en-GB" altLang="en-US"/>
          </a:p>
        </p:txBody>
      </p:sp>
      <p:pic>
        <p:nvPicPr>
          <p:cNvPr id="12" name="Picture 11">
            <a:extLst>
              <a:ext uri="{FF2B5EF4-FFF2-40B4-BE49-F238E27FC236}">
                <a16:creationId xmlns:a16="http://schemas.microsoft.com/office/drawing/2014/main" id="{CC3E8323-5CDF-4D8D-9192-76A18F929604}"/>
              </a:ext>
            </a:extLst>
          </p:cNvPr>
          <p:cNvPicPr>
            <a:picLocks noChangeAspect="1"/>
          </p:cNvPicPr>
          <p:nvPr/>
        </p:nvPicPr>
        <p:blipFill>
          <a:blip r:embed="rId3"/>
          <a:stretch>
            <a:fillRect/>
          </a:stretch>
        </p:blipFill>
        <p:spPr>
          <a:xfrm>
            <a:off x="6800849" y="1416050"/>
            <a:ext cx="4651641" cy="473392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1ED847CF-5B7A-4205-BE7E-2CB391C8D1E7}"/>
              </a:ext>
            </a:extLst>
          </p:cNvPr>
          <p:cNvSpPr>
            <a:spLocks noGrp="1"/>
          </p:cNvSpPr>
          <p:nvPr>
            <p:ph idx="1"/>
          </p:nvPr>
        </p:nvSpPr>
        <p:spPr>
          <a:xfrm>
            <a:off x="1981200" y="908050"/>
            <a:ext cx="8229600" cy="5689600"/>
          </a:xfrm>
        </p:spPr>
        <p:txBody>
          <a:bodyPr/>
          <a:lstStyle/>
          <a:p>
            <a:pPr marL="107950" indent="0">
              <a:buNone/>
            </a:pPr>
            <a:r>
              <a:rPr lang="pl-PL" altLang="en-US" b="1"/>
              <a:t>Mwy na geiriau - Gwenan Prysor</a:t>
            </a:r>
            <a:endParaRPr lang="en-GB" altLang="en-US" b="1"/>
          </a:p>
          <a:p>
            <a:pPr marL="107950" indent="0">
              <a:buNone/>
            </a:pPr>
            <a:r>
              <a:rPr lang="en-GB" altLang="en-US">
                <a:hlinkClick r:id="rId3"/>
              </a:rPr>
              <a:t>https://youtu.be/etrBjAg2ESY</a:t>
            </a:r>
            <a:endParaRPr lang="en-GB" altLang="en-US"/>
          </a:p>
          <a:p>
            <a:pPr marL="107950" indent="0">
              <a:buNone/>
            </a:pPr>
            <a:r>
              <a:rPr lang="en-GB" altLang="en-US" b="1"/>
              <a:t>Mwy na geiriau - Hywel Jones</a:t>
            </a:r>
            <a:endParaRPr lang="en-GB" altLang="en-US"/>
          </a:p>
          <a:p>
            <a:pPr marL="107950" indent="0">
              <a:buNone/>
            </a:pPr>
            <a:r>
              <a:rPr lang="en-GB" altLang="en-US">
                <a:hlinkClick r:id="rId4"/>
              </a:rPr>
              <a:t>https://youtu.be/9kVLjnGIuOg</a:t>
            </a:r>
            <a:endParaRPr lang="en-GB" altLang="en-US"/>
          </a:p>
          <a:p>
            <a:pPr marL="107950" indent="0">
              <a:buNone/>
            </a:pPr>
            <a:r>
              <a:rPr lang="pl-PL" altLang="en-US" b="1"/>
              <a:t>Mwy na geiriau - Wyn Gruffydd</a:t>
            </a:r>
            <a:endParaRPr lang="en-GB" altLang="en-US"/>
          </a:p>
          <a:p>
            <a:pPr marL="107950" indent="0">
              <a:buNone/>
            </a:pPr>
            <a:r>
              <a:rPr lang="en-GB" altLang="en-US">
                <a:hlinkClick r:id="rId5"/>
              </a:rPr>
              <a:t>https://youtu.be/6DMId2bTles</a:t>
            </a:r>
            <a:endParaRPr lang="en-GB" altLang="en-US"/>
          </a:p>
          <a:p>
            <a:pPr marL="107950" indent="0">
              <a:buNone/>
            </a:pPr>
            <a:r>
              <a:rPr lang="en-GB" altLang="en-US" b="1"/>
              <a:t>Mwy na geiriau - Iola Gruffydd </a:t>
            </a:r>
            <a:r>
              <a:rPr lang="en-GB" altLang="en-US">
                <a:hlinkClick r:id="rId6"/>
              </a:rPr>
              <a:t>https://youtu.be/4-f1PpCD8VQ</a:t>
            </a:r>
            <a:endParaRPr lang="en-GB" altLang="en-US"/>
          </a:p>
          <a:p>
            <a:pPr marL="107950" indent="0">
              <a:buNone/>
            </a:pPr>
            <a:r>
              <a:rPr lang="en-GB" altLang="en-US" sz="2000"/>
              <a:t>Bydd </a:t>
            </a:r>
            <a:r>
              <a:rPr lang="cy-GB" altLang="en-US" sz="2000"/>
              <a:t>angen sicrhau eich</a:t>
            </a:r>
            <a:r>
              <a:rPr lang="en-GB" altLang="en-US" sz="2000"/>
              <a:t> bod yn gwylio’r clipiau fideo sydd ar gael drwy fynediad i Moodle. Bydd yn eich cynorthwyo i feddwl am eich profiadau ac i fyfyrio ar pam y dylai iaith fod yn rhan hanfodol o asesu a darparu gwasanaeth.</a:t>
            </a:r>
          </a:p>
          <a:p>
            <a:pPr marL="107950" indent="0">
              <a:buNone/>
            </a:pPr>
            <a:endParaRPr lang="en-GB" altLang="en-US"/>
          </a:p>
        </p:txBody>
      </p:sp>
      <p:sp>
        <p:nvSpPr>
          <p:cNvPr id="9218" name="Title 1">
            <a:extLst>
              <a:ext uri="{FF2B5EF4-FFF2-40B4-BE49-F238E27FC236}">
                <a16:creationId xmlns:a16="http://schemas.microsoft.com/office/drawing/2014/main" id="{3303A046-B411-4909-98EE-E4861F864473}"/>
              </a:ext>
            </a:extLst>
          </p:cNvPr>
          <p:cNvSpPr>
            <a:spLocks noGrp="1"/>
          </p:cNvSpPr>
          <p:nvPr>
            <p:ph type="title"/>
          </p:nvPr>
        </p:nvSpPr>
        <p:spPr>
          <a:xfrm>
            <a:off x="1981200" y="274638"/>
            <a:ext cx="8229600" cy="634082"/>
          </a:xfrm>
        </p:spPr>
        <p:txBody>
          <a:bodyPr>
            <a:normAutofit fontScale="90000"/>
          </a:bodyPr>
          <a:lstStyle/>
          <a:p>
            <a:pPr eaLnBrk="1" hangingPunct="1">
              <a:defRPr/>
            </a:pPr>
            <a:r>
              <a:rPr lang="pl-PL" dirty="0"/>
              <a:t>Mwy na geiriau</a:t>
            </a:r>
            <a:endParaRPr lang="en-GB" altLang="en-US" dirty="0">
              <a:latin typeface="Arial" panose="020B0604020202020204" pitchFamily="34" charset="0"/>
              <a:cs typeface="Arial" panose="020B0604020202020204" pitchFamily="34" charset="0"/>
            </a:endParaRPr>
          </a:p>
        </p:txBody>
      </p:sp>
      <p:sp>
        <p:nvSpPr>
          <p:cNvPr id="47108" name="Slide Number Placeholder 4">
            <a:extLst>
              <a:ext uri="{FF2B5EF4-FFF2-40B4-BE49-F238E27FC236}">
                <a16:creationId xmlns:a16="http://schemas.microsoft.com/office/drawing/2014/main" id="{EA742656-88FF-4FD1-B98B-AA858B3427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CC1F5-A1B0-4413-B9D9-4EFE59378255}" type="slidenum">
              <a:rPr lang="en-GB" altLang="en-US" smtClean="0"/>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D4826CE-0449-42B0-BF6B-065381D44DD9}"/>
              </a:ext>
            </a:extLst>
          </p:cNvPr>
          <p:cNvSpPr>
            <a:spLocks noGrp="1"/>
          </p:cNvSpPr>
          <p:nvPr>
            <p:ph idx="1"/>
          </p:nvPr>
        </p:nvSpPr>
        <p:spPr/>
        <p:txBody>
          <a:bodyPr/>
          <a:lstStyle/>
          <a:p>
            <a:r>
              <a:rPr lang="cy-GB" dirty="0"/>
              <a:t>Gwylio’r 4 fideo ‘Mwy na Geiriau’ a defnyddiwch hyn i’ch helpu i fyfyrio’n feirniadol. </a:t>
            </a:r>
          </a:p>
          <a:p>
            <a:r>
              <a:rPr lang="cy-GB" dirty="0"/>
              <a:t>Cyflwynwch amrediad o enghreifftiau mewn perthynas â defnydd a dewis iaith, a sensitifrwydd diwylliannol</a:t>
            </a:r>
          </a:p>
          <a:p>
            <a:pPr lvl="0"/>
            <a:r>
              <a:rPr lang="cy-GB" dirty="0"/>
              <a:t>Adlewyrchu ar brofiad personol ynghylch pam fod angen i iaith fod yn rhan hanfodol o asesiad a darparu gwasanaethau </a:t>
            </a:r>
          </a:p>
          <a:p>
            <a:pPr lvl="0"/>
            <a:r>
              <a:rPr lang="cy-GB" dirty="0"/>
              <a:t>Cynnwys yr egwyddorion “Cynnig Rhagweithiol” a gan gyfeirio ar Mwy Na Geiriau (Llywodraeth Cymru 2012) </a:t>
            </a:r>
          </a:p>
          <a:p>
            <a:pPr>
              <a:defRPr/>
            </a:pPr>
            <a:endParaRPr lang="cy-GB" dirty="0">
              <a:highlight>
                <a:srgbClr val="FFFF00"/>
              </a:highlight>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EF399620-8F08-40C6-809E-D4AFDD3EB024}"/>
              </a:ext>
            </a:extLst>
          </p:cNvPr>
          <p:cNvSpPr>
            <a:spLocks noGrp="1"/>
          </p:cNvSpPr>
          <p:nvPr>
            <p:ph type="title"/>
          </p:nvPr>
        </p:nvSpPr>
        <p:spPr>
          <a:xfrm>
            <a:off x="609600" y="481262"/>
            <a:ext cx="10972800" cy="1347538"/>
          </a:xfrm>
        </p:spPr>
        <p:txBody>
          <a:bodyPr>
            <a:normAutofit fontScale="90000"/>
          </a:bodyPr>
          <a:lstStyle/>
          <a:p>
            <a:pPr>
              <a:defRPr/>
            </a:pPr>
            <a:r>
              <a:rPr lang="cy-GB" dirty="0">
                <a:effectLst/>
                <a:latin typeface="Arial" panose="020B0604020202020204" pitchFamily="34" charset="0"/>
                <a:cs typeface="Arial" panose="020B0604020202020204" pitchFamily="34" charset="0"/>
              </a:rPr>
              <a:t>Y Cyd-destun Cymreig yn nhasg 2 - </a:t>
            </a:r>
            <a:r>
              <a:rPr lang="cy-GB" dirty="0">
                <a:latin typeface="Arial" panose="020B0604020202020204" pitchFamily="34" charset="0"/>
                <a:cs typeface="Arial" panose="020B0604020202020204" pitchFamily="34" charset="0"/>
              </a:rPr>
              <a:t>Arsylwad</a:t>
            </a:r>
            <a:br>
              <a:rPr lang="cy-GB" dirty="0">
                <a:effectLst/>
              </a:rPr>
            </a:br>
            <a:endParaRPr lang="cy-GB" sz="4000" dirty="0">
              <a:highlight>
                <a:srgbClr val="FFFF00"/>
              </a:highlight>
              <a:latin typeface="Arial" panose="020B0604020202020204" pitchFamily="34" charset="0"/>
              <a:cs typeface="Arial" panose="020B0604020202020204" pitchFamily="34" charset="0"/>
            </a:endParaRPr>
          </a:p>
        </p:txBody>
      </p:sp>
      <p:sp>
        <p:nvSpPr>
          <p:cNvPr id="45061" name="Slide Number Placeholder 7">
            <a:extLst>
              <a:ext uri="{FF2B5EF4-FFF2-40B4-BE49-F238E27FC236}">
                <a16:creationId xmlns:a16="http://schemas.microsoft.com/office/drawing/2014/main" id="{DEF805AD-895C-4042-9A28-04D60CF959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E97561-B462-484F-9C1B-A0699DE81859}"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181C11-2B44-4FB4-B26D-F9C88F65432E}"/>
              </a:ext>
            </a:extLst>
          </p:cNvPr>
          <p:cNvSpPr>
            <a:spLocks noGrp="1"/>
          </p:cNvSpPr>
          <p:nvPr>
            <p:ph idx="1"/>
          </p:nvPr>
        </p:nvSpPr>
        <p:spPr>
          <a:xfrm>
            <a:off x="485775" y="1403350"/>
            <a:ext cx="10972800" cy="4738688"/>
          </a:xfrm>
        </p:spPr>
        <p:txBody>
          <a:bodyPr/>
          <a:lstStyle/>
          <a:p>
            <a:pPr>
              <a:defRPr/>
            </a:pPr>
            <a:r>
              <a:rPr lang="cy-GB" sz="2400" dirty="0">
                <a:latin typeface="Arial" panose="020B0604020202020204" pitchFamily="34" charset="0"/>
                <a:cs typeface="Arial" panose="020B0604020202020204" pitchFamily="34" charset="0"/>
              </a:rPr>
              <a:t>Mae’n golygu peidio â gwneud tybiaethau fod pob siaradwr Cymraeg yn siarad Saesneg beth bynnag! </a:t>
            </a:r>
          </a:p>
          <a:p>
            <a:pPr>
              <a:defRPr/>
            </a:pPr>
            <a:r>
              <a:rPr lang="cy-GB" sz="2400" dirty="0">
                <a:latin typeface="Arial" panose="020B0604020202020204" pitchFamily="34" charset="0"/>
                <a:cs typeface="Arial" panose="020B0604020202020204" pitchFamily="34" charset="0"/>
              </a:rPr>
              <a:t>Mae’n sicrhau fod defnyddwyr gwasanaeth sy’n siaradwyr Cymraeg yn cael eu trin ag urddas a pharch drwy ofyn iddynt beth yw eu dewis iaith a gweithredu ar hynny.  </a:t>
            </a:r>
          </a:p>
          <a:p>
            <a:pPr>
              <a:defRPr/>
            </a:pPr>
            <a:r>
              <a:rPr lang="cy-GB" sz="2400" dirty="0">
                <a:latin typeface="Arial" panose="020B0604020202020204" pitchFamily="34" charset="0"/>
                <a:cs typeface="Arial" panose="020B0604020202020204" pitchFamily="34" charset="0"/>
              </a:rPr>
              <a:t>Mae’n ddull rhagweithiol sy’n sicrhau bod angen iaith yn cael ei adnabod fel rhan hanfodol o ddarpariaeth gwasanaeth diogel o ansawdd uchel.</a:t>
            </a:r>
          </a:p>
          <a:p>
            <a:pPr>
              <a:defRPr/>
            </a:pPr>
            <a:r>
              <a:rPr lang="cy-GB" sz="2400" dirty="0">
                <a:latin typeface="Arial" panose="020B0604020202020204" pitchFamily="34" charset="0"/>
                <a:cs typeface="Arial" panose="020B0604020202020204" pitchFamily="34" charset="0"/>
              </a:rPr>
              <a:t>Yn ogystal, mae gwneud ‘Cynnig Rhagweithiol’ yn golygu creu’r awyrgylch cywir ble mae defnyddwyr gwasanaeth yn teimlo’n rymus a hyderus y bydd eu hanghenion yn cael eu bodloni. </a:t>
            </a:r>
            <a:r>
              <a:rPr lang="cy-GB" sz="1400" dirty="0">
                <a:latin typeface="Arial" panose="020B0604020202020204" pitchFamily="34" charset="0"/>
                <a:cs typeface="Arial" panose="020B0604020202020204" pitchFamily="34" charset="0"/>
              </a:rPr>
              <a:t>Mwy na geiriau -  </a:t>
            </a:r>
            <a:r>
              <a:rPr lang="cy-GB" sz="1400" dirty="0">
                <a:latin typeface="Arial" panose="020B0604020202020204" pitchFamily="34" charset="0"/>
                <a:cs typeface="Arial" panose="020B0604020202020204" pitchFamily="34" charset="0"/>
                <a:hlinkClick r:id="rId3"/>
              </a:rPr>
              <a:t>www.gov.wales</a:t>
            </a:r>
            <a:r>
              <a:rPr lang="cy-GB" sz="1400" dirty="0">
                <a:latin typeface="Arial" panose="020B0604020202020204" pitchFamily="34" charset="0"/>
                <a:cs typeface="Arial" panose="020B0604020202020204" pitchFamily="34" charset="0"/>
              </a:rPr>
              <a:t> (ar gael ar </a:t>
            </a:r>
            <a:r>
              <a:rPr lang="cy-GB" sz="1400" dirty="0" err="1">
                <a:latin typeface="Arial" panose="020B0604020202020204" pitchFamily="34" charset="0"/>
                <a:cs typeface="Arial" panose="020B0604020202020204" pitchFamily="34" charset="0"/>
              </a:rPr>
              <a:t>Moodle</a:t>
            </a:r>
            <a:r>
              <a:rPr lang="cy-GB" sz="1400" dirty="0"/>
              <a:t>)</a:t>
            </a:r>
          </a:p>
          <a:p>
            <a:pPr>
              <a:defRPr/>
            </a:pPr>
            <a:r>
              <a:rPr lang="en-GB" sz="2400" dirty="0"/>
              <a:t> </a:t>
            </a:r>
          </a:p>
          <a:p>
            <a:pPr marL="109537" indent="0">
              <a:buNone/>
              <a:defRPr/>
            </a:pPr>
            <a:endParaRPr lang="en-GB" sz="2000" dirty="0"/>
          </a:p>
        </p:txBody>
      </p:sp>
      <p:sp>
        <p:nvSpPr>
          <p:cNvPr id="3" name="Title 2">
            <a:extLst>
              <a:ext uri="{FF2B5EF4-FFF2-40B4-BE49-F238E27FC236}">
                <a16:creationId xmlns:a16="http://schemas.microsoft.com/office/drawing/2014/main" id="{60308488-693C-41A1-A0B2-4BFB93F96DF9}"/>
              </a:ext>
            </a:extLst>
          </p:cNvPr>
          <p:cNvSpPr>
            <a:spLocks noGrp="1"/>
          </p:cNvSpPr>
          <p:nvPr>
            <p:ph type="title"/>
          </p:nvPr>
        </p:nvSpPr>
        <p:spPr/>
        <p:txBody>
          <a:bodyPr/>
          <a:lstStyle/>
          <a:p>
            <a:pPr>
              <a:defRPr/>
            </a:pPr>
            <a:r>
              <a:rPr lang="cy-GB" dirty="0">
                <a:latin typeface="Arial" panose="020B0604020202020204" pitchFamily="34" charset="0"/>
                <a:cs typeface="Arial" panose="020B0604020202020204" pitchFamily="34" charset="0"/>
              </a:rPr>
              <a:t>Y Cynnig Rhagweithiol </a:t>
            </a:r>
          </a:p>
        </p:txBody>
      </p:sp>
      <p:sp>
        <p:nvSpPr>
          <p:cNvPr id="51204" name="Slide Number Placeholder 6">
            <a:extLst>
              <a:ext uri="{FF2B5EF4-FFF2-40B4-BE49-F238E27FC236}">
                <a16:creationId xmlns:a16="http://schemas.microsoft.com/office/drawing/2014/main" id="{98260E75-8EDA-4F4C-84C4-C78F809C416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6B77CC-177D-4BE7-AFE8-C4696461160C}" type="slidenum">
              <a:rPr lang="en-GB" altLang="en-US" smtClean="0"/>
              <a:pPr/>
              <a:t>21</a:t>
            </a:fld>
            <a:endParaRPr lang="en-GB" altLang="en-US"/>
          </a:p>
        </p:txBody>
      </p:sp>
      <p:pic>
        <p:nvPicPr>
          <p:cNvPr id="5" name="Picture 4">
            <a:extLst>
              <a:ext uri="{FF2B5EF4-FFF2-40B4-BE49-F238E27FC236}">
                <a16:creationId xmlns:a16="http://schemas.microsoft.com/office/drawing/2014/main" id="{3BA01A18-7869-413A-9E3E-8D098BAF32B3}"/>
              </a:ext>
            </a:extLst>
          </p:cNvPr>
          <p:cNvPicPr>
            <a:picLocks noChangeAspect="1"/>
          </p:cNvPicPr>
          <p:nvPr/>
        </p:nvPicPr>
        <p:blipFill>
          <a:blip r:embed="rId4"/>
          <a:stretch>
            <a:fillRect/>
          </a:stretch>
        </p:blipFill>
        <p:spPr>
          <a:xfrm>
            <a:off x="10015538" y="5015444"/>
            <a:ext cx="1758420" cy="1758420"/>
          </a:xfrm>
          <a:prstGeom prst="rect">
            <a:avLst/>
          </a:prstGeom>
          <a:noFill/>
          <a:ln>
            <a:noFill/>
            <a:prstDash val="sysDash"/>
            <a:miter lim="800000"/>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6B99359-9516-4982-8347-65CD21119642}"/>
              </a:ext>
            </a:extLst>
          </p:cNvPr>
          <p:cNvSpPr>
            <a:spLocks noGrp="1"/>
          </p:cNvSpPr>
          <p:nvPr>
            <p:ph idx="1"/>
          </p:nvPr>
        </p:nvSpPr>
        <p:spPr>
          <a:xfrm>
            <a:off x="1981200" y="1557338"/>
            <a:ext cx="8229600" cy="4386262"/>
          </a:xfrm>
        </p:spPr>
        <p:txBody>
          <a:bodyPr/>
          <a:lstStyle/>
          <a:p>
            <a:pPr eaLnBrk="1" hangingPunct="1"/>
            <a:r>
              <a:rPr lang="cy-GB" altLang="en-US">
                <a:latin typeface="Arial" panose="020B0604020202020204" pitchFamily="34" charset="0"/>
                <a:cs typeface="Arial" panose="020B0604020202020204" pitchFamily="34" charset="0"/>
              </a:rPr>
              <a:t>Daeth yn gyfraith yn 2011</a:t>
            </a:r>
          </a:p>
          <a:p>
            <a:pPr eaLnBrk="1" hangingPunct="1"/>
            <a:r>
              <a:rPr lang="cy-GB" altLang="en-US">
                <a:latin typeface="Arial" panose="020B0604020202020204" pitchFamily="34" charset="0"/>
                <a:cs typeface="Arial" panose="020B0604020202020204" pitchFamily="34" charset="0"/>
              </a:rPr>
              <a:t>Diddymodd Fwrdd yr Iaith Gymraeg</a:t>
            </a:r>
          </a:p>
          <a:p>
            <a:pPr eaLnBrk="1" hangingPunct="1"/>
            <a:r>
              <a:rPr lang="cy-GB" altLang="en-US">
                <a:latin typeface="Arial" panose="020B0604020202020204" pitchFamily="34" charset="0"/>
                <a:cs typeface="Arial" panose="020B0604020202020204" pitchFamily="34" charset="0"/>
              </a:rPr>
              <a:t>Sefydlodd Gomisiynydd y Gymraeg</a:t>
            </a:r>
          </a:p>
          <a:p>
            <a:pPr eaLnBrk="1" hangingPunct="1"/>
            <a:r>
              <a:rPr lang="cy-GB" altLang="en-US">
                <a:latin typeface="Arial" panose="020B0604020202020204" pitchFamily="34" charset="0"/>
                <a:cs typeface="Arial" panose="020B0604020202020204" pitchFamily="34" charset="0"/>
              </a:rPr>
              <a:t>Cadarnhaodd statws swyddogol y Gymraeg</a:t>
            </a:r>
          </a:p>
          <a:p>
            <a:pPr eaLnBrk="1" hangingPunct="1"/>
            <a:r>
              <a:rPr lang="cy-GB" altLang="en-US">
                <a:latin typeface="Arial" panose="020B0604020202020204" pitchFamily="34" charset="0"/>
                <a:cs typeface="Arial" panose="020B0604020202020204" pitchFamily="34" charset="0"/>
              </a:rPr>
              <a:t>Creodd hawliau i siaradwyr Cymraeg </a:t>
            </a:r>
          </a:p>
          <a:p>
            <a:pPr eaLnBrk="1" hangingPunct="1"/>
            <a:r>
              <a:rPr lang="cy-GB" altLang="en-US">
                <a:latin typeface="Arial" panose="020B0604020202020204" pitchFamily="34" charset="0"/>
                <a:cs typeface="Arial" panose="020B0604020202020204" pitchFamily="34" charset="0"/>
              </a:rPr>
              <a:t>Cyflwynodd ddyletswyddau ar ffurf safonau’r Gymraeg</a:t>
            </a:r>
          </a:p>
        </p:txBody>
      </p:sp>
      <p:sp>
        <p:nvSpPr>
          <p:cNvPr id="8194" name="Title 1">
            <a:extLst>
              <a:ext uri="{FF2B5EF4-FFF2-40B4-BE49-F238E27FC236}">
                <a16:creationId xmlns:a16="http://schemas.microsoft.com/office/drawing/2014/main" id="{28ED9901-A4F5-4381-B8FA-054F30C89845}"/>
              </a:ext>
            </a:extLst>
          </p:cNvPr>
          <p:cNvSpPr>
            <a:spLocks noGrp="1"/>
          </p:cNvSpPr>
          <p:nvPr>
            <p:ph type="title"/>
          </p:nvPr>
        </p:nvSpPr>
        <p:spPr/>
        <p:txBody>
          <a:bodyPr/>
          <a:lstStyle/>
          <a:p>
            <a:pPr eaLnBrk="1" hangingPunct="1">
              <a:defRPr/>
            </a:pPr>
            <a:r>
              <a:rPr lang="cy-GB" altLang="en-US" dirty="0">
                <a:latin typeface="Arial" panose="020B0604020202020204" pitchFamily="34" charset="0"/>
                <a:cs typeface="Arial" panose="020B0604020202020204" pitchFamily="34" charset="0"/>
              </a:rPr>
              <a:t>Mesur yr Iaith (Cymru</a:t>
            </a:r>
            <a:r>
              <a:rPr lang="en-GB" altLang="en-US" dirty="0">
                <a:latin typeface="Arial" panose="020B0604020202020204" pitchFamily="34" charset="0"/>
                <a:cs typeface="Arial" panose="020B0604020202020204" pitchFamily="34" charset="0"/>
              </a:rPr>
              <a:t>) 2011</a:t>
            </a:r>
          </a:p>
        </p:txBody>
      </p:sp>
      <p:sp>
        <p:nvSpPr>
          <p:cNvPr id="59397" name="Slide Number Placeholder 4">
            <a:extLst>
              <a:ext uri="{FF2B5EF4-FFF2-40B4-BE49-F238E27FC236}">
                <a16:creationId xmlns:a16="http://schemas.microsoft.com/office/drawing/2014/main" id="{0BF973E5-1E55-4643-A92D-7751E4FC2B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84536C-803E-45C1-95D0-2FB8307A09BB}" type="slidenum">
              <a:rPr lang="en-GB" altLang="en-US" smtClean="0"/>
              <a:pPr/>
              <a:t>22</a:t>
            </a:fld>
            <a:endParaRPr lang="en-GB" altLang="en-US"/>
          </a:p>
        </p:txBody>
      </p:sp>
      <p:pic>
        <p:nvPicPr>
          <p:cNvPr id="59396" name="Picture 3">
            <a:extLst>
              <a:ext uri="{FF2B5EF4-FFF2-40B4-BE49-F238E27FC236}">
                <a16:creationId xmlns:a16="http://schemas.microsoft.com/office/drawing/2014/main" id="{BD6F16C4-4397-4D7C-8D9A-C2EF1B4380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0213" y="4895850"/>
            <a:ext cx="33909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300164"/>
            <a:ext cx="10515600" cy="5065010"/>
          </a:xfrm>
        </p:spPr>
        <p:txBody>
          <a:bodyPr>
            <a:normAutofit fontScale="92500" lnSpcReduction="10000"/>
          </a:bodyPr>
          <a:lstStyle/>
          <a:p>
            <a:pPr lvl="0"/>
            <a:r>
              <a:rPr lang="en-US" dirty="0"/>
              <a:t>Mae </a:t>
            </a:r>
            <a:r>
              <a:rPr lang="en-US" dirty="0" err="1"/>
              <a:t>Mesur</a:t>
            </a:r>
            <a:r>
              <a:rPr lang="en-US" dirty="0"/>
              <a:t> y </a:t>
            </a:r>
            <a:r>
              <a:rPr lang="en-US" dirty="0" err="1"/>
              <a:t>Gymraeg</a:t>
            </a:r>
            <a:r>
              <a:rPr lang="en-US" dirty="0"/>
              <a:t> (</a:t>
            </a:r>
            <a:r>
              <a:rPr lang="en-US" dirty="0" err="1"/>
              <a:t>Cymru</a:t>
            </a:r>
            <a:r>
              <a:rPr lang="en-US" dirty="0"/>
              <a:t>) 2011 </a:t>
            </a:r>
            <a:r>
              <a:rPr lang="en-US" dirty="0" err="1"/>
              <a:t>yn</a:t>
            </a:r>
            <a:r>
              <a:rPr lang="en-US" dirty="0"/>
              <a:t> </a:t>
            </a:r>
            <a:r>
              <a:rPr lang="en-US" dirty="0" err="1"/>
              <a:t>caniatáu</a:t>
            </a:r>
            <a:r>
              <a:rPr lang="en-US" dirty="0"/>
              <a:t> </a:t>
            </a:r>
            <a:r>
              <a:rPr lang="en-US" dirty="0" err="1"/>
              <a:t>i</a:t>
            </a:r>
            <a:r>
              <a:rPr lang="en-US" dirty="0"/>
              <a:t> </a:t>
            </a:r>
            <a:r>
              <a:rPr lang="en-US" dirty="0" err="1"/>
              <a:t>Weinidogion</a:t>
            </a:r>
            <a:r>
              <a:rPr lang="en-US" dirty="0"/>
              <a:t> </a:t>
            </a:r>
            <a:r>
              <a:rPr lang="en-US" dirty="0" err="1"/>
              <a:t>Cymru</a:t>
            </a:r>
            <a:r>
              <a:rPr lang="en-US" dirty="0"/>
              <a:t> </a:t>
            </a:r>
            <a:r>
              <a:rPr lang="en-US" dirty="0" err="1"/>
              <a:t>bennu</a:t>
            </a:r>
            <a:r>
              <a:rPr lang="en-US" dirty="0"/>
              <a:t> 5 math o </a:t>
            </a:r>
            <a:r>
              <a:rPr lang="en-US" dirty="0" err="1"/>
              <a:t>safonau</a:t>
            </a:r>
            <a:r>
              <a:rPr lang="en-US" dirty="0"/>
              <a:t> </a:t>
            </a:r>
            <a:r>
              <a:rPr lang="en-US" dirty="0" err="1"/>
              <a:t>yn</a:t>
            </a:r>
            <a:r>
              <a:rPr lang="en-US" dirty="0"/>
              <a:t> y </a:t>
            </a:r>
            <a:r>
              <a:rPr lang="en-US" dirty="0" err="1"/>
              <a:t>rheoliadau</a:t>
            </a:r>
            <a:r>
              <a:rPr lang="en-US" dirty="0"/>
              <a:t>:</a:t>
            </a:r>
            <a:endParaRPr lang="cy-GB" dirty="0"/>
          </a:p>
          <a:p>
            <a:pPr lvl="0"/>
            <a:r>
              <a:rPr lang="en-US" dirty="0" err="1"/>
              <a:t>Safonau</a:t>
            </a:r>
            <a:r>
              <a:rPr lang="en-US" dirty="0"/>
              <a:t> </a:t>
            </a:r>
            <a:r>
              <a:rPr lang="en-US" dirty="0" err="1"/>
              <a:t>cyflenwi</a:t>
            </a:r>
            <a:r>
              <a:rPr lang="en-US" dirty="0"/>
              <a:t> </a:t>
            </a:r>
            <a:r>
              <a:rPr lang="en-US" dirty="0" err="1"/>
              <a:t>gwasanaethau</a:t>
            </a:r>
            <a:endParaRPr lang="cy-GB" dirty="0"/>
          </a:p>
          <a:p>
            <a:pPr lvl="0"/>
            <a:r>
              <a:rPr lang="en-US" dirty="0" err="1"/>
              <a:t>Safonau</a:t>
            </a:r>
            <a:r>
              <a:rPr lang="en-US" dirty="0"/>
              <a:t> </a:t>
            </a:r>
            <a:r>
              <a:rPr lang="en-US" dirty="0" err="1"/>
              <a:t>llunio</a:t>
            </a:r>
            <a:r>
              <a:rPr lang="en-US" dirty="0"/>
              <a:t> </a:t>
            </a:r>
            <a:r>
              <a:rPr lang="en-US" dirty="0" err="1"/>
              <a:t>polisïau</a:t>
            </a:r>
            <a:endParaRPr lang="cy-GB" dirty="0"/>
          </a:p>
          <a:p>
            <a:pPr lvl="0"/>
            <a:r>
              <a:rPr lang="en-US" dirty="0" err="1"/>
              <a:t>Safonau</a:t>
            </a:r>
            <a:r>
              <a:rPr lang="en-US" dirty="0"/>
              <a:t> </a:t>
            </a:r>
            <a:r>
              <a:rPr lang="en-US" dirty="0" err="1"/>
              <a:t>gweithredu</a:t>
            </a:r>
            <a:endParaRPr lang="cy-GB" dirty="0"/>
          </a:p>
          <a:p>
            <a:pPr lvl="0"/>
            <a:r>
              <a:rPr lang="en-US" dirty="0" err="1"/>
              <a:t>Safonau</a:t>
            </a:r>
            <a:r>
              <a:rPr lang="en-US" dirty="0"/>
              <a:t> </a:t>
            </a:r>
            <a:r>
              <a:rPr lang="en-US" dirty="0" err="1"/>
              <a:t>hybu</a:t>
            </a:r>
            <a:endParaRPr lang="cy-GB" dirty="0"/>
          </a:p>
          <a:p>
            <a:pPr lvl="0"/>
            <a:r>
              <a:rPr lang="en-US" dirty="0" err="1"/>
              <a:t>Safonau</a:t>
            </a:r>
            <a:r>
              <a:rPr lang="en-US" dirty="0"/>
              <a:t> </a:t>
            </a:r>
            <a:r>
              <a:rPr lang="en-US" dirty="0" err="1"/>
              <a:t>cadw</a:t>
            </a:r>
            <a:r>
              <a:rPr lang="en-US" dirty="0"/>
              <a:t> </a:t>
            </a:r>
            <a:r>
              <a:rPr lang="en-US" dirty="0" err="1"/>
              <a:t>cofnodion</a:t>
            </a:r>
            <a:r>
              <a:rPr lang="en-US" dirty="0"/>
              <a:t>.</a:t>
            </a:r>
            <a:endParaRPr lang="cy-GB" dirty="0"/>
          </a:p>
          <a:p>
            <a:r>
              <a:rPr lang="en-US" dirty="0" err="1"/>
              <a:t>Gweinidogion</a:t>
            </a:r>
            <a:r>
              <a:rPr lang="en-US" dirty="0"/>
              <a:t> </a:t>
            </a:r>
            <a:r>
              <a:rPr lang="en-US" dirty="0" err="1"/>
              <a:t>Cymru</a:t>
            </a:r>
            <a:r>
              <a:rPr lang="en-US" dirty="0"/>
              <a:t> </a:t>
            </a:r>
            <a:r>
              <a:rPr lang="en-US" dirty="0" err="1"/>
              <a:t>sy’n</a:t>
            </a:r>
            <a:r>
              <a:rPr lang="en-US" dirty="0"/>
              <a:t> </a:t>
            </a:r>
            <a:r>
              <a:rPr lang="en-US" dirty="0" err="1"/>
              <a:t>pennu’r</a:t>
            </a:r>
            <a:r>
              <a:rPr lang="en-US" dirty="0"/>
              <a:t> </a:t>
            </a:r>
            <a:r>
              <a:rPr lang="en-US" dirty="0" err="1"/>
              <a:t>safonau</a:t>
            </a:r>
            <a:r>
              <a:rPr lang="en-US" dirty="0"/>
              <a:t>, a mater </a:t>
            </a:r>
            <a:r>
              <a:rPr lang="en-US" dirty="0" err="1"/>
              <a:t>i’r</a:t>
            </a:r>
            <a:r>
              <a:rPr lang="en-US" dirty="0"/>
              <a:t> </a:t>
            </a:r>
            <a:r>
              <a:rPr lang="en-US" dirty="0" err="1"/>
              <a:t>Comisiynydd</a:t>
            </a:r>
            <a:r>
              <a:rPr lang="en-US" dirty="0"/>
              <a:t> </a:t>
            </a:r>
            <a:r>
              <a:rPr lang="en-US" dirty="0" err="1"/>
              <a:t>yw</a:t>
            </a:r>
            <a:r>
              <a:rPr lang="en-US" dirty="0"/>
              <a:t> </a:t>
            </a:r>
            <a:r>
              <a:rPr lang="en-US" dirty="0" err="1"/>
              <a:t>penderfynu</a:t>
            </a:r>
            <a:r>
              <a:rPr lang="en-US" dirty="0"/>
              <a:t> pa </a:t>
            </a:r>
            <a:r>
              <a:rPr lang="en-US" dirty="0" err="1"/>
              <a:t>safonau</a:t>
            </a:r>
            <a:r>
              <a:rPr lang="en-US" dirty="0"/>
              <a:t> y </a:t>
            </a:r>
            <a:r>
              <a:rPr lang="en-US" dirty="0" err="1"/>
              <a:t>mae’n</a:t>
            </a:r>
            <a:r>
              <a:rPr lang="en-US" dirty="0"/>
              <a:t> </a:t>
            </a:r>
            <a:r>
              <a:rPr lang="en-US" dirty="0" err="1"/>
              <a:t>rhaid</a:t>
            </a:r>
            <a:r>
              <a:rPr lang="en-US" dirty="0"/>
              <a:t> </a:t>
            </a:r>
            <a:r>
              <a:rPr lang="en-US" dirty="0" err="1"/>
              <a:t>i</a:t>
            </a:r>
            <a:r>
              <a:rPr lang="en-US" dirty="0"/>
              <a:t> </a:t>
            </a:r>
            <a:r>
              <a:rPr lang="en-US" dirty="0" err="1"/>
              <a:t>gorff</a:t>
            </a:r>
            <a:r>
              <a:rPr lang="en-US" dirty="0"/>
              <a:t> </a:t>
            </a:r>
            <a:r>
              <a:rPr lang="en-US" dirty="0" err="1"/>
              <a:t>gydymffurfio</a:t>
            </a:r>
            <a:r>
              <a:rPr lang="en-US" dirty="0"/>
              <a:t> â </a:t>
            </a:r>
            <a:r>
              <a:rPr lang="en-US" dirty="0" err="1"/>
              <a:t>hwy</a:t>
            </a:r>
            <a:r>
              <a:rPr lang="en-US" dirty="0"/>
              <a:t> </a:t>
            </a:r>
            <a:r>
              <a:rPr lang="en-US" dirty="0" err="1"/>
              <a:t>trwy</a:t>
            </a:r>
            <a:r>
              <a:rPr lang="en-US" dirty="0"/>
              <a:t> </a:t>
            </a:r>
            <a:r>
              <a:rPr lang="en-US" dirty="0" err="1"/>
              <a:t>gyflwyno</a:t>
            </a:r>
            <a:r>
              <a:rPr lang="en-US" dirty="0"/>
              <a:t> </a:t>
            </a:r>
            <a:r>
              <a:rPr lang="en-US" dirty="0" err="1"/>
              <a:t>hysbysiad</a:t>
            </a:r>
            <a:r>
              <a:rPr lang="en-US" dirty="0"/>
              <a:t> </a:t>
            </a:r>
            <a:r>
              <a:rPr lang="en-US" dirty="0" err="1"/>
              <a:t>cydymffurfio</a:t>
            </a:r>
            <a:r>
              <a:rPr lang="en-US" dirty="0"/>
              <a:t> </a:t>
            </a:r>
            <a:r>
              <a:rPr lang="en-US" dirty="0" err="1"/>
              <a:t>i’r</a:t>
            </a:r>
            <a:r>
              <a:rPr lang="en-US" dirty="0"/>
              <a:t> </a:t>
            </a:r>
            <a:r>
              <a:rPr lang="en-US" dirty="0" err="1"/>
              <a:t>corff</a:t>
            </a:r>
            <a:r>
              <a:rPr lang="en-US" dirty="0"/>
              <a:t> </a:t>
            </a:r>
            <a:r>
              <a:rPr lang="en-US" dirty="0" err="1"/>
              <a:t>hwnnw</a:t>
            </a:r>
            <a:r>
              <a:rPr lang="en-US" dirty="0"/>
              <a:t>. Gall </a:t>
            </a:r>
            <a:r>
              <a:rPr lang="en-US" dirty="0" err="1"/>
              <a:t>hysbysiad</a:t>
            </a:r>
            <a:r>
              <a:rPr lang="en-US" dirty="0"/>
              <a:t> </a:t>
            </a:r>
            <a:r>
              <a:rPr lang="en-US" dirty="0" err="1"/>
              <a:t>cydymffurfio</a:t>
            </a:r>
            <a:r>
              <a:rPr lang="en-US" dirty="0"/>
              <a:t> â </a:t>
            </a:r>
            <a:r>
              <a:rPr lang="en-US" dirty="0" err="1"/>
              <a:t>safonau</a:t>
            </a:r>
            <a:r>
              <a:rPr lang="en-US" dirty="0"/>
              <a:t> </a:t>
            </a:r>
            <a:r>
              <a:rPr lang="en-US" dirty="0" err="1"/>
              <a:t>mewn</a:t>
            </a:r>
            <a:r>
              <a:rPr lang="en-US" dirty="0"/>
              <a:t> </a:t>
            </a:r>
            <a:r>
              <a:rPr lang="en-US" dirty="0" err="1"/>
              <a:t>rhai</a:t>
            </a:r>
            <a:r>
              <a:rPr lang="en-US" dirty="0"/>
              <a:t> </a:t>
            </a:r>
            <a:r>
              <a:rPr lang="en-US" dirty="0" err="1"/>
              <a:t>amgylchiadau</a:t>
            </a:r>
            <a:r>
              <a:rPr lang="en-US" dirty="0"/>
              <a:t> </a:t>
            </a:r>
            <a:r>
              <a:rPr lang="en-US" dirty="0" err="1"/>
              <a:t>neu</a:t>
            </a:r>
            <a:r>
              <a:rPr lang="en-US" dirty="0"/>
              <a:t> </a:t>
            </a:r>
            <a:r>
              <a:rPr lang="en-US" dirty="0" err="1"/>
              <a:t>mewn</a:t>
            </a:r>
            <a:r>
              <a:rPr lang="en-US" dirty="0"/>
              <a:t> </a:t>
            </a:r>
            <a:r>
              <a:rPr lang="en-US" dirty="0" err="1"/>
              <a:t>ardaloedd</a:t>
            </a:r>
            <a:r>
              <a:rPr lang="en-US" dirty="0"/>
              <a:t> </a:t>
            </a:r>
            <a:r>
              <a:rPr lang="en-US" dirty="0" err="1"/>
              <a:t>gwahanol</a:t>
            </a:r>
            <a:r>
              <a:rPr lang="en-US" dirty="0"/>
              <a:t>. </a:t>
            </a:r>
            <a:r>
              <a:rPr lang="en-US" dirty="0" err="1"/>
              <a:t>Nid</a:t>
            </a:r>
            <a:r>
              <a:rPr lang="en-US" dirty="0"/>
              <a:t> </a:t>
            </a:r>
            <a:r>
              <a:rPr lang="en-US" dirty="0" err="1"/>
              <a:t>oes</a:t>
            </a:r>
            <a:r>
              <a:rPr lang="en-US" dirty="0"/>
              <a:t> </a:t>
            </a:r>
            <a:r>
              <a:rPr lang="en-US" dirty="0" err="1"/>
              <a:t>rhaid</a:t>
            </a:r>
            <a:r>
              <a:rPr lang="en-US" dirty="0"/>
              <a:t> </a:t>
            </a:r>
            <a:r>
              <a:rPr lang="en-US" dirty="0" err="1"/>
              <a:t>i’r</a:t>
            </a:r>
            <a:r>
              <a:rPr lang="en-US" dirty="0"/>
              <a:t> </a:t>
            </a:r>
            <a:r>
              <a:rPr lang="en-US" dirty="0" err="1"/>
              <a:t>comisiynydd</a:t>
            </a:r>
            <a:r>
              <a:rPr lang="en-US" dirty="0"/>
              <a:t> </a:t>
            </a:r>
            <a:r>
              <a:rPr lang="en-US" dirty="0" err="1"/>
              <a:t>fynnu</a:t>
            </a:r>
            <a:r>
              <a:rPr lang="en-US" dirty="0"/>
              <a:t> bod </a:t>
            </a:r>
            <a:r>
              <a:rPr lang="en-US" dirty="0" err="1"/>
              <a:t>pob</a:t>
            </a:r>
            <a:r>
              <a:rPr lang="en-US" dirty="0"/>
              <a:t> </a:t>
            </a:r>
            <a:r>
              <a:rPr lang="en-US" dirty="0" err="1"/>
              <a:t>corff</a:t>
            </a:r>
            <a:r>
              <a:rPr lang="en-US" dirty="0"/>
              <a:t> </a:t>
            </a:r>
            <a:r>
              <a:rPr lang="en-US" dirty="0" err="1"/>
              <a:t>yn</a:t>
            </a:r>
            <a:r>
              <a:rPr lang="en-US" dirty="0"/>
              <a:t> </a:t>
            </a:r>
            <a:r>
              <a:rPr lang="en-US" dirty="0" err="1"/>
              <a:t>cydymffurfio</a:t>
            </a:r>
            <a:r>
              <a:rPr lang="en-US" dirty="0"/>
              <a:t> â </a:t>
            </a:r>
            <a:r>
              <a:rPr lang="en-US" dirty="0" err="1"/>
              <a:t>phob</a:t>
            </a:r>
            <a:r>
              <a:rPr lang="en-US" dirty="0"/>
              <a:t> </a:t>
            </a:r>
            <a:r>
              <a:rPr lang="en-US" dirty="0" err="1"/>
              <a:t>safon</a:t>
            </a:r>
            <a:r>
              <a:rPr lang="en-US" dirty="0"/>
              <a:t>.</a:t>
            </a:r>
            <a:endParaRPr lang="cy-GB" dirty="0"/>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err="1">
                <a:latin typeface="Arial" panose="020B0604020202020204" pitchFamily="34" charset="0"/>
                <a:cs typeface="Arial" panose="020B0604020202020204" pitchFamily="34" charset="0"/>
              </a:rPr>
              <a:t>Mesur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Gymraeg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264889-ACE8-4444-9AD9-D9C9F406023B}"/>
              </a:ext>
            </a:extLst>
          </p:cNvPr>
          <p:cNvSpPr>
            <a:spLocks noGrp="1"/>
          </p:cNvSpPr>
          <p:nvPr>
            <p:ph idx="1"/>
          </p:nvPr>
        </p:nvSpPr>
        <p:spPr>
          <a:xfrm>
            <a:off x="609600" y="1419726"/>
            <a:ext cx="10972800" cy="4587374"/>
          </a:xfrm>
        </p:spPr>
        <p:txBody>
          <a:bodyPr/>
          <a:lstStyle/>
          <a:p>
            <a:r>
              <a:rPr lang="cy-GB" b="1" dirty="0"/>
              <a:t>Ymarferiad  5</a:t>
            </a:r>
            <a:endParaRPr lang="en-GB" dirty="0"/>
          </a:p>
          <a:p>
            <a:r>
              <a:rPr lang="cy-GB" dirty="0"/>
              <a:t>Pam y dylai iaith fod yn rhan greiddiol o’r broses asesu a darparu gwasanaeth yng Nghymru?</a:t>
            </a:r>
            <a:endParaRPr lang="en-GB" dirty="0"/>
          </a:p>
          <a:p>
            <a:r>
              <a:rPr lang="cy-GB" dirty="0"/>
              <a:t>Pa anghenion ieithyddol sydd angen i chi ei hystyried yn eich lleoliad gwaith wrth weithio gydag unigolion/gofalwyr? </a:t>
            </a:r>
            <a:endParaRPr lang="en-GB" dirty="0"/>
          </a:p>
          <a:p>
            <a:r>
              <a:rPr lang="cy-GB" dirty="0"/>
              <a:t>Beth allwch chi ei wneud i sicrhau eich bod yn gweithio yn unol ag egwyddorion y Cynnig Rhagweithiol?</a:t>
            </a:r>
          </a:p>
          <a:p>
            <a:r>
              <a:rPr lang="cy-GB" b="1" dirty="0"/>
              <a:t> </a:t>
            </a:r>
            <a:r>
              <a:rPr lang="cy-GB" dirty="0"/>
              <a:t>Pa ddeddfwriaeth/ polisi/ gweithdrefnau y gallai fod angen i chi ei ystyried mewn perthynas ag anghenion iaith a chyfathrebu’n effeithiol yn eich gweithle? </a:t>
            </a:r>
            <a:endParaRPr lang="en-GB" dirty="0"/>
          </a:p>
          <a:p>
            <a:endParaRPr lang="en-GB" dirty="0"/>
          </a:p>
          <a:p>
            <a:endParaRPr lang="en-GB" dirty="0"/>
          </a:p>
        </p:txBody>
      </p:sp>
      <p:sp>
        <p:nvSpPr>
          <p:cNvPr id="3" name="Title 2">
            <a:extLst>
              <a:ext uri="{FF2B5EF4-FFF2-40B4-BE49-F238E27FC236}">
                <a16:creationId xmlns:a16="http://schemas.microsoft.com/office/drawing/2014/main" id="{6B9D136B-ECF7-43E3-BBB4-4AA38046F85C}"/>
              </a:ext>
            </a:extLst>
          </p:cNvPr>
          <p:cNvSpPr>
            <a:spLocks noGrp="1"/>
          </p:cNvSpPr>
          <p:nvPr>
            <p:ph type="title"/>
          </p:nvPr>
        </p:nvSpPr>
        <p:spPr>
          <a:xfrm>
            <a:off x="609600" y="274638"/>
            <a:ext cx="10972800" cy="1145088"/>
          </a:xfrm>
        </p:spPr>
        <p:txBody>
          <a:bodyPr>
            <a:normAutofit/>
          </a:bodyPr>
          <a:lstStyle/>
          <a:p>
            <a:r>
              <a:rPr lang="en-GB" dirty="0" err="1"/>
              <a:t>Trafodaeth</a:t>
            </a:r>
            <a:r>
              <a:rPr lang="en-GB" dirty="0"/>
              <a:t> </a:t>
            </a:r>
            <a:r>
              <a:rPr lang="en-GB" dirty="0" err="1"/>
              <a:t>Grwp</a:t>
            </a:r>
            <a:endParaRPr lang="en-GB" dirty="0"/>
          </a:p>
        </p:txBody>
      </p:sp>
    </p:spTree>
    <p:extLst>
      <p:ext uri="{BB962C8B-B14F-4D97-AF65-F5344CB8AC3E}">
        <p14:creationId xmlns:p14="http://schemas.microsoft.com/office/powerpoint/2010/main" val="38428575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BA136B0-F9CC-46A4-9EF6-8FAAAB0F49AF}"/>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Y Cyd-destun Cymreig </a:t>
            </a:r>
            <a:br>
              <a:rPr lang="cy-GB" sz="3200" dirty="0">
                <a:latin typeface="Arial" panose="020B0604020202020204" pitchFamily="34" charset="0"/>
                <a:cs typeface="Arial" panose="020B0604020202020204" pitchFamily="34" charset="0"/>
              </a:rPr>
            </a:br>
            <a:r>
              <a:rPr lang="cy-GB" sz="3200" dirty="0">
                <a:latin typeface="Arial" panose="020B0604020202020204" pitchFamily="34" charset="0"/>
                <a:cs typeface="Arial" panose="020B0604020202020204" pitchFamily="34" charset="0"/>
              </a:rPr>
              <a:t>Efallai y byddwch yn dymuno ystyried:</a:t>
            </a:r>
          </a:p>
        </p:txBody>
      </p:sp>
      <p:sp>
        <p:nvSpPr>
          <p:cNvPr id="53250" name="Content Placeholder 6">
            <a:extLst>
              <a:ext uri="{FF2B5EF4-FFF2-40B4-BE49-F238E27FC236}">
                <a16:creationId xmlns:a16="http://schemas.microsoft.com/office/drawing/2014/main" id="{5FE073D9-8EE3-4994-99C8-DE942BCA3DBF}"/>
              </a:ext>
            </a:extLst>
          </p:cNvPr>
          <p:cNvSpPr>
            <a:spLocks noGrp="1"/>
          </p:cNvSpPr>
          <p:nvPr>
            <p:ph sz="quarter" idx="2"/>
          </p:nvPr>
        </p:nvSpPr>
        <p:spPr>
          <a:xfrm>
            <a:off x="966651" y="1416051"/>
            <a:ext cx="5029866" cy="3970008"/>
          </a:xfrm>
        </p:spPr>
        <p:txBody>
          <a:bodyPr>
            <a:normAutofit fontScale="92500" lnSpcReduction="20000"/>
          </a:bodyPr>
          <a:lstStyle/>
          <a:p>
            <a:r>
              <a:rPr lang="cy-GB" altLang="en-US" sz="2000" dirty="0">
                <a:latin typeface="Arial" panose="020B0604020202020204" pitchFamily="34" charset="0"/>
                <a:cs typeface="Arial" panose="020B0604020202020204" pitchFamily="34" charset="0"/>
              </a:rPr>
              <a:t>Dirywiad ôl-ddiwydiannol </a:t>
            </a:r>
          </a:p>
          <a:p>
            <a:r>
              <a:rPr lang="cy-GB" altLang="en-US" sz="2000" dirty="0">
                <a:latin typeface="Arial" panose="020B0604020202020204" pitchFamily="34" charset="0"/>
                <a:cs typeface="Arial" panose="020B0604020202020204" pitchFamily="34" charset="0"/>
              </a:rPr>
              <a:t>Tlodi </a:t>
            </a:r>
          </a:p>
          <a:p>
            <a:r>
              <a:rPr lang="cy-GB" altLang="en-US" sz="2000" dirty="0">
                <a:latin typeface="Arial" panose="020B0604020202020204" pitchFamily="34" charset="0"/>
                <a:cs typeface="Arial" panose="020B0604020202020204" pitchFamily="34" charset="0"/>
              </a:rPr>
              <a:t>Diweithdra</a:t>
            </a:r>
          </a:p>
          <a:p>
            <a:r>
              <a:rPr lang="cy-GB" altLang="en-US" sz="2000" dirty="0">
                <a:latin typeface="Arial" panose="020B0604020202020204" pitchFamily="34" charset="0"/>
                <a:cs typeface="Arial" panose="020B0604020202020204" pitchFamily="34" charset="0"/>
              </a:rPr>
              <a:t>Tai gwael</a:t>
            </a:r>
          </a:p>
          <a:p>
            <a:r>
              <a:rPr lang="cy-GB" altLang="en-US" sz="2000" dirty="0">
                <a:latin typeface="Arial" panose="020B0604020202020204" pitchFamily="34" charset="0"/>
                <a:cs typeface="Arial" panose="020B0604020202020204" pitchFamily="34" charset="0"/>
              </a:rPr>
              <a:t>Lleoliad daearyddol </a:t>
            </a:r>
          </a:p>
          <a:p>
            <a:r>
              <a:rPr lang="cy-GB" altLang="en-US" sz="2000" dirty="0">
                <a:latin typeface="Arial" panose="020B0604020202020204" pitchFamily="34" charset="0"/>
                <a:cs typeface="Arial" panose="020B0604020202020204" pitchFamily="34" charset="0"/>
              </a:rPr>
              <a:t>Crefydd</a:t>
            </a:r>
          </a:p>
          <a:p>
            <a:r>
              <a:rPr lang="cy-GB" altLang="en-US" sz="2000" dirty="0">
                <a:latin typeface="Arial" panose="020B0604020202020204" pitchFamily="34" charset="0"/>
                <a:cs typeface="Arial" panose="020B0604020202020204" pitchFamily="34" charset="0"/>
              </a:rPr>
              <a:t>Ardal ddifreintiedig </a:t>
            </a:r>
          </a:p>
          <a:p>
            <a:r>
              <a:rPr lang="cy-GB" altLang="en-US" sz="2000" dirty="0">
                <a:latin typeface="Arial" panose="020B0604020202020204" pitchFamily="34" charset="0"/>
                <a:cs typeface="Arial" panose="020B0604020202020204" pitchFamily="34" charset="0"/>
              </a:rPr>
              <a:t>Rôl merched yn y teulu a’r gweithlu </a:t>
            </a:r>
          </a:p>
          <a:p>
            <a:r>
              <a:rPr lang="cy-GB" altLang="en-US" sz="2000" dirty="0">
                <a:latin typeface="Arial" panose="020B0604020202020204" pitchFamily="34" charset="0"/>
                <a:cs typeface="Arial" panose="020B0604020202020204" pitchFamily="34" charset="0"/>
              </a:rPr>
              <a:t>Materion mewn perthynas â rhyw a chyfeiriadedd rhywiol</a:t>
            </a:r>
          </a:p>
          <a:p>
            <a:r>
              <a:rPr lang="cy-GB" altLang="en-US" sz="2000" dirty="0">
                <a:latin typeface="Arial" panose="020B0604020202020204" pitchFamily="34" charset="0"/>
                <a:cs typeface="Arial" panose="020B0604020202020204" pitchFamily="34" charset="0"/>
              </a:rPr>
              <a:t>Fframwaith gwleidyddol/ sefydliadau / deddfwriaeth</a:t>
            </a:r>
          </a:p>
          <a:p>
            <a:r>
              <a:rPr lang="cy-GB" altLang="en-US" sz="2000" dirty="0">
                <a:latin typeface="Arial" panose="020B0604020202020204" pitchFamily="34" charset="0"/>
                <a:cs typeface="Arial" panose="020B0604020202020204" pitchFamily="34" charset="0"/>
              </a:rPr>
              <a:t>Isadeiledd </a:t>
            </a:r>
          </a:p>
        </p:txBody>
      </p:sp>
      <p:sp>
        <p:nvSpPr>
          <p:cNvPr id="7" name="Content Placeholder 6">
            <a:extLst>
              <a:ext uri="{FF2B5EF4-FFF2-40B4-BE49-F238E27FC236}">
                <a16:creationId xmlns:a16="http://schemas.microsoft.com/office/drawing/2014/main" id="{1C1AF272-225E-435E-B5C3-62A536CE9AF8}"/>
              </a:ext>
            </a:extLst>
          </p:cNvPr>
          <p:cNvSpPr>
            <a:spLocks noGrp="1"/>
          </p:cNvSpPr>
          <p:nvPr>
            <p:ph sz="quarter" idx="4"/>
          </p:nvPr>
        </p:nvSpPr>
        <p:spPr/>
        <p:txBody>
          <a:bodyPr/>
          <a:lstStyle/>
          <a:p>
            <a:pPr marL="109537" indent="0">
              <a:buNone/>
            </a:pPr>
            <a:r>
              <a:rPr lang="cy-GB" dirty="0">
                <a:latin typeface="Arial" panose="020B0604020202020204" pitchFamily="34" charset="0"/>
                <a:cs typeface="Arial" panose="020B0604020202020204" pitchFamily="34" charset="0"/>
              </a:rPr>
              <a:t>Materion Cydraddoldeb</a:t>
            </a:r>
          </a:p>
          <a:p>
            <a:r>
              <a:rPr lang="cy-GB" altLang="en-US" dirty="0">
                <a:latin typeface="Arial" panose="020B0604020202020204" pitchFamily="34" charset="0"/>
                <a:cs typeface="Arial" panose="020B0604020202020204" pitchFamily="34" charset="0"/>
              </a:rPr>
              <a:t>Mynediad cyfartal i wybodaeth a gwasanaethau</a:t>
            </a:r>
          </a:p>
          <a:p>
            <a:r>
              <a:rPr lang="cy-GB" altLang="en-US" dirty="0">
                <a:latin typeface="Arial" panose="020B0604020202020204" pitchFamily="34" charset="0"/>
                <a:cs typeface="Arial" panose="020B0604020202020204" pitchFamily="34" charset="0"/>
              </a:rPr>
              <a:t>Gwasanaethau cyfieithu a chyfieithu ar y pryd</a:t>
            </a:r>
          </a:p>
          <a:p>
            <a:r>
              <a:rPr lang="cy-GB" altLang="en-US" dirty="0">
                <a:latin typeface="Arial" panose="020B0604020202020204" pitchFamily="34" charset="0"/>
                <a:cs typeface="Arial" panose="020B0604020202020204" pitchFamily="34" charset="0"/>
              </a:rPr>
              <a:t>Dewis gwybyddus a chaniatâd gwybyddus</a:t>
            </a:r>
          </a:p>
          <a:p>
            <a:r>
              <a:rPr lang="cy-GB" altLang="en-US" dirty="0">
                <a:latin typeface="Arial" panose="020B0604020202020204" pitchFamily="34" charset="0"/>
                <a:cs typeface="Arial" panose="020B0604020202020204" pitchFamily="34" charset="0"/>
              </a:rPr>
              <a:t>Adnoddau cyfyngedig </a:t>
            </a:r>
          </a:p>
          <a:p>
            <a:r>
              <a:rPr lang="cy-GB" altLang="en-US" dirty="0">
                <a:latin typeface="Arial" panose="020B0604020202020204" pitchFamily="34" charset="0"/>
                <a:cs typeface="Arial" panose="020B0604020202020204" pitchFamily="34" charset="0"/>
              </a:rPr>
              <a:t>Atebolrwydd cyhoeddus </a:t>
            </a:r>
          </a:p>
          <a:p>
            <a:r>
              <a:rPr lang="cy-GB" altLang="en-US" dirty="0">
                <a:latin typeface="Arial" panose="020B0604020202020204" pitchFamily="34" charset="0"/>
                <a:cs typeface="Arial" panose="020B0604020202020204" pitchFamily="34" charset="0"/>
              </a:rPr>
              <a:t>Eithrio cymdeithasol </a:t>
            </a:r>
          </a:p>
          <a:p>
            <a:r>
              <a:rPr lang="cy-GB" altLang="en-US" dirty="0">
                <a:latin typeface="Arial" panose="020B0604020202020204" pitchFamily="34" charset="0"/>
                <a:cs typeface="Arial" panose="020B0604020202020204" pitchFamily="34" charset="0"/>
              </a:rPr>
              <a:t>Mynediad i’r grŵp diwylliannol   </a:t>
            </a:r>
          </a:p>
          <a:p>
            <a:r>
              <a:rPr lang="cy-GB" altLang="en-US" dirty="0">
                <a:latin typeface="Arial" panose="020B0604020202020204" pitchFamily="34" charset="0"/>
                <a:cs typeface="Arial" panose="020B0604020202020204" pitchFamily="34" charset="0"/>
              </a:rPr>
              <a:t>Anghydraddoldeb iechyd </a:t>
            </a:r>
          </a:p>
          <a:p>
            <a:endParaRPr lang="en-GB" dirty="0"/>
          </a:p>
        </p:txBody>
      </p:sp>
      <p:sp>
        <p:nvSpPr>
          <p:cNvPr id="53252" name="Slide Number Placeholder 4">
            <a:extLst>
              <a:ext uri="{FF2B5EF4-FFF2-40B4-BE49-F238E27FC236}">
                <a16:creationId xmlns:a16="http://schemas.microsoft.com/office/drawing/2014/main" id="{D8E01793-8A19-408C-B95B-46AC7211C9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1E4CE6-03AB-41AC-872C-9D3C0B221DA2}" type="slidenum">
              <a:rPr lang="en-GB" altLang="en-US" smtClean="0"/>
              <a:pPr/>
              <a:t>25</a:t>
            </a:fld>
            <a:endParaRPr lang="en-GB" altLang="en-US"/>
          </a:p>
        </p:txBody>
      </p:sp>
      <p:pic>
        <p:nvPicPr>
          <p:cNvPr id="2" name="Picture 1">
            <a:extLst>
              <a:ext uri="{FF2B5EF4-FFF2-40B4-BE49-F238E27FC236}">
                <a16:creationId xmlns:a16="http://schemas.microsoft.com/office/drawing/2014/main" id="{A801EB26-9C81-4122-9BB5-742AB67EBA6C}"/>
              </a:ext>
            </a:extLst>
          </p:cNvPr>
          <p:cNvPicPr>
            <a:picLocks noChangeAspect="1"/>
          </p:cNvPicPr>
          <p:nvPr/>
        </p:nvPicPr>
        <p:blipFill>
          <a:blip r:embed="rId3"/>
          <a:stretch>
            <a:fillRect/>
          </a:stretch>
        </p:blipFill>
        <p:spPr>
          <a:xfrm>
            <a:off x="4058433" y="5231685"/>
            <a:ext cx="1626315" cy="1626315"/>
          </a:xfrm>
          <a:prstGeom prst="rect">
            <a:avLst/>
          </a:prstGeom>
        </p:spPr>
      </p:pic>
      <p:pic>
        <p:nvPicPr>
          <p:cNvPr id="3" name="Picture 2">
            <a:extLst>
              <a:ext uri="{FF2B5EF4-FFF2-40B4-BE49-F238E27FC236}">
                <a16:creationId xmlns:a16="http://schemas.microsoft.com/office/drawing/2014/main" id="{73C77D17-3688-4405-A878-784D723EE8CF}"/>
              </a:ext>
            </a:extLst>
          </p:cNvPr>
          <p:cNvPicPr>
            <a:picLocks noChangeAspect="1"/>
          </p:cNvPicPr>
          <p:nvPr/>
        </p:nvPicPr>
        <p:blipFill>
          <a:blip r:embed="rId4"/>
          <a:stretch>
            <a:fillRect/>
          </a:stretch>
        </p:blipFill>
        <p:spPr>
          <a:xfrm>
            <a:off x="0" y="5237396"/>
            <a:ext cx="2066796" cy="1620604"/>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59E58810-79E1-4EF9-9271-4B00FB815E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69145" y="5971231"/>
            <a:ext cx="2322855" cy="952966"/>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A39F6D37-9223-42C8-A4BF-2F9E17DA779C}"/>
              </a:ext>
            </a:extLst>
          </p:cNvPr>
          <p:cNvSpPr>
            <a:spLocks noGrp="1"/>
          </p:cNvSpPr>
          <p:nvPr>
            <p:ph idx="1"/>
          </p:nvPr>
        </p:nvSpPr>
        <p:spPr>
          <a:xfrm>
            <a:off x="609600" y="1773238"/>
            <a:ext cx="9601200" cy="4233862"/>
          </a:xfrm>
        </p:spPr>
        <p:txBody>
          <a:bodyPr/>
          <a:lstStyle/>
          <a:p>
            <a:pPr>
              <a:lnSpc>
                <a:spcPct val="90000"/>
              </a:lnSpc>
            </a:pPr>
            <a:r>
              <a:rPr lang="cy-GB" altLang="en-US" sz="2400" dirty="0">
                <a:latin typeface="Arial" panose="020B0604020202020204" pitchFamily="34" charset="0"/>
                <a:cs typeface="Arial" panose="020B0604020202020204" pitchFamily="34" charset="0"/>
              </a:rPr>
              <a:t>Gallant fod dan anfantais e.e. tlodi, daearyddiaeth, ardal, tai, cyrhaeddiad addysgiadol, gwahaniaethu </a:t>
            </a:r>
          </a:p>
          <a:p>
            <a:pPr>
              <a:lnSpc>
                <a:spcPct val="90000"/>
              </a:lnSpc>
            </a:pPr>
            <a:r>
              <a:rPr lang="cy-GB" altLang="en-US" sz="2400" dirty="0">
                <a:latin typeface="Arial" panose="020B0604020202020204" pitchFamily="34" charset="0"/>
                <a:cs typeface="Arial" panose="020B0604020202020204" pitchFamily="34" charset="0"/>
              </a:rPr>
              <a:t>Ynysu cymdeithasol (gall fod yn fwy mewn ardaloedd gwledig) </a:t>
            </a:r>
          </a:p>
          <a:p>
            <a:pPr>
              <a:lnSpc>
                <a:spcPct val="90000"/>
              </a:lnSpc>
            </a:pPr>
            <a:r>
              <a:rPr lang="cy-GB" altLang="en-US" sz="2400" dirty="0">
                <a:latin typeface="Arial" panose="020B0604020202020204" pitchFamily="34" charset="0"/>
                <a:cs typeface="Arial" panose="020B0604020202020204" pitchFamily="34" charset="0"/>
              </a:rPr>
              <a:t>Ansicr sut mae’r system yn gweithio: gofyn am help, atgyfeirio</a:t>
            </a:r>
          </a:p>
          <a:p>
            <a:pPr>
              <a:lnSpc>
                <a:spcPct val="90000"/>
              </a:lnSpc>
            </a:pPr>
            <a:r>
              <a:rPr lang="cy-GB" altLang="en-US" sz="2400" dirty="0">
                <a:latin typeface="Arial" panose="020B0604020202020204" pitchFamily="34" charset="0"/>
                <a:cs typeface="Arial" panose="020B0604020202020204" pitchFamily="34" charset="0"/>
              </a:rPr>
              <a:t>Gallant fod ag anghenion iechyd cymhleth </a:t>
            </a:r>
          </a:p>
          <a:p>
            <a:pPr>
              <a:lnSpc>
                <a:spcPct val="90000"/>
              </a:lnSpc>
            </a:pPr>
            <a:r>
              <a:rPr lang="cy-GB" altLang="en-US" sz="2400" dirty="0">
                <a:latin typeface="Arial" panose="020B0604020202020204" pitchFamily="34" charset="0"/>
                <a:cs typeface="Arial" panose="020B0604020202020204" pitchFamily="34" charset="0"/>
              </a:rPr>
              <a:t>Ddim yn grŵp homogenaidd – ychwanegu at y cymhlethdodau</a:t>
            </a:r>
          </a:p>
          <a:p>
            <a:pPr>
              <a:lnSpc>
                <a:spcPct val="90000"/>
              </a:lnSpc>
            </a:pPr>
            <a:r>
              <a:rPr lang="cy-GB" altLang="en-US" sz="2400" dirty="0">
                <a:latin typeface="Arial" panose="020B0604020202020204" pitchFamily="34" charset="0"/>
                <a:cs typeface="Arial" panose="020B0604020202020204" pitchFamily="34" charset="0"/>
              </a:rPr>
              <a:t>Mynediad i iechyd a hawliau budd-daliadau</a:t>
            </a:r>
          </a:p>
          <a:p>
            <a:pPr>
              <a:lnSpc>
                <a:spcPct val="90000"/>
              </a:lnSpc>
            </a:pPr>
            <a:r>
              <a:rPr lang="cy-GB" altLang="en-US" sz="2400" dirty="0">
                <a:latin typeface="Arial" panose="020B0604020202020204" pitchFamily="34" charset="0"/>
                <a:cs typeface="Arial" panose="020B0604020202020204" pitchFamily="34" charset="0"/>
              </a:rPr>
              <a:t>Gwahanol gredoau iechyd ac arferion diwylliannol</a:t>
            </a:r>
          </a:p>
          <a:p>
            <a:pPr>
              <a:lnSpc>
                <a:spcPct val="90000"/>
              </a:lnSpc>
            </a:pPr>
            <a:r>
              <a:rPr lang="cy-GB" altLang="en-US" sz="2400" dirty="0">
                <a:latin typeface="Arial" panose="020B0604020202020204" pitchFamily="34" charset="0"/>
                <a:cs typeface="Arial" panose="020B0604020202020204" pitchFamily="34" charset="0"/>
              </a:rPr>
              <a:t>Gwahanol gredoau ac arferion ysbrydol </a:t>
            </a:r>
          </a:p>
          <a:p>
            <a:pPr>
              <a:lnSpc>
                <a:spcPct val="90000"/>
              </a:lnSpc>
            </a:pPr>
            <a:r>
              <a:rPr lang="cy-GB" altLang="en-US" sz="2400" dirty="0">
                <a:latin typeface="Arial" panose="020B0604020202020204" pitchFamily="34" charset="0"/>
                <a:cs typeface="Arial" panose="020B0604020202020204" pitchFamily="34" charset="0"/>
              </a:rPr>
              <a:t>Eu hiaith gyntaf yn iaith heblaw am Gymraeg neu Saesneg </a:t>
            </a:r>
          </a:p>
          <a:p>
            <a:endParaRPr lang="en-GB" altLang="en-US" dirty="0"/>
          </a:p>
        </p:txBody>
      </p:sp>
      <p:sp>
        <p:nvSpPr>
          <p:cNvPr id="3" name="Title 2">
            <a:extLst>
              <a:ext uri="{FF2B5EF4-FFF2-40B4-BE49-F238E27FC236}">
                <a16:creationId xmlns:a16="http://schemas.microsoft.com/office/drawing/2014/main" id="{21E28BC8-8DD1-4B49-98EE-FED6475DF566}"/>
              </a:ext>
            </a:extLst>
          </p:cNvPr>
          <p:cNvSpPr>
            <a:spLocks noGrp="1"/>
          </p:cNvSpPr>
          <p:nvPr>
            <p:ph type="title"/>
          </p:nvPr>
        </p:nvSpPr>
        <p:spPr/>
        <p:txBody>
          <a:bodyPr>
            <a:noAutofit/>
          </a:bodyPr>
          <a:lstStyle/>
          <a:p>
            <a:pPr>
              <a:defRPr/>
            </a:pPr>
            <a:r>
              <a:rPr lang="cy-GB" sz="3000" dirty="0">
                <a:latin typeface="Arial" panose="020B0604020202020204" pitchFamily="34" charset="0"/>
                <a:cs typeface="Arial" panose="020B0604020202020204" pitchFamily="34" charset="0"/>
              </a:rPr>
              <a:t>Anghenion Ychwanegol  </a:t>
            </a:r>
            <a:br>
              <a:rPr lang="cy-GB" sz="3000" dirty="0">
                <a:latin typeface="Arial" panose="020B0604020202020204" pitchFamily="34" charset="0"/>
                <a:cs typeface="Arial" panose="020B0604020202020204" pitchFamily="34" charset="0"/>
              </a:rPr>
            </a:br>
            <a:r>
              <a:rPr lang="cy-GB" sz="3000" dirty="0">
                <a:latin typeface="Arial" panose="020B0604020202020204" pitchFamily="34" charset="0"/>
                <a:cs typeface="Arial" panose="020B0604020202020204" pitchFamily="34" charset="0"/>
              </a:rPr>
              <a:t>Grwpiau Lleiafrifoedd Ethnig yng Nghymru</a:t>
            </a:r>
          </a:p>
        </p:txBody>
      </p:sp>
      <p:sp>
        <p:nvSpPr>
          <p:cNvPr id="57348" name="Slide Number Placeholder 5">
            <a:extLst>
              <a:ext uri="{FF2B5EF4-FFF2-40B4-BE49-F238E27FC236}">
                <a16:creationId xmlns:a16="http://schemas.microsoft.com/office/drawing/2014/main" id="{4751D68C-49A8-4381-831B-88E85EC674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54AE94-5E8F-4CCD-93A7-1346F1EEA495}" type="slidenum">
              <a:rPr lang="en-GB" altLang="en-US" smtClean="0"/>
              <a:pPr/>
              <a:t>26</a:t>
            </a:fld>
            <a:endParaRPr lang="en-GB" altLang="en-US"/>
          </a:p>
        </p:txBody>
      </p:sp>
      <p:pic>
        <p:nvPicPr>
          <p:cNvPr id="2" name="Picture 1">
            <a:extLst>
              <a:ext uri="{FF2B5EF4-FFF2-40B4-BE49-F238E27FC236}">
                <a16:creationId xmlns:a16="http://schemas.microsoft.com/office/drawing/2014/main" id="{41544B88-F988-414F-A8EA-EF87682736BF}"/>
              </a:ext>
            </a:extLst>
          </p:cNvPr>
          <p:cNvPicPr>
            <a:picLocks noChangeAspect="1"/>
          </p:cNvPicPr>
          <p:nvPr/>
        </p:nvPicPr>
        <p:blipFill>
          <a:blip r:embed="rId3"/>
          <a:stretch>
            <a:fillRect/>
          </a:stretch>
        </p:blipFill>
        <p:spPr>
          <a:xfrm>
            <a:off x="9115425" y="4657725"/>
            <a:ext cx="2825155" cy="2116139"/>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A8A3728-EA29-49A9-A2F2-28B3EC45070D}"/>
              </a:ext>
            </a:extLst>
          </p:cNvPr>
          <p:cNvSpPr>
            <a:spLocks noGrp="1"/>
          </p:cNvSpPr>
          <p:nvPr>
            <p:ph type="title"/>
          </p:nvPr>
        </p:nvSpPr>
        <p:spPr/>
        <p:txBody>
          <a:bodyPr anchor="ctr">
            <a:normAutofit/>
          </a:bodyPr>
          <a:lstStyle/>
          <a:p>
            <a:pPr eaLnBrk="1" hangingPunct="1">
              <a:defRPr/>
            </a:pPr>
            <a:endParaRPr lang="cy-GB" altLang="en-US" dirty="0"/>
          </a:p>
        </p:txBody>
      </p:sp>
      <p:sp>
        <p:nvSpPr>
          <p:cNvPr id="2" name="Text Placeholder 1">
            <a:extLst>
              <a:ext uri="{FF2B5EF4-FFF2-40B4-BE49-F238E27FC236}">
                <a16:creationId xmlns:a16="http://schemas.microsoft.com/office/drawing/2014/main" id="{7523624D-F4DB-4086-90C0-9F310AF30A52}"/>
              </a:ext>
            </a:extLst>
          </p:cNvPr>
          <p:cNvSpPr>
            <a:spLocks noGrp="1"/>
          </p:cNvSpPr>
          <p:nvPr>
            <p:ph type="body" idx="1"/>
          </p:nvPr>
        </p:nvSpPr>
        <p:spPr>
          <a:xfrm>
            <a:off x="609599" y="463550"/>
            <a:ext cx="5386917" cy="762000"/>
          </a:xfrm>
        </p:spPr>
        <p:txBody>
          <a:bodyPr/>
          <a:lstStyle/>
          <a:p>
            <a:r>
              <a:rPr lang="cy-GB" altLang="en-US" dirty="0"/>
              <a:t>Diwylliant a Chyfathrebu</a:t>
            </a:r>
            <a:endParaRPr lang="en-GB" dirty="0"/>
          </a:p>
        </p:txBody>
      </p:sp>
      <p:sp>
        <p:nvSpPr>
          <p:cNvPr id="3" name="Text Placeholder 2">
            <a:extLst>
              <a:ext uri="{FF2B5EF4-FFF2-40B4-BE49-F238E27FC236}">
                <a16:creationId xmlns:a16="http://schemas.microsoft.com/office/drawing/2014/main" id="{34E94DA4-9F8E-4452-B297-08551006A6F5}"/>
              </a:ext>
            </a:extLst>
          </p:cNvPr>
          <p:cNvSpPr>
            <a:spLocks noGrp="1"/>
          </p:cNvSpPr>
          <p:nvPr>
            <p:ph type="body" sz="half" idx="3"/>
          </p:nvPr>
        </p:nvSpPr>
        <p:spPr>
          <a:xfrm>
            <a:off x="6421969" y="463550"/>
            <a:ext cx="5389033" cy="762000"/>
          </a:xfrm>
        </p:spPr>
        <p:txBody>
          <a:bodyPr/>
          <a:lstStyle/>
          <a:p>
            <a:r>
              <a:rPr lang="cy-GB" altLang="en-US" dirty="0"/>
              <a:t>Gwaith Cymdeithasol mewn Cyd-destun Gwledig</a:t>
            </a:r>
            <a:endParaRPr lang="en-GB" dirty="0"/>
          </a:p>
        </p:txBody>
      </p:sp>
      <p:sp>
        <p:nvSpPr>
          <p:cNvPr id="46082" name="Content Placeholder 2">
            <a:extLst>
              <a:ext uri="{FF2B5EF4-FFF2-40B4-BE49-F238E27FC236}">
                <a16:creationId xmlns:a16="http://schemas.microsoft.com/office/drawing/2014/main" id="{D7234E56-836F-4ECB-A6FE-5A78AB765B3A}"/>
              </a:ext>
            </a:extLst>
          </p:cNvPr>
          <p:cNvSpPr>
            <a:spLocks noGrp="1"/>
          </p:cNvSpPr>
          <p:nvPr>
            <p:ph sz="quarter" idx="2"/>
          </p:nvPr>
        </p:nvSpPr>
        <p:spPr/>
        <p:txBody>
          <a:bodyPr wrap="square" anchor="t">
            <a:normAutofit/>
          </a:bodyPr>
          <a:lstStyle/>
          <a:p>
            <a:pPr marL="109537" indent="0">
              <a:lnSpc>
                <a:spcPct val="90000"/>
              </a:lnSpc>
              <a:buNone/>
              <a:defRPr/>
            </a:pPr>
            <a:r>
              <a:rPr lang="cy-GB" altLang="en-US" sz="1900" dirty="0"/>
              <a:t>Trafododd Gast a Patmore (2012) ystyron a rennir o fewn cymunedau </a:t>
            </a:r>
          </a:p>
          <a:p>
            <a:pPr marL="109537" indent="0">
              <a:lnSpc>
                <a:spcPct val="90000"/>
              </a:lnSpc>
              <a:buNone/>
              <a:defRPr/>
            </a:pPr>
            <a:r>
              <a:rPr lang="cy-GB" altLang="en-US" sz="1900" dirty="0"/>
              <a:t>O ran ‘</a:t>
            </a:r>
            <a:r>
              <a:rPr lang="cy-GB" altLang="en-US" sz="1900" i="1" dirty="0"/>
              <a:t>in-groups</a:t>
            </a:r>
            <a:r>
              <a:rPr lang="cy-GB" altLang="en-US" sz="1900" dirty="0"/>
              <a:t>’ ac ‘</a:t>
            </a:r>
            <a:r>
              <a:rPr lang="cy-GB" altLang="en-US" sz="1900" i="1" dirty="0"/>
              <a:t>out-groups</a:t>
            </a:r>
            <a:r>
              <a:rPr lang="cy-GB" altLang="en-US" sz="1900" dirty="0"/>
              <a:t>’, gall rhain fod yn gysylltiedig â’r iaith a siaredir:</a:t>
            </a:r>
          </a:p>
          <a:p>
            <a:pPr eaLnBrk="1" hangingPunct="1">
              <a:lnSpc>
                <a:spcPct val="90000"/>
              </a:lnSpc>
              <a:defRPr/>
            </a:pPr>
            <a:r>
              <a:rPr lang="cy-GB" altLang="en-US" sz="1900" dirty="0"/>
              <a:t>Mae ieithoedd cyffredin yn cynorthwyo i ddatblygu diwylliannau </a:t>
            </a:r>
          </a:p>
          <a:p>
            <a:pPr eaLnBrk="1" hangingPunct="1">
              <a:lnSpc>
                <a:spcPct val="90000"/>
              </a:lnSpc>
              <a:defRPr/>
            </a:pPr>
            <a:r>
              <a:rPr lang="cy-GB" altLang="en-US" sz="1900" dirty="0"/>
              <a:t>Gall diwylliant a dull cyfathrebu gweithwyr cymdeithasol effeithio ar y gwasanaethau a ddarperir </a:t>
            </a:r>
          </a:p>
          <a:p>
            <a:pPr eaLnBrk="1" hangingPunct="1">
              <a:lnSpc>
                <a:spcPct val="90000"/>
              </a:lnSpc>
              <a:defRPr/>
            </a:pPr>
            <a:r>
              <a:rPr lang="cy-GB" altLang="en-US" sz="1900" dirty="0"/>
              <a:t>Gall iaith y gweithle creu rhwystrau, e.e. cyfathrebu llaw fer – sut mae negeseuon yn cael eu cyfleu a’u derbyn ac ati. </a:t>
            </a:r>
          </a:p>
        </p:txBody>
      </p:sp>
      <p:sp>
        <p:nvSpPr>
          <p:cNvPr id="4" name="Content Placeholder 3">
            <a:extLst>
              <a:ext uri="{FF2B5EF4-FFF2-40B4-BE49-F238E27FC236}">
                <a16:creationId xmlns:a16="http://schemas.microsoft.com/office/drawing/2014/main" id="{F19C2B7A-54D3-4A0D-B1E7-7AB661A6CA2B}"/>
              </a:ext>
            </a:extLst>
          </p:cNvPr>
          <p:cNvSpPr>
            <a:spLocks noGrp="1"/>
          </p:cNvSpPr>
          <p:nvPr>
            <p:ph sz="quarter" idx="4"/>
          </p:nvPr>
        </p:nvSpPr>
        <p:spPr/>
        <p:txBody>
          <a:bodyPr/>
          <a:lstStyle/>
          <a:p>
            <a:pPr marL="109537" indent="0">
              <a:lnSpc>
                <a:spcPct val="90000"/>
              </a:lnSpc>
              <a:buNone/>
              <a:defRPr/>
            </a:pPr>
            <a:r>
              <a:rPr lang="cy-GB" altLang="en-US" dirty="0"/>
              <a:t>Dylech nodi:</a:t>
            </a:r>
          </a:p>
          <a:p>
            <a:pPr>
              <a:lnSpc>
                <a:spcPct val="90000"/>
              </a:lnSpc>
              <a:defRPr/>
            </a:pPr>
            <a:r>
              <a:rPr lang="cy-GB" altLang="en-US" dirty="0"/>
              <a:t>Materion sy’n gysylltiedig â byw a gweithio mewn ardal wledig </a:t>
            </a:r>
          </a:p>
          <a:p>
            <a:pPr>
              <a:lnSpc>
                <a:spcPct val="90000"/>
              </a:lnSpc>
              <a:defRPr/>
            </a:pPr>
            <a:r>
              <a:rPr lang="cy-GB" altLang="en-US" dirty="0"/>
              <a:t>Ymyleiddio </a:t>
            </a:r>
          </a:p>
          <a:p>
            <a:pPr>
              <a:lnSpc>
                <a:spcPct val="90000"/>
              </a:lnSpc>
              <a:defRPr/>
            </a:pPr>
            <a:r>
              <a:rPr lang="cy-GB" altLang="en-US" dirty="0"/>
              <a:t>Problemau’n unigol </a:t>
            </a:r>
          </a:p>
          <a:p>
            <a:pPr>
              <a:lnSpc>
                <a:spcPct val="90000"/>
              </a:lnSpc>
              <a:defRPr/>
            </a:pPr>
            <a:r>
              <a:rPr lang="cy-GB" altLang="en-US" dirty="0"/>
              <a:t>‘Y Ddelfryd wledig’</a:t>
            </a:r>
          </a:p>
          <a:p>
            <a:pPr>
              <a:lnSpc>
                <a:spcPct val="90000"/>
              </a:lnSpc>
              <a:defRPr/>
            </a:pPr>
            <a:r>
              <a:rPr lang="cy-GB" altLang="en-US" dirty="0"/>
              <a:t>‘Anweledig’</a:t>
            </a:r>
          </a:p>
          <a:p>
            <a:pPr>
              <a:lnSpc>
                <a:spcPct val="90000"/>
              </a:lnSpc>
              <a:defRPr/>
            </a:pPr>
            <a:r>
              <a:rPr lang="cy-GB" altLang="en-US" dirty="0"/>
              <a:t>Anghenion gwahanol ddiwylliannau ac ethnigrwydd </a:t>
            </a:r>
          </a:p>
          <a:p>
            <a:pPr>
              <a:lnSpc>
                <a:spcPct val="90000"/>
              </a:lnSpc>
              <a:defRPr/>
            </a:pPr>
            <a:r>
              <a:rPr lang="cy-GB" altLang="en-US" dirty="0"/>
              <a:t>Tlodi gwledig </a:t>
            </a:r>
          </a:p>
          <a:p>
            <a:endParaRPr lang="en-GB" dirty="0"/>
          </a:p>
        </p:txBody>
      </p:sp>
      <p:sp>
        <p:nvSpPr>
          <p:cNvPr id="63492" name="Slide Number Placeholder 4" hidden="1">
            <a:extLst>
              <a:ext uri="{FF2B5EF4-FFF2-40B4-BE49-F238E27FC236}">
                <a16:creationId xmlns:a16="http://schemas.microsoft.com/office/drawing/2014/main" id="{3123591B-8DB3-437A-89F4-7072BB224BD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9E906A7-1554-4716-B6D1-50760292961C}" type="slidenum">
              <a:rPr lang="en-GB" altLang="en-US" smtClean="0"/>
              <a:pPr>
                <a:spcAft>
                  <a:spcPts val="600"/>
                </a:spcAft>
              </a:pPr>
              <a:t>27</a:t>
            </a:fld>
            <a:endParaRPr lang="en-GB" altLang="en-US"/>
          </a:p>
        </p:txBody>
      </p:sp>
      <p:pic>
        <p:nvPicPr>
          <p:cNvPr id="5" name="Picture 4" descr="A close up of a logo&#10;&#10;Description automatically generated">
            <a:extLst>
              <a:ext uri="{FF2B5EF4-FFF2-40B4-BE49-F238E27FC236}">
                <a16:creationId xmlns:a16="http://schemas.microsoft.com/office/drawing/2014/main" id="{D2E546FA-2705-4B37-8AF6-AC2F289F8B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5102" y="5150115"/>
            <a:ext cx="2996867" cy="1636447"/>
          </a:xfrm>
          <a:prstGeom prst="rect">
            <a:avLst/>
          </a:prstGeom>
          <a:noFill/>
          <a:ln>
            <a:noFill/>
            <a:prstDash val="sysDash"/>
            <a:miter lim="800000"/>
          </a:ln>
        </p:spPr>
      </p:pic>
      <p:pic>
        <p:nvPicPr>
          <p:cNvPr id="6" name="Picture 5">
            <a:extLst>
              <a:ext uri="{FF2B5EF4-FFF2-40B4-BE49-F238E27FC236}">
                <a16:creationId xmlns:a16="http://schemas.microsoft.com/office/drawing/2014/main" id="{97AF5A87-DB19-424F-8C92-12E6984BBFE0}"/>
              </a:ext>
            </a:extLst>
          </p:cNvPr>
          <p:cNvPicPr>
            <a:picLocks noChangeAspect="1"/>
          </p:cNvPicPr>
          <p:nvPr/>
        </p:nvPicPr>
        <p:blipFill>
          <a:blip r:embed="rId4"/>
          <a:stretch>
            <a:fillRect/>
          </a:stretch>
        </p:blipFill>
        <p:spPr>
          <a:xfrm>
            <a:off x="9656055" y="4534971"/>
            <a:ext cx="1926345" cy="2323029"/>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C712E2-3940-4EFF-82A5-F7E094909679}"/>
              </a:ext>
            </a:extLst>
          </p:cNvPr>
          <p:cNvSpPr>
            <a:spLocks noGrp="1"/>
          </p:cNvSpPr>
          <p:nvPr>
            <p:ph idx="1"/>
          </p:nvPr>
        </p:nvSpPr>
        <p:spPr/>
        <p:txBody>
          <a:bodyPr/>
          <a:lstStyle/>
          <a:p>
            <a:pPr marL="109537" indent="0" algn="ctr">
              <a:buNone/>
              <a:defRPr/>
            </a:pPr>
            <a:r>
              <a:rPr lang="en-GB" sz="4800" dirty="0"/>
              <a:t> </a:t>
            </a:r>
          </a:p>
          <a:p>
            <a:pPr marL="109537" indent="0" algn="ctr">
              <a:buNone/>
              <a:defRPr/>
            </a:pPr>
            <a:r>
              <a:rPr lang="cy-GB" sz="4800" dirty="0">
                <a:latin typeface="Arial" panose="020B0604020202020204" pitchFamily="34" charset="0"/>
                <a:cs typeface="Arial" panose="020B0604020202020204" pitchFamily="34" charset="0"/>
              </a:rPr>
              <a:t>Tasg 2</a:t>
            </a:r>
          </a:p>
          <a:p>
            <a:pPr marL="109537" indent="0" algn="ctr">
              <a:buNone/>
              <a:defRPr/>
            </a:pPr>
            <a:r>
              <a:rPr lang="cy-GB" sz="4800" dirty="0">
                <a:latin typeface="Arial" panose="020B0604020202020204" pitchFamily="34" charset="0"/>
                <a:cs typeface="Arial" panose="020B0604020202020204" pitchFamily="34" charset="0"/>
              </a:rPr>
              <a:t> Arsylwi </a:t>
            </a:r>
          </a:p>
          <a:p>
            <a:pPr>
              <a:defRPr/>
            </a:pPr>
            <a:endParaRPr lang="en-GB" dirty="0"/>
          </a:p>
        </p:txBody>
      </p:sp>
      <p:sp>
        <p:nvSpPr>
          <p:cNvPr id="3" name="Title 2">
            <a:extLst>
              <a:ext uri="{FF2B5EF4-FFF2-40B4-BE49-F238E27FC236}">
                <a16:creationId xmlns:a16="http://schemas.microsoft.com/office/drawing/2014/main" id="{47B88565-D7F6-4E4A-996B-9492E197BAED}"/>
              </a:ext>
            </a:extLst>
          </p:cNvPr>
          <p:cNvSpPr>
            <a:spLocks noGrp="1"/>
          </p:cNvSpPr>
          <p:nvPr>
            <p:ph type="title"/>
          </p:nvPr>
        </p:nvSpPr>
        <p:spPr/>
        <p:txBody>
          <a:bodyPr/>
          <a:lstStyle/>
          <a:p>
            <a:pPr>
              <a:defRPr/>
            </a:pPr>
            <a:endParaRPr lang="en-GB" dirty="0"/>
          </a:p>
        </p:txBody>
      </p:sp>
      <p:sp>
        <p:nvSpPr>
          <p:cNvPr id="69637" name="Slide Number Placeholder 6">
            <a:extLst>
              <a:ext uri="{FF2B5EF4-FFF2-40B4-BE49-F238E27FC236}">
                <a16:creationId xmlns:a16="http://schemas.microsoft.com/office/drawing/2014/main" id="{C566A80C-FF6B-4782-B59D-70415FC56FB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7A4B30-8BFA-467D-A81F-6321F77BE118}" type="slidenum">
              <a:rPr lang="en-GB" altLang="en-US" smtClean="0"/>
              <a:pPr/>
              <a:t>28</a:t>
            </a:fld>
            <a:endParaRPr lang="en-GB" altLang="en-US"/>
          </a:p>
        </p:txBody>
      </p:sp>
      <p:pic>
        <p:nvPicPr>
          <p:cNvPr id="69636" name="Picture 3">
            <a:extLst>
              <a:ext uri="{FF2B5EF4-FFF2-40B4-BE49-F238E27FC236}">
                <a16:creationId xmlns:a16="http://schemas.microsoft.com/office/drawing/2014/main" id="{A1461648-1D88-4D96-B10A-D37391837C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1405" y="3429000"/>
            <a:ext cx="2887675" cy="2162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B79E-83EA-4CB3-B8E0-CCC67320CFA4}"/>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Beth sydd angen ei Arsylwi</a:t>
            </a:r>
            <a:r>
              <a:rPr lang="en-GB" dirty="0">
                <a:latin typeface="Arial" panose="020B0604020202020204" pitchFamily="34" charset="0"/>
                <a:cs typeface="Arial" panose="020B0604020202020204" pitchFamily="34" charset="0"/>
              </a:rPr>
              <a:t>?</a:t>
            </a:r>
            <a:br>
              <a:rPr lang="en-GB" dirty="0"/>
            </a:br>
            <a:endParaRPr lang="en-GB" dirty="0"/>
          </a:p>
        </p:txBody>
      </p:sp>
      <p:sp>
        <p:nvSpPr>
          <p:cNvPr id="3" name="Content Placeholder 2">
            <a:extLst>
              <a:ext uri="{FF2B5EF4-FFF2-40B4-BE49-F238E27FC236}">
                <a16:creationId xmlns:a16="http://schemas.microsoft.com/office/drawing/2014/main" id="{806DB69B-8D8E-4A7C-AF67-C7BBED1370AC}"/>
              </a:ext>
            </a:extLst>
          </p:cNvPr>
          <p:cNvSpPr>
            <a:spLocks noGrp="1"/>
          </p:cNvSpPr>
          <p:nvPr>
            <p:ph sz="quarter" idx="2"/>
          </p:nvPr>
        </p:nvSpPr>
        <p:spPr>
          <a:xfrm>
            <a:off x="609600" y="914401"/>
            <a:ext cx="5583768" cy="5494338"/>
          </a:xfrm>
        </p:spPr>
        <p:txBody>
          <a:bodyPr/>
          <a:lstStyle/>
          <a:p>
            <a:pPr lvl="0"/>
            <a:r>
              <a:rPr lang="cy-GB" b="1" dirty="0">
                <a:latin typeface="Arial" panose="020B0604020202020204" pitchFamily="34" charset="0"/>
                <a:cs typeface="Arial" panose="020B0604020202020204" pitchFamily="34" charset="0"/>
              </a:rPr>
              <a:t>Deall a rheoli’r rôl</a:t>
            </a:r>
            <a:r>
              <a:rPr lang="cy-GB" dirty="0">
                <a:latin typeface="Arial" panose="020B0604020202020204" pitchFamily="34" charset="0"/>
                <a:cs typeface="Arial" panose="020B0604020202020204" pitchFamily="34" charset="0"/>
              </a:rPr>
              <a:t>: gan gynnwys y defnydd o fframweithiau/gwaith papur; paratoi/gwybodaeth gefndirol o’r sefyllfa</a:t>
            </a:r>
          </a:p>
          <a:p>
            <a:pPr lvl="0"/>
            <a:r>
              <a:rPr lang="cy-GB" b="1" dirty="0">
                <a:latin typeface="Arial" panose="020B0604020202020204" pitchFamily="34" charset="0"/>
                <a:cs typeface="Arial" panose="020B0604020202020204" pitchFamily="34" charset="0"/>
              </a:rPr>
              <a:t>Cyfathrebu rhyngbersonol</a:t>
            </a:r>
            <a:r>
              <a:rPr lang="cy-GB" dirty="0">
                <a:latin typeface="Arial" panose="020B0604020202020204" pitchFamily="34" charset="0"/>
                <a:cs typeface="Arial" panose="020B0604020202020204" pitchFamily="34" charset="0"/>
              </a:rPr>
              <a:t>: gan gynnwys sensitifrwydd i deimladau gwahanol a dulliau/anghenion cyfathrebu  </a:t>
            </a:r>
          </a:p>
          <a:p>
            <a:pPr lvl="0"/>
            <a:r>
              <a:rPr lang="cy-GB" b="1" dirty="0">
                <a:latin typeface="Arial" panose="020B0604020202020204" pitchFamily="34" charset="0"/>
                <a:cs typeface="Arial" panose="020B0604020202020204" pitchFamily="34" charset="0"/>
              </a:rPr>
              <a:t>Hunan-reoli</a:t>
            </a:r>
            <a:r>
              <a:rPr lang="cy-GB" dirty="0">
                <a:latin typeface="Arial" panose="020B0604020202020204" pitchFamily="34" charset="0"/>
                <a:cs typeface="Arial" panose="020B0604020202020204" pitchFamily="34" charset="0"/>
              </a:rPr>
              <a:t>: gan gynnwys ymwybyddiaeth o ffiniau proffesiynol;tensiynau/gwrthdrawiadau; effaith y rôl gwaith cymdeithasol a hunaniaeth gymdeithasol bersonol ar y sefyllfa; anghydraddoldeb strwythurol.</a:t>
            </a:r>
          </a:p>
          <a:p>
            <a:pPr marL="342900" indent="-342900">
              <a:spcBef>
                <a:spcPct val="20000"/>
              </a:spcBef>
              <a:buFont typeface="Wingdings" pitchFamily="2" charset="2"/>
              <a:buChar char="Ø"/>
              <a:defRPr/>
            </a:pPr>
            <a:endParaRPr lang="cy-GB" sz="2800" dirty="0">
              <a:latin typeface="Arial" panose="020B0604020202020204" pitchFamily="34" charset="0"/>
              <a:cs typeface="Arial" panose="020B0604020202020204" pitchFamily="34" charset="0"/>
            </a:endParaRPr>
          </a:p>
          <a:p>
            <a:pPr>
              <a:defRPr/>
            </a:pPr>
            <a:endParaRPr lang="en-GB" dirty="0"/>
          </a:p>
        </p:txBody>
      </p:sp>
      <p:sp>
        <p:nvSpPr>
          <p:cNvPr id="6" name="Content Placeholder 5">
            <a:extLst>
              <a:ext uri="{FF2B5EF4-FFF2-40B4-BE49-F238E27FC236}">
                <a16:creationId xmlns:a16="http://schemas.microsoft.com/office/drawing/2014/main" id="{00E4F707-F9A2-F64E-8F8C-877F58892B6A}"/>
              </a:ext>
            </a:extLst>
          </p:cNvPr>
          <p:cNvSpPr>
            <a:spLocks noGrp="1"/>
          </p:cNvSpPr>
          <p:nvPr>
            <p:ph sz="quarter" idx="4"/>
          </p:nvPr>
        </p:nvSpPr>
        <p:spPr>
          <a:xfrm>
            <a:off x="6193368" y="914401"/>
            <a:ext cx="5389033" cy="4471657"/>
          </a:xfrm>
        </p:spPr>
        <p:txBody>
          <a:bodyPr/>
          <a:lstStyle/>
          <a:p>
            <a:pPr lvl="0"/>
            <a:r>
              <a:rPr lang="cy-GB" dirty="0">
                <a:latin typeface="Arial" panose="020B0604020202020204" pitchFamily="34" charset="0"/>
                <a:cs typeface="Arial" panose="020B0604020202020204" pitchFamily="34" charset="0"/>
              </a:rPr>
              <a:t>Wrth ysgrifennu’r arsylwad mae’n bwysig eich bod yn rhoi cyd-destun daearyddol clir, a gan gyfeirio at ddiwylliant, ethnigrwydd, dewis iaith, ac ati.</a:t>
            </a:r>
          </a:p>
          <a:p>
            <a:pPr lvl="0"/>
            <a:r>
              <a:rPr lang="cy-GB" dirty="0">
                <a:latin typeface="Arial" panose="020B0604020202020204" pitchFamily="34" charset="0"/>
                <a:cs typeface="Arial" panose="020B0604020202020204" pitchFamily="34" charset="0"/>
              </a:rPr>
              <a:t>Mae pwyslais yr arsylwad ar gyfathrebu a dulliau cyfathrebu – sicrhewch fod hyn wedi’i dystiolaethu wrth i chi ysgrifennu a’i fod wedi cysylltu â theori/modelau cyfathrebu. </a:t>
            </a:r>
          </a:p>
          <a:p>
            <a:endParaRPr lang="en-US" dirty="0"/>
          </a:p>
        </p:txBody>
      </p:sp>
      <p:sp>
        <p:nvSpPr>
          <p:cNvPr id="73733" name="Slide Number Placeholder 6">
            <a:extLst>
              <a:ext uri="{FF2B5EF4-FFF2-40B4-BE49-F238E27FC236}">
                <a16:creationId xmlns:a16="http://schemas.microsoft.com/office/drawing/2014/main" id="{94185AF2-9087-44E9-8BA2-EE74EC971B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65076F-669F-4CAD-B02A-6D7D1F14E915}" type="slidenum">
              <a:rPr lang="en-GB" altLang="en-US" smtClean="0"/>
              <a:pPr/>
              <a:t>29</a:t>
            </a:fld>
            <a:endParaRPr lang="en-GB" altLang="en-US"/>
          </a:p>
        </p:txBody>
      </p:sp>
      <p:pic>
        <p:nvPicPr>
          <p:cNvPr id="73732" name="Picture 3">
            <a:extLst>
              <a:ext uri="{FF2B5EF4-FFF2-40B4-BE49-F238E27FC236}">
                <a16:creationId xmlns:a16="http://schemas.microsoft.com/office/drawing/2014/main" id="{432BC56D-CD39-4622-955F-66937FF588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24274" y="5066152"/>
            <a:ext cx="2791326" cy="184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a:extLst>
              <a:ext uri="{FF2B5EF4-FFF2-40B4-BE49-F238E27FC236}">
                <a16:creationId xmlns:a16="http://schemas.microsoft.com/office/drawing/2014/main" id="{EEC76DD8-13C0-427C-AC68-24D2431DACED}"/>
              </a:ext>
            </a:extLst>
          </p:cNvPr>
          <p:cNvSpPr>
            <a:spLocks noGrp="1"/>
          </p:cNvSpPr>
          <p:nvPr>
            <p:ph idx="1"/>
          </p:nvPr>
        </p:nvSpPr>
        <p:spPr>
          <a:xfrm>
            <a:off x="992777" y="1268413"/>
            <a:ext cx="10006149" cy="4529072"/>
          </a:xfrm>
        </p:spPr>
        <p:txBody>
          <a:bodyPr>
            <a:normAutofit/>
          </a:bodyPr>
          <a:lstStyle/>
          <a:p>
            <a:pPr lvl="0"/>
            <a:r>
              <a:rPr lang="cy-GB" dirty="0"/>
              <a:t>Dewiswch achos fydd yn eich galluogi i dystiolaethu’r deilliannau dysgu a’r meini prawf asesu. </a:t>
            </a:r>
          </a:p>
          <a:p>
            <a:pPr lvl="0"/>
            <a:r>
              <a:rPr lang="cy-GB" dirty="0"/>
              <a:t>Rhaid iddo fod yn waith uniongyrchol gydag unigolyn/ neu ofalwr.</a:t>
            </a:r>
          </a:p>
          <a:p>
            <a:r>
              <a:rPr lang="cy-GB" dirty="0"/>
              <a:t>Nid oes angen i’r arsylwad, os yn un rhithiol neu dros y ffon, fod yn lleiafswm o 30 munud. Mae'n rhaid iddo fodd bynnag fod yn ddarn o waith sy'n ddigon sylweddol i </a:t>
            </a:r>
            <a:r>
              <a:rPr lang="cy-GB" dirty="0" err="1"/>
              <a:t>i</a:t>
            </a:r>
            <a:r>
              <a:rPr lang="cy-GB" dirty="0"/>
              <a:t> dystiolaethu’r amcanion dysgu a cwrdd a gofynion y cwestiwn. </a:t>
            </a:r>
            <a:endParaRPr lang="cy-GB" altLang="en-US" sz="2200" dirty="0">
              <a:highlight>
                <a:srgbClr val="FFFF0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F9B997D-148D-46B2-A1AF-EC2EDC6A70DB}"/>
              </a:ext>
            </a:extLst>
          </p:cNvPr>
          <p:cNvSpPr>
            <a:spLocks noGrp="1"/>
          </p:cNvSpPr>
          <p:nvPr>
            <p:ph type="title"/>
          </p:nvPr>
        </p:nvSpPr>
        <p:spPr>
          <a:xfrm>
            <a:off x="1991544" y="188640"/>
            <a:ext cx="8229600" cy="936104"/>
          </a:xfrm>
        </p:spPr>
        <p:txBody>
          <a:bodyPr/>
          <a:lstStyle/>
          <a:p>
            <a:pPr>
              <a:defRPr/>
            </a:pPr>
            <a:r>
              <a:rPr lang="cy-GB" sz="4000" dirty="0">
                <a:latin typeface="Arial" panose="020B0604020202020204" pitchFamily="34" charset="0"/>
                <a:cs typeface="Arial" panose="020B0604020202020204" pitchFamily="34" charset="0"/>
              </a:rPr>
              <a:t>Paratoi ar gyfer yr Arsylwad</a:t>
            </a:r>
          </a:p>
        </p:txBody>
      </p:sp>
      <p:sp>
        <p:nvSpPr>
          <p:cNvPr id="75780" name="Slide Number Placeholder 5">
            <a:extLst>
              <a:ext uri="{FF2B5EF4-FFF2-40B4-BE49-F238E27FC236}">
                <a16:creationId xmlns:a16="http://schemas.microsoft.com/office/drawing/2014/main" id="{F92FA713-89E7-462F-BAE0-2764F0B688E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05FEA-13B8-4D59-8509-66A27C8DB655}" type="slidenum">
              <a:rPr lang="en-GB" altLang="en-US" smtClean="0"/>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5DA1AA2F-A952-4AC6-B993-821A50DE9C24}"/>
              </a:ext>
            </a:extLst>
          </p:cNvPr>
          <p:cNvSpPr>
            <a:spLocks noGrp="1"/>
          </p:cNvSpPr>
          <p:nvPr>
            <p:ph idx="1"/>
          </p:nvPr>
        </p:nvSpPr>
        <p:spPr/>
        <p:txBody>
          <a:bodyPr/>
          <a:lstStyle/>
          <a:p>
            <a:r>
              <a:rPr lang="cy-GB" dirty="0"/>
              <a:t>Sicrhewch eich bod wedi </a:t>
            </a:r>
            <a:r>
              <a:rPr lang="cy-GB" b="1" dirty="0"/>
              <a:t>cael caniatâd </a:t>
            </a:r>
            <a:r>
              <a:rPr lang="cy-GB" dirty="0"/>
              <a:t>gan yr unigolyn y byddwch yn gweithio a hwy </a:t>
            </a:r>
            <a:r>
              <a:rPr lang="cy-GB" b="1" dirty="0"/>
              <a:t>cyn </a:t>
            </a:r>
            <a:r>
              <a:rPr lang="cy-GB" dirty="0"/>
              <a:t>yr arsylwad a gwiriwch hyn eto cyn i chi gychwyn yr arsylwad. Bydd angen trafod hyn, yn ogystal ac ystyried effaith yr arsylwi ar yr unigolyn, yn rhan cyntaf yr arsylwad (tasg 2).</a:t>
            </a:r>
          </a:p>
          <a:p>
            <a:pPr lvl="0"/>
            <a:r>
              <a:rPr lang="cy-GB" dirty="0"/>
              <a:t>Trafodwch/paratowch yr unigolyn/teulu/gofalwr bydd yr arsylwr yn gofyn am adborth ganddynt wedi’r arsylwad. Eglurwch sut fydd hyn yn digwydd. </a:t>
            </a:r>
            <a:endParaRPr lang="cy-GB" dirty="0">
              <a:highlight>
                <a:srgbClr val="00FF00"/>
              </a:highlight>
            </a:endParaRPr>
          </a:p>
          <a:p>
            <a:pPr lvl="0"/>
            <a:r>
              <a:rPr lang="cy-GB" dirty="0"/>
              <a:t>Dywedwch wrth yr unigolyn ei bod yn iawn iddynt roi beirniadaeth adeiladol i chi. </a:t>
            </a:r>
          </a:p>
          <a:p>
            <a:endParaRPr lang="cy-GB" dirty="0"/>
          </a:p>
        </p:txBody>
      </p:sp>
      <p:sp>
        <p:nvSpPr>
          <p:cNvPr id="3" name="Teitl 2">
            <a:extLst>
              <a:ext uri="{FF2B5EF4-FFF2-40B4-BE49-F238E27FC236}">
                <a16:creationId xmlns:a16="http://schemas.microsoft.com/office/drawing/2014/main" id="{FB38A574-050D-4494-A6C6-22B596203F23}"/>
              </a:ext>
            </a:extLst>
          </p:cNvPr>
          <p:cNvSpPr>
            <a:spLocks noGrp="1"/>
          </p:cNvSpPr>
          <p:nvPr>
            <p:ph type="title"/>
          </p:nvPr>
        </p:nvSpPr>
        <p:spPr/>
        <p:txBody>
          <a:bodyPr/>
          <a:lstStyle/>
          <a:p>
            <a:r>
              <a:rPr lang="cy-GB" dirty="0"/>
              <a:t>Caniatâd</a:t>
            </a:r>
          </a:p>
        </p:txBody>
      </p:sp>
    </p:spTree>
    <p:extLst>
      <p:ext uri="{BB962C8B-B14F-4D97-AF65-F5344CB8AC3E}">
        <p14:creationId xmlns:p14="http://schemas.microsoft.com/office/powerpoint/2010/main" val="18301732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normAutofit/>
          </a:bodyPr>
          <a:lstStyle/>
          <a:p>
            <a:r>
              <a:rPr lang="cy-GB" sz="3600" dirty="0"/>
              <a:t>           Arsylwad Rhithiol neu dros y ffon</a:t>
            </a:r>
          </a:p>
        </p:txBody>
      </p:sp>
      <p:sp>
        <p:nvSpPr>
          <p:cNvPr id="3" name="Dalfan Cynnwys 2"/>
          <p:cNvSpPr>
            <a:spLocks noGrp="1"/>
          </p:cNvSpPr>
          <p:nvPr>
            <p:ph sz="quarter" idx="2"/>
          </p:nvPr>
        </p:nvSpPr>
        <p:spPr>
          <a:xfrm>
            <a:off x="609600" y="1444295"/>
            <a:ext cx="5386917" cy="4884316"/>
          </a:xfrm>
        </p:spPr>
        <p:txBody>
          <a:bodyPr>
            <a:normAutofit fontScale="92500" lnSpcReduction="20000"/>
          </a:bodyPr>
          <a:lstStyle/>
          <a:p>
            <a:pPr marL="0" indent="0">
              <a:buNone/>
            </a:pPr>
            <a:r>
              <a:rPr lang="cy-GB" dirty="0">
                <a:latin typeface="Arial" panose="020B0604020202020204" pitchFamily="34" charset="0"/>
                <a:cs typeface="Arial" panose="020B0604020202020204" pitchFamily="34" charset="0"/>
              </a:rPr>
              <a:t>Gall arsylwad rhithiol neu dros y ffon roi digon o gyfle i chi gwrdd â’r meini prawf ar gyfer y cwestiwn hwn. Gallwch ystyried:</a:t>
            </a:r>
            <a:endParaRPr lang="en-GB" dirty="0"/>
          </a:p>
          <a:p>
            <a:pPr marL="342900" indent="-342900"/>
            <a:r>
              <a:rPr lang="cy-GB" dirty="0">
                <a:latin typeface="Arial" panose="020B0604020202020204" pitchFamily="34" charset="0"/>
                <a:cs typeface="Arial" panose="020B0604020202020204" pitchFamily="34" charset="0"/>
              </a:rPr>
              <a:t>Dulliau cyfathrebu a sgiliau; sut y bu i chi oresgyn unrhyw rwystrau i hyn mewn sgwrs ffôn/rhithiol. Sut y gwnaethoch chi gefnogi pobl i gymryd rhan?</a:t>
            </a:r>
          </a:p>
          <a:p>
            <a:pPr lvl="0"/>
            <a:r>
              <a:rPr lang="cy-GB" dirty="0">
                <a:latin typeface="Arial" panose="020B0604020202020204" pitchFamily="34" charset="0"/>
                <a:cs typeface="Arial" panose="020B0604020202020204" pitchFamily="34" charset="0"/>
              </a:rPr>
              <a:t>Amgylchedd; a yw'r unigolyn mewn lle diogel, a allant ganolbwyntio, a oes unrhyw ffactorau allanol a all ddylanwadu ar y rhyngweithio?  A yw mynediad i'r rhyngrwyd yn effeithio ar y rhyngweithio? Sut y gallwch chi sicrhau cyfrinachedd a grymuso’r unigolyn i gymryd rhan? </a:t>
            </a:r>
          </a:p>
          <a:p>
            <a:endParaRPr lang="cy-GB" dirty="0"/>
          </a:p>
        </p:txBody>
      </p:sp>
      <p:sp>
        <p:nvSpPr>
          <p:cNvPr id="8" name="Content Placeholder 7">
            <a:extLst>
              <a:ext uri="{FF2B5EF4-FFF2-40B4-BE49-F238E27FC236}">
                <a16:creationId xmlns:a16="http://schemas.microsoft.com/office/drawing/2014/main" id="{F6CD2255-98F3-FC4A-B3CC-849F77A5CA98}"/>
              </a:ext>
            </a:extLst>
          </p:cNvPr>
          <p:cNvSpPr>
            <a:spLocks noGrp="1"/>
          </p:cNvSpPr>
          <p:nvPr>
            <p:ph sz="quarter" idx="4"/>
          </p:nvPr>
        </p:nvSpPr>
        <p:spPr/>
        <p:txBody>
          <a:bodyPr/>
          <a:lstStyle/>
          <a:p>
            <a:pPr lvl="0"/>
            <a:r>
              <a:rPr lang="cy-GB" dirty="0">
                <a:latin typeface="Arial" panose="020B0604020202020204" pitchFamily="34" charset="0"/>
                <a:cs typeface="Arial" panose="020B0604020202020204" pitchFamily="34" charset="0"/>
              </a:rPr>
              <a:t>Pa foeseg sydd angen i chi ei hystyried? Pa werthoedd sy'n bwysig ac ym mha ffyrdd (os o gwbl) y mae'r rhain yn wahanol i gyfarfod wyneb yn wyneb? </a:t>
            </a:r>
          </a:p>
          <a:p>
            <a:r>
              <a:rPr lang="cy-GB" dirty="0">
                <a:latin typeface="Arial" panose="020B0604020202020204" pitchFamily="34" charset="0"/>
                <a:cs typeface="Arial" panose="020B0604020202020204" pitchFamily="34" charset="0"/>
              </a:rPr>
              <a:t>Mae angen i chi fyfyrio'n feirniadol ac yn effeithiol ar y sgwrs gan ystyried yr heriau y bu i chi ei wynebu e.e. Diffyg gweld wyneb ac iaith y corff ayb a’r angen i ddefnyddio dulliau gwahanol megis dull sy’n canolbwyntio ar ddatrysiad</a:t>
            </a:r>
          </a:p>
          <a:p>
            <a:pPr marL="0" indent="0">
              <a:buNone/>
            </a:pPr>
            <a:r>
              <a:rPr lang="cy-GB" dirty="0"/>
              <a:t>	</a:t>
            </a:r>
          </a:p>
          <a:p>
            <a:endParaRPr lang="en-US" dirty="0"/>
          </a:p>
        </p:txBody>
      </p:sp>
      <p:pic>
        <p:nvPicPr>
          <p:cNvPr id="4" name="Picture 3">
            <a:extLst>
              <a:ext uri="{FF2B5EF4-FFF2-40B4-BE49-F238E27FC236}">
                <a16:creationId xmlns:a16="http://schemas.microsoft.com/office/drawing/2014/main" id="{EB56B692-4715-475E-AC5A-F79EBBC18479}"/>
              </a:ext>
            </a:extLst>
          </p:cNvPr>
          <p:cNvPicPr>
            <a:picLocks noChangeAspect="1"/>
          </p:cNvPicPr>
          <p:nvPr/>
        </p:nvPicPr>
        <p:blipFill>
          <a:blip r:embed="rId3"/>
          <a:stretch>
            <a:fillRect/>
          </a:stretch>
        </p:blipFill>
        <p:spPr>
          <a:xfrm>
            <a:off x="10220313" y="0"/>
            <a:ext cx="1971687" cy="1312068"/>
          </a:xfrm>
          <a:prstGeom prst="rect">
            <a:avLst/>
          </a:prstGeom>
        </p:spPr>
      </p:pic>
      <p:pic>
        <p:nvPicPr>
          <p:cNvPr id="5" name="Picture 4">
            <a:extLst>
              <a:ext uri="{FF2B5EF4-FFF2-40B4-BE49-F238E27FC236}">
                <a16:creationId xmlns:a16="http://schemas.microsoft.com/office/drawing/2014/main" id="{D0042E02-563D-4AF2-BCCB-10FB140AF208}"/>
              </a:ext>
            </a:extLst>
          </p:cNvPr>
          <p:cNvPicPr>
            <a:picLocks noChangeAspect="1"/>
          </p:cNvPicPr>
          <p:nvPr/>
        </p:nvPicPr>
        <p:blipFill>
          <a:blip r:embed="rId4"/>
          <a:stretch>
            <a:fillRect/>
          </a:stretch>
        </p:blipFill>
        <p:spPr>
          <a:xfrm>
            <a:off x="-76284" y="1"/>
            <a:ext cx="2322603" cy="1312067"/>
          </a:xfrm>
          <a:prstGeom prst="rect">
            <a:avLst/>
          </a:prstGeom>
        </p:spPr>
      </p:pic>
    </p:spTree>
    <p:extLst>
      <p:ext uri="{BB962C8B-B14F-4D97-AF65-F5344CB8AC3E}">
        <p14:creationId xmlns:p14="http://schemas.microsoft.com/office/powerpoint/2010/main" val="27874190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928F5F-F5A3-4B52-AEC8-C3655C7F9FEB}"/>
              </a:ext>
            </a:extLst>
          </p:cNvPr>
          <p:cNvSpPr>
            <a:spLocks noGrp="1"/>
          </p:cNvSpPr>
          <p:nvPr>
            <p:ph idx="1"/>
          </p:nvPr>
        </p:nvSpPr>
        <p:spPr>
          <a:xfrm>
            <a:off x="609600" y="1417638"/>
            <a:ext cx="10972800" cy="4589462"/>
          </a:xfrm>
        </p:spPr>
        <p:txBody>
          <a:bodyPr/>
          <a:lstStyle/>
          <a:p>
            <a:r>
              <a:rPr lang="cy-GB" sz="2400" dirty="0"/>
              <a:t>Ystyriwch arsylwad posibl yr ydych yn bwriadu ei chynnal (neu arsylwad yr ydych wedi’i chynnal yn barod): </a:t>
            </a:r>
            <a:endParaRPr lang="en-GB" sz="2400" dirty="0"/>
          </a:p>
          <a:p>
            <a:r>
              <a:rPr lang="cy-GB" sz="2400" dirty="0"/>
              <a:t> Yn gryno, disgrifiwch y cyd-destun/sefyllfa, e.e. cyd-destunau daearyddol a deddfwriaethol ynghyd â materion diwylliannol, ethnigrwydd ac iaith.</a:t>
            </a:r>
          </a:p>
          <a:p>
            <a:r>
              <a:rPr lang="cy-GB" sz="2400" dirty="0"/>
              <a:t>Nodwch yr amcanion gwaith cymdeithasol sy’n berthnasol i’r gwaith sy’n cael ei wneud. </a:t>
            </a:r>
            <a:endParaRPr lang="en-GB" sz="2400" dirty="0"/>
          </a:p>
          <a:p>
            <a:r>
              <a:rPr lang="cy-GB" sz="2400" dirty="0"/>
              <a:t>Adlewyrchwch ar yr anghenion iaith a chyfathrebu posib a'r dulliau a ddefnyddir gan gynnwys sut y bu i chi ymarfer mewn modd person canolog. </a:t>
            </a:r>
          </a:p>
          <a:p>
            <a:r>
              <a:rPr lang="cy-GB" sz="2400" dirty="0"/>
              <a:t>Trafodwch werthoedd a moeseg berthnasol (gan gynnwys y rôl yn y Cod Ymarfer ac/neu unrhyw ganllaw arall sy’n berthnasol i’r sefyllfa).</a:t>
            </a:r>
            <a:endParaRPr lang="en-GB" sz="2400" dirty="0"/>
          </a:p>
          <a:p>
            <a:endParaRPr lang="en-GB" dirty="0"/>
          </a:p>
          <a:p>
            <a:endParaRPr lang="en-GB" dirty="0"/>
          </a:p>
        </p:txBody>
      </p:sp>
      <p:sp>
        <p:nvSpPr>
          <p:cNvPr id="3" name="Title 2">
            <a:extLst>
              <a:ext uri="{FF2B5EF4-FFF2-40B4-BE49-F238E27FC236}">
                <a16:creationId xmlns:a16="http://schemas.microsoft.com/office/drawing/2014/main" id="{1E4D10B3-4DCF-4C79-9B14-13B4F9280C48}"/>
              </a:ext>
            </a:extLst>
          </p:cNvPr>
          <p:cNvSpPr>
            <a:spLocks noGrp="1"/>
          </p:cNvSpPr>
          <p:nvPr>
            <p:ph type="title"/>
          </p:nvPr>
        </p:nvSpPr>
        <p:spPr/>
        <p:txBody>
          <a:bodyPr>
            <a:normAutofit/>
          </a:bodyPr>
          <a:lstStyle/>
          <a:p>
            <a:r>
              <a:rPr lang="cy-GB" dirty="0"/>
              <a:t>Ymarferiad 6</a:t>
            </a:r>
            <a:r>
              <a:rPr lang="en-GB" dirty="0"/>
              <a:t>- </a:t>
            </a:r>
            <a:r>
              <a:rPr lang="en-GB" dirty="0" err="1"/>
              <a:t>Arsylwi</a:t>
            </a:r>
            <a:r>
              <a:rPr lang="en-GB" dirty="0"/>
              <a:t> </a:t>
            </a:r>
            <a:r>
              <a:rPr lang="en-GB" dirty="0" err="1"/>
              <a:t>ar</a:t>
            </a:r>
            <a:r>
              <a:rPr lang="en-GB" dirty="0"/>
              <a:t> </a:t>
            </a:r>
            <a:r>
              <a:rPr lang="en-GB" dirty="0" err="1"/>
              <a:t>ymarfer</a:t>
            </a:r>
            <a:endParaRPr lang="en-GB" dirty="0">
              <a:highlight>
                <a:srgbClr val="FFFF00"/>
              </a:highlight>
            </a:endParaRPr>
          </a:p>
        </p:txBody>
      </p:sp>
    </p:spTree>
    <p:extLst>
      <p:ext uri="{BB962C8B-B14F-4D97-AF65-F5344CB8AC3E}">
        <p14:creationId xmlns:p14="http://schemas.microsoft.com/office/powerpoint/2010/main" val="6048311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609600" y="1481137"/>
            <a:ext cx="10972800" cy="4789033"/>
          </a:xfrm>
        </p:spPr>
        <p:txBody>
          <a:bodyPr>
            <a:normAutofit/>
          </a:bodyPr>
          <a:lstStyle/>
          <a:p>
            <a:pPr lvl="0"/>
            <a:r>
              <a:rPr lang="en-GB" dirty="0" err="1"/>
              <a:t>Ar</a:t>
            </a:r>
            <a:r>
              <a:rPr lang="en-GB" dirty="0"/>
              <a:t> </a:t>
            </a:r>
            <a:r>
              <a:rPr lang="en-GB" dirty="0" err="1"/>
              <a:t>ôl</a:t>
            </a:r>
            <a:r>
              <a:rPr lang="en-GB" dirty="0"/>
              <a:t> </a:t>
            </a:r>
            <a:r>
              <a:rPr lang="en-GB" dirty="0" err="1"/>
              <a:t>yr</a:t>
            </a:r>
            <a:r>
              <a:rPr lang="en-GB" dirty="0"/>
              <a:t> </a:t>
            </a:r>
            <a:r>
              <a:rPr lang="en-GB" dirty="0" err="1"/>
              <a:t>arsylwad</a:t>
            </a:r>
            <a:r>
              <a:rPr lang="en-GB" dirty="0"/>
              <a:t> </a:t>
            </a:r>
            <a:r>
              <a:rPr lang="en-GB" dirty="0" err="1"/>
              <a:t>gofynnir</a:t>
            </a:r>
            <a:r>
              <a:rPr lang="en-GB" dirty="0"/>
              <a:t> </a:t>
            </a:r>
            <a:r>
              <a:rPr lang="en-GB" dirty="0" err="1"/>
              <a:t>i'r</a:t>
            </a:r>
            <a:r>
              <a:rPr lang="en-GB" dirty="0"/>
              <a:t> </a:t>
            </a:r>
            <a:r>
              <a:rPr lang="en-GB" dirty="0" err="1"/>
              <a:t>unigolyn</a:t>
            </a:r>
            <a:r>
              <a:rPr lang="en-GB" dirty="0"/>
              <a:t> a/neu </a:t>
            </a:r>
            <a:r>
              <a:rPr lang="en-GB" dirty="0" err="1"/>
              <a:t>ei</a:t>
            </a:r>
            <a:r>
              <a:rPr lang="en-GB" dirty="0"/>
              <a:t> </a:t>
            </a:r>
            <a:r>
              <a:rPr lang="en-GB" dirty="0" err="1"/>
              <a:t>ofalwr</a:t>
            </a:r>
            <a:r>
              <a:rPr lang="en-GB" dirty="0"/>
              <a:t> am </a:t>
            </a:r>
            <a:r>
              <a:rPr lang="en-GB" dirty="0" err="1"/>
              <a:t>adborth</a:t>
            </a:r>
            <a:r>
              <a:rPr lang="en-GB" dirty="0"/>
              <a:t> neu </a:t>
            </a:r>
            <a:r>
              <a:rPr lang="en-GB" dirty="0" err="1"/>
              <a:t>i</a:t>
            </a:r>
            <a:r>
              <a:rPr lang="en-GB" dirty="0"/>
              <a:t> </a:t>
            </a:r>
            <a:r>
              <a:rPr lang="en-GB" dirty="0" err="1"/>
              <a:t>roi</a:t>
            </a:r>
            <a:r>
              <a:rPr lang="en-GB" dirty="0"/>
              <a:t> </a:t>
            </a:r>
            <a:r>
              <a:rPr lang="en-GB" dirty="0" err="1"/>
              <a:t>sylw</a:t>
            </a:r>
            <a:r>
              <a:rPr lang="en-GB" dirty="0"/>
              <a:t> </a:t>
            </a:r>
            <a:r>
              <a:rPr lang="en-GB" dirty="0" err="1"/>
              <a:t>ar</a:t>
            </a:r>
            <a:r>
              <a:rPr lang="en-GB" dirty="0"/>
              <a:t> </a:t>
            </a:r>
            <a:r>
              <a:rPr lang="en-GB" dirty="0" err="1"/>
              <a:t>sut</a:t>
            </a:r>
            <a:r>
              <a:rPr lang="en-GB" dirty="0"/>
              <a:t> </a:t>
            </a:r>
            <a:r>
              <a:rPr lang="en-GB" dirty="0" err="1"/>
              <a:t>yr</a:t>
            </a:r>
            <a:r>
              <a:rPr lang="en-GB" dirty="0"/>
              <a:t> </a:t>
            </a:r>
            <a:r>
              <a:rPr lang="en-GB" dirty="0" err="1"/>
              <a:t>aeth</a:t>
            </a:r>
            <a:r>
              <a:rPr lang="en-GB" dirty="0"/>
              <a:t> </a:t>
            </a:r>
            <a:r>
              <a:rPr lang="en-GB" dirty="0" err="1"/>
              <a:t>yr</a:t>
            </a:r>
            <a:r>
              <a:rPr lang="en-GB" dirty="0"/>
              <a:t> </a:t>
            </a:r>
            <a:r>
              <a:rPr lang="en-GB" dirty="0" err="1"/>
              <a:t>ymarfer</a:t>
            </a:r>
            <a:r>
              <a:rPr lang="en-GB" dirty="0"/>
              <a:t>.</a:t>
            </a:r>
            <a:endParaRPr lang="cy-GB" dirty="0"/>
          </a:p>
          <a:p>
            <a:pPr lvl="0"/>
            <a:r>
              <a:rPr lang="en-GB" dirty="0" err="1"/>
              <a:t>Mi</a:t>
            </a:r>
            <a:r>
              <a:rPr lang="en-GB" dirty="0"/>
              <a:t> </a:t>
            </a:r>
            <a:r>
              <a:rPr lang="en-GB" dirty="0" err="1"/>
              <a:t>ddylech</a:t>
            </a:r>
            <a:r>
              <a:rPr lang="en-GB" dirty="0"/>
              <a:t> </a:t>
            </a:r>
            <a:r>
              <a:rPr lang="en-GB" dirty="0" err="1"/>
              <a:t>gymryd</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hyn</a:t>
            </a:r>
            <a:r>
              <a:rPr lang="en-GB" dirty="0"/>
              <a:t> o </a:t>
            </a:r>
            <a:r>
              <a:rPr lang="en-GB" dirty="0" err="1"/>
              <a:t>flaen</a:t>
            </a:r>
            <a:r>
              <a:rPr lang="en-GB" dirty="0"/>
              <a:t> </a:t>
            </a:r>
            <a:r>
              <a:rPr lang="en-GB" dirty="0" err="1"/>
              <a:t>llaw</a:t>
            </a:r>
            <a:r>
              <a:rPr lang="en-GB" dirty="0"/>
              <a:t> </a:t>
            </a:r>
            <a:r>
              <a:rPr lang="en-GB" dirty="0" err="1"/>
              <a:t>gyda’r</a:t>
            </a:r>
            <a:r>
              <a:rPr lang="en-GB" dirty="0"/>
              <a:t> </a:t>
            </a:r>
            <a:r>
              <a:rPr lang="en-GB" dirty="0" err="1"/>
              <a:t>unigolyn</a:t>
            </a:r>
            <a:r>
              <a:rPr lang="en-GB" dirty="0"/>
              <a:t>/ </a:t>
            </a:r>
            <a:r>
              <a:rPr lang="en-GB" dirty="0" err="1"/>
              <a:t>gofalwr</a:t>
            </a:r>
            <a:r>
              <a:rPr lang="en-GB" dirty="0"/>
              <a:t>.</a:t>
            </a:r>
            <a:endParaRPr lang="cy-GB" dirty="0"/>
          </a:p>
          <a:p>
            <a:pPr lvl="0"/>
            <a:r>
              <a:rPr lang="en-GB" dirty="0"/>
              <a:t>Pan </a:t>
            </a:r>
            <a:r>
              <a:rPr lang="en-GB" dirty="0" err="1"/>
              <a:t>fo’r</a:t>
            </a:r>
            <a:r>
              <a:rPr lang="en-GB" dirty="0"/>
              <a:t> </a:t>
            </a:r>
            <a:r>
              <a:rPr lang="en-GB" dirty="0" err="1"/>
              <a:t>arsylwad</a:t>
            </a:r>
            <a:r>
              <a:rPr lang="en-GB" dirty="0"/>
              <a:t> </a:t>
            </a:r>
            <a:r>
              <a:rPr lang="en-GB" dirty="0" err="1"/>
              <a:t>yn</a:t>
            </a:r>
            <a:r>
              <a:rPr lang="en-GB" dirty="0"/>
              <a:t> un </a:t>
            </a:r>
            <a:r>
              <a:rPr lang="en-GB" dirty="0" err="1"/>
              <a:t>rhithiol</a:t>
            </a:r>
            <a:r>
              <a:rPr lang="en-GB" dirty="0"/>
              <a:t>/ </a:t>
            </a:r>
            <a:r>
              <a:rPr lang="en-GB" dirty="0" err="1"/>
              <a:t>neu</a:t>
            </a:r>
            <a:r>
              <a:rPr lang="en-GB" dirty="0"/>
              <a:t> </a:t>
            </a:r>
            <a:r>
              <a:rPr lang="en-GB" dirty="0" err="1"/>
              <a:t>dros</a:t>
            </a:r>
            <a:r>
              <a:rPr lang="en-GB" dirty="0"/>
              <a:t> y </a:t>
            </a:r>
            <a:r>
              <a:rPr lang="en-GB" dirty="0" err="1"/>
              <a:t>ffôn</a:t>
            </a:r>
            <a:r>
              <a:rPr lang="en-GB" dirty="0"/>
              <a:t> </a:t>
            </a:r>
            <a:r>
              <a:rPr lang="en-GB" dirty="0" err="1"/>
              <a:t>efallai</a:t>
            </a:r>
            <a:r>
              <a:rPr lang="en-GB" dirty="0"/>
              <a:t> y </a:t>
            </a:r>
            <a:r>
              <a:rPr lang="en-GB" dirty="0" err="1"/>
              <a:t>bydd</a:t>
            </a:r>
            <a:r>
              <a:rPr lang="en-GB" dirty="0"/>
              <a:t> </a:t>
            </a:r>
            <a:r>
              <a:rPr lang="en-GB" dirty="0" err="1"/>
              <a:t>angen</a:t>
            </a:r>
            <a:r>
              <a:rPr lang="en-GB" dirty="0"/>
              <a:t> </a:t>
            </a:r>
            <a:r>
              <a:rPr lang="en-GB" dirty="0" err="1"/>
              <a:t>i</a:t>
            </a:r>
            <a:r>
              <a:rPr lang="en-GB" dirty="0"/>
              <a:t> chi </a:t>
            </a:r>
            <a:r>
              <a:rPr lang="en-GB" dirty="0" err="1"/>
              <a:t>ystyried</a:t>
            </a:r>
            <a:r>
              <a:rPr lang="en-GB" dirty="0"/>
              <a:t> o </a:t>
            </a:r>
            <a:r>
              <a:rPr lang="en-GB" dirty="0" err="1"/>
              <a:t>flaen</a:t>
            </a:r>
            <a:r>
              <a:rPr lang="en-GB" dirty="0"/>
              <a:t> </a:t>
            </a:r>
            <a:r>
              <a:rPr lang="en-GB" dirty="0" err="1"/>
              <a:t>llaw'r</a:t>
            </a:r>
            <a:r>
              <a:rPr lang="en-GB" dirty="0"/>
              <a:t> </a:t>
            </a:r>
            <a:r>
              <a:rPr lang="en-GB" dirty="0" err="1"/>
              <a:t>ffordd</a:t>
            </a:r>
            <a:r>
              <a:rPr lang="en-GB" dirty="0"/>
              <a:t> </a:t>
            </a:r>
            <a:r>
              <a:rPr lang="en-GB" dirty="0" err="1"/>
              <a:t>orau</a:t>
            </a:r>
            <a:r>
              <a:rPr lang="en-GB" dirty="0"/>
              <a:t> o </a:t>
            </a:r>
            <a:r>
              <a:rPr lang="en-GB" dirty="0" err="1"/>
              <a:t>gael</a:t>
            </a:r>
            <a:r>
              <a:rPr lang="en-GB" dirty="0"/>
              <a:t> </a:t>
            </a:r>
            <a:r>
              <a:rPr lang="en-GB" dirty="0" err="1"/>
              <a:t>adborth</a:t>
            </a:r>
            <a:r>
              <a:rPr lang="en-GB" dirty="0"/>
              <a:t> </a:t>
            </a:r>
            <a:r>
              <a:rPr lang="en-GB" dirty="0" err="1"/>
              <a:t>gan</a:t>
            </a:r>
            <a:r>
              <a:rPr lang="en-GB" dirty="0"/>
              <a:t> </a:t>
            </a:r>
            <a:r>
              <a:rPr lang="en-GB" dirty="0" err="1"/>
              <a:t>yr</a:t>
            </a:r>
            <a:r>
              <a:rPr lang="en-GB" dirty="0"/>
              <a:t> </a:t>
            </a:r>
            <a:r>
              <a:rPr lang="en-GB" dirty="0" err="1"/>
              <a:t>unigolyn</a:t>
            </a:r>
            <a:r>
              <a:rPr lang="en-GB" dirty="0"/>
              <a:t>.</a:t>
            </a:r>
            <a:endParaRPr lang="cy-GB" dirty="0"/>
          </a:p>
          <a:p>
            <a:pPr lvl="0"/>
            <a:r>
              <a:rPr lang="en-GB" dirty="0" err="1"/>
              <a:t>Gellir</a:t>
            </a:r>
            <a:r>
              <a:rPr lang="en-GB" dirty="0"/>
              <a:t> </a:t>
            </a:r>
            <a:r>
              <a:rPr lang="en-GB" dirty="0" err="1"/>
              <a:t>defnyddio'r</a:t>
            </a:r>
            <a:r>
              <a:rPr lang="en-GB" dirty="0"/>
              <a:t> </a:t>
            </a:r>
            <a:r>
              <a:rPr lang="en-GB" dirty="0" err="1"/>
              <a:t>adborth</a:t>
            </a:r>
            <a:r>
              <a:rPr lang="en-GB" dirty="0"/>
              <a:t> </a:t>
            </a:r>
            <a:r>
              <a:rPr lang="en-GB" dirty="0" err="1"/>
              <a:t>yma</a:t>
            </a:r>
            <a:r>
              <a:rPr lang="en-GB" dirty="0"/>
              <a:t> </a:t>
            </a:r>
            <a:r>
              <a:rPr lang="en-GB" dirty="0" err="1"/>
              <a:t>yn</a:t>
            </a:r>
            <a:r>
              <a:rPr lang="en-GB" dirty="0"/>
              <a:t> </a:t>
            </a:r>
            <a:r>
              <a:rPr lang="en-GB" dirty="0" err="1"/>
              <a:t>nhasg</a:t>
            </a:r>
            <a:r>
              <a:rPr lang="en-GB" dirty="0"/>
              <a:t> 1 </a:t>
            </a:r>
            <a:r>
              <a:rPr lang="en-GB" dirty="0" err="1"/>
              <a:t>rhan</a:t>
            </a:r>
            <a:r>
              <a:rPr lang="en-GB" dirty="0"/>
              <a:t> b </a:t>
            </a:r>
            <a:r>
              <a:rPr lang="en-GB" dirty="0" err="1"/>
              <a:t>i</a:t>
            </a:r>
            <a:r>
              <a:rPr lang="en-GB" dirty="0"/>
              <a:t> </a:t>
            </a:r>
            <a:r>
              <a:rPr lang="en-GB" dirty="0" err="1"/>
              <a:t>fyfyrio</a:t>
            </a:r>
            <a:r>
              <a:rPr lang="en-GB" dirty="0"/>
              <a:t> </a:t>
            </a:r>
            <a:r>
              <a:rPr lang="en-GB" dirty="0" err="1"/>
              <a:t>ar</a:t>
            </a:r>
            <a:r>
              <a:rPr lang="en-GB" dirty="0"/>
              <a:t> </a:t>
            </a:r>
            <a:r>
              <a:rPr lang="en-GB" dirty="0" err="1"/>
              <a:t>adborth</a:t>
            </a:r>
            <a:r>
              <a:rPr lang="en-GB" dirty="0"/>
              <a:t> </a:t>
            </a:r>
            <a:r>
              <a:rPr lang="en-GB" dirty="0" err="1"/>
              <a:t>gan</a:t>
            </a:r>
            <a:r>
              <a:rPr lang="en-GB" dirty="0"/>
              <a:t> </a:t>
            </a:r>
            <a:r>
              <a:rPr lang="en-GB" dirty="0" err="1"/>
              <a:t>unigolyn</a:t>
            </a:r>
            <a:r>
              <a:rPr lang="en-GB" dirty="0"/>
              <a:t> </a:t>
            </a:r>
            <a:r>
              <a:rPr lang="en-GB" dirty="0" err="1"/>
              <a:t>yr</a:t>
            </a:r>
            <a:r>
              <a:rPr lang="en-GB" dirty="0"/>
              <a:t> </a:t>
            </a:r>
            <a:r>
              <a:rPr lang="en-GB" dirty="0" err="1"/>
              <a:t>ydych</a:t>
            </a:r>
            <a:r>
              <a:rPr lang="en-GB" dirty="0"/>
              <a:t> </a:t>
            </a:r>
            <a:r>
              <a:rPr lang="en-GB" dirty="0" err="1"/>
              <a:t>yn</a:t>
            </a:r>
            <a:r>
              <a:rPr lang="en-GB" dirty="0"/>
              <a:t> </a:t>
            </a:r>
            <a:r>
              <a:rPr lang="en-GB" dirty="0" err="1"/>
              <a:t>gweithio</a:t>
            </a:r>
            <a:r>
              <a:rPr lang="en-GB" dirty="0"/>
              <a:t> </a:t>
            </a:r>
            <a:r>
              <a:rPr lang="en-GB" dirty="0" err="1"/>
              <a:t>gyda</a:t>
            </a:r>
            <a:r>
              <a:rPr lang="en-GB" dirty="0"/>
              <a:t> </a:t>
            </a:r>
            <a:r>
              <a:rPr lang="en-GB" dirty="0" err="1"/>
              <a:t>hwy</a:t>
            </a:r>
            <a:r>
              <a:rPr lang="en-GB" dirty="0"/>
              <a:t> a </a:t>
            </a:r>
            <a:r>
              <a:rPr lang="en-GB" dirty="0" err="1"/>
              <a:t>sut</a:t>
            </a:r>
            <a:r>
              <a:rPr lang="en-GB" dirty="0"/>
              <a:t> </a:t>
            </a:r>
            <a:r>
              <a:rPr lang="en-GB" dirty="0" err="1"/>
              <a:t>mae</a:t>
            </a:r>
            <a:r>
              <a:rPr lang="en-GB" dirty="0"/>
              <a:t> </a:t>
            </a:r>
            <a:r>
              <a:rPr lang="en-GB" dirty="0" err="1"/>
              <a:t>wedi</a:t>
            </a:r>
            <a:r>
              <a:rPr lang="en-GB" dirty="0"/>
              <a:t> </a:t>
            </a:r>
            <a:r>
              <a:rPr lang="en-GB" dirty="0" err="1"/>
              <a:t>effeithio</a:t>
            </a:r>
            <a:r>
              <a:rPr lang="en-GB" dirty="0"/>
              <a:t> </a:t>
            </a:r>
            <a:r>
              <a:rPr lang="en-GB" dirty="0" err="1"/>
              <a:t>ar</a:t>
            </a:r>
            <a:r>
              <a:rPr lang="en-GB" dirty="0"/>
              <a:t> </a:t>
            </a:r>
            <a:r>
              <a:rPr lang="en-GB" dirty="0" err="1"/>
              <a:t>eich</a:t>
            </a:r>
            <a:r>
              <a:rPr lang="en-GB" dirty="0"/>
              <a:t> </a:t>
            </a:r>
            <a:r>
              <a:rPr lang="en-GB" dirty="0" err="1"/>
              <a:t>ymarfer</a:t>
            </a:r>
            <a:r>
              <a:rPr lang="en-GB" dirty="0"/>
              <a:t>.</a:t>
            </a:r>
            <a:endParaRPr lang="cy-GB" dirty="0"/>
          </a:p>
          <a:p>
            <a:endParaRPr lang="en-GB" dirty="0">
              <a:highlight>
                <a:srgbClr val="FFFF00"/>
              </a:highlight>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609600" y="274638"/>
            <a:ext cx="10972800" cy="1013835"/>
          </a:xfrm>
        </p:spPr>
        <p:txBody>
          <a:bodyPr>
            <a:normAutofit fontScale="90000"/>
          </a:bodyPr>
          <a:lstStyle/>
          <a:p>
            <a:pPr hangingPunct="0"/>
            <a:r>
              <a:rPr lang="en-GB" dirty="0"/>
              <a:t> </a:t>
            </a:r>
            <a:br>
              <a:rPr lang="en-GB" dirty="0"/>
            </a:br>
            <a:r>
              <a:rPr lang="en-GB" dirty="0" err="1">
                <a:effectLst>
                  <a:outerShdw blurRad="31750" dist="25400" dir="5400000" algn="tl">
                    <a:srgbClr val="000000">
                      <a:alpha val="25000"/>
                    </a:srgbClr>
                  </a:outerShdw>
                </a:effectLst>
              </a:rPr>
              <a:t>Adborth</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sylwadau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gan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bobl</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sydd</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angen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chefnogaeth</a:t>
            </a:r>
            <a:r>
              <a:rPr lang="en-GB" dirty="0">
                <a:effectLst>
                  <a:outerShdw blurRad="31750" dist="25400" dir="5400000" algn="tl">
                    <a:srgbClr val="000000">
                      <a:alpha val="25000"/>
                    </a:srgbClr>
                  </a:outerShdw>
                </a:effectLst>
              </a:rPr>
              <a:t> a/</a:t>
            </a:r>
            <a:r>
              <a:rPr lang="en-GB" dirty="0" err="1">
                <a:effectLst>
                  <a:outerShdw blurRad="31750" dist="25400" dir="5400000" algn="tl">
                    <a:srgbClr val="000000">
                      <a:alpha val="25000"/>
                    </a:srgbClr>
                  </a:outerShdw>
                </a:effectLst>
              </a:rPr>
              <a:t>neu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gofalwyr</a:t>
            </a:r>
            <a:br>
              <a:rPr lang="cy-GB" dirty="0">
                <a:effectLst/>
              </a:rPr>
            </a:b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GB" sz="2800" dirty="0"/>
              <a:t>Gallwch ddylunio eich dulliau adborth eich hun os yw hyn yn fwy priodol ar gyfer yr unigolyn yr ydych yn gweithio ag ef, yn wir, mae hyn yn cael ei annog.</a:t>
            </a:r>
          </a:p>
          <a:p>
            <a:pPr lvl="0"/>
            <a:r>
              <a:rPr lang="cy-GB" sz="2800" dirty="0"/>
              <a:t>Mae fersiwn hawdd ei ddarllen ar gael os rydych am anfon y cwestiynau i’r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rotWithShape="1">
          <a:blip r:embed="rId3" cstate="print">
            <a:extLst>
              <a:ext uri="{28A0092B-C50C-407E-A947-70E740481C1C}">
                <a14:useLocalDpi xmlns:a14="http://schemas.microsoft.com/office/drawing/2010/main" val="0"/>
              </a:ext>
            </a:extLst>
          </a:blip>
          <a:srcRect l="7596" r="7089" b="1834"/>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168" t="1500" r="8333" b="2500"/>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4667" b="17667"/>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C5FCE0-F12C-4C08-8BC4-489690078676}"/>
              </a:ext>
            </a:extLst>
          </p:cNvPr>
          <p:cNvSpPr>
            <a:spLocks noGrp="1"/>
          </p:cNvSpPr>
          <p:nvPr>
            <p:ph idx="1"/>
          </p:nvPr>
        </p:nvSpPr>
        <p:spPr>
          <a:xfrm>
            <a:off x="600890" y="1268414"/>
            <a:ext cx="10928593" cy="4738687"/>
          </a:xfrm>
        </p:spPr>
        <p:txBody>
          <a:bodyPr/>
          <a:lstStyle/>
          <a:p>
            <a:pPr marL="109537" indent="0">
              <a:buNone/>
              <a:defRPr/>
            </a:pPr>
            <a:r>
              <a:rPr lang="cy-GB" sz="2200" dirty="0"/>
              <a:t>Mae cyfathrebu effeithiol yn allweddol i ddatblygu perthnasau cydweithio effeithiol. </a:t>
            </a:r>
            <a:endParaRPr lang="en-GB" sz="2200" dirty="0"/>
          </a:p>
          <a:p>
            <a:pPr>
              <a:defRPr/>
            </a:pPr>
            <a:r>
              <a:rPr lang="cy-GB" sz="2200" dirty="0"/>
              <a:t>Mae bodau dynol yn cyfathrebu fel a ganlyn (ddim yn rhestr gynhwysfawr):</a:t>
            </a:r>
            <a:endParaRPr lang="en-GB" sz="2200" dirty="0"/>
          </a:p>
          <a:p>
            <a:pPr>
              <a:defRPr/>
            </a:pPr>
            <a:r>
              <a:rPr lang="cy-GB" sz="2200" b="1" dirty="0"/>
              <a:t>Ar lafar </a:t>
            </a:r>
            <a:r>
              <a:rPr lang="cy-GB" sz="2200" dirty="0"/>
              <a:t>(siarad ac ysgrifennu)</a:t>
            </a:r>
            <a:endParaRPr lang="en-GB" sz="2200" dirty="0"/>
          </a:p>
          <a:p>
            <a:pPr>
              <a:defRPr/>
            </a:pPr>
            <a:r>
              <a:rPr lang="cy-GB" sz="2200" b="1" dirty="0"/>
              <a:t>Dilafar </a:t>
            </a:r>
            <a:r>
              <a:rPr lang="cy-GB" sz="2200" dirty="0"/>
              <a:t>(iaith y corff, ystumiau’r wyneb)</a:t>
            </a:r>
            <a:endParaRPr lang="en-GB" sz="2200" dirty="0"/>
          </a:p>
          <a:p>
            <a:pPr>
              <a:defRPr/>
            </a:pPr>
            <a:r>
              <a:rPr lang="cy-GB" sz="2200" b="1" dirty="0" err="1"/>
              <a:t>Ffatig</a:t>
            </a:r>
            <a:r>
              <a:rPr lang="cy-GB" sz="2200" b="1" dirty="0"/>
              <a:t> </a:t>
            </a:r>
            <a:r>
              <a:rPr lang="cy-GB" sz="2200" dirty="0"/>
              <a:t>(ystyr y tu ôl i weithredoedd, e.e. bod yn hwyr), gwisgo symbolau crefyddol, edrych ar oriawr, ac ati)</a:t>
            </a:r>
            <a:endParaRPr lang="en-GB" sz="2200" dirty="0"/>
          </a:p>
          <a:p>
            <a:pPr>
              <a:defRPr/>
            </a:pPr>
            <a:r>
              <a:rPr lang="cy-GB" sz="2200" b="1" dirty="0"/>
              <a:t>Agosrwydd </a:t>
            </a:r>
            <a:r>
              <a:rPr lang="cy-GB" sz="2200" dirty="0"/>
              <a:t>(gofod personol)</a:t>
            </a:r>
            <a:endParaRPr lang="en-GB" sz="2200" dirty="0"/>
          </a:p>
          <a:p>
            <a:pPr>
              <a:defRPr/>
            </a:pPr>
            <a:r>
              <a:rPr lang="cy-GB" sz="2200" b="1" dirty="0"/>
              <a:t>Safle </a:t>
            </a:r>
            <a:r>
              <a:rPr lang="cy-GB" sz="2200" dirty="0"/>
              <a:t>(eistedd yn erbyn sefyll, eistedd drws nesaf i rywun, eistedd gyferbyn â rhywun, ac ati)</a:t>
            </a:r>
            <a:endParaRPr lang="en-GB" sz="2200" dirty="0"/>
          </a:p>
          <a:p>
            <a:pPr>
              <a:defRPr/>
            </a:pPr>
            <a:r>
              <a:rPr lang="en-GB" sz="2200" b="1" dirty="0"/>
              <a:t>Y math o </a:t>
            </a:r>
            <a:r>
              <a:rPr lang="en-GB" sz="2200" b="1" dirty="0" err="1"/>
              <a:t>gwestiynau</a:t>
            </a:r>
            <a:r>
              <a:rPr lang="en-GB" sz="2200" b="1" dirty="0"/>
              <a:t> </a:t>
            </a:r>
            <a:r>
              <a:rPr lang="en-GB" sz="2200" dirty="0" err="1"/>
              <a:t>yn</a:t>
            </a:r>
            <a:r>
              <a:rPr lang="en-GB" sz="2200" dirty="0"/>
              <a:t> </a:t>
            </a:r>
            <a:r>
              <a:rPr lang="en-GB" sz="2200" dirty="0" err="1"/>
              <a:t>gwahodd</a:t>
            </a:r>
            <a:r>
              <a:rPr lang="en-GB" sz="2200" dirty="0"/>
              <a:t> </a:t>
            </a:r>
            <a:r>
              <a:rPr lang="en-GB" sz="2200" dirty="0" err="1"/>
              <a:t>atebion</a:t>
            </a:r>
            <a:r>
              <a:rPr lang="en-GB" sz="2200" dirty="0"/>
              <a:t> </a:t>
            </a:r>
            <a:r>
              <a:rPr lang="en-GB" sz="2200" dirty="0" err="1"/>
              <a:t>penodol</a:t>
            </a:r>
            <a:r>
              <a:rPr lang="en-GB" sz="2200" dirty="0"/>
              <a:t>, </a:t>
            </a:r>
            <a:r>
              <a:rPr lang="en-GB" sz="2200" dirty="0" err="1"/>
              <a:t>e.e</a:t>
            </a:r>
            <a:r>
              <a:rPr lang="en-GB" sz="2200" dirty="0"/>
              <a:t>. </a:t>
            </a:r>
            <a:r>
              <a:rPr lang="en-GB" sz="2200" dirty="0" err="1"/>
              <a:t>Cwestiynau</a:t>
            </a:r>
            <a:r>
              <a:rPr lang="en-GB" sz="2200" dirty="0"/>
              <a:t> </a:t>
            </a:r>
            <a:r>
              <a:rPr lang="en-GB" sz="2200" dirty="0" err="1"/>
              <a:t>caeedig</a:t>
            </a:r>
            <a:r>
              <a:rPr lang="en-GB" sz="2200" dirty="0"/>
              <a:t> </a:t>
            </a:r>
            <a:r>
              <a:rPr lang="en-GB" sz="2200" dirty="0" err="1"/>
              <a:t>neu</a:t>
            </a:r>
            <a:r>
              <a:rPr lang="en-GB" sz="2200" dirty="0"/>
              <a:t> </a:t>
            </a:r>
            <a:r>
              <a:rPr lang="en-GB" sz="2200" dirty="0" err="1"/>
              <a:t>agored</a:t>
            </a:r>
            <a:endParaRPr lang="en-GB" sz="2200" dirty="0"/>
          </a:p>
          <a:p>
            <a:pPr>
              <a:defRPr/>
            </a:pPr>
            <a:r>
              <a:rPr lang="en-GB" sz="2200" b="1" dirty="0" err="1"/>
              <a:t>Cymharu</a:t>
            </a:r>
            <a:r>
              <a:rPr lang="en-GB" sz="2200" b="1" dirty="0"/>
              <a:t> </a:t>
            </a:r>
            <a:r>
              <a:rPr lang="en-GB" sz="2200" b="1" dirty="0" err="1"/>
              <a:t>ansawdd</a:t>
            </a:r>
            <a:r>
              <a:rPr lang="en-GB" sz="2200" b="1" dirty="0"/>
              <a:t> y </a:t>
            </a:r>
            <a:r>
              <a:rPr lang="en-GB" sz="2200" b="1" dirty="0" err="1"/>
              <a:t>wybodaeth</a:t>
            </a:r>
            <a:r>
              <a:rPr lang="en-GB" sz="2200" b="1" dirty="0"/>
              <a:t> </a:t>
            </a:r>
            <a:r>
              <a:rPr lang="en-GB" sz="2200" dirty="0"/>
              <a:t>a </a:t>
            </a:r>
            <a:r>
              <a:rPr lang="en-GB" sz="2200" dirty="0" err="1"/>
              <a:t>gafwyd</a:t>
            </a:r>
            <a:r>
              <a:rPr lang="en-GB" sz="2200" dirty="0"/>
              <a:t> </a:t>
            </a:r>
            <a:r>
              <a:rPr lang="en-GB" sz="2200" dirty="0" err="1"/>
              <a:t>drwy</a:t>
            </a:r>
            <a:r>
              <a:rPr lang="en-GB" sz="2200" dirty="0"/>
              <a:t> </a:t>
            </a:r>
            <a:r>
              <a:rPr lang="en-GB" sz="2200" dirty="0" err="1"/>
              <a:t>ofyn</a:t>
            </a:r>
            <a:r>
              <a:rPr lang="en-GB" sz="2200" dirty="0"/>
              <a:t> </a:t>
            </a:r>
            <a:r>
              <a:rPr lang="en-GB" sz="2200" dirty="0" err="1"/>
              <a:t>cwestiynau</a:t>
            </a:r>
            <a:r>
              <a:rPr lang="en-GB" sz="2200" dirty="0"/>
              <a:t> </a:t>
            </a:r>
            <a:r>
              <a:rPr lang="en-GB" sz="2200" dirty="0" err="1"/>
              <a:t>agored</a:t>
            </a:r>
            <a:r>
              <a:rPr lang="en-GB" sz="2200" dirty="0"/>
              <a:t> </a:t>
            </a:r>
            <a:r>
              <a:rPr lang="en-GB" sz="2200" dirty="0" err="1"/>
              <a:t>anuniongyrchol</a:t>
            </a:r>
            <a:r>
              <a:rPr lang="en-GB" sz="2200" dirty="0"/>
              <a:t> ac </a:t>
            </a:r>
            <a:r>
              <a:rPr lang="en-GB" sz="2200" dirty="0" err="1"/>
              <a:t>ymateb</a:t>
            </a:r>
            <a:r>
              <a:rPr lang="en-GB" sz="2200" dirty="0"/>
              <a:t> </a:t>
            </a:r>
            <a:r>
              <a:rPr lang="en-GB" sz="2200" dirty="0" err="1"/>
              <a:t>i</a:t>
            </a:r>
            <a:r>
              <a:rPr lang="en-GB" sz="2200" dirty="0"/>
              <a:t> </a:t>
            </a:r>
            <a:r>
              <a:rPr lang="en-GB" sz="2200" dirty="0" err="1"/>
              <a:t>giwiau</a:t>
            </a:r>
            <a:r>
              <a:rPr lang="en-GB" sz="2200" i="1" dirty="0"/>
              <a:t>.</a:t>
            </a:r>
            <a:endParaRPr lang="en-GB" sz="2200" dirty="0"/>
          </a:p>
          <a:p>
            <a:pPr marL="109537" indent="0">
              <a:buNone/>
              <a:defRPr/>
            </a:pPr>
            <a:endParaRPr lang="en-GB" sz="1600" i="1" dirty="0"/>
          </a:p>
        </p:txBody>
      </p:sp>
      <p:sp>
        <p:nvSpPr>
          <p:cNvPr id="2" name="Title 1">
            <a:extLst>
              <a:ext uri="{FF2B5EF4-FFF2-40B4-BE49-F238E27FC236}">
                <a16:creationId xmlns:a16="http://schemas.microsoft.com/office/drawing/2014/main" id="{9E43CBE8-A5A6-472E-8D15-3609A4975C06}"/>
              </a:ext>
            </a:extLst>
          </p:cNvPr>
          <p:cNvSpPr>
            <a:spLocks noGrp="1"/>
          </p:cNvSpPr>
          <p:nvPr>
            <p:ph type="title"/>
          </p:nvPr>
        </p:nvSpPr>
        <p:spPr>
          <a:xfrm>
            <a:off x="838200" y="365125"/>
            <a:ext cx="10515600" cy="903289"/>
          </a:xfrm>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86020" name="Slide Number Placeholder 6">
            <a:extLst>
              <a:ext uri="{FF2B5EF4-FFF2-40B4-BE49-F238E27FC236}">
                <a16:creationId xmlns:a16="http://schemas.microsoft.com/office/drawing/2014/main" id="{BF956F2B-DD4F-4776-94AB-FE63879D41C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F42FB-A931-489B-BB95-B2A02F6A929A}" type="slidenum">
              <a:rPr lang="en-GB" altLang="en-US" smtClean="0"/>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1">
            <a:extLst>
              <a:ext uri="{FF2B5EF4-FFF2-40B4-BE49-F238E27FC236}">
                <a16:creationId xmlns:a16="http://schemas.microsoft.com/office/drawing/2014/main" id="{497D6CF6-F7B8-41DC-A512-E7853886FB59}"/>
              </a:ext>
            </a:extLst>
          </p:cNvPr>
          <p:cNvSpPr>
            <a:spLocks noGrp="1"/>
          </p:cNvSpPr>
          <p:nvPr>
            <p:ph idx="1"/>
          </p:nvPr>
        </p:nvSpPr>
        <p:spPr/>
        <p:txBody>
          <a:bodyPr/>
          <a:lstStyle/>
          <a:p>
            <a:r>
              <a:rPr lang="cy-GB" altLang="en-US">
                <a:latin typeface="Arial" panose="020B0604020202020204" pitchFamily="34" charset="0"/>
                <a:cs typeface="Arial" panose="020B0604020202020204" pitchFamily="34" charset="0"/>
              </a:rPr>
              <a:t>Awyrgylch anghyfforddus </a:t>
            </a:r>
          </a:p>
          <a:p>
            <a:r>
              <a:rPr lang="cy-GB" altLang="en-US">
                <a:latin typeface="Arial" panose="020B0604020202020204" pitchFamily="34" charset="0"/>
                <a:cs typeface="Arial" panose="020B0604020202020204" pitchFamily="34" charset="0"/>
              </a:rPr>
              <a:t>Rhywbeth yn tarfu </a:t>
            </a:r>
          </a:p>
          <a:p>
            <a:r>
              <a:rPr lang="cy-GB" altLang="en-US">
                <a:latin typeface="Arial" panose="020B0604020202020204" pitchFamily="34" charset="0"/>
                <a:cs typeface="Arial" panose="020B0604020202020204" pitchFamily="34" charset="0"/>
              </a:rPr>
              <a:t>Meddwl am sefyllfa arall, yr ymweliad nesaf ac ati</a:t>
            </a:r>
          </a:p>
          <a:p>
            <a:r>
              <a:rPr lang="cy-GB" altLang="en-US">
                <a:latin typeface="Arial" panose="020B0604020202020204" pitchFamily="34" charset="0"/>
                <a:cs typeface="Arial" panose="020B0604020202020204" pitchFamily="34" charset="0"/>
              </a:rPr>
              <a:t>Gwneud ystrydebau a thybiaethau am yr unigolyn</a:t>
            </a:r>
          </a:p>
          <a:p>
            <a:r>
              <a:rPr lang="cy-GB" altLang="en-US">
                <a:latin typeface="Arial" panose="020B0604020202020204" pitchFamily="34" charset="0"/>
                <a:cs typeface="Arial" panose="020B0604020202020204" pitchFamily="34" charset="0"/>
              </a:rPr>
              <a:t>Profiad negyddol o wasanaethau cymdeithasol yn y gorffennol </a:t>
            </a:r>
          </a:p>
          <a:p>
            <a:r>
              <a:rPr lang="cy-GB" altLang="en-US">
                <a:latin typeface="Arial" panose="020B0604020202020204" pitchFamily="34" charset="0"/>
                <a:cs typeface="Arial" panose="020B0604020202020204" pitchFamily="34" charset="0"/>
              </a:rPr>
              <a:t>Trosglwyddo – o bosib o weithiwr neu berson arwyddocaol blaenorol</a:t>
            </a:r>
          </a:p>
          <a:p>
            <a:endParaRPr lang="en-GB" altLang="en-US"/>
          </a:p>
        </p:txBody>
      </p:sp>
      <p:sp>
        <p:nvSpPr>
          <p:cNvPr id="3" name="Title 2">
            <a:extLst>
              <a:ext uri="{FF2B5EF4-FFF2-40B4-BE49-F238E27FC236}">
                <a16:creationId xmlns:a16="http://schemas.microsoft.com/office/drawing/2014/main" id="{1879B8DA-FCE8-47F7-98CF-9E83F104486E}"/>
              </a:ext>
            </a:extLst>
          </p:cNvPr>
          <p:cNvSpPr>
            <a:spLocks noGrp="1"/>
          </p:cNvSpPr>
          <p:nvPr>
            <p:ph type="title"/>
          </p:nvPr>
        </p:nvSpPr>
        <p:spPr/>
        <p:txBody>
          <a:bodyPr/>
          <a:lstStyle/>
          <a:p>
            <a:pPr>
              <a:defRPr/>
            </a:pPr>
            <a:r>
              <a:rPr lang="en-GB" dirty="0" err="1"/>
              <a:t>Rhwystrau</a:t>
            </a:r>
            <a:r>
              <a:rPr lang="en-GB" dirty="0"/>
              <a:t> </a:t>
            </a:r>
            <a:r>
              <a:rPr lang="en-GB" dirty="0" err="1"/>
              <a:t>i</a:t>
            </a:r>
            <a:r>
              <a:rPr lang="en-GB" dirty="0"/>
              <a:t> </a:t>
            </a:r>
            <a:r>
              <a:rPr lang="en-GB" dirty="0" err="1"/>
              <a:t>Gyfathrebu</a:t>
            </a:r>
            <a:endParaRPr lang="en-GB" dirty="0"/>
          </a:p>
        </p:txBody>
      </p:sp>
      <p:sp>
        <p:nvSpPr>
          <p:cNvPr id="88068" name="Slide Number Placeholder 3">
            <a:extLst>
              <a:ext uri="{FF2B5EF4-FFF2-40B4-BE49-F238E27FC236}">
                <a16:creationId xmlns:a16="http://schemas.microsoft.com/office/drawing/2014/main" id="{111D201F-3331-471E-BC5E-B695C023969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D6827D-5B21-4996-B571-3EB0D39A41D6}" type="slidenum">
              <a:rPr lang="en-GB" altLang="en-US" smtClean="0"/>
              <a:pPr/>
              <a:t>37</a:t>
            </a:fld>
            <a:endParaRPr lang="en-GB" altLang="en-US"/>
          </a:p>
        </p:txBody>
      </p:sp>
      <p:pic>
        <p:nvPicPr>
          <p:cNvPr id="5" name="Picture 4">
            <a:extLst>
              <a:ext uri="{FF2B5EF4-FFF2-40B4-BE49-F238E27FC236}">
                <a16:creationId xmlns:a16="http://schemas.microsoft.com/office/drawing/2014/main" id="{5A8AE888-1CA6-452B-8054-45C3600C1A49}"/>
              </a:ext>
            </a:extLst>
          </p:cNvPr>
          <p:cNvPicPr>
            <a:picLocks noChangeAspect="1"/>
          </p:cNvPicPr>
          <p:nvPr/>
        </p:nvPicPr>
        <p:blipFill>
          <a:blip r:embed="rId3"/>
          <a:stretch>
            <a:fillRect/>
          </a:stretch>
        </p:blipFill>
        <p:spPr>
          <a:xfrm>
            <a:off x="4400551" y="4554009"/>
            <a:ext cx="4114800" cy="1854731"/>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2">
            <a:extLst>
              <a:ext uri="{FF2B5EF4-FFF2-40B4-BE49-F238E27FC236}">
                <a16:creationId xmlns:a16="http://schemas.microsoft.com/office/drawing/2014/main" id="{C4554BBD-6893-4ACA-B183-574CAFC34893}"/>
              </a:ext>
            </a:extLst>
          </p:cNvPr>
          <p:cNvSpPr>
            <a:spLocks noGrp="1"/>
          </p:cNvSpPr>
          <p:nvPr>
            <p:ph idx="1"/>
          </p:nvPr>
        </p:nvSpPr>
        <p:spPr/>
        <p:txBody>
          <a:bodyPr/>
          <a:lstStyle/>
          <a:p>
            <a:r>
              <a:rPr lang="en-GB" altLang="en-US"/>
              <a:t>Mae Koprowska (2000) yn cyfeirio at sgiliau ‘first order’ a ‘second order’:</a:t>
            </a:r>
          </a:p>
          <a:p>
            <a:r>
              <a:rPr lang="cy-GB" altLang="en-US"/>
              <a:t>Mae angen sgiliau ‘First order’ wrth gyfathrebu’n uniongyrchol  </a:t>
            </a:r>
          </a:p>
          <a:p>
            <a:r>
              <a:rPr lang="cy-GB" altLang="en-US"/>
              <a:t>Defnyddir sgiliau ‘Second order’ wrth gynllunio sut fyddwn yn cyfathrebu; meddwl, arsylwi, derbyn adborth, adolygu ac addasu cyfathrebiadau’r dyfodol yn briodol </a:t>
            </a:r>
          </a:p>
          <a:p>
            <a:r>
              <a:rPr lang="cy-GB" altLang="en-US"/>
              <a:t>Cymharu sgiliau ‘second order’ â ‘reflection-in-action’ a ‘reflection-on-action’ (Schon, 1984)  </a:t>
            </a:r>
          </a:p>
        </p:txBody>
      </p:sp>
      <p:sp>
        <p:nvSpPr>
          <p:cNvPr id="2" name="Title 1">
            <a:extLst>
              <a:ext uri="{FF2B5EF4-FFF2-40B4-BE49-F238E27FC236}">
                <a16:creationId xmlns:a16="http://schemas.microsoft.com/office/drawing/2014/main" id="{A764FABB-D578-419B-9AA3-3AE702E1184F}"/>
              </a:ext>
            </a:extLst>
          </p:cNvPr>
          <p:cNvSpPr>
            <a:spLocks noGrp="1"/>
          </p:cNvSpPr>
          <p:nvPr>
            <p:ph type="title"/>
          </p:nvPr>
        </p:nvSpPr>
        <p:spPr/>
        <p:txBody>
          <a:bodyPr>
            <a:normAutofit/>
          </a:bodyPr>
          <a:lstStyle/>
          <a:p>
            <a:pPr>
              <a:defRPr/>
            </a:pPr>
            <a:r>
              <a:rPr lang="cy-GB" dirty="0"/>
              <a:t>Sgiliau</a:t>
            </a:r>
            <a:r>
              <a:rPr lang="en-GB" dirty="0"/>
              <a:t> ‘First Order’ a ‘Second Order’</a:t>
            </a:r>
          </a:p>
        </p:txBody>
      </p:sp>
      <p:sp>
        <p:nvSpPr>
          <p:cNvPr id="89092" name="Slide Number Placeholder 6">
            <a:extLst>
              <a:ext uri="{FF2B5EF4-FFF2-40B4-BE49-F238E27FC236}">
                <a16:creationId xmlns:a16="http://schemas.microsoft.com/office/drawing/2014/main" id="{F24F7E15-E785-418D-8887-8596CC0876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743AF8-78EF-46FB-AD35-99FAD919E8AA}" type="slidenum">
              <a:rPr lang="en-GB" altLang="en-US" smtClean="0"/>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B558-411B-488B-8E17-F39BEC3B867F}"/>
              </a:ext>
            </a:extLst>
          </p:cNvPr>
          <p:cNvSpPr>
            <a:spLocks noGrp="1"/>
          </p:cNvSpPr>
          <p:nvPr>
            <p:ph type="title"/>
          </p:nvPr>
        </p:nvSpPr>
        <p:spPr>
          <a:xfrm>
            <a:off x="609600" y="273050"/>
            <a:ext cx="10972800" cy="1143000"/>
          </a:xfrm>
        </p:spPr>
        <p:txBody>
          <a:bodyPr anchor="ctr">
            <a:normAutofit/>
          </a:bodyPr>
          <a:lstStyle/>
          <a:p>
            <a:pPr>
              <a:defRPr/>
            </a:pPr>
            <a:r>
              <a:rPr lang="cy-GB"/>
              <a:t>Cyfathrebu Di-lafar</a:t>
            </a:r>
          </a:p>
        </p:txBody>
      </p:sp>
      <p:pic>
        <p:nvPicPr>
          <p:cNvPr id="5" name="Picture 4">
            <a:extLst>
              <a:ext uri="{FF2B5EF4-FFF2-40B4-BE49-F238E27FC236}">
                <a16:creationId xmlns:a16="http://schemas.microsoft.com/office/drawing/2014/main" id="{682F5DBD-77D0-4D14-B441-0174EFF94205}"/>
              </a:ext>
            </a:extLst>
          </p:cNvPr>
          <p:cNvPicPr>
            <a:picLocks noChangeAspect="1"/>
          </p:cNvPicPr>
          <p:nvPr/>
        </p:nvPicPr>
        <p:blipFill>
          <a:blip r:embed="rId3"/>
          <a:stretch>
            <a:fillRect/>
          </a:stretch>
        </p:blipFill>
        <p:spPr>
          <a:xfrm>
            <a:off x="1154959" y="1444295"/>
            <a:ext cx="4296198" cy="3941763"/>
          </a:xfrm>
          <a:prstGeom prst="rect">
            <a:avLst/>
          </a:prstGeom>
          <a:noFill/>
          <a:ln>
            <a:noFill/>
            <a:prstDash val="sysDash"/>
            <a:miter lim="800000"/>
          </a:ln>
        </p:spPr>
      </p:pic>
      <p:sp>
        <p:nvSpPr>
          <p:cNvPr id="3" name="Content Placeholder 2">
            <a:extLst>
              <a:ext uri="{FF2B5EF4-FFF2-40B4-BE49-F238E27FC236}">
                <a16:creationId xmlns:a16="http://schemas.microsoft.com/office/drawing/2014/main" id="{789EE8AB-3FB0-4531-85FB-858F22DB81BB}"/>
              </a:ext>
            </a:extLst>
          </p:cNvPr>
          <p:cNvSpPr>
            <a:spLocks noGrp="1"/>
          </p:cNvSpPr>
          <p:nvPr>
            <p:ph sz="quarter" idx="4"/>
          </p:nvPr>
        </p:nvSpPr>
        <p:spPr>
          <a:xfrm>
            <a:off x="6193368" y="542925"/>
            <a:ext cx="5389033" cy="5757863"/>
          </a:xfrm>
        </p:spPr>
        <p:txBody>
          <a:bodyPr wrap="square" anchor="t">
            <a:normAutofit fontScale="92500"/>
          </a:bodyPr>
          <a:lstStyle/>
          <a:p>
            <a:pPr>
              <a:lnSpc>
                <a:spcPct val="90000"/>
              </a:lnSpc>
              <a:spcAft>
                <a:spcPts val="600"/>
              </a:spcAft>
              <a:defRPr/>
            </a:pPr>
            <a:r>
              <a:rPr lang="cy-GB" dirty="0">
                <a:latin typeface="Arial" panose="020B0604020202020204" pitchFamily="34" charset="0"/>
                <a:cs typeface="Arial" panose="020B0604020202020204" pitchFamily="34" charset="0"/>
              </a:rPr>
              <a:t>Mae’r rhan fwyaf o gyfathrebu yn ddi-lafar</a:t>
            </a:r>
          </a:p>
          <a:p>
            <a:pPr>
              <a:lnSpc>
                <a:spcPct val="90000"/>
              </a:lnSpc>
              <a:spcAft>
                <a:spcPts val="600"/>
              </a:spcAft>
              <a:defRPr/>
            </a:pPr>
            <a:r>
              <a:rPr lang="cy-GB" dirty="0">
                <a:latin typeface="Arial" panose="020B0604020202020204" pitchFamily="34" charset="0"/>
                <a:cs typeface="Arial" panose="020B0604020202020204" pitchFamily="34" charset="0"/>
              </a:rPr>
              <a:t>Felly, rydym angen bod yn fwy hunan-ymwybodol</a:t>
            </a:r>
          </a:p>
          <a:p>
            <a:pPr>
              <a:lnSpc>
                <a:spcPct val="90000"/>
              </a:lnSpc>
              <a:spcAft>
                <a:spcPts val="600"/>
              </a:spcAft>
              <a:defRPr/>
            </a:pPr>
            <a:r>
              <a:rPr lang="cy-GB" dirty="0">
                <a:latin typeface="Arial" panose="020B0604020202020204" pitchFamily="34" charset="0"/>
                <a:cs typeface="Arial" panose="020B0604020202020204" pitchFamily="34" charset="0"/>
              </a:rPr>
              <a:t>Mae’r graddau o gyswllt llygaid derbyniol yn amrywio yn ôl diwylliannau yn yr un modd â dulliau cyfathrebu eraill</a:t>
            </a:r>
          </a:p>
          <a:p>
            <a:pPr>
              <a:lnSpc>
                <a:spcPct val="90000"/>
              </a:lnSpc>
              <a:spcAft>
                <a:spcPts val="600"/>
              </a:spcAft>
              <a:defRPr/>
            </a:pPr>
            <a:r>
              <a:rPr lang="cy-GB" dirty="0">
                <a:latin typeface="Arial" panose="020B0604020202020204" pitchFamily="34" charset="0"/>
                <a:cs typeface="Arial" panose="020B0604020202020204" pitchFamily="34" charset="0"/>
              </a:rPr>
              <a:t>Mae gwaith ymchwil yn awgrymu fod gwahaniaethau rhwng y ddau ryw wrth gyfathrebu – mae merched yn amgodio a dadgodio’n well na dynion ac yn adeiladu cydberthynas ac yn gwenu’n amlach na dynion hefyd</a:t>
            </a:r>
          </a:p>
          <a:p>
            <a:pPr marL="109537" indent="0">
              <a:lnSpc>
                <a:spcPct val="90000"/>
              </a:lnSpc>
              <a:spcAft>
                <a:spcPts val="600"/>
              </a:spcAft>
              <a:buNone/>
              <a:defRPr/>
            </a:pPr>
            <a:r>
              <a:rPr lang="en-GB" dirty="0">
                <a:latin typeface="Arial" panose="020B0604020202020204" pitchFamily="34" charset="0"/>
                <a:cs typeface="Arial" panose="020B0604020202020204" pitchFamily="34" charset="0"/>
              </a:rPr>
              <a:t>    (Hall, J 2006) </a:t>
            </a:r>
          </a:p>
          <a:p>
            <a:pPr marL="109537" indent="0">
              <a:lnSpc>
                <a:spcPct val="90000"/>
              </a:lnSpc>
              <a:spcAft>
                <a:spcPts val="600"/>
              </a:spcAft>
              <a:buNone/>
              <a:defRPr/>
            </a:pP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pan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a:t>
            </a:r>
          </a:p>
          <a:p>
            <a:pPr marL="109537" indent="0">
              <a:lnSpc>
                <a:spcPct val="90000"/>
              </a:lnSpc>
              <a:spcAft>
                <a:spcPts val="600"/>
              </a:spcAft>
              <a:buNone/>
              <a:defRPr/>
            </a:pPr>
            <a:endParaRPr lang="en-GB" sz="1500" dirty="0"/>
          </a:p>
        </p:txBody>
      </p:sp>
      <p:sp>
        <p:nvSpPr>
          <p:cNvPr id="91140" name="Slide Number Placeholder 6" hidden="1">
            <a:extLst>
              <a:ext uri="{FF2B5EF4-FFF2-40B4-BE49-F238E27FC236}">
                <a16:creationId xmlns:a16="http://schemas.microsoft.com/office/drawing/2014/main" id="{FEC244CC-8522-41A2-9086-EC95CB83E9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9370A4C6-0206-4403-85F4-47BD9AB58ABC}" type="slidenum">
              <a:rPr lang="en-GB" altLang="en-US" smtClean="0"/>
              <a:pPr>
                <a:spcAft>
                  <a:spcPts val="600"/>
                </a:spcAft>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D9BC31-2D20-48E4-B8FD-61345547364C}"/>
              </a:ext>
            </a:extLst>
          </p:cNvPr>
          <p:cNvSpPr>
            <a:spLocks noGrp="1"/>
          </p:cNvSpPr>
          <p:nvPr>
            <p:ph idx="1"/>
          </p:nvPr>
        </p:nvSpPr>
        <p:spPr>
          <a:xfrm>
            <a:off x="609600" y="850900"/>
            <a:ext cx="10972800" cy="5156200"/>
          </a:xfrm>
        </p:spPr>
        <p:txBody>
          <a:bodyPr/>
          <a:lstStyle/>
          <a:p>
            <a:pPr marL="109537" indent="0">
              <a:buNone/>
            </a:pPr>
            <a:r>
              <a:rPr lang="cy-GB" sz="3600" b="1" dirty="0"/>
              <a:t>Ymarferiad  7</a:t>
            </a:r>
            <a:endParaRPr lang="en-GB" sz="3600" b="1" dirty="0"/>
          </a:p>
          <a:p>
            <a:r>
              <a:rPr lang="cy-GB" dirty="0"/>
              <a:t>Adlewyrchwch yn feirniadol ar y rhesymau pam fod angen i weithwyr cymdeithasol fod yn ymwybodol o’r amrediad o anghenion/dulliau cyfathrebu.   </a:t>
            </a:r>
            <a:endParaRPr lang="en-GB" dirty="0"/>
          </a:p>
          <a:p>
            <a:r>
              <a:rPr lang="cy-GB" dirty="0"/>
              <a:t>Ystyriwch sut all gweithwyr cymdeithasol gyfathrebu ac effaith y cyfathrebu ar yr unigolion yr ydym yn gweithio â hwy mewn gwaith cymdeithasol.  Adnabyddwch unrhyw theorïau a /neu fodelau o gyfathrebu sydd/ neu gall fod yn berthnasol i’r arsylwad</a:t>
            </a:r>
            <a:endParaRPr lang="en-GB" dirty="0"/>
          </a:p>
          <a:p>
            <a:endParaRPr lang="en-GB" dirty="0"/>
          </a:p>
        </p:txBody>
      </p:sp>
      <p:sp>
        <p:nvSpPr>
          <p:cNvPr id="3" name="Title 2">
            <a:extLst>
              <a:ext uri="{FF2B5EF4-FFF2-40B4-BE49-F238E27FC236}">
                <a16:creationId xmlns:a16="http://schemas.microsoft.com/office/drawing/2014/main" id="{CF025360-06C2-4ED3-95E3-AAFC3F66A5B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3320659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449B1C-C84C-4DDA-BC9F-5D90CE4F0E7B}"/>
              </a:ext>
            </a:extLst>
          </p:cNvPr>
          <p:cNvSpPr>
            <a:spLocks noGrp="1"/>
          </p:cNvSpPr>
          <p:nvPr>
            <p:ph idx="1"/>
          </p:nvPr>
        </p:nvSpPr>
        <p:spPr/>
        <p:txBody>
          <a:bodyPr>
            <a:normAutofit lnSpcReduction="10000"/>
          </a:bodyPr>
          <a:lstStyle/>
          <a:p>
            <a:pPr>
              <a:defRPr/>
            </a:pPr>
            <a:r>
              <a:rPr lang="cy-GB" dirty="0">
                <a:latin typeface="Arial" panose="020B0604020202020204" pitchFamily="34" charset="0"/>
                <a:cs typeface="Arial" panose="020B0604020202020204" pitchFamily="34" charset="0"/>
              </a:rPr>
              <a:t>Cyswllt wyneb yn wyneb a bod yn agos i bobl gyda nam ar eu clyw (gall hyn fod yn hynod berthnasol wrth weithio â phobl gyda phroblemau iechyd meddwl)</a:t>
            </a:r>
          </a:p>
          <a:p>
            <a:pPr>
              <a:defRPr/>
            </a:pPr>
            <a:r>
              <a:rPr lang="cy-GB" dirty="0">
                <a:latin typeface="Arial" panose="020B0604020202020204" pitchFamily="34" charset="0"/>
                <a:cs typeface="Arial" panose="020B0604020202020204" pitchFamily="34" charset="0"/>
              </a:rPr>
              <a:t>Gall profiad o gam-drin emosiynol arwain at anawsterau a dryswch wrth ddarllen ystumiau’r wyneb/camddehongli ton y llais ayb. </a:t>
            </a:r>
          </a:p>
          <a:p>
            <a:pPr>
              <a:defRPr/>
            </a:pPr>
            <a:r>
              <a:rPr lang="cy-GB" dirty="0">
                <a:latin typeface="Arial" panose="020B0604020202020204" pitchFamily="34" charset="0"/>
                <a:cs typeface="Arial" panose="020B0604020202020204" pitchFamily="34" charset="0"/>
              </a:rPr>
              <a:t>Mae pobl sydd â nam ar eu golwg yn fwy ymwybodol o dôn llais, cyflymder y sgwrs a symudiadau corff mwy y maent yn gallu eu clywed, eu gweld neu eu teimlo </a:t>
            </a:r>
          </a:p>
          <a:p>
            <a:pPr>
              <a:defRPr/>
            </a:pPr>
            <a:r>
              <a:rPr lang="cy-GB" dirty="0">
                <a:latin typeface="Arial" panose="020B0604020202020204" pitchFamily="34" charset="0"/>
                <a:cs typeface="Arial" panose="020B0604020202020204" pitchFamily="34" charset="0"/>
              </a:rPr>
              <a:t>Gall pobl gydag awtistiaeth weld cyswllt wyneb yn wyneb fel rhywbeth sy’n aflonyddu arnynt ac maent yn cael trafferth adnabod emosiynau pobl eraill  </a:t>
            </a:r>
          </a:p>
        </p:txBody>
      </p:sp>
      <p:sp>
        <p:nvSpPr>
          <p:cNvPr id="2" name="Title 1">
            <a:extLst>
              <a:ext uri="{FF2B5EF4-FFF2-40B4-BE49-F238E27FC236}">
                <a16:creationId xmlns:a16="http://schemas.microsoft.com/office/drawing/2014/main" id="{00BD8DDC-87B8-409D-BD61-8CA6C98C7593}"/>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Anghenion Gwahanol</a:t>
            </a:r>
          </a:p>
        </p:txBody>
      </p:sp>
      <p:sp>
        <p:nvSpPr>
          <p:cNvPr id="93188" name="Slide Number Placeholder 6">
            <a:extLst>
              <a:ext uri="{FF2B5EF4-FFF2-40B4-BE49-F238E27FC236}">
                <a16:creationId xmlns:a16="http://schemas.microsoft.com/office/drawing/2014/main" id="{AB732279-D9F2-4F81-8933-228041598A3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6E19CA-4496-4866-A119-424201A5D07E}" type="slidenum">
              <a:rPr lang="en-GB" altLang="en-US" smtClean="0"/>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51061FF-2BBD-4F47-909D-E23316B01ECD}"/>
              </a:ext>
            </a:extLst>
          </p:cNvPr>
          <p:cNvSpPr>
            <a:spLocks noGrp="1"/>
          </p:cNvSpPr>
          <p:nvPr>
            <p:ph idx="1"/>
          </p:nvPr>
        </p:nvSpPr>
        <p:spPr>
          <a:xfrm>
            <a:off x="609600" y="803564"/>
            <a:ext cx="10972800" cy="5597236"/>
          </a:xfrm>
        </p:spPr>
        <p:txBody>
          <a:bodyPr/>
          <a:lstStyle/>
          <a:p>
            <a:pPr lvl="0"/>
            <a:r>
              <a:rPr lang="cy-GB" dirty="0"/>
              <a:t>Mewn trafodaeth gyda’ch mentoriaid, cwblhewch ddrafft o dasg 1, rhan a) yn y portffolio  </a:t>
            </a:r>
          </a:p>
          <a:p>
            <a:pPr lvl="0"/>
            <a:r>
              <a:rPr lang="cy-GB" dirty="0"/>
              <a:t>Ystyriwch mewn trafodaeth gyda’ch mentor/ goruchwyliwr achos addas ar gyfer yr aseiniad diogelu i’w drafod yn y gweithdy nesaf. Gweler tasg 2 yn y portffolio yn ogystal â’r canlyniadau dysgu ar gyfer y dasg yn y Llawlyfr am fwy o wybodaeth.</a:t>
            </a:r>
          </a:p>
          <a:p>
            <a:pPr lvl="0"/>
            <a:r>
              <a:rPr lang="cy-GB" dirty="0"/>
              <a:t>Ewch draw i hwb Cyngor Gofal Cymru ac edrychwch ar Ddeddf GC a Llesiant (Cymru) 2014 mewn perthynas ag Asesu a Diogelu (Cod Ymarfer) </a:t>
            </a:r>
            <a:r>
              <a:rPr lang="cy-GB" u="sng" dirty="0">
                <a:hlinkClick r:id="rId3"/>
              </a:rPr>
              <a:t>http://www.cgcymru.org.uk/y-ddeddf/?force=2</a:t>
            </a:r>
            <a:endParaRPr lang="cy-GB" dirty="0"/>
          </a:p>
          <a:p>
            <a:pPr lvl="0"/>
            <a:r>
              <a:rPr lang="en-GB" dirty="0" err="1"/>
              <a:t>Bydd</a:t>
            </a:r>
            <a:r>
              <a:rPr lang="en-GB" dirty="0"/>
              <a:t> y </a:t>
            </a:r>
            <a:r>
              <a:rPr lang="en-GB" dirty="0" err="1"/>
              <a:t>llyfr</a:t>
            </a:r>
            <a:r>
              <a:rPr lang="en-GB" dirty="0"/>
              <a:t> </a:t>
            </a:r>
            <a:r>
              <a:rPr lang="en-GB" dirty="0" err="1"/>
              <a:t>gwaith</a:t>
            </a:r>
            <a:r>
              <a:rPr lang="en-GB" dirty="0"/>
              <a:t> </a:t>
            </a:r>
            <a:r>
              <a:rPr lang="en-GB" dirty="0" err="1"/>
              <a:t>ar</a:t>
            </a:r>
            <a:r>
              <a:rPr lang="en-GB" dirty="0"/>
              <a:t> </a:t>
            </a:r>
            <a:r>
              <a:rPr lang="en-GB" dirty="0" err="1"/>
              <a:t>gyfer</a:t>
            </a:r>
            <a:r>
              <a:rPr lang="en-GB" dirty="0"/>
              <a:t> </a:t>
            </a:r>
            <a:r>
              <a:rPr lang="en-GB" dirty="0" err="1"/>
              <a:t>ymarferion</a:t>
            </a:r>
            <a:r>
              <a:rPr lang="en-GB" dirty="0"/>
              <a:t> </a:t>
            </a:r>
            <a:r>
              <a:rPr lang="en-GB" dirty="0" err="1"/>
              <a:t>i’ch</a:t>
            </a:r>
            <a:r>
              <a:rPr lang="en-GB" dirty="0"/>
              <a:t> </a:t>
            </a:r>
            <a:r>
              <a:rPr lang="en-GB" dirty="0" err="1"/>
              <a:t>paratoi</a:t>
            </a:r>
            <a:r>
              <a:rPr lang="en-GB" dirty="0"/>
              <a:t> at y </a:t>
            </a:r>
            <a:r>
              <a:rPr lang="en-GB" dirty="0" err="1"/>
              <a:t>gweithdy</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yrru</a:t>
            </a:r>
            <a:r>
              <a:rPr lang="en-GB" dirty="0"/>
              <a:t> </a:t>
            </a:r>
            <a:r>
              <a:rPr lang="en-GB" dirty="0" err="1"/>
              <a:t>i</a:t>
            </a:r>
            <a:r>
              <a:rPr lang="en-GB" dirty="0"/>
              <a:t> chi o </a:t>
            </a:r>
            <a:r>
              <a:rPr lang="en-GB" dirty="0" err="1"/>
              <a:t>flaen</a:t>
            </a:r>
            <a:r>
              <a:rPr lang="en-GB" dirty="0"/>
              <a:t> </a:t>
            </a:r>
            <a:r>
              <a:rPr lang="en-GB" dirty="0" err="1"/>
              <a:t>llaw</a:t>
            </a:r>
            <a:r>
              <a:rPr lang="en-GB" dirty="0"/>
              <a:t>. </a:t>
            </a:r>
            <a:endParaRPr lang="cy-GB" dirty="0"/>
          </a:p>
          <a:p>
            <a:endParaRPr lang="en-GB" sz="2400" dirty="0">
              <a:highlight>
                <a:srgbClr val="FFFF00"/>
              </a:highlight>
            </a:endParaRPr>
          </a:p>
        </p:txBody>
      </p:sp>
      <p:sp>
        <p:nvSpPr>
          <p:cNvPr id="3" name="Title 2">
            <a:extLst>
              <a:ext uri="{FF2B5EF4-FFF2-40B4-BE49-F238E27FC236}">
                <a16:creationId xmlns:a16="http://schemas.microsoft.com/office/drawing/2014/main" id="{AE8EE464-25C4-44EE-9437-E036E636B6D0}"/>
              </a:ext>
            </a:extLst>
          </p:cNvPr>
          <p:cNvSpPr>
            <a:spLocks noGrp="1"/>
          </p:cNvSpPr>
          <p:nvPr>
            <p:ph type="title"/>
          </p:nvPr>
        </p:nvSpPr>
        <p:spPr/>
        <p:txBody>
          <a:bodyPr>
            <a:normAutofit fontScale="90000"/>
          </a:bodyPr>
          <a:lstStyle/>
          <a:p>
            <a:r>
              <a:rPr lang="en-GB" sz="4400" dirty="0" err="1">
                <a:effectLst>
                  <a:outerShdw blurRad="31750" dist="25400" dir="5400000" algn="tl">
                    <a:srgbClr val="000000">
                      <a:alpha val="25000"/>
                    </a:srgbClr>
                  </a:outerShdw>
                </a:effectLst>
              </a:rPr>
              <a:t>Gofynion</a:t>
            </a:r>
            <a:r>
              <a:rPr lang="en-GB" sz="4400" dirty="0">
                <a:effectLst>
                  <a:outerShdw blurRad="31750" dist="25400" dir="5400000" algn="tl">
                    <a:srgbClr val="000000">
                      <a:alpha val="25000"/>
                    </a:srgbClr>
                  </a:outerShdw>
                </a:effectLst>
              </a:rPr>
              <a:t> </a:t>
            </a:r>
            <a:r>
              <a:rPr lang="en-GB" sz="4400" dirty="0" err="1">
                <a:effectLst>
                  <a:outerShdw blurRad="31750" dist="25400" dir="5400000" algn="tl">
                    <a:srgbClr val="000000">
                      <a:alpha val="25000"/>
                    </a:srgbClr>
                  </a:outerShdw>
                </a:effectLst>
              </a:rPr>
              <a:t>Gweithdy</a:t>
            </a:r>
            <a:r>
              <a:rPr lang="en-GB" sz="4400" dirty="0">
                <a:effectLst>
                  <a:outerShdw blurRad="31750" dist="25400" dir="5400000" algn="tl">
                    <a:srgbClr val="000000">
                      <a:alpha val="25000"/>
                    </a:srgbClr>
                  </a:outerShdw>
                </a:effectLst>
              </a:rPr>
              <a:t> 3</a:t>
            </a:r>
            <a:br>
              <a:rPr lang="cy-GB" dirty="0">
                <a:effectLst/>
              </a:rPr>
            </a:br>
            <a:endParaRPr lang="en-GB" dirty="0">
              <a:highlight>
                <a:srgbClr val="FFFF00"/>
              </a:highlight>
            </a:endParaRPr>
          </a:p>
        </p:txBody>
      </p:sp>
    </p:spTree>
    <p:extLst>
      <p:ext uri="{BB962C8B-B14F-4D97-AF65-F5344CB8AC3E}">
        <p14:creationId xmlns:p14="http://schemas.microsoft.com/office/powerpoint/2010/main" val="609793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A99FD94860D3442BD4955ACE33CA937" ma:contentTypeVersion="7" ma:contentTypeDescription="Create a new document." ma:contentTypeScope="" ma:versionID="a7a33f1cdf85488801188209008930d7">
  <xsd:schema xmlns:xsd="http://www.w3.org/2001/XMLSchema" xmlns:xs="http://www.w3.org/2001/XMLSchema" xmlns:p="http://schemas.microsoft.com/office/2006/metadata/properties" xmlns:ns3="76af7f09-d64a-48e3-9bb3-fd456363d3da" xmlns:ns4="3b1895c4-a29f-4d90-b63a-8cef63dcab01" targetNamespace="http://schemas.microsoft.com/office/2006/metadata/properties" ma:root="true" ma:fieldsID="447a3a98b1c1fa317559aac7c48c0131" ns3:_="" ns4:_="">
    <xsd:import namespace="76af7f09-d64a-48e3-9bb3-fd456363d3da"/>
    <xsd:import namespace="3b1895c4-a29f-4d90-b63a-8cef63dcab0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f7f09-d64a-48e3-9bb3-fd456363d3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1895c4-a29f-4d90-b63a-8cef63dcab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905E27-B8D3-4718-8CC2-FB17A9E15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f7f09-d64a-48e3-9bb3-fd456363d3da"/>
    <ds:schemaRef ds:uri="3b1895c4-a29f-4d90-b63a-8cef63dcab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F638E9-D232-438C-A26E-6095168FF064}">
  <ds:schemaRefs>
    <ds:schemaRef ds:uri="http://schemas.microsoft.com/sharepoint/v3/contenttype/forms"/>
  </ds:schemaRefs>
</ds:datastoreItem>
</file>

<file path=customXml/itemProps3.xml><?xml version="1.0" encoding="utf-8"?>
<ds:datastoreItem xmlns:ds="http://schemas.openxmlformats.org/officeDocument/2006/customXml" ds:itemID="{E5AC6496-A654-4CCD-AC35-FC6D62425412}">
  <ds:schemaRefs>
    <ds:schemaRef ds:uri="http://schemas.microsoft.com/office/infopath/2007/PartnerControls"/>
    <ds:schemaRef ds:uri="http://www.w3.org/XML/1998/namespace"/>
    <ds:schemaRef ds:uri="http://schemas.microsoft.com/office/2006/documentManagement/types"/>
    <ds:schemaRef ds:uri="76af7f09-d64a-48e3-9bb3-fd456363d3da"/>
    <ds:schemaRef ds:uri="http://purl.org/dc/elements/1.1/"/>
    <ds:schemaRef ds:uri="3b1895c4-a29f-4d90-b63a-8cef63dcab01"/>
    <ds:schemaRef ds:uri="http://purl.org/dc/dcmitype/"/>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Theme1</Template>
  <TotalTime>7448</TotalTime>
  <Words>3669</Words>
  <Application>Microsoft Macintosh PowerPoint</Application>
  <PresentationFormat>Widescreen</PresentationFormat>
  <Paragraphs>335</Paragraphs>
  <Slides>42</Slides>
  <Notes>42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Calibri</vt:lpstr>
      <vt:lpstr>Lucida Sans Unicode</vt:lpstr>
      <vt:lpstr>Verdana</vt:lpstr>
      <vt:lpstr>Wingdings</vt:lpstr>
      <vt:lpstr>Wingdings 2</vt:lpstr>
      <vt:lpstr>Wingdings 3</vt:lpstr>
      <vt:lpstr>Theme1</vt:lpstr>
      <vt:lpstr>            Porth Agored Tystysgrif i Raddedigion Gweithdy  Cadarnhau 2  Cydweithio a Chyd-gynhyrchu  Arsylwad- Tasg 2 Cyd-destun Cymreig  </vt:lpstr>
      <vt:lpstr>  Rheolau ar gyfer gweithdai rhithiol</vt:lpstr>
      <vt:lpstr>Amcanion</vt:lpstr>
      <vt:lpstr> Cydweithio/ Cyd-Gynhyrchu </vt:lpstr>
      <vt:lpstr>Diffinio cydweithredu, cyd-gynhyrchu a Phartneriaeth</vt:lpstr>
      <vt:lpstr>PowerPoint Presentation</vt:lpstr>
      <vt:lpstr>Cyfathrebu Effeithiol</vt:lpstr>
      <vt:lpstr>Modelau Cyfranogi </vt:lpstr>
      <vt:lpstr>Ymarferiad 2- Modelau o Gyfranogiad</vt:lpstr>
      <vt:lpstr>What Really Matters </vt:lpstr>
      <vt:lpstr>Meddwl yn feirniadol mewn Ymarfer Cydweithredol Effeithiol</vt:lpstr>
      <vt:lpstr>Ymarfer Beirniadol</vt:lpstr>
      <vt:lpstr>Ymarfer 3- Dewiswch achos</vt:lpstr>
      <vt:lpstr>Beth mae’r unigolion/teuluoedd/gofalwyr yr ydym yn gweithio â hwy yn ei ddweud:</vt:lpstr>
      <vt:lpstr>PowerPoint Presentation</vt:lpstr>
      <vt:lpstr>Adborth a dderbyniwyd gan unigolion</vt:lpstr>
      <vt:lpstr>PowerPoint Presentation</vt:lpstr>
      <vt:lpstr>Deddf Gwasanaethau Cymdeithasol a Llesiant (Cymru) – Y Cynnig Rhagweithiol – Mwy na Geiriau </vt:lpstr>
      <vt:lpstr>Mwy na geiriau</vt:lpstr>
      <vt:lpstr>Y Cyd-destun Cymreig yn nhasg 2 - Arsylwad </vt:lpstr>
      <vt:lpstr>Y Cynnig Rhagweithiol </vt:lpstr>
      <vt:lpstr>Mesur yr Iaith (Cymru) 2011</vt:lpstr>
      <vt:lpstr>Mesur Y Gymraeg (Cymru) 2011</vt:lpstr>
      <vt:lpstr>Trafodaeth Grwp</vt:lpstr>
      <vt:lpstr>Y Cyd-destun Cymreig  Efallai y byddwch yn dymuno ystyried:</vt:lpstr>
      <vt:lpstr>Anghenion Ychwanegol   Grwpiau Lleiafrifoedd Ethnig yng Nghymru</vt:lpstr>
      <vt:lpstr>PowerPoint Presentation</vt:lpstr>
      <vt:lpstr>PowerPoint Presentation</vt:lpstr>
      <vt:lpstr>Beth sydd angen ei Arsylwi? </vt:lpstr>
      <vt:lpstr>Paratoi ar gyfer yr Arsylwad</vt:lpstr>
      <vt:lpstr>Caniatâd</vt:lpstr>
      <vt:lpstr>           Arsylwad Rhithiol neu dros y ffon</vt:lpstr>
      <vt:lpstr>Ymarferiad 6- Arsylwi ar ymarfer</vt:lpstr>
      <vt:lpstr>  Adborth a sylwadau gan bobl sydd angen gofal a chefnogaeth a/neu eu gofalwyr  </vt:lpstr>
      <vt:lpstr>PowerPoint Presentation</vt:lpstr>
      <vt:lpstr>Cyfathrebu Effeithiol</vt:lpstr>
      <vt:lpstr>Rhwystrau i Gyfathrebu</vt:lpstr>
      <vt:lpstr>Sgiliau ‘First Order’ a ‘Second Order’</vt:lpstr>
      <vt:lpstr>Cyfathrebu Di-lafar</vt:lpstr>
      <vt:lpstr>PowerPoint Presentation</vt:lpstr>
      <vt:lpstr>Anghenion Gwahanol</vt:lpstr>
      <vt:lpstr>Gofynion Gweithdy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Mccreary</dc:creator>
  <cp:lastModifiedBy>Paula McCreary</cp:lastModifiedBy>
  <cp:revision>90</cp:revision>
  <dcterms:created xsi:type="dcterms:W3CDTF">2020-06-11T17:14:24Z</dcterms:created>
  <dcterms:modified xsi:type="dcterms:W3CDTF">2022-02-03T17:15:39Z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0x0101005A99FD94860D3442BD4955ACE33CA937</vt:lpwstr>
  </property>
  <property fmtid="{D5CDD505-2E9C-101B-9397-08002B2CF9AE}" pid="3" name="TaxKeyword">
    <vt:lpwstr/>
  </property>
  <property fmtid="{D5CDD505-2E9C-101B-9397-08002B2CF9AE}" pid="4" name="OriginatingFunction">
    <vt:lpwstr/>
  </property>
  <property fmtid="{D5CDD505-2E9C-101B-9397-08002B2CF9AE}" pid="5" name="Classification">
    <vt:lpwstr>2;#Dysgu a Datblygu'r Gweithlu|60739eba-c942-450e-bbfe-b5e4fa6a1f68</vt:lpwstr>
  </property>
  <property fmtid="{D5CDD505-2E9C-101B-9397-08002B2CF9AE}" pid="6" name="_cx_SecurityMarkings">
    <vt:lpwstr>6;#Swyddogol Sensitif|93d40ef2-de4e-446a-9cd4-9e15ffd37424</vt:lpwstr>
  </property>
</Properties>
</file>