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4"/>
  </p:notesMasterIdLst>
  <p:handoutMasterIdLst>
    <p:handoutMasterId r:id="rId55"/>
  </p:handoutMasterIdLst>
  <p:sldIdLst>
    <p:sldId id="363" r:id="rId2"/>
    <p:sldId id="499" r:id="rId3"/>
    <p:sldId id="260" r:id="rId4"/>
    <p:sldId id="298" r:id="rId5"/>
    <p:sldId id="268" r:id="rId6"/>
    <p:sldId id="292" r:id="rId7"/>
    <p:sldId id="293" r:id="rId8"/>
    <p:sldId id="317" r:id="rId9"/>
    <p:sldId id="319" r:id="rId10"/>
    <p:sldId id="279" r:id="rId11"/>
    <p:sldId id="280" r:id="rId12"/>
    <p:sldId id="500" r:id="rId13"/>
    <p:sldId id="464" r:id="rId14"/>
    <p:sldId id="462" r:id="rId15"/>
    <p:sldId id="461" r:id="rId16"/>
    <p:sldId id="459" r:id="rId17"/>
    <p:sldId id="463" r:id="rId18"/>
    <p:sldId id="460" r:id="rId19"/>
    <p:sldId id="501" r:id="rId20"/>
    <p:sldId id="286" r:id="rId21"/>
    <p:sldId id="394" r:id="rId22"/>
    <p:sldId id="287" r:id="rId23"/>
    <p:sldId id="288" r:id="rId24"/>
    <p:sldId id="290" r:id="rId25"/>
    <p:sldId id="296" r:id="rId26"/>
    <p:sldId id="467" r:id="rId27"/>
    <p:sldId id="497" r:id="rId28"/>
    <p:sldId id="466" r:id="rId29"/>
    <p:sldId id="426" r:id="rId30"/>
    <p:sldId id="484" r:id="rId31"/>
    <p:sldId id="486" r:id="rId32"/>
    <p:sldId id="452" r:id="rId33"/>
    <p:sldId id="429" r:id="rId34"/>
    <p:sldId id="498" r:id="rId35"/>
    <p:sldId id="487" r:id="rId36"/>
    <p:sldId id="488" r:id="rId37"/>
    <p:sldId id="489" r:id="rId38"/>
    <p:sldId id="490" r:id="rId39"/>
    <p:sldId id="491" r:id="rId40"/>
    <p:sldId id="371" r:id="rId41"/>
    <p:sldId id="470" r:id="rId42"/>
    <p:sldId id="393" r:id="rId43"/>
    <p:sldId id="496" r:id="rId44"/>
    <p:sldId id="282" r:id="rId45"/>
    <p:sldId id="295" r:id="rId46"/>
    <p:sldId id="458" r:id="rId47"/>
    <p:sldId id="468" r:id="rId48"/>
    <p:sldId id="395" r:id="rId49"/>
    <p:sldId id="415" r:id="rId50"/>
    <p:sldId id="502" r:id="rId51"/>
    <p:sldId id="493" r:id="rId52"/>
    <p:sldId id="370" r:id="rId5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9545" autoAdjust="0"/>
  </p:normalViewPr>
  <p:slideViewPr>
    <p:cSldViewPr>
      <p:cViewPr>
        <p:scale>
          <a:sx n="66" d="100"/>
          <a:sy n="66" d="100"/>
        </p:scale>
        <p:origin x="870" y="6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unctad.org/publication/world-investment-report-2025"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unctad.org/publication/world-investment-report-2025"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unctad.org/publication/world-investment-report-2025"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EA73E4-A897-46B5-86C7-7BA988D82C9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DECD8CF-337C-49E3-8CE2-889647C12CE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4514" name="Rectangle 2">
            <a:extLst>
              <a:ext uri="{FF2B5EF4-FFF2-40B4-BE49-F238E27FC236}">
                <a16:creationId xmlns:a16="http://schemas.microsoft.com/office/drawing/2014/main" id="{B3836306-7308-4F37-B602-B2AC7408B31D}"/>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5ECD0C37-B57D-4C89-A526-9B7727E12466}"/>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306821D-9D83-4858-96DB-0A5B47963F6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DEDEA-7E1C-47AC-A5EE-56F66BBB5CA2}"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5234" name="Rectangle 2">
            <a:extLst>
              <a:ext uri="{FF2B5EF4-FFF2-40B4-BE49-F238E27FC236}">
                <a16:creationId xmlns:a16="http://schemas.microsoft.com/office/drawing/2014/main" id="{12DD3B51-056A-4644-8BEA-65B4A0415978}"/>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BE0584C1-CE8C-4690-98A0-7FA3688FAA6C}"/>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78BDB6-8FE3-4DFA-9EAE-6B2960637C2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A44816-066F-4BA7-9A25-ABC63CC60DB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48130" name="Rectangle 2">
            <a:extLst>
              <a:ext uri="{FF2B5EF4-FFF2-40B4-BE49-F238E27FC236}">
                <a16:creationId xmlns:a16="http://schemas.microsoft.com/office/drawing/2014/main" id="{8B037589-01DF-460A-A073-856380579A6D}"/>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BD57585E-A073-4CDA-97F7-37BE60E98F3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3AC593-9577-4979-890E-00DE70D7C3A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30524B-6D04-4A57-A39F-7E6F18C1DF7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2706" name="Rectangle 2">
            <a:extLst>
              <a:ext uri="{FF2B5EF4-FFF2-40B4-BE49-F238E27FC236}">
                <a16:creationId xmlns:a16="http://schemas.microsoft.com/office/drawing/2014/main" id="{6EFCC8B7-D6F1-4B5F-88B4-1A18F6354011}"/>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50F75F52-975A-4ED6-9ADA-B9ECC2545280}"/>
              </a:ext>
            </a:extLst>
          </p:cNvPr>
          <p:cNvSpPr>
            <a:spLocks noGrp="1" noChangeArrowheads="1"/>
          </p:cNvSpPr>
          <p:nvPr>
            <p:ph type="body" idx="1"/>
          </p:nvPr>
        </p:nvSpPr>
        <p:spPr/>
        <p:txBody>
          <a:bodyPr/>
          <a:lstStyle/>
          <a:p>
            <a:pPr>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95B8F9-870A-4211-92B0-3B3E7AAC38E2}"/>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4B1239B-6B1A-4C22-8C32-2E64C9515E6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4754" name="Rectangle 2">
            <a:extLst>
              <a:ext uri="{FF2B5EF4-FFF2-40B4-BE49-F238E27FC236}">
                <a16:creationId xmlns:a16="http://schemas.microsoft.com/office/drawing/2014/main" id="{DDB73038-9372-491F-ACE6-272435D8EDD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0C9400CE-DD6C-43A6-A970-756068E5402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A52C64-14AE-452B-BE7B-F4D1966E7D0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D49A8E-6734-4FA6-B6AE-73833AE076E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7346" name="Rectangle 2">
            <a:extLst>
              <a:ext uri="{FF2B5EF4-FFF2-40B4-BE49-F238E27FC236}">
                <a16:creationId xmlns:a16="http://schemas.microsoft.com/office/drawing/2014/main" id="{CB2C66DF-1056-4CA7-B82B-66A6DB40A60A}"/>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4490CB92-A949-4A2B-9EE9-EF1331BEFFA9}"/>
              </a:ext>
            </a:extLst>
          </p:cNvPr>
          <p:cNvSpPr>
            <a:spLocks noGrp="1" noChangeArrowheads="1"/>
          </p:cNvSpPr>
          <p:nvPr>
            <p:ph type="body" idx="1"/>
          </p:nvPr>
        </p:nvSpPr>
        <p:spPr/>
        <p:txBody>
          <a:bodyPr/>
          <a:lstStyle/>
          <a:p>
            <a:r>
              <a:rPr lang="en-US" altLang="en-US"/>
              <a:t>LO3: Identify the factors that influence a firm’s choice of entry mode.</a:t>
            </a:r>
          </a:p>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r>
              <a:rPr lang="en-US" altLang="en-US" dirty="0"/>
              <a:t>LO3: Identify the factors that influence a firm’s choice of entry mode.</a:t>
            </a:r>
          </a:p>
          <a:p>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1693594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323073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F8C026-F6AD-4AD9-893C-B9AA7FC1AD6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91F1C4-9E8D-4959-9D12-E74258B729BD}"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1DE505E4-9966-495D-93F5-61398FF3AA4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6C12B177-7B6F-4DA6-8AC7-636E00D36A9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90432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87CEA6-3951-46B9-B082-15883FE9FD1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8EC81BE-E094-4960-A4AF-8DFB6061EFB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9090" name="Rectangle 2">
            <a:extLst>
              <a:ext uri="{FF2B5EF4-FFF2-40B4-BE49-F238E27FC236}">
                <a16:creationId xmlns:a16="http://schemas.microsoft.com/office/drawing/2014/main" id="{DFE39536-8640-4F76-9CB9-71561FB39B65}"/>
              </a:ext>
            </a:extLst>
          </p:cNvPr>
          <p:cNvSpPr>
            <a:spLocks noGrp="1" noRot="1" noChangeAspect="1" noChangeArrowheads="1" noTextEdit="1"/>
          </p:cNvSpPr>
          <p:nvPr>
            <p:ph type="sldImg"/>
          </p:nvPr>
        </p:nvSpPr>
        <p:spPr>
          <a:ln/>
        </p:spPr>
      </p:sp>
      <p:sp>
        <p:nvSpPr>
          <p:cNvPr id="89091" name="Rectangle 3">
            <a:extLst>
              <a:ext uri="{FF2B5EF4-FFF2-40B4-BE49-F238E27FC236}">
                <a16:creationId xmlns:a16="http://schemas.microsoft.com/office/drawing/2014/main" id="{622A10A8-D458-4EC1-8441-E61A95103DB1}"/>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595861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C4743A-1094-4DCC-BEA5-F332788B8B5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6D949E2-13EC-4EAA-92CA-53CC35F3E40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0114" name="Rectangle 2">
            <a:extLst>
              <a:ext uri="{FF2B5EF4-FFF2-40B4-BE49-F238E27FC236}">
                <a16:creationId xmlns:a16="http://schemas.microsoft.com/office/drawing/2014/main" id="{F5D41B7A-6446-45C7-B3A9-11F165566691}"/>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1FB94786-26CA-4592-9989-32C61B36F259}"/>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47031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810378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52501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515442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179663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50939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hlinkClick r:id="rId3"/>
              </a:rPr>
              <a:t>World Investment Report 2025: International investment in the digital economy | UN Trade and Development (UNCTAD)</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14605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F31A5-A280-B779-8630-F29B4769A7CC}"/>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F5CBF333-C640-335E-9761-CE4DE56492B9}"/>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472D3EB8-489A-D037-D01A-AB29A47B6EB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hlinkClick r:id="rId3"/>
              </a:rPr>
              <a:t>World Investment Report 2025: International investment in the digital economy | UN Trade and Development (UNCTAD)</a:t>
            </a:r>
            <a:endParaRPr lang="en-US" altLang="en-US" dirty="0"/>
          </a:p>
        </p:txBody>
      </p:sp>
      <p:sp>
        <p:nvSpPr>
          <p:cNvPr id="8196" name="Slide Number Placeholder 3">
            <a:extLst>
              <a:ext uri="{FF2B5EF4-FFF2-40B4-BE49-F238E27FC236}">
                <a16:creationId xmlns:a16="http://schemas.microsoft.com/office/drawing/2014/main" id="{FE7CF4E6-72E4-F215-6ADE-81BBB16E9AD0}"/>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989667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hlinkClick r:id="rId3"/>
              </a:rPr>
              <a:t>World Investment Report 2025: International investment in the digital economy | UN Trade and Development (UNCTAD)</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68137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617913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813808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81548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607885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874571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9937274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30775E-BD5F-4016-9FC5-C2047ACCFE61}"/>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7AE5BC-6A75-43BE-801D-872D68FD538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A8DB9837-5ABB-480F-AB8D-C1B8422D0A4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135D6541-2437-4173-BB11-046788640550}"/>
              </a:ext>
            </a:extLst>
          </p:cNvPr>
          <p:cNvSpPr>
            <a:spLocks noGrp="1" noChangeArrowheads="1"/>
          </p:cNvSpPr>
          <p:nvPr>
            <p:ph type="body" idx="1"/>
          </p:nvPr>
        </p:nvSpPr>
        <p:spPr/>
        <p:txBody>
          <a:bodyPr/>
          <a:lstStyle/>
          <a:p>
            <a:r>
              <a:rPr lang="en-US" altLang="en-US" dirty="0"/>
              <a:t>LO4: Recognize the pros and cons of acquisitions versus greenfield ventures as an entry strategy.</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6D5631-D4C0-4299-9C5B-26832F9A9D2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2A03D9D-8044-4FB9-92C6-B3ED854E1F8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8850" name="Rectangle 2">
            <a:extLst>
              <a:ext uri="{FF2B5EF4-FFF2-40B4-BE49-F238E27FC236}">
                <a16:creationId xmlns:a16="http://schemas.microsoft.com/office/drawing/2014/main" id="{5E57B848-34CC-427A-BC7C-16FCFC2421C3}"/>
              </a:ext>
            </a:extLst>
          </p:cNvPr>
          <p:cNvSpPr>
            <a:spLocks noGrp="1" noRot="1" noChangeAspect="1" noChangeArrowheads="1" noTextEdit="1"/>
          </p:cNvSpPr>
          <p:nvPr>
            <p:ph type="sldImg"/>
          </p:nvPr>
        </p:nvSpPr>
        <p:spPr>
          <a:ln/>
        </p:spPr>
      </p:sp>
      <p:sp>
        <p:nvSpPr>
          <p:cNvPr id="78851" name="Rectangle 3">
            <a:extLst>
              <a:ext uri="{FF2B5EF4-FFF2-40B4-BE49-F238E27FC236}">
                <a16:creationId xmlns:a16="http://schemas.microsoft.com/office/drawing/2014/main" id="{25EA91F8-CEA5-48B4-A48F-2B28DAB4402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424844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58240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50</a:t>
            </a:fld>
            <a:endParaRPr lang="en-GB" altLang="en-US" dirty="0"/>
          </a:p>
        </p:txBody>
      </p:sp>
    </p:spTree>
    <p:extLst>
      <p:ext uri="{BB962C8B-B14F-4D97-AF65-F5344CB8AC3E}">
        <p14:creationId xmlns:p14="http://schemas.microsoft.com/office/powerpoint/2010/main" val="22005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ol8BRnOFBBM?feature=oembed" TargetMode="External"/><Relationship Id="rId5" Type="http://schemas.openxmlformats.org/officeDocument/2006/relationships/image" Target="../media/image9.jpeg"/><Relationship Id="rId4" Type="http://schemas.openxmlformats.org/officeDocument/2006/relationships/hyperlink" Target="https://www.youtube.com/watch?v=ol8BRnOFBBM"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QI8zEyplFn4?feature=oembed" TargetMode="External"/><Relationship Id="rId5" Type="http://schemas.openxmlformats.org/officeDocument/2006/relationships/hyperlink" Target="https://www.youtube.com/watch?v=QI8zEyplFn4" TargetMode="External"/><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unctad.org/publication/world-investment-report-2025"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XoCRJJUXO4w?feature=oembed" TargetMode="External"/><Relationship Id="rId5" Type="http://schemas.openxmlformats.org/officeDocument/2006/relationships/image" Target="../media/image18.jpeg"/><Relationship Id="rId4" Type="http://schemas.openxmlformats.org/officeDocument/2006/relationships/hyperlink" Target="https://www.youtube.com/watch?v=XoCRJJUXO4w"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s://unctad.org/publication/world-investment-report-2025"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880229"/>
            <a:ext cx="7772400" cy="705774"/>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263352" y="4407902"/>
            <a:ext cx="11377264" cy="1829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2</a:t>
            </a:r>
            <a:endParaRPr lang="en-GB" altLang="en-US" b="1" dirty="0">
              <a:solidFill>
                <a:srgbClr val="FFFF00"/>
              </a:solidFill>
            </a:endParaRPr>
          </a:p>
          <a:p>
            <a:pPr eaLnBrk="1" hangingPunct="1"/>
            <a:r>
              <a:rPr lang="en-GB" altLang="en-US" sz="4000" dirty="0">
                <a:solidFill>
                  <a:srgbClr val="FFFF00"/>
                </a:solidFill>
              </a:rPr>
              <a:t>The Market entry modes and Foreign Direct Investments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348880"/>
            <a:ext cx="10945216" cy="98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FE761-253A-3D4C-4550-5DD41AFB4ED4}"/>
              </a:ext>
            </a:extLst>
          </p:cNvPr>
          <p:cNvSpPr>
            <a:spLocks noGrp="1"/>
          </p:cNvSpPr>
          <p:nvPr>
            <p:ph type="title"/>
          </p:nvPr>
        </p:nvSpPr>
        <p:spPr/>
        <p:txBody>
          <a:bodyPr/>
          <a:lstStyle/>
          <a:p>
            <a:r>
              <a:rPr lang="en-GB" altLang="en-US" b="1" dirty="0">
                <a:solidFill>
                  <a:schemeClr val="tx2">
                    <a:lumMod val="75000"/>
                  </a:schemeClr>
                </a:solidFill>
              </a:rPr>
              <a:t>Learning Objectives</a:t>
            </a:r>
            <a:endParaRPr lang="en-GB" dirty="0"/>
          </a:p>
        </p:txBody>
      </p:sp>
      <p:sp>
        <p:nvSpPr>
          <p:cNvPr id="3" name="Content Placeholder 2">
            <a:extLst>
              <a:ext uri="{FF2B5EF4-FFF2-40B4-BE49-F238E27FC236}">
                <a16:creationId xmlns:a16="http://schemas.microsoft.com/office/drawing/2014/main" id="{EF9FFFEA-533E-556F-AB61-56CB0BBAD183}"/>
              </a:ext>
            </a:extLst>
          </p:cNvPr>
          <p:cNvSpPr>
            <a:spLocks noGrp="1"/>
          </p:cNvSpPr>
          <p:nvPr>
            <p:ph idx="1"/>
          </p:nvPr>
        </p:nvSpPr>
        <p:spPr/>
        <p:txBody>
          <a:bodyPr/>
          <a:lstStyle/>
          <a:p>
            <a:pPr algn="just">
              <a:spcBef>
                <a:spcPts val="400"/>
              </a:spcBef>
              <a:spcAft>
                <a:spcPts val="400"/>
              </a:spcAft>
            </a:pPr>
            <a:r>
              <a:rPr lang="en-GB" altLang="en-US" sz="2400" dirty="0"/>
              <a:t>To identify and evaluate different international market entry modes</a:t>
            </a:r>
          </a:p>
          <a:p>
            <a:pPr algn="just">
              <a:spcBef>
                <a:spcPts val="400"/>
              </a:spcBef>
              <a:spcAft>
                <a:spcPts val="400"/>
              </a:spcAft>
            </a:pPr>
            <a:r>
              <a:rPr lang="en-GB" altLang="en-US" sz="2400" dirty="0"/>
              <a:t>To recognize current trends regarding FDI in the world economy</a:t>
            </a:r>
          </a:p>
          <a:p>
            <a:pPr algn="just">
              <a:spcBef>
                <a:spcPts val="400"/>
              </a:spcBef>
              <a:spcAft>
                <a:spcPts val="400"/>
              </a:spcAft>
            </a:pPr>
            <a:r>
              <a:rPr lang="en-GB" altLang="en-US" sz="2400" dirty="0"/>
              <a:t>To describe the benefits and costs of FDI to home and host countries</a:t>
            </a:r>
          </a:p>
          <a:p>
            <a:pPr algn="just">
              <a:spcBef>
                <a:spcPts val="400"/>
              </a:spcBef>
              <a:spcAft>
                <a:spcPts val="400"/>
              </a:spcAft>
            </a:pPr>
            <a:r>
              <a:rPr lang="en-GB" altLang="en-US" sz="2400" dirty="0"/>
              <a:t>To explain the range of policy instruments that governments use to influence FDI</a:t>
            </a:r>
          </a:p>
          <a:p>
            <a:pPr algn="just">
              <a:spcBef>
                <a:spcPts val="400"/>
              </a:spcBef>
              <a:spcAft>
                <a:spcPts val="400"/>
              </a:spcAft>
            </a:pPr>
            <a:r>
              <a:rPr lang="en-GB" altLang="en-US" sz="2400" dirty="0"/>
              <a:t>To identify the implications for management practice of the theory and government policies associated with FDI</a:t>
            </a:r>
            <a:endParaRPr lang="en-US" altLang="en-US" sz="2400" dirty="0"/>
          </a:p>
          <a:p>
            <a:endParaRPr lang="en-GB" sz="2400" dirty="0"/>
          </a:p>
        </p:txBody>
      </p:sp>
    </p:spTree>
    <p:extLst>
      <p:ext uri="{BB962C8B-B14F-4D97-AF65-F5344CB8AC3E}">
        <p14:creationId xmlns:p14="http://schemas.microsoft.com/office/powerpoint/2010/main" val="698955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FD98D656-8066-45F0-8B94-8BC0326978EB}"/>
              </a:ext>
            </a:extLst>
          </p:cNvPr>
          <p:cNvSpPr>
            <a:spLocks noGrp="1" noChangeArrowheads="1"/>
          </p:cNvSpPr>
          <p:nvPr>
            <p:ph type="body" idx="1"/>
          </p:nvPr>
        </p:nvSpPr>
        <p:spPr>
          <a:xfrm>
            <a:off x="609600" y="1484784"/>
            <a:ext cx="10972800" cy="4248471"/>
          </a:xfrm>
        </p:spPr>
        <p:txBody>
          <a:bodyPr/>
          <a:lstStyle/>
          <a:p>
            <a:pPr marL="0" indent="0">
              <a:buNone/>
            </a:pPr>
            <a:r>
              <a:rPr lang="en-US" altLang="en-US" dirty="0"/>
              <a:t>Firms expanding internationally must decide</a:t>
            </a:r>
          </a:p>
          <a:p>
            <a:pPr marL="457200" indent="-457200">
              <a:buFont typeface="Wingdings" panose="05000000000000000000" pitchFamily="2" charset="2"/>
              <a:buAutoNum type="arabicPeriod"/>
            </a:pPr>
            <a:r>
              <a:rPr lang="en-US" altLang="en-US" b="1" dirty="0"/>
              <a:t>Which markets to enter</a:t>
            </a:r>
          </a:p>
          <a:p>
            <a:pPr marL="838200" lvl="1" indent="-381000"/>
            <a:r>
              <a:rPr lang="en-US" altLang="en-US" sz="3200" dirty="0"/>
              <a:t>Depends on long run profit potential  </a:t>
            </a:r>
          </a:p>
          <a:p>
            <a:pPr marL="1162050" lvl="2" indent="-352425"/>
            <a:r>
              <a:rPr lang="en-US" altLang="en-US" sz="2800" dirty="0"/>
              <a:t>Favorable markets are politically stable, have free market systems, have relatively low inflation rates, and have low private sector debt</a:t>
            </a:r>
          </a:p>
          <a:p>
            <a:pPr marL="1162050" lvl="2" indent="-352425"/>
            <a:r>
              <a:rPr lang="en-US" altLang="en-US" sz="2800" dirty="0"/>
              <a:t>Less desirable markets are politically unstable, have mixed or command economies, and have excessive levels of borrowing</a:t>
            </a:r>
          </a:p>
        </p:txBody>
      </p:sp>
      <p:sp>
        <p:nvSpPr>
          <p:cNvPr id="4" name="Arrow: Down 3">
            <a:extLst>
              <a:ext uri="{FF2B5EF4-FFF2-40B4-BE49-F238E27FC236}">
                <a16:creationId xmlns:a16="http://schemas.microsoft.com/office/drawing/2014/main" id="{63904BDE-BBFB-9786-36FB-01E30C468C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2365DABA-8541-57B3-EA1F-CC69D9C106C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Rectangle 2">
            <a:extLst>
              <a:ext uri="{FF2B5EF4-FFF2-40B4-BE49-F238E27FC236}">
                <a16:creationId xmlns:a16="http://schemas.microsoft.com/office/drawing/2014/main" id="{71DAFC18-64C5-126D-2F99-17F79ADFAB09}"/>
              </a:ext>
            </a:extLst>
          </p:cNvPr>
          <p:cNvSpPr>
            <a:spLocks noGrp="1" noChangeArrowheads="1"/>
          </p:cNvSpPr>
          <p:nvPr>
            <p:ph type="title"/>
          </p:nvPr>
        </p:nvSpPr>
        <p:spPr>
          <a:xfrm>
            <a:off x="301824" y="116632"/>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1000"/>
                                        <p:tgtEl>
                                          <p:spTgt spid="8195">
                                            <p:txEl>
                                              <p:pRg st="1" end="1"/>
                                            </p:txEl>
                                          </p:spTgt>
                                        </p:tgtEl>
                                      </p:cBhvr>
                                    </p:animEffect>
                                    <p:anim calcmode="lin" valueType="num">
                                      <p:cBhvr>
                                        <p:cTn id="13"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1000"/>
                                        <p:tgtEl>
                                          <p:spTgt spid="8195">
                                            <p:txEl>
                                              <p:pRg st="2" end="2"/>
                                            </p:txEl>
                                          </p:spTgt>
                                        </p:tgtEl>
                                      </p:cBhvr>
                                    </p:animEffect>
                                    <p:anim calcmode="lin" valueType="num">
                                      <p:cBhvr>
                                        <p:cTn id="18"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1000"/>
                                        <p:tgtEl>
                                          <p:spTgt spid="8195">
                                            <p:txEl>
                                              <p:pRg st="3" end="3"/>
                                            </p:txEl>
                                          </p:spTgt>
                                        </p:tgtEl>
                                      </p:cBhvr>
                                    </p:animEffect>
                                    <p:anim calcmode="lin" valueType="num">
                                      <p:cBhvr>
                                        <p:cTn id="23"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1000"/>
                                        <p:tgtEl>
                                          <p:spTgt spid="8195">
                                            <p:txEl>
                                              <p:pRg st="4" end="4"/>
                                            </p:txEl>
                                          </p:spTgt>
                                        </p:tgtEl>
                                      </p:cBhvr>
                                    </p:animEffect>
                                    <p:anim calcmode="lin" valueType="num">
                                      <p:cBhvr>
                                        <p:cTn id="28"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235473BE-078C-47AA-9A13-90C96E1CC4FF}"/>
              </a:ext>
            </a:extLst>
          </p:cNvPr>
          <p:cNvSpPr>
            <a:spLocks noGrp="1" noChangeArrowheads="1"/>
          </p:cNvSpPr>
          <p:nvPr>
            <p:ph type="body" idx="1"/>
          </p:nvPr>
        </p:nvSpPr>
        <p:spPr>
          <a:xfrm>
            <a:off x="609600" y="1412776"/>
            <a:ext cx="10972800" cy="4248472"/>
          </a:xfrm>
        </p:spPr>
        <p:txBody>
          <a:bodyPr/>
          <a:lstStyle/>
          <a:p>
            <a:pPr marL="609600" indent="-609600">
              <a:lnSpc>
                <a:spcPct val="80000"/>
              </a:lnSpc>
              <a:buFont typeface="Wingdings" panose="05000000000000000000" pitchFamily="2" charset="2"/>
              <a:buAutoNum type="arabicPeriod" startAt="2"/>
            </a:pPr>
            <a:r>
              <a:rPr lang="en-US" altLang="en-US" b="1" dirty="0"/>
              <a:t>When to enter them and on what scale</a:t>
            </a:r>
          </a:p>
          <a:p>
            <a:pPr marL="990600" lvl="1" indent="-533400">
              <a:lnSpc>
                <a:spcPct val="80000"/>
              </a:lnSpc>
            </a:pPr>
            <a:r>
              <a:rPr lang="en-US" altLang="en-US" sz="2400" dirty="0"/>
              <a:t>Must consider the </a:t>
            </a:r>
            <a:r>
              <a:rPr lang="en-US" altLang="en-US" sz="2400" dirty="0">
                <a:solidFill>
                  <a:srgbClr val="003399"/>
                </a:solidFill>
              </a:rPr>
              <a:t>timing of entry</a:t>
            </a:r>
          </a:p>
          <a:p>
            <a:pPr marL="1371600" lvl="2" indent="-457200">
              <a:lnSpc>
                <a:spcPct val="80000"/>
              </a:lnSpc>
            </a:pPr>
            <a:r>
              <a:rPr lang="en-US" altLang="en-US" dirty="0">
                <a:solidFill>
                  <a:srgbClr val="003399"/>
                </a:solidFill>
              </a:rPr>
              <a:t>First mover advantages </a:t>
            </a:r>
            <a:r>
              <a:rPr lang="en-US" altLang="en-US" dirty="0"/>
              <a:t>and </a:t>
            </a:r>
            <a:r>
              <a:rPr lang="en-US" altLang="en-US" dirty="0">
                <a:solidFill>
                  <a:srgbClr val="003399"/>
                </a:solidFill>
              </a:rPr>
              <a:t>disadvantages</a:t>
            </a:r>
            <a:endParaRPr lang="en-US" altLang="en-US" sz="2000" dirty="0">
              <a:solidFill>
                <a:srgbClr val="003399"/>
              </a:solidFill>
            </a:endParaRPr>
          </a:p>
          <a:p>
            <a:pPr marL="990600" lvl="1" indent="-533400">
              <a:lnSpc>
                <a:spcPct val="80000"/>
              </a:lnSpc>
            </a:pPr>
            <a:r>
              <a:rPr lang="en-US" altLang="en-US" sz="2400" dirty="0"/>
              <a:t>The</a:t>
            </a:r>
            <a:r>
              <a:rPr lang="en-US" altLang="en-US" sz="2400" dirty="0">
                <a:solidFill>
                  <a:srgbClr val="003399"/>
                </a:solidFill>
              </a:rPr>
              <a:t> scale of market entry</a:t>
            </a:r>
          </a:p>
          <a:p>
            <a:pPr marL="1371600" lvl="2" indent="-457200">
              <a:lnSpc>
                <a:spcPct val="80000"/>
              </a:lnSpc>
            </a:pPr>
            <a:r>
              <a:rPr lang="en-US" altLang="en-US" dirty="0">
                <a:solidFill>
                  <a:srgbClr val="003399"/>
                </a:solidFill>
              </a:rPr>
              <a:t>Strategic commitment</a:t>
            </a:r>
          </a:p>
          <a:p>
            <a:pPr marL="609600" indent="-609600">
              <a:lnSpc>
                <a:spcPct val="80000"/>
              </a:lnSpc>
              <a:buFont typeface="Wingdings" panose="05000000000000000000" pitchFamily="2" charset="2"/>
              <a:buAutoNum type="arabicPeriod" startAt="2"/>
            </a:pPr>
            <a:r>
              <a:rPr lang="en-US" altLang="en-US" b="1" dirty="0"/>
              <a:t>Which entry mode to use </a:t>
            </a:r>
          </a:p>
          <a:p>
            <a:pPr marL="990600" lvl="1" indent="-533400">
              <a:lnSpc>
                <a:spcPct val="80000"/>
              </a:lnSpc>
            </a:pPr>
            <a:r>
              <a:rPr lang="en-US" altLang="en-US" sz="2400" dirty="0"/>
              <a:t>Exporting</a:t>
            </a:r>
          </a:p>
          <a:p>
            <a:pPr marL="990600" lvl="1" indent="-533400">
              <a:lnSpc>
                <a:spcPct val="80000"/>
              </a:lnSpc>
            </a:pPr>
            <a:r>
              <a:rPr lang="en-US" altLang="en-US" sz="2400" dirty="0"/>
              <a:t>Licensing or franchising to a company in the host nation</a:t>
            </a:r>
          </a:p>
          <a:p>
            <a:pPr marL="990600" lvl="1" indent="-533400">
              <a:lnSpc>
                <a:spcPct val="80000"/>
              </a:lnSpc>
            </a:pPr>
            <a:r>
              <a:rPr lang="en-US" altLang="en-US" sz="2400" dirty="0"/>
              <a:t>Establishing a joint venture with a local company</a:t>
            </a:r>
          </a:p>
          <a:p>
            <a:pPr marL="990600" lvl="1" indent="-533400">
              <a:lnSpc>
                <a:spcPct val="80000"/>
              </a:lnSpc>
            </a:pPr>
            <a:r>
              <a:rPr lang="en-US" altLang="en-US" sz="2400" dirty="0"/>
              <a:t>Establishing a new wholly owned subsidiary</a:t>
            </a:r>
          </a:p>
          <a:p>
            <a:pPr marL="990600" lvl="1" indent="-533400">
              <a:lnSpc>
                <a:spcPct val="80000"/>
              </a:lnSpc>
            </a:pPr>
            <a:r>
              <a:rPr lang="en-US" altLang="en-US" sz="2400" dirty="0"/>
              <a:t>Acquiring an established enterprise</a:t>
            </a:r>
          </a:p>
          <a:p>
            <a:pPr marL="609600" indent="-609600">
              <a:lnSpc>
                <a:spcPct val="80000"/>
              </a:lnSpc>
            </a:pPr>
            <a:endParaRPr lang="en-US" altLang="en-US" sz="2800" dirty="0"/>
          </a:p>
        </p:txBody>
      </p:sp>
      <p:sp>
        <p:nvSpPr>
          <p:cNvPr id="3" name="Rectangle 2">
            <a:extLst>
              <a:ext uri="{FF2B5EF4-FFF2-40B4-BE49-F238E27FC236}">
                <a16:creationId xmlns:a16="http://schemas.microsoft.com/office/drawing/2014/main" id="{6DBFF30B-ECAF-E59D-5744-F11153EE6276}"/>
              </a:ext>
            </a:extLst>
          </p:cNvPr>
          <p:cNvSpPr>
            <a:spLocks noGrp="1" noChangeArrowheads="1"/>
          </p:cNvSpPr>
          <p:nvPr>
            <p:ph type="title"/>
          </p:nvPr>
        </p:nvSpPr>
        <p:spPr>
          <a:xfrm>
            <a:off x="288032" y="116632"/>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
        <p:nvSpPr>
          <p:cNvPr id="4" name="Arrow: Down 3">
            <a:extLst>
              <a:ext uri="{FF2B5EF4-FFF2-40B4-BE49-F238E27FC236}">
                <a16:creationId xmlns:a16="http://schemas.microsoft.com/office/drawing/2014/main" id="{7CEAD4E9-1537-EE53-D07F-9024032C296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916C4E0E-47E9-F504-D530-CE8C7C48244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1000"/>
                                        <p:tgtEl>
                                          <p:spTgt spid="94211">
                                            <p:txEl>
                                              <p:pRg st="0" end="0"/>
                                            </p:txEl>
                                          </p:spTgt>
                                        </p:tgtEl>
                                      </p:cBhvr>
                                    </p:animEffect>
                                    <p:anim calcmode="lin" valueType="num">
                                      <p:cBhvr>
                                        <p:cTn id="8" dur="1000" fill="hold"/>
                                        <p:tgtEl>
                                          <p:spTgt spid="942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42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fade">
                                      <p:cBhvr>
                                        <p:cTn id="12" dur="1000"/>
                                        <p:tgtEl>
                                          <p:spTgt spid="94211">
                                            <p:txEl>
                                              <p:pRg st="1" end="1"/>
                                            </p:txEl>
                                          </p:spTgt>
                                        </p:tgtEl>
                                      </p:cBhvr>
                                    </p:animEffect>
                                    <p:anim calcmode="lin" valueType="num">
                                      <p:cBhvr>
                                        <p:cTn id="13" dur="1000" fill="hold"/>
                                        <p:tgtEl>
                                          <p:spTgt spid="942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42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fade">
                                      <p:cBhvr>
                                        <p:cTn id="17" dur="1000"/>
                                        <p:tgtEl>
                                          <p:spTgt spid="94211">
                                            <p:txEl>
                                              <p:pRg st="2" end="2"/>
                                            </p:txEl>
                                          </p:spTgt>
                                        </p:tgtEl>
                                      </p:cBhvr>
                                    </p:animEffect>
                                    <p:anim calcmode="lin" valueType="num">
                                      <p:cBhvr>
                                        <p:cTn id="18" dur="1000" fill="hold"/>
                                        <p:tgtEl>
                                          <p:spTgt spid="942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42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fade">
                                      <p:cBhvr>
                                        <p:cTn id="22" dur="1000"/>
                                        <p:tgtEl>
                                          <p:spTgt spid="94211">
                                            <p:txEl>
                                              <p:pRg st="3" end="3"/>
                                            </p:txEl>
                                          </p:spTgt>
                                        </p:tgtEl>
                                      </p:cBhvr>
                                    </p:animEffect>
                                    <p:anim calcmode="lin" valueType="num">
                                      <p:cBhvr>
                                        <p:cTn id="23" dur="1000" fill="hold"/>
                                        <p:tgtEl>
                                          <p:spTgt spid="942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42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fade">
                                      <p:cBhvr>
                                        <p:cTn id="27" dur="1000"/>
                                        <p:tgtEl>
                                          <p:spTgt spid="94211">
                                            <p:txEl>
                                              <p:pRg st="4" end="4"/>
                                            </p:txEl>
                                          </p:spTgt>
                                        </p:tgtEl>
                                      </p:cBhvr>
                                    </p:animEffect>
                                    <p:anim calcmode="lin" valueType="num">
                                      <p:cBhvr>
                                        <p:cTn id="28" dur="1000" fill="hold"/>
                                        <p:tgtEl>
                                          <p:spTgt spid="942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421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4211">
                                            <p:txEl>
                                              <p:pRg st="5" end="5"/>
                                            </p:txEl>
                                          </p:spTgt>
                                        </p:tgtEl>
                                        <p:attrNameLst>
                                          <p:attrName>style.visibility</p:attrName>
                                        </p:attrNameLst>
                                      </p:cBhvr>
                                      <p:to>
                                        <p:strVal val="visible"/>
                                      </p:to>
                                    </p:set>
                                    <p:animEffect transition="in" filter="fade">
                                      <p:cBhvr>
                                        <p:cTn id="32" dur="1000"/>
                                        <p:tgtEl>
                                          <p:spTgt spid="94211">
                                            <p:txEl>
                                              <p:pRg st="5" end="5"/>
                                            </p:txEl>
                                          </p:spTgt>
                                        </p:tgtEl>
                                      </p:cBhvr>
                                    </p:animEffect>
                                    <p:anim calcmode="lin" valueType="num">
                                      <p:cBhvr>
                                        <p:cTn id="33" dur="1000" fill="hold"/>
                                        <p:tgtEl>
                                          <p:spTgt spid="9421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421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4211">
                                            <p:txEl>
                                              <p:pRg st="6" end="6"/>
                                            </p:txEl>
                                          </p:spTgt>
                                        </p:tgtEl>
                                        <p:attrNameLst>
                                          <p:attrName>style.visibility</p:attrName>
                                        </p:attrNameLst>
                                      </p:cBhvr>
                                      <p:to>
                                        <p:strVal val="visible"/>
                                      </p:to>
                                    </p:set>
                                    <p:animEffect transition="in" filter="fade">
                                      <p:cBhvr>
                                        <p:cTn id="37" dur="1000"/>
                                        <p:tgtEl>
                                          <p:spTgt spid="94211">
                                            <p:txEl>
                                              <p:pRg st="6" end="6"/>
                                            </p:txEl>
                                          </p:spTgt>
                                        </p:tgtEl>
                                      </p:cBhvr>
                                    </p:animEffect>
                                    <p:anim calcmode="lin" valueType="num">
                                      <p:cBhvr>
                                        <p:cTn id="38" dur="1000" fill="hold"/>
                                        <p:tgtEl>
                                          <p:spTgt spid="9421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421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4211">
                                            <p:txEl>
                                              <p:pRg st="7" end="7"/>
                                            </p:txEl>
                                          </p:spTgt>
                                        </p:tgtEl>
                                        <p:attrNameLst>
                                          <p:attrName>style.visibility</p:attrName>
                                        </p:attrNameLst>
                                      </p:cBhvr>
                                      <p:to>
                                        <p:strVal val="visible"/>
                                      </p:to>
                                    </p:set>
                                    <p:animEffect transition="in" filter="fade">
                                      <p:cBhvr>
                                        <p:cTn id="42" dur="1000"/>
                                        <p:tgtEl>
                                          <p:spTgt spid="94211">
                                            <p:txEl>
                                              <p:pRg st="7" end="7"/>
                                            </p:txEl>
                                          </p:spTgt>
                                        </p:tgtEl>
                                      </p:cBhvr>
                                    </p:animEffect>
                                    <p:anim calcmode="lin" valueType="num">
                                      <p:cBhvr>
                                        <p:cTn id="43" dur="1000" fill="hold"/>
                                        <p:tgtEl>
                                          <p:spTgt spid="9421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9421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94211">
                                            <p:txEl>
                                              <p:pRg st="8" end="8"/>
                                            </p:txEl>
                                          </p:spTgt>
                                        </p:tgtEl>
                                        <p:attrNameLst>
                                          <p:attrName>style.visibility</p:attrName>
                                        </p:attrNameLst>
                                      </p:cBhvr>
                                      <p:to>
                                        <p:strVal val="visible"/>
                                      </p:to>
                                    </p:set>
                                    <p:animEffect transition="in" filter="fade">
                                      <p:cBhvr>
                                        <p:cTn id="47" dur="1000"/>
                                        <p:tgtEl>
                                          <p:spTgt spid="94211">
                                            <p:txEl>
                                              <p:pRg st="8" end="8"/>
                                            </p:txEl>
                                          </p:spTgt>
                                        </p:tgtEl>
                                      </p:cBhvr>
                                    </p:animEffect>
                                    <p:anim calcmode="lin" valueType="num">
                                      <p:cBhvr>
                                        <p:cTn id="48" dur="1000" fill="hold"/>
                                        <p:tgtEl>
                                          <p:spTgt spid="9421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9421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94211">
                                            <p:txEl>
                                              <p:pRg st="9" end="9"/>
                                            </p:txEl>
                                          </p:spTgt>
                                        </p:tgtEl>
                                        <p:attrNameLst>
                                          <p:attrName>style.visibility</p:attrName>
                                        </p:attrNameLst>
                                      </p:cBhvr>
                                      <p:to>
                                        <p:strVal val="visible"/>
                                      </p:to>
                                    </p:set>
                                    <p:animEffect transition="in" filter="fade">
                                      <p:cBhvr>
                                        <p:cTn id="52" dur="1000"/>
                                        <p:tgtEl>
                                          <p:spTgt spid="94211">
                                            <p:txEl>
                                              <p:pRg st="9" end="9"/>
                                            </p:txEl>
                                          </p:spTgt>
                                        </p:tgtEl>
                                      </p:cBhvr>
                                    </p:animEffect>
                                    <p:anim calcmode="lin" valueType="num">
                                      <p:cBhvr>
                                        <p:cTn id="53" dur="1000" fill="hold"/>
                                        <p:tgtEl>
                                          <p:spTgt spid="9421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9421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94211">
                                            <p:txEl>
                                              <p:pRg st="10" end="10"/>
                                            </p:txEl>
                                          </p:spTgt>
                                        </p:tgtEl>
                                        <p:attrNameLst>
                                          <p:attrName>style.visibility</p:attrName>
                                        </p:attrNameLst>
                                      </p:cBhvr>
                                      <p:to>
                                        <p:strVal val="visible"/>
                                      </p:to>
                                    </p:set>
                                    <p:animEffect transition="in" filter="fade">
                                      <p:cBhvr>
                                        <p:cTn id="57" dur="1000"/>
                                        <p:tgtEl>
                                          <p:spTgt spid="94211">
                                            <p:txEl>
                                              <p:pRg st="10" end="10"/>
                                            </p:txEl>
                                          </p:spTgt>
                                        </p:tgtEl>
                                      </p:cBhvr>
                                    </p:animEffect>
                                    <p:anim calcmode="lin" valueType="num">
                                      <p:cBhvr>
                                        <p:cTn id="58" dur="1000" fill="hold"/>
                                        <p:tgtEl>
                                          <p:spTgt spid="9421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9421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04801A-899A-44BE-8374-B538253B6238}"/>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17411" name="Rectangle 3">
            <a:extLst>
              <a:ext uri="{FF2B5EF4-FFF2-40B4-BE49-F238E27FC236}">
                <a16:creationId xmlns:a16="http://schemas.microsoft.com/office/drawing/2014/main" id="{4C75C2A0-12FE-44BF-ABCA-8CF879789318}"/>
              </a:ext>
            </a:extLst>
          </p:cNvPr>
          <p:cNvSpPr>
            <a:spLocks noGrp="1" noChangeArrowheads="1"/>
          </p:cNvSpPr>
          <p:nvPr>
            <p:ph type="body" idx="1"/>
          </p:nvPr>
        </p:nvSpPr>
        <p:spPr>
          <a:xfrm>
            <a:off x="609600" y="1412776"/>
            <a:ext cx="10972800" cy="4320479"/>
          </a:xfrm>
        </p:spPr>
        <p:txBody>
          <a:bodyPr/>
          <a:lstStyle/>
          <a:p>
            <a:pPr marL="0" indent="0" algn="just">
              <a:lnSpc>
                <a:spcPct val="90000"/>
              </a:lnSpc>
              <a:buNone/>
            </a:pPr>
            <a:r>
              <a:rPr lang="en-US" altLang="en-US" b="1" dirty="0"/>
              <a:t>These are six different ways to enter a foreign market:</a:t>
            </a:r>
          </a:p>
          <a:p>
            <a:pPr marL="457200" indent="-457200" algn="just">
              <a:lnSpc>
                <a:spcPct val="90000"/>
              </a:lnSpc>
              <a:buFont typeface="Wingdings" panose="05000000000000000000" pitchFamily="2" charset="2"/>
              <a:buAutoNum type="arabicPeriod"/>
            </a:pPr>
            <a:r>
              <a:rPr lang="en-US" altLang="en-US" b="1" dirty="0">
                <a:solidFill>
                  <a:srgbClr val="003399"/>
                </a:solidFill>
              </a:rPr>
              <a:t>Exporting</a:t>
            </a:r>
            <a:r>
              <a:rPr lang="en-US" altLang="en-US" dirty="0"/>
              <a:t> – a common first step for many manufacturing firms</a:t>
            </a:r>
          </a:p>
          <a:p>
            <a:pPr marL="858838" lvl="1" indent="-401638" algn="just">
              <a:lnSpc>
                <a:spcPct val="90000"/>
              </a:lnSpc>
            </a:pPr>
            <a:r>
              <a:rPr lang="en-US" altLang="en-US" dirty="0"/>
              <a:t>Later, firms may switch to another mode</a:t>
            </a:r>
          </a:p>
          <a:p>
            <a:pPr marL="457200" indent="-457200" algn="just">
              <a:lnSpc>
                <a:spcPct val="90000"/>
              </a:lnSpc>
              <a:buFont typeface="Wingdings" panose="05000000000000000000" pitchFamily="2" charset="2"/>
              <a:buAutoNum type="arabicPeriod"/>
            </a:pPr>
            <a:r>
              <a:rPr lang="en-US" altLang="en-US" b="1" dirty="0">
                <a:solidFill>
                  <a:srgbClr val="003399"/>
                </a:solidFill>
              </a:rPr>
              <a:t>Turnkey projects</a:t>
            </a:r>
            <a:r>
              <a:rPr lang="en-US" altLang="en-US" b="1" dirty="0"/>
              <a:t> </a:t>
            </a:r>
            <a:r>
              <a:rPr lang="en-US" altLang="en-US" dirty="0"/>
              <a:t>- the contractor handles every detail of the project for a foreign client, including the training of operating personnel</a:t>
            </a:r>
            <a:r>
              <a:rPr lang="en-US" altLang="en-US" sz="2800" dirty="0"/>
              <a:t>  </a:t>
            </a:r>
          </a:p>
          <a:p>
            <a:pPr marL="858838" lvl="1" indent="-401638" algn="just">
              <a:lnSpc>
                <a:spcPct val="90000"/>
              </a:lnSpc>
            </a:pPr>
            <a:r>
              <a:rPr lang="en-US" altLang="en-US" dirty="0"/>
              <a:t>At completion of the contract, the foreign client is handed the "key" to a plant that is ready for full operation  </a:t>
            </a:r>
          </a:p>
        </p:txBody>
      </p:sp>
      <p:sp>
        <p:nvSpPr>
          <p:cNvPr id="2" name="Arrow: Down 1">
            <a:extLst>
              <a:ext uri="{FF2B5EF4-FFF2-40B4-BE49-F238E27FC236}">
                <a16:creationId xmlns:a16="http://schemas.microsoft.com/office/drawing/2014/main" id="{DEE05698-E870-53FE-2EF7-54E9D9B2034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CE179A2-198D-DECB-0C5E-962262F57FB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anim calcmode="lin" valueType="num">
                                      <p:cBhvr>
                                        <p:cTn id="18"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74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anim calcmode="lin" valueType="num">
                                      <p:cBhvr>
                                        <p:cTn id="23"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74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anim calcmode="lin" valueType="num">
                                      <p:cBhvr>
                                        <p:cTn id="28"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205ACB9A-312C-4239-B885-E8A7A233AD00}"/>
              </a:ext>
            </a:extLst>
          </p:cNvPr>
          <p:cNvSpPr>
            <a:spLocks noGrp="1" noChangeArrowheads="1"/>
          </p:cNvSpPr>
          <p:nvPr>
            <p:ph type="body" idx="1"/>
          </p:nvPr>
        </p:nvSpPr>
        <p:spPr>
          <a:xfrm>
            <a:off x="609600" y="1412777"/>
            <a:ext cx="10972800" cy="4104456"/>
          </a:xfrm>
        </p:spPr>
        <p:txBody>
          <a:bodyPr/>
          <a:lstStyle/>
          <a:p>
            <a:pPr marL="609600" indent="-609600" algn="just">
              <a:lnSpc>
                <a:spcPct val="80000"/>
              </a:lnSpc>
              <a:buFont typeface="Wingdings" panose="05000000000000000000" pitchFamily="2" charset="2"/>
              <a:buAutoNum type="arabicPeriod" startAt="3"/>
            </a:pPr>
            <a:r>
              <a:rPr lang="en-US" altLang="en-US" b="1" dirty="0">
                <a:solidFill>
                  <a:srgbClr val="003399"/>
                </a:solidFill>
              </a:rPr>
              <a:t>Licensing</a:t>
            </a:r>
            <a:r>
              <a:rPr lang="en-US" altLang="en-US" dirty="0"/>
              <a:t> - A licensor grants the rights to intangible property to the licensee for a specified time period, and in return, receives a royalty fee from the licensee</a:t>
            </a:r>
          </a:p>
          <a:p>
            <a:pPr marL="990600" lvl="1" indent="-533400" algn="just">
              <a:lnSpc>
                <a:spcPct val="80000"/>
              </a:lnSpc>
            </a:pPr>
            <a:r>
              <a:rPr lang="en-US" altLang="en-US" dirty="0"/>
              <a:t>Patents, inventions, formulas, processes, designs, copyrights, trademarks</a:t>
            </a:r>
          </a:p>
          <a:p>
            <a:pPr marL="609600" indent="-609600" algn="just">
              <a:lnSpc>
                <a:spcPct val="80000"/>
              </a:lnSpc>
              <a:buFont typeface="Wingdings" panose="05000000000000000000" pitchFamily="2" charset="2"/>
              <a:buAutoNum type="arabicPeriod" startAt="4"/>
            </a:pPr>
            <a:r>
              <a:rPr lang="en-US" altLang="en-US" b="1" dirty="0">
                <a:solidFill>
                  <a:srgbClr val="003399"/>
                </a:solidFill>
              </a:rPr>
              <a:t>Franchising</a:t>
            </a:r>
            <a:r>
              <a:rPr lang="en-US" altLang="en-US" dirty="0"/>
              <a:t> - A specialized form of licensing in which the franchisor not only sells intangible property to the franchisee, but also insists that the franchisee agree to abide by strict rules as to how it does business </a:t>
            </a:r>
          </a:p>
          <a:p>
            <a:pPr marL="990600" lvl="1" indent="-533400" algn="just">
              <a:lnSpc>
                <a:spcPct val="80000"/>
              </a:lnSpc>
            </a:pPr>
            <a:r>
              <a:rPr lang="en-US" altLang="en-US" dirty="0"/>
              <a:t>Used primarily by service firms</a:t>
            </a:r>
          </a:p>
        </p:txBody>
      </p:sp>
      <p:sp>
        <p:nvSpPr>
          <p:cNvPr id="3" name="Rectangle 2">
            <a:extLst>
              <a:ext uri="{FF2B5EF4-FFF2-40B4-BE49-F238E27FC236}">
                <a16:creationId xmlns:a16="http://schemas.microsoft.com/office/drawing/2014/main" id="{1AE6723A-7F0C-FEE4-21F5-8829C4823CAE}"/>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FE5AE70F-1EDC-C645-4770-6110CFC20CB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FBD9D512-B080-CC02-B4C4-60B3047230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fade">
                                      <p:cBhvr>
                                        <p:cTn id="7" dur="1000"/>
                                        <p:tgtEl>
                                          <p:spTgt spid="71683">
                                            <p:txEl>
                                              <p:pRg st="0" end="0"/>
                                            </p:txEl>
                                          </p:spTgt>
                                        </p:tgtEl>
                                      </p:cBhvr>
                                    </p:animEffect>
                                    <p:anim calcmode="lin" valueType="num">
                                      <p:cBhvr>
                                        <p:cTn id="8" dur="1000" fill="hold"/>
                                        <p:tgtEl>
                                          <p:spTgt spid="716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6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683">
                                            <p:txEl>
                                              <p:pRg st="1" end="1"/>
                                            </p:txEl>
                                          </p:spTgt>
                                        </p:tgtEl>
                                        <p:attrNameLst>
                                          <p:attrName>style.visibility</p:attrName>
                                        </p:attrNameLst>
                                      </p:cBhvr>
                                      <p:to>
                                        <p:strVal val="visible"/>
                                      </p:to>
                                    </p:set>
                                    <p:animEffect transition="in" filter="fade">
                                      <p:cBhvr>
                                        <p:cTn id="12" dur="1000"/>
                                        <p:tgtEl>
                                          <p:spTgt spid="71683">
                                            <p:txEl>
                                              <p:pRg st="1" end="1"/>
                                            </p:txEl>
                                          </p:spTgt>
                                        </p:tgtEl>
                                      </p:cBhvr>
                                    </p:animEffect>
                                    <p:anim calcmode="lin" valueType="num">
                                      <p:cBhvr>
                                        <p:cTn id="13" dur="1000" fill="hold"/>
                                        <p:tgtEl>
                                          <p:spTgt spid="716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6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1000"/>
                                        <p:tgtEl>
                                          <p:spTgt spid="71683">
                                            <p:txEl>
                                              <p:pRg st="2" end="2"/>
                                            </p:txEl>
                                          </p:spTgt>
                                        </p:tgtEl>
                                      </p:cBhvr>
                                    </p:animEffect>
                                    <p:anim calcmode="lin" valueType="num">
                                      <p:cBhvr>
                                        <p:cTn id="18" dur="1000" fill="hold"/>
                                        <p:tgtEl>
                                          <p:spTgt spid="716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6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Effect transition="in" filter="fade">
                                      <p:cBhvr>
                                        <p:cTn id="22" dur="1000"/>
                                        <p:tgtEl>
                                          <p:spTgt spid="71683">
                                            <p:txEl>
                                              <p:pRg st="3" end="3"/>
                                            </p:txEl>
                                          </p:spTgt>
                                        </p:tgtEl>
                                      </p:cBhvr>
                                    </p:animEffect>
                                    <p:anim calcmode="lin" valueType="num">
                                      <p:cBhvr>
                                        <p:cTn id="23" dur="1000" fill="hold"/>
                                        <p:tgtEl>
                                          <p:spTgt spid="716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6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a:extLst>
              <a:ext uri="{FF2B5EF4-FFF2-40B4-BE49-F238E27FC236}">
                <a16:creationId xmlns:a16="http://schemas.microsoft.com/office/drawing/2014/main" id="{AA129BBA-3207-40CB-BBD9-6CC241FE8750}"/>
              </a:ext>
            </a:extLst>
          </p:cNvPr>
          <p:cNvSpPr>
            <a:spLocks noGrp="1" noChangeArrowheads="1"/>
          </p:cNvSpPr>
          <p:nvPr>
            <p:ph type="body" idx="1"/>
          </p:nvPr>
        </p:nvSpPr>
        <p:spPr>
          <a:xfrm>
            <a:off x="609600" y="1143000"/>
            <a:ext cx="10972800" cy="4590256"/>
          </a:xfrm>
        </p:spPr>
        <p:txBody>
          <a:bodyPr/>
          <a:lstStyle/>
          <a:p>
            <a:pPr marL="609600" indent="-609600">
              <a:buFont typeface="Wingdings" panose="05000000000000000000" pitchFamily="2" charset="2"/>
              <a:buAutoNum type="arabicPeriod" startAt="5"/>
            </a:pPr>
            <a:r>
              <a:rPr lang="en-US" altLang="en-US" sz="3600" b="1" dirty="0">
                <a:solidFill>
                  <a:srgbClr val="003399"/>
                </a:solidFill>
              </a:rPr>
              <a:t>Joint ventures with a host country firm</a:t>
            </a:r>
            <a:r>
              <a:rPr lang="en-US" altLang="en-US" sz="3600" b="1" dirty="0"/>
              <a:t> </a:t>
            </a:r>
            <a:r>
              <a:rPr lang="en-US" altLang="en-US" sz="3600" dirty="0"/>
              <a:t>- A firm that is newly constructed and jointly owned by two or more otherwise independent firms </a:t>
            </a:r>
          </a:p>
          <a:p>
            <a:pPr marL="990600" lvl="1" indent="-533400"/>
            <a:r>
              <a:rPr lang="en-US" altLang="en-US" sz="3200" dirty="0"/>
              <a:t>Most joint ventures are 50:50 partnerships</a:t>
            </a:r>
          </a:p>
          <a:p>
            <a:pPr marL="609600" indent="-609600">
              <a:buFont typeface="Wingdings" panose="05000000000000000000" pitchFamily="2" charset="2"/>
              <a:buAutoNum type="arabicPeriod" startAt="5"/>
            </a:pPr>
            <a:r>
              <a:rPr lang="en-US" altLang="en-US" sz="3600" b="1" dirty="0">
                <a:solidFill>
                  <a:srgbClr val="003399"/>
                </a:solidFill>
              </a:rPr>
              <a:t>Wholly owned subsidiary</a:t>
            </a:r>
            <a:r>
              <a:rPr lang="en-US" altLang="en-US" sz="3600" b="1" dirty="0"/>
              <a:t> </a:t>
            </a:r>
            <a:r>
              <a:rPr lang="en-US" altLang="en-US" sz="3600" dirty="0"/>
              <a:t>- The firm owns 100 percent of the stock  </a:t>
            </a:r>
          </a:p>
          <a:p>
            <a:pPr marL="990600" lvl="1" indent="-533400">
              <a:spcBef>
                <a:spcPts val="0"/>
              </a:spcBef>
            </a:pPr>
            <a:r>
              <a:rPr lang="en-US" altLang="en-US" sz="3200" dirty="0"/>
              <a:t>Set up a new operation</a:t>
            </a:r>
          </a:p>
          <a:p>
            <a:pPr marL="990600" lvl="1" indent="-533400">
              <a:spcBef>
                <a:spcPts val="0"/>
              </a:spcBef>
            </a:pPr>
            <a:r>
              <a:rPr lang="en-US" altLang="en-US" sz="3200" dirty="0"/>
              <a:t>Acquire an established firm</a:t>
            </a:r>
          </a:p>
        </p:txBody>
      </p:sp>
      <p:sp>
        <p:nvSpPr>
          <p:cNvPr id="3" name="Rectangle 2">
            <a:extLst>
              <a:ext uri="{FF2B5EF4-FFF2-40B4-BE49-F238E27FC236}">
                <a16:creationId xmlns:a16="http://schemas.microsoft.com/office/drawing/2014/main" id="{365B9597-0C6E-90E9-217B-5377CB8A8F06}"/>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A21ED818-5CE8-8171-7955-89342E61B6C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FD8F28DF-D2E2-02D5-C55C-9AFF36F13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fade">
                                      <p:cBhvr>
                                        <p:cTn id="7" dur="1000"/>
                                        <p:tgtEl>
                                          <p:spTgt spid="73731">
                                            <p:txEl>
                                              <p:pRg st="0" end="0"/>
                                            </p:txEl>
                                          </p:spTgt>
                                        </p:tgtEl>
                                      </p:cBhvr>
                                    </p:animEffect>
                                    <p:anim calcmode="lin" valueType="num">
                                      <p:cBhvr>
                                        <p:cTn id="8" dur="10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7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fade">
                                      <p:cBhvr>
                                        <p:cTn id="12" dur="1000"/>
                                        <p:tgtEl>
                                          <p:spTgt spid="73731">
                                            <p:txEl>
                                              <p:pRg st="1" end="1"/>
                                            </p:txEl>
                                          </p:spTgt>
                                        </p:tgtEl>
                                      </p:cBhvr>
                                    </p:animEffect>
                                    <p:anim calcmode="lin" valueType="num">
                                      <p:cBhvr>
                                        <p:cTn id="13" dur="1000" fill="hold"/>
                                        <p:tgtEl>
                                          <p:spTgt spid="737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37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fade">
                                      <p:cBhvr>
                                        <p:cTn id="17" dur="1000"/>
                                        <p:tgtEl>
                                          <p:spTgt spid="73731">
                                            <p:txEl>
                                              <p:pRg st="2" end="2"/>
                                            </p:txEl>
                                          </p:spTgt>
                                        </p:tgtEl>
                                      </p:cBhvr>
                                    </p:animEffect>
                                    <p:anim calcmode="lin" valueType="num">
                                      <p:cBhvr>
                                        <p:cTn id="18" dur="1000" fill="hold"/>
                                        <p:tgtEl>
                                          <p:spTgt spid="737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37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fade">
                                      <p:cBhvr>
                                        <p:cTn id="22" dur="1000"/>
                                        <p:tgtEl>
                                          <p:spTgt spid="73731">
                                            <p:txEl>
                                              <p:pRg st="3" end="3"/>
                                            </p:txEl>
                                          </p:spTgt>
                                        </p:tgtEl>
                                      </p:cBhvr>
                                    </p:animEffect>
                                    <p:anim calcmode="lin" valueType="num">
                                      <p:cBhvr>
                                        <p:cTn id="23" dur="1000" fill="hold"/>
                                        <p:tgtEl>
                                          <p:spTgt spid="737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37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3731">
                                            <p:txEl>
                                              <p:pRg st="4" end="4"/>
                                            </p:txEl>
                                          </p:spTgt>
                                        </p:tgtEl>
                                        <p:attrNameLst>
                                          <p:attrName>style.visibility</p:attrName>
                                        </p:attrNameLst>
                                      </p:cBhvr>
                                      <p:to>
                                        <p:strVal val="visible"/>
                                      </p:to>
                                    </p:set>
                                    <p:animEffect transition="in" filter="fade">
                                      <p:cBhvr>
                                        <p:cTn id="27" dur="1000"/>
                                        <p:tgtEl>
                                          <p:spTgt spid="73731">
                                            <p:txEl>
                                              <p:pRg st="4" end="4"/>
                                            </p:txEl>
                                          </p:spTgt>
                                        </p:tgtEl>
                                      </p:cBhvr>
                                    </p:animEffect>
                                    <p:anim calcmode="lin" valueType="num">
                                      <p:cBhvr>
                                        <p:cTn id="28" dur="1000" fill="hold"/>
                                        <p:tgtEl>
                                          <p:spTgt spid="737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37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A5E656-16F6-919A-278C-2AFA7F945D49}"/>
              </a:ext>
            </a:extLst>
          </p:cNvPr>
          <p:cNvSpPr>
            <a:spLocks noGrp="1"/>
          </p:cNvSpPr>
          <p:nvPr>
            <p:ph type="title"/>
          </p:nvPr>
        </p:nvSpPr>
        <p:spPr>
          <a:xfrm>
            <a:off x="2042864" y="188640"/>
            <a:ext cx="8229600" cy="826193"/>
          </a:xfrm>
        </p:spPr>
        <p:txBody>
          <a:bodyPr/>
          <a:lstStyle/>
          <a:p>
            <a:pPr eaLnBrk="1" hangingPunct="1"/>
            <a:r>
              <a:rPr lang="en-US" sz="3600" b="1" dirty="0">
                <a:solidFill>
                  <a:schemeClr val="tx2">
                    <a:lumMod val="75000"/>
                  </a:schemeClr>
                </a:solidFill>
              </a:rPr>
              <a:t>International Market Entry Options</a:t>
            </a:r>
            <a:endParaRPr lang="en-GB" sz="3600" b="1" dirty="0">
              <a:solidFill>
                <a:schemeClr val="tx2">
                  <a:lumMod val="75000"/>
                </a:schemeClr>
              </a:solidFill>
            </a:endParaRPr>
          </a:p>
        </p:txBody>
      </p:sp>
      <p:pic>
        <p:nvPicPr>
          <p:cNvPr id="7" name="Picture 6">
            <a:extLst>
              <a:ext uri="{FF2B5EF4-FFF2-40B4-BE49-F238E27FC236}">
                <a16:creationId xmlns:a16="http://schemas.microsoft.com/office/drawing/2014/main" id="{78E58823-DBCF-BBAD-8CA2-1F803FBF5608}"/>
              </a:ext>
            </a:extLst>
          </p:cNvPr>
          <p:cNvPicPr>
            <a:picLocks noChangeAspect="1"/>
          </p:cNvPicPr>
          <p:nvPr/>
        </p:nvPicPr>
        <p:blipFill>
          <a:blip r:embed="rId2"/>
          <a:stretch>
            <a:fillRect/>
          </a:stretch>
        </p:blipFill>
        <p:spPr>
          <a:xfrm>
            <a:off x="1657165" y="1367162"/>
            <a:ext cx="8553635" cy="3950563"/>
          </a:xfrm>
          <a:prstGeom prst="rect">
            <a:avLst/>
          </a:prstGeom>
        </p:spPr>
      </p:pic>
    </p:spTree>
    <p:extLst>
      <p:ext uri="{BB962C8B-B14F-4D97-AF65-F5344CB8AC3E}">
        <p14:creationId xmlns:p14="http://schemas.microsoft.com/office/powerpoint/2010/main" val="1604868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6643-6283-4483-ED21-7EA4C5B3E3D6}"/>
              </a:ext>
            </a:extLst>
          </p:cNvPr>
          <p:cNvSpPr>
            <a:spLocks noGrp="1"/>
          </p:cNvSpPr>
          <p:nvPr>
            <p:ph type="title"/>
          </p:nvPr>
        </p:nvSpPr>
        <p:spPr>
          <a:xfrm>
            <a:off x="1981200" y="274639"/>
            <a:ext cx="8229600" cy="613129"/>
          </a:xfrm>
        </p:spPr>
        <p:txBody>
          <a:bodyPr/>
          <a:lstStyle/>
          <a:p>
            <a:pPr eaLnBrk="1" hangingPunct="1"/>
            <a:r>
              <a:rPr lang="en-US" sz="3600" b="1" dirty="0">
                <a:solidFill>
                  <a:schemeClr val="tx2">
                    <a:lumMod val="75000"/>
                  </a:schemeClr>
                </a:solidFill>
              </a:rPr>
              <a:t>Choosing Among Entry Modes</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20E047B7-3CE6-1700-E913-28B3FAF2C57D}"/>
              </a:ext>
            </a:extLst>
          </p:cNvPr>
          <p:cNvSpPr>
            <a:spLocks noGrp="1"/>
          </p:cNvSpPr>
          <p:nvPr>
            <p:ph idx="1"/>
          </p:nvPr>
        </p:nvSpPr>
        <p:spPr>
          <a:xfrm>
            <a:off x="1981200" y="1127465"/>
            <a:ext cx="8229600" cy="4389769"/>
          </a:xfrm>
        </p:spPr>
        <p:txBody>
          <a:bodyPr>
            <a:normAutofit fontScale="92500" lnSpcReduction="20000"/>
          </a:bodyPr>
          <a:lstStyle/>
          <a:p>
            <a:r>
              <a:rPr lang="en-US" sz="2000" b="1" dirty="0"/>
              <a:t> </a:t>
            </a:r>
            <a:r>
              <a:rPr lang="en-US" sz="2000" b="1" dirty="0">
                <a:solidFill>
                  <a:srgbClr val="006666"/>
                </a:solidFill>
              </a:rPr>
              <a:t>Distinctive Competencies and Entry Mode</a:t>
            </a:r>
          </a:p>
          <a:p>
            <a:pPr>
              <a:buFont typeface="Wingdings" pitchFamily="2" charset="2"/>
              <a:buNone/>
            </a:pPr>
            <a:r>
              <a:rPr lang="en-US" sz="1600" i="1" dirty="0">
                <a:solidFill>
                  <a:srgbClr val="800000"/>
                </a:solidFill>
              </a:rPr>
              <a:t>     Optimal mode of entry depends on the nature of the company’s distinctive competency:</a:t>
            </a:r>
            <a:endParaRPr lang="en-US" sz="1800" dirty="0">
              <a:solidFill>
                <a:srgbClr val="800000"/>
              </a:solidFill>
            </a:endParaRPr>
          </a:p>
          <a:p>
            <a:pPr lvl="1"/>
            <a:r>
              <a:rPr lang="en-US" sz="2000" dirty="0"/>
              <a:t>Technological know-how (</a:t>
            </a:r>
            <a:r>
              <a:rPr lang="en-GB" sz="1400" b="0" i="0" dirty="0">
                <a:solidFill>
                  <a:srgbClr val="111111"/>
                </a:solidFill>
                <a:effectLst/>
                <a:latin typeface="Roboto" panose="02000000000000000000" pitchFamily="2" charset="0"/>
              </a:rPr>
              <a:t>practical knowledge and ability) </a:t>
            </a:r>
            <a:endParaRPr lang="en-US" sz="2000" dirty="0"/>
          </a:p>
          <a:p>
            <a:pPr lvl="2"/>
            <a:r>
              <a:rPr lang="en-US" sz="1800" dirty="0"/>
              <a:t>Wholly-owned subsidiary is preferred over licensing and joint ventures to minimize risk of losing control.</a:t>
            </a:r>
          </a:p>
          <a:p>
            <a:pPr lvl="1"/>
            <a:r>
              <a:rPr lang="en-US" sz="2000" dirty="0"/>
              <a:t>Management know-how </a:t>
            </a:r>
          </a:p>
          <a:p>
            <a:pPr lvl="2"/>
            <a:r>
              <a:rPr lang="en-US" sz="1800" dirty="0"/>
              <a:t>Franchising, joint ventures, or subsidiaries are preferred as risk is low of losing management know-how. </a:t>
            </a:r>
            <a:br>
              <a:rPr lang="en-US" sz="1800" dirty="0"/>
            </a:br>
            <a:endParaRPr lang="en-US" sz="1800" dirty="0"/>
          </a:p>
          <a:p>
            <a:r>
              <a:rPr lang="en-US" sz="2000" b="1" dirty="0"/>
              <a:t> </a:t>
            </a:r>
            <a:r>
              <a:rPr lang="en-US" sz="2000" b="1" dirty="0">
                <a:solidFill>
                  <a:srgbClr val="006666"/>
                </a:solidFill>
              </a:rPr>
              <a:t>Pressures for Cost Reduction and Entry Mode </a:t>
            </a:r>
            <a:r>
              <a:rPr lang="en-GB" sz="1200" b="0" i="0" dirty="0">
                <a:solidFill>
                  <a:srgbClr val="111111"/>
                </a:solidFill>
                <a:effectLst/>
                <a:latin typeface="Roboto" panose="02000000000000000000" pitchFamily="2" charset="0"/>
              </a:rPr>
              <a:t>(practical knowledge and ability)</a:t>
            </a:r>
            <a:endParaRPr lang="en-US" sz="2000" b="1" dirty="0">
              <a:solidFill>
                <a:srgbClr val="006666"/>
              </a:solidFill>
            </a:endParaRPr>
          </a:p>
          <a:p>
            <a:pPr>
              <a:buFont typeface="Wingdings" pitchFamily="2" charset="2"/>
              <a:buNone/>
            </a:pPr>
            <a:r>
              <a:rPr lang="en-US" sz="1600" dirty="0"/>
              <a:t>     </a:t>
            </a:r>
            <a:r>
              <a:rPr lang="en-US" sz="1600" i="1" dirty="0">
                <a:solidFill>
                  <a:srgbClr val="800000"/>
                </a:solidFill>
              </a:rPr>
              <a:t>The greater the cost pressure, the more likely a company will want to pursue some combination of exporting and wholly-owned subsidiary:</a:t>
            </a:r>
          </a:p>
          <a:p>
            <a:pPr lvl="1"/>
            <a:r>
              <a:rPr lang="en-US" sz="2000" dirty="0"/>
              <a:t>Export finished goods from wholly-owned subsidiary</a:t>
            </a:r>
          </a:p>
          <a:p>
            <a:pPr lvl="1"/>
            <a:r>
              <a:rPr lang="en-US" sz="2000" dirty="0"/>
              <a:t>Marketing subsidiaries for overseeing distribution</a:t>
            </a:r>
          </a:p>
          <a:p>
            <a:pPr lvl="2"/>
            <a:r>
              <a:rPr lang="en-US" sz="1800" dirty="0"/>
              <a:t>Tight control over local operations allows company to use profits generated in one market to improve position in other markets.</a:t>
            </a:r>
          </a:p>
          <a:p>
            <a:endParaRPr lang="en-GB" dirty="0"/>
          </a:p>
        </p:txBody>
      </p:sp>
    </p:spTree>
    <p:extLst>
      <p:ext uri="{BB962C8B-B14F-4D97-AF65-F5344CB8AC3E}">
        <p14:creationId xmlns:p14="http://schemas.microsoft.com/office/powerpoint/2010/main" val="388830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14794BD-4F1A-41EA-98A1-C5AD55E46FD5}"/>
              </a:ext>
            </a:extLst>
          </p:cNvPr>
          <p:cNvSpPr>
            <a:spLocks noGrp="1" noChangeArrowheads="1"/>
          </p:cNvSpPr>
          <p:nvPr>
            <p:ph type="title"/>
          </p:nvPr>
        </p:nvSpPr>
        <p:spPr>
          <a:xfrm>
            <a:off x="0" y="0"/>
            <a:ext cx="12192000" cy="1143000"/>
          </a:xfrm>
        </p:spPr>
        <p:txBody>
          <a:bodyPr/>
          <a:lstStyle/>
          <a:p>
            <a:pPr eaLnBrk="1" hangingPunct="1"/>
            <a:r>
              <a:rPr lang="en-US" altLang="en-US" sz="3600" b="1" dirty="0">
                <a:solidFill>
                  <a:schemeClr val="tx2">
                    <a:lumMod val="75000"/>
                  </a:schemeClr>
                </a:solidFill>
              </a:rPr>
              <a:t>How Do Core Competencies Influence Entry Mode? </a:t>
            </a:r>
          </a:p>
        </p:txBody>
      </p:sp>
      <p:sp>
        <p:nvSpPr>
          <p:cNvPr id="30723" name="Rectangle 3">
            <a:extLst>
              <a:ext uri="{FF2B5EF4-FFF2-40B4-BE49-F238E27FC236}">
                <a16:creationId xmlns:a16="http://schemas.microsoft.com/office/drawing/2014/main" id="{EE863764-E067-4701-B9F4-84987829FB0A}"/>
              </a:ext>
            </a:extLst>
          </p:cNvPr>
          <p:cNvSpPr>
            <a:spLocks noGrp="1" noChangeArrowheads="1"/>
          </p:cNvSpPr>
          <p:nvPr>
            <p:ph type="body" idx="1"/>
          </p:nvPr>
        </p:nvSpPr>
        <p:spPr>
          <a:xfrm>
            <a:off x="609600" y="1412776"/>
            <a:ext cx="10972800" cy="4248472"/>
          </a:xfrm>
        </p:spPr>
        <p:txBody>
          <a:bodyPr/>
          <a:lstStyle/>
          <a:p>
            <a:pPr algn="just">
              <a:lnSpc>
                <a:spcPct val="80000"/>
              </a:lnSpc>
            </a:pPr>
            <a:r>
              <a:rPr lang="en-US" altLang="en-US" dirty="0"/>
              <a:t>The optimal entry mode depends on the nature of a firm’s core competencies</a:t>
            </a:r>
          </a:p>
          <a:p>
            <a:pPr algn="just">
              <a:lnSpc>
                <a:spcPct val="80000"/>
              </a:lnSpc>
            </a:pPr>
            <a:r>
              <a:rPr lang="en-US" altLang="en-US" dirty="0"/>
              <a:t>When competitive advantage is based on proprietary </a:t>
            </a:r>
            <a:r>
              <a:rPr lang="en-US" altLang="en-US" dirty="0">
                <a:solidFill>
                  <a:srgbClr val="003399"/>
                </a:solidFill>
              </a:rPr>
              <a:t>technological know-how</a:t>
            </a:r>
            <a:r>
              <a:rPr lang="en-US" altLang="en-US" dirty="0"/>
              <a:t> </a:t>
            </a:r>
          </a:p>
          <a:p>
            <a:pPr lvl="1" algn="just">
              <a:lnSpc>
                <a:spcPct val="80000"/>
              </a:lnSpc>
            </a:pPr>
            <a:r>
              <a:rPr lang="en-US" altLang="en-US" sz="2500" dirty="0"/>
              <a:t>Avoid licensing and joint ventures unless the technological advantage is only transitory, or can be established as the dominant design </a:t>
            </a:r>
          </a:p>
          <a:p>
            <a:pPr algn="just">
              <a:lnSpc>
                <a:spcPct val="80000"/>
              </a:lnSpc>
            </a:pPr>
            <a:r>
              <a:rPr lang="en-US" altLang="en-US" dirty="0"/>
              <a:t>When competitive advantage is based on </a:t>
            </a:r>
            <a:r>
              <a:rPr lang="en-US" altLang="en-US" dirty="0">
                <a:solidFill>
                  <a:srgbClr val="003399"/>
                </a:solidFill>
              </a:rPr>
              <a:t>management know-how</a:t>
            </a:r>
            <a:r>
              <a:rPr lang="en-US" altLang="en-US" dirty="0"/>
              <a:t> </a:t>
            </a:r>
          </a:p>
          <a:p>
            <a:pPr lvl="1" algn="just">
              <a:lnSpc>
                <a:spcPct val="80000"/>
              </a:lnSpc>
            </a:pPr>
            <a:r>
              <a:rPr lang="en-US" altLang="en-US" sz="2500" dirty="0"/>
              <a:t>The risk of losing control over the management skills is not high, and the benefits from getting greater use of brand names is significant</a:t>
            </a:r>
          </a:p>
          <a:p>
            <a:pPr>
              <a:lnSpc>
                <a:spcPct val="80000"/>
              </a:lnSpc>
            </a:pPr>
            <a:endParaRPr lang="en-US" altLang="en-US" sz="2800" dirty="0"/>
          </a:p>
        </p:txBody>
      </p:sp>
      <p:sp>
        <p:nvSpPr>
          <p:cNvPr id="2" name="Footer Placeholder 1">
            <a:extLst>
              <a:ext uri="{FF2B5EF4-FFF2-40B4-BE49-F238E27FC236}">
                <a16:creationId xmlns:a16="http://schemas.microsoft.com/office/drawing/2014/main" id="{A76F9BDF-1C79-21B5-F4A5-6D110ABEB5F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455712" y="179635"/>
            <a:ext cx="11280576" cy="1143000"/>
          </a:xfrm>
        </p:spPr>
        <p:txBody>
          <a:bodyPr/>
          <a:lstStyle/>
          <a:p>
            <a:r>
              <a:rPr lang="en-US" altLang="en-US" sz="3600" b="1" dirty="0">
                <a:solidFill>
                  <a:schemeClr val="tx2">
                    <a:lumMod val="75000"/>
                  </a:schemeClr>
                </a:solidFill>
              </a:rPr>
              <a:t>How Do Pressures For Cost Reductions Influence Entry Mode?</a:t>
            </a:r>
          </a:p>
        </p:txBody>
      </p:sp>
      <p:sp>
        <p:nvSpPr>
          <p:cNvPr id="31747" name="Rectangle 3">
            <a:extLst>
              <a:ext uri="{FF2B5EF4-FFF2-40B4-BE49-F238E27FC236}">
                <a16:creationId xmlns:a16="http://schemas.microsoft.com/office/drawing/2014/main" id="{8BD08247-4C85-4818-8D2C-48DA3FCCD8E2}"/>
              </a:ext>
            </a:extLst>
          </p:cNvPr>
          <p:cNvSpPr>
            <a:spLocks noGrp="1" noChangeArrowheads="1"/>
          </p:cNvSpPr>
          <p:nvPr>
            <p:ph type="body" idx="1"/>
          </p:nvPr>
        </p:nvSpPr>
        <p:spPr>
          <a:xfrm>
            <a:off x="609600" y="1628800"/>
            <a:ext cx="10972800" cy="4032449"/>
          </a:xfrm>
        </p:spPr>
        <p:txBody>
          <a:bodyPr/>
          <a:lstStyle/>
          <a:p>
            <a:pPr marL="0" indent="0" algn="just">
              <a:lnSpc>
                <a:spcPct val="90000"/>
              </a:lnSpc>
              <a:buNone/>
              <a:tabLst>
                <a:tab pos="744538" algn="l"/>
              </a:tabLst>
            </a:pPr>
            <a:r>
              <a:rPr lang="en-US" altLang="en-US" dirty="0"/>
              <a:t>When pressure for cost reductions is high, firms are more likely to pursue some combination of exporting and wholly owned subsidiaries</a:t>
            </a:r>
          </a:p>
          <a:p>
            <a:pPr lvl="1" algn="just">
              <a:lnSpc>
                <a:spcPct val="90000"/>
              </a:lnSpc>
              <a:tabLst>
                <a:tab pos="744538" algn="l"/>
              </a:tabLst>
            </a:pPr>
            <a:r>
              <a:rPr lang="en-US" altLang="en-US" sz="3200" dirty="0"/>
              <a:t>Allows the firm to achieve location and scale economies and retain some control over product manufacturing and distribution </a:t>
            </a:r>
          </a:p>
          <a:p>
            <a:pPr lvl="1" algn="just">
              <a:lnSpc>
                <a:spcPct val="90000"/>
              </a:lnSpc>
              <a:tabLst>
                <a:tab pos="744538" algn="l"/>
              </a:tabLst>
            </a:pPr>
            <a:r>
              <a:rPr lang="en-US" altLang="en-US" sz="3200" dirty="0"/>
              <a:t>Firms pursuing global standardization or transnational strategies prefer wholly owned subsidiaries</a:t>
            </a:r>
          </a:p>
          <a:p>
            <a:pPr>
              <a:lnSpc>
                <a:spcPct val="90000"/>
              </a:lnSpc>
              <a:tabLst>
                <a:tab pos="744538" algn="l"/>
              </a:tabLst>
            </a:pPr>
            <a:endParaRPr lang="en-US" altLang="en-US" dirty="0"/>
          </a:p>
        </p:txBody>
      </p:sp>
      <p:sp>
        <p:nvSpPr>
          <p:cNvPr id="2" name="Footer Placeholder 1">
            <a:extLst>
              <a:ext uri="{FF2B5EF4-FFF2-40B4-BE49-F238E27FC236}">
                <a16:creationId xmlns:a16="http://schemas.microsoft.com/office/drawing/2014/main" id="{4DB8CEF4-5742-18DE-B61D-A223208377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BAD-5C5C-4B0D-A195-9C5608D09941}"/>
              </a:ext>
            </a:extLst>
          </p:cNvPr>
          <p:cNvSpPr>
            <a:spLocks noGrp="1"/>
          </p:cNvSpPr>
          <p:nvPr>
            <p:ph type="title"/>
          </p:nvPr>
        </p:nvSpPr>
        <p:spPr>
          <a:xfrm>
            <a:off x="479376" y="188640"/>
            <a:ext cx="10972800" cy="1143000"/>
          </a:xfrm>
        </p:spPr>
        <p:txBody>
          <a:bodyPr/>
          <a:lstStyle/>
          <a:p>
            <a:pPr eaLnBrk="1" hangingPunct="1"/>
            <a:r>
              <a:rPr lang="en-US" sz="3600" b="1" dirty="0">
                <a:solidFill>
                  <a:schemeClr val="tx2">
                    <a:lumMod val="75000"/>
                  </a:schemeClr>
                </a:solidFill>
              </a:rPr>
              <a:t>Market entry modes</a:t>
            </a:r>
            <a:endParaRPr lang="en-GB" sz="3600" b="1" dirty="0">
              <a:solidFill>
                <a:schemeClr val="tx2">
                  <a:lumMod val="75000"/>
                </a:schemeClr>
              </a:solidFill>
            </a:endParaRPr>
          </a:p>
        </p:txBody>
      </p:sp>
      <p:pic>
        <p:nvPicPr>
          <p:cNvPr id="7" name="Picture 6">
            <a:extLst>
              <a:ext uri="{FF2B5EF4-FFF2-40B4-BE49-F238E27FC236}">
                <a16:creationId xmlns:a16="http://schemas.microsoft.com/office/drawing/2014/main" id="{440E80E0-79E3-FC1D-49D4-0B5A64FA4F89}"/>
              </a:ext>
            </a:extLst>
          </p:cNvPr>
          <p:cNvPicPr>
            <a:picLocks noChangeAspect="1"/>
          </p:cNvPicPr>
          <p:nvPr/>
        </p:nvPicPr>
        <p:blipFill>
          <a:blip r:embed="rId2"/>
          <a:stretch>
            <a:fillRect/>
          </a:stretch>
        </p:blipFill>
        <p:spPr>
          <a:xfrm>
            <a:off x="1524000" y="1412776"/>
            <a:ext cx="8771138" cy="4101484"/>
          </a:xfrm>
          <a:prstGeom prst="rect">
            <a:avLst/>
          </a:prstGeom>
        </p:spPr>
      </p:pic>
    </p:spTree>
    <p:extLst>
      <p:ext uri="{BB962C8B-B14F-4D97-AF65-F5344CB8AC3E}">
        <p14:creationId xmlns:p14="http://schemas.microsoft.com/office/powerpoint/2010/main" val="57597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9014-F880-68FF-4D8B-C64634896208}"/>
              </a:ext>
            </a:extLst>
          </p:cNvPr>
          <p:cNvSpPr>
            <a:spLocks noGrp="1"/>
          </p:cNvSpPr>
          <p:nvPr>
            <p:ph type="title"/>
          </p:nvPr>
        </p:nvSpPr>
        <p:spPr>
          <a:xfrm>
            <a:off x="609600" y="197768"/>
            <a:ext cx="10972800" cy="1143000"/>
          </a:xfrm>
        </p:spPr>
        <p:txBody>
          <a:bodyPr/>
          <a:lstStyle/>
          <a:p>
            <a:pPr eaLnBrk="1" hangingPunct="1"/>
            <a:r>
              <a:rPr lang="en-US" sz="3600" b="1" dirty="0">
                <a:solidFill>
                  <a:schemeClr val="tx2">
                    <a:lumMod val="75000"/>
                  </a:schemeClr>
                </a:solidFill>
              </a:rPr>
              <a:t>Exporting</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DBD879B8-4647-3213-2944-69AA70379F0F}"/>
              </a:ext>
            </a:extLst>
          </p:cNvPr>
          <p:cNvSpPr>
            <a:spLocks noGrp="1"/>
          </p:cNvSpPr>
          <p:nvPr>
            <p:ph idx="1"/>
          </p:nvPr>
        </p:nvSpPr>
        <p:spPr>
          <a:xfrm>
            <a:off x="1981200" y="1269507"/>
            <a:ext cx="8229600" cy="4247726"/>
          </a:xfrm>
        </p:spPr>
        <p:txBody>
          <a:bodyPr>
            <a:normAutofit fontScale="55000" lnSpcReduction="20000"/>
          </a:bodyPr>
          <a:lstStyle/>
          <a:p>
            <a:pPr algn="l"/>
            <a:r>
              <a:rPr lang="en-US" b="0" i="0" dirty="0">
                <a:solidFill>
                  <a:srgbClr val="000000"/>
                </a:solidFill>
                <a:effectLst/>
                <a:latin typeface="ff3"/>
              </a:rPr>
              <a:t>Exporting is the simplest and the most common mode of entering global market. </a:t>
            </a:r>
          </a:p>
          <a:p>
            <a:pPr algn="l"/>
            <a:r>
              <a:rPr lang="en-US" b="0" i="0" dirty="0">
                <a:solidFill>
                  <a:srgbClr val="000000"/>
                </a:solidFill>
                <a:effectLst/>
                <a:latin typeface="ff3"/>
              </a:rPr>
              <a:t>Exporting is the initial entry, but it would gradually evolve towards more developed modes.</a:t>
            </a:r>
          </a:p>
          <a:p>
            <a:pPr algn="l"/>
            <a:endParaRPr lang="en-US" dirty="0">
              <a:solidFill>
                <a:srgbClr val="000000"/>
              </a:solidFill>
              <a:latin typeface="ff3"/>
            </a:endParaRPr>
          </a:p>
          <a:p>
            <a:pPr algn="l"/>
            <a:r>
              <a:rPr lang="en-US" b="1" i="0" dirty="0">
                <a:solidFill>
                  <a:srgbClr val="000000"/>
                </a:solidFill>
                <a:effectLst/>
                <a:latin typeface="ff1"/>
              </a:rPr>
              <a:t>Indirect Export </a:t>
            </a:r>
          </a:p>
          <a:p>
            <a:pPr marL="0" indent="0">
              <a:buNone/>
            </a:pPr>
            <a:r>
              <a:rPr lang="en-US" b="0" i="0" dirty="0">
                <a:solidFill>
                  <a:srgbClr val="000000"/>
                </a:solidFill>
                <a:effectLst/>
                <a:latin typeface="ff3"/>
              </a:rPr>
              <a:t>Several types of sales intermediaries are ready to collaborate with a manufacturer.</a:t>
            </a:r>
          </a:p>
          <a:p>
            <a:pPr algn="l"/>
            <a:endParaRPr lang="en-US" b="0" i="0" dirty="0">
              <a:solidFill>
                <a:srgbClr val="000000"/>
              </a:solidFill>
              <a:effectLst/>
              <a:latin typeface="ff3"/>
            </a:endParaRPr>
          </a:p>
          <a:p>
            <a:pPr algn="l"/>
            <a:r>
              <a:rPr lang="en-US" b="1" i="0" dirty="0">
                <a:solidFill>
                  <a:srgbClr val="000000"/>
                </a:solidFill>
                <a:effectLst/>
                <a:latin typeface="ff1"/>
              </a:rPr>
              <a:t>Direct Export</a:t>
            </a:r>
          </a:p>
          <a:p>
            <a:pPr marL="0" indent="0">
              <a:buNone/>
            </a:pPr>
            <a:r>
              <a:rPr lang="en-US" b="0" i="0" dirty="0">
                <a:solidFill>
                  <a:srgbClr val="000000"/>
                </a:solidFill>
                <a:effectLst/>
                <a:latin typeface="ff3"/>
              </a:rPr>
              <a:t>A firm sells its product by itself, and controls and manage everything by itself. </a:t>
            </a:r>
          </a:p>
          <a:p>
            <a:pPr algn="l"/>
            <a:endParaRPr lang="en-US" dirty="0">
              <a:solidFill>
                <a:srgbClr val="000000"/>
              </a:solidFill>
              <a:latin typeface="ff3"/>
            </a:endParaRPr>
          </a:p>
          <a:p>
            <a:pPr algn="l"/>
            <a:r>
              <a:rPr lang="en-US" b="1" i="0" dirty="0">
                <a:solidFill>
                  <a:srgbClr val="000000"/>
                </a:solidFill>
                <a:effectLst/>
                <a:latin typeface="ff1"/>
              </a:rPr>
              <a:t>Intra-corporate Transactions</a:t>
            </a:r>
          </a:p>
          <a:p>
            <a:pPr marL="0" indent="0">
              <a:buNone/>
            </a:pPr>
            <a:r>
              <a:rPr lang="en-US" b="0" i="0" dirty="0">
                <a:solidFill>
                  <a:srgbClr val="000000"/>
                </a:solidFill>
                <a:effectLst/>
                <a:latin typeface="ff3"/>
              </a:rPr>
              <a:t>Intra-corporate transaction is the sale of goods by a firm in one country to an affiliated firm in another.</a:t>
            </a: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1447132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67590-1F1F-6A16-EA5F-AD0E4050046F}"/>
              </a:ext>
            </a:extLst>
          </p:cNvPr>
          <p:cNvSpPr>
            <a:spLocks noGrp="1"/>
          </p:cNvSpPr>
          <p:nvPr>
            <p:ph type="title"/>
          </p:nvPr>
        </p:nvSpPr>
        <p:spPr/>
        <p:txBody>
          <a:bodyPr/>
          <a:lstStyle/>
          <a:p>
            <a:pPr eaLnBrk="1" hangingPunct="1"/>
            <a:r>
              <a:rPr lang="en-US" sz="3600" b="1" dirty="0">
                <a:solidFill>
                  <a:schemeClr val="tx2">
                    <a:lumMod val="75000"/>
                  </a:schemeClr>
                </a:solidFill>
              </a:rPr>
              <a:t>Pros and Cons of Exporting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CBB59666-D55A-4232-ECA0-EE01EC86E68C}"/>
              </a:ext>
            </a:extLst>
          </p:cNvPr>
          <p:cNvPicPr>
            <a:picLocks noChangeAspect="1"/>
          </p:cNvPicPr>
          <p:nvPr/>
        </p:nvPicPr>
        <p:blipFill>
          <a:blip r:embed="rId2"/>
          <a:stretch>
            <a:fillRect/>
          </a:stretch>
        </p:blipFill>
        <p:spPr>
          <a:xfrm>
            <a:off x="1724025" y="1776413"/>
            <a:ext cx="8743950" cy="3305175"/>
          </a:xfrm>
          <a:prstGeom prst="rect">
            <a:avLst/>
          </a:prstGeom>
        </p:spPr>
      </p:pic>
    </p:spTree>
    <p:extLst>
      <p:ext uri="{BB962C8B-B14F-4D97-AF65-F5344CB8AC3E}">
        <p14:creationId xmlns:p14="http://schemas.microsoft.com/office/powerpoint/2010/main" val="1180304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6BE-B787-2CD4-E2FC-F0DD745AEFD0}"/>
              </a:ext>
            </a:extLst>
          </p:cNvPr>
          <p:cNvSpPr>
            <a:spLocks noGrp="1"/>
          </p:cNvSpPr>
          <p:nvPr>
            <p:ph type="title"/>
          </p:nvPr>
        </p:nvSpPr>
        <p:spPr/>
        <p:txBody>
          <a:bodyPr/>
          <a:lstStyle/>
          <a:p>
            <a:pPr eaLnBrk="1" hangingPunct="1"/>
            <a:r>
              <a:rPr lang="en-US" sz="3600" b="1" dirty="0">
                <a:solidFill>
                  <a:schemeClr val="tx2">
                    <a:lumMod val="75000"/>
                  </a:schemeClr>
                </a:solidFill>
              </a:rPr>
              <a:t>Licensing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F2A06B8C-5F24-79D4-8B1C-7AE54E6E4DAF}"/>
              </a:ext>
            </a:extLst>
          </p:cNvPr>
          <p:cNvPicPr>
            <a:picLocks noChangeAspect="1"/>
          </p:cNvPicPr>
          <p:nvPr/>
        </p:nvPicPr>
        <p:blipFill>
          <a:blip r:embed="rId2"/>
          <a:stretch>
            <a:fillRect/>
          </a:stretch>
        </p:blipFill>
        <p:spPr>
          <a:xfrm>
            <a:off x="2723710" y="1870275"/>
            <a:ext cx="6208383" cy="3534700"/>
          </a:xfrm>
          <a:prstGeom prst="rect">
            <a:avLst/>
          </a:prstGeom>
        </p:spPr>
      </p:pic>
    </p:spTree>
    <p:extLst>
      <p:ext uri="{BB962C8B-B14F-4D97-AF65-F5344CB8AC3E}">
        <p14:creationId xmlns:p14="http://schemas.microsoft.com/office/powerpoint/2010/main" val="1149598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0214-B523-1A8D-9888-A2D7AEA2CF85}"/>
              </a:ext>
            </a:extLst>
          </p:cNvPr>
          <p:cNvSpPr>
            <a:spLocks noGrp="1"/>
          </p:cNvSpPr>
          <p:nvPr>
            <p:ph type="title"/>
          </p:nvPr>
        </p:nvSpPr>
        <p:spPr>
          <a:xfrm>
            <a:off x="1981200" y="418892"/>
            <a:ext cx="8229600" cy="417820"/>
          </a:xfrm>
        </p:spPr>
        <p:txBody>
          <a:bodyPr>
            <a:normAutofit fontScale="90000"/>
          </a:bodyPr>
          <a:lstStyle/>
          <a:p>
            <a:pPr eaLnBrk="1" hangingPunct="1"/>
            <a:r>
              <a:rPr lang="en-US" sz="3600" b="1" dirty="0">
                <a:solidFill>
                  <a:schemeClr val="tx2">
                    <a:lumMod val="75000"/>
                  </a:schemeClr>
                </a:solidFill>
              </a:rPr>
              <a:t>Pros and Cons of Licensing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44A355D9-E880-707F-CEC4-2EC3522844D8}"/>
              </a:ext>
            </a:extLst>
          </p:cNvPr>
          <p:cNvPicPr>
            <a:picLocks noChangeAspect="1"/>
          </p:cNvPicPr>
          <p:nvPr/>
        </p:nvPicPr>
        <p:blipFill>
          <a:blip r:embed="rId2"/>
          <a:stretch>
            <a:fillRect/>
          </a:stretch>
        </p:blipFill>
        <p:spPr>
          <a:xfrm>
            <a:off x="2180948" y="846139"/>
            <a:ext cx="7830105" cy="4747449"/>
          </a:xfrm>
          <a:prstGeom prst="rect">
            <a:avLst/>
          </a:prstGeom>
        </p:spPr>
      </p:pic>
    </p:spTree>
    <p:extLst>
      <p:ext uri="{BB962C8B-B14F-4D97-AF65-F5344CB8AC3E}">
        <p14:creationId xmlns:p14="http://schemas.microsoft.com/office/powerpoint/2010/main" val="4054109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4A2B-3F69-1D9C-9073-8DD52D6F9FBA}"/>
              </a:ext>
            </a:extLst>
          </p:cNvPr>
          <p:cNvSpPr>
            <a:spLocks noGrp="1"/>
          </p:cNvSpPr>
          <p:nvPr>
            <p:ph type="title"/>
          </p:nvPr>
        </p:nvSpPr>
        <p:spPr/>
        <p:txBody>
          <a:bodyPr/>
          <a:lstStyle/>
          <a:p>
            <a:pPr eaLnBrk="1" hangingPunct="1"/>
            <a:r>
              <a:rPr lang="en-US" sz="3600" b="1" dirty="0">
                <a:solidFill>
                  <a:schemeClr val="tx2">
                    <a:lumMod val="75000"/>
                  </a:schemeClr>
                </a:solidFill>
              </a:rPr>
              <a:t>Franchising</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AA10E50A-CFB7-351C-231C-778FD5D3BA73}"/>
              </a:ext>
            </a:extLst>
          </p:cNvPr>
          <p:cNvSpPr>
            <a:spLocks noGrp="1"/>
          </p:cNvSpPr>
          <p:nvPr>
            <p:ph idx="1"/>
          </p:nvPr>
        </p:nvSpPr>
        <p:spPr/>
        <p:txBody>
          <a:bodyPr>
            <a:normAutofit/>
          </a:bodyPr>
          <a:lstStyle/>
          <a:p>
            <a:pPr algn="l"/>
            <a:r>
              <a:rPr lang="en-US" b="0" i="0" dirty="0">
                <a:solidFill>
                  <a:srgbClr val="000000"/>
                </a:solidFill>
                <a:effectLst/>
                <a:latin typeface="ff3"/>
              </a:rPr>
              <a:t>International Franchising allows an independent entrepreneur or organization (i.e. </a:t>
            </a:r>
            <a:r>
              <a:rPr lang="en-US" b="0" i="0" dirty="0">
                <a:solidFill>
                  <a:srgbClr val="000000"/>
                </a:solidFill>
                <a:effectLst/>
                <a:latin typeface="ff1"/>
              </a:rPr>
              <a:t>Franchisee</a:t>
            </a:r>
            <a:r>
              <a:rPr lang="en-US" b="0" i="0" dirty="0">
                <a:solidFill>
                  <a:srgbClr val="000000"/>
                </a:solidFill>
                <a:effectLst/>
                <a:latin typeface="ff3"/>
              </a:rPr>
              <a:t>) to operate a business under the name of another (i.e. </a:t>
            </a:r>
            <a:r>
              <a:rPr lang="en-US" b="0" i="0" dirty="0">
                <a:solidFill>
                  <a:srgbClr val="000000"/>
                </a:solidFill>
                <a:effectLst/>
                <a:latin typeface="ff1"/>
              </a:rPr>
              <a:t>Franchisor</a:t>
            </a:r>
            <a:r>
              <a:rPr lang="en-US" b="0" i="0" dirty="0">
                <a:solidFill>
                  <a:srgbClr val="000000"/>
                </a:solidFill>
                <a:effectLst/>
                <a:latin typeface="ff3"/>
              </a:rPr>
              <a:t>). </a:t>
            </a:r>
          </a:p>
          <a:p>
            <a:pPr algn="l"/>
            <a:r>
              <a:rPr lang="en-US" b="0" i="0" dirty="0">
                <a:solidFill>
                  <a:srgbClr val="000000"/>
                </a:solidFill>
                <a:effectLst/>
                <a:latin typeface="ff3"/>
              </a:rPr>
              <a:t>The franchisor provides its franchisee with name, trademarks, </a:t>
            </a:r>
            <a:endParaRPr lang="en-US" b="0" i="0" dirty="0">
              <a:solidFill>
                <a:srgbClr val="000000"/>
              </a:solidFill>
              <a:effectLst/>
              <a:latin typeface="ff5"/>
            </a:endParaRPr>
          </a:p>
          <a:p>
            <a:pPr marL="0" indent="0">
              <a:buNone/>
            </a:pPr>
            <a:r>
              <a:rPr lang="en-US" b="0" i="0" dirty="0">
                <a:solidFill>
                  <a:srgbClr val="000000"/>
                </a:solidFill>
                <a:effectLst/>
                <a:latin typeface="ff3"/>
              </a:rPr>
              <a:t>operating system, and well-known product reputation. </a:t>
            </a:r>
          </a:p>
          <a:p>
            <a:pPr algn="l"/>
            <a:r>
              <a:rPr lang="en-US" b="0" i="0" dirty="0">
                <a:solidFill>
                  <a:srgbClr val="000000"/>
                </a:solidFill>
                <a:effectLst/>
                <a:latin typeface="ff3"/>
              </a:rPr>
              <a:t>The franchisor also provides continuous support services such as advertising, training, and quality assurance programs.</a:t>
            </a:r>
          </a:p>
          <a:p>
            <a:endParaRPr lang="en-GB" dirty="0"/>
          </a:p>
        </p:txBody>
      </p:sp>
    </p:spTree>
    <p:extLst>
      <p:ext uri="{BB962C8B-B14F-4D97-AF65-F5344CB8AC3E}">
        <p14:creationId xmlns:p14="http://schemas.microsoft.com/office/powerpoint/2010/main" val="3107525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8C32-CB13-08D4-2652-1E6B16E4DB8E}"/>
              </a:ext>
            </a:extLst>
          </p:cNvPr>
          <p:cNvSpPr>
            <a:spLocks noGrp="1"/>
          </p:cNvSpPr>
          <p:nvPr>
            <p:ph type="title"/>
          </p:nvPr>
        </p:nvSpPr>
        <p:spPr/>
        <p:txBody>
          <a:bodyPr/>
          <a:lstStyle/>
          <a:p>
            <a:pPr eaLnBrk="1" hangingPunct="1"/>
            <a:r>
              <a:rPr lang="en-US" sz="3600" b="1" dirty="0">
                <a:solidFill>
                  <a:schemeClr val="tx2">
                    <a:lumMod val="75000"/>
                  </a:schemeClr>
                </a:solidFill>
              </a:rPr>
              <a:t>Pros and Cons of Franchising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F6E1E325-7A23-1100-8FE7-4F62B9BDDC4D}"/>
              </a:ext>
            </a:extLst>
          </p:cNvPr>
          <p:cNvPicPr>
            <a:picLocks noChangeAspect="1"/>
          </p:cNvPicPr>
          <p:nvPr/>
        </p:nvPicPr>
        <p:blipFill>
          <a:blip r:embed="rId2"/>
          <a:stretch>
            <a:fillRect/>
          </a:stretch>
        </p:blipFill>
        <p:spPr>
          <a:xfrm>
            <a:off x="2908917" y="1555529"/>
            <a:ext cx="6747029" cy="4066959"/>
          </a:xfrm>
          <a:prstGeom prst="rect">
            <a:avLst/>
          </a:prstGeom>
        </p:spPr>
      </p:pic>
    </p:spTree>
    <p:extLst>
      <p:ext uri="{BB962C8B-B14F-4D97-AF65-F5344CB8AC3E}">
        <p14:creationId xmlns:p14="http://schemas.microsoft.com/office/powerpoint/2010/main" val="2406461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8672-1675-0636-5C31-0B22DFF37409}"/>
              </a:ext>
            </a:extLst>
          </p:cNvPr>
          <p:cNvSpPr>
            <a:spLocks noGrp="1"/>
          </p:cNvSpPr>
          <p:nvPr>
            <p:ph type="title"/>
          </p:nvPr>
        </p:nvSpPr>
        <p:spPr>
          <a:xfrm>
            <a:off x="1981200" y="274638"/>
            <a:ext cx="8229600" cy="382310"/>
          </a:xfrm>
        </p:spPr>
        <p:txBody>
          <a:bodyPr>
            <a:normAutofit fontScale="90000"/>
          </a:bodyPr>
          <a:lstStyle/>
          <a:p>
            <a:pPr eaLnBrk="1" hangingPunct="1"/>
            <a:r>
              <a:rPr lang="en-US" sz="3600" b="1" dirty="0">
                <a:solidFill>
                  <a:schemeClr val="tx2">
                    <a:lumMod val="75000"/>
                  </a:schemeClr>
                </a:solidFill>
              </a:rPr>
              <a:t>Specialized entry modes</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BC6BDCE9-FCC4-F448-A738-1F641F70FA66}"/>
              </a:ext>
            </a:extLst>
          </p:cNvPr>
          <p:cNvSpPr>
            <a:spLocks noGrp="1"/>
          </p:cNvSpPr>
          <p:nvPr>
            <p:ph idx="1"/>
          </p:nvPr>
        </p:nvSpPr>
        <p:spPr>
          <a:xfrm>
            <a:off x="1981200" y="1136343"/>
            <a:ext cx="8229600" cy="4380891"/>
          </a:xfrm>
        </p:spPr>
        <p:txBody>
          <a:bodyPr>
            <a:normAutofit fontScale="55000" lnSpcReduction="20000"/>
          </a:bodyPr>
          <a:lstStyle/>
          <a:p>
            <a:pPr algn="l"/>
            <a:r>
              <a:rPr lang="en-US" b="1" i="0" dirty="0">
                <a:solidFill>
                  <a:srgbClr val="000000"/>
                </a:solidFill>
                <a:effectLst/>
                <a:latin typeface="ff1"/>
              </a:rPr>
              <a:t>Contract Manufacturing </a:t>
            </a:r>
          </a:p>
          <a:p>
            <a:pPr algn="l"/>
            <a:r>
              <a:rPr lang="en-US" b="0" i="0" dirty="0">
                <a:solidFill>
                  <a:srgbClr val="000000"/>
                </a:solidFill>
                <a:effectLst/>
                <a:latin typeface="ff3"/>
              </a:rPr>
              <a:t>Companies use contract manufacturing to outsource most or all of their manufacturing needs to other companies. This strategy reduces companies’ financial and human resources.</a:t>
            </a:r>
            <a:endParaRPr lang="en-US" b="0" i="0" dirty="0">
              <a:solidFill>
                <a:srgbClr val="000000"/>
              </a:solidFill>
              <a:effectLst/>
              <a:latin typeface="ff5"/>
            </a:endParaRPr>
          </a:p>
          <a:p>
            <a:pPr algn="l"/>
            <a:r>
              <a:rPr lang="en-US" b="0" i="0" dirty="0">
                <a:solidFill>
                  <a:srgbClr val="000000"/>
                </a:solidFill>
                <a:effectLst/>
                <a:latin typeface="ff3"/>
              </a:rPr>
              <a:t>Nike, for example, has been using this strategy, and contracted with numerous companies throughout Southeast Asia to produce its footwear and apparel. </a:t>
            </a:r>
          </a:p>
          <a:p>
            <a:pPr marL="0" indent="0">
              <a:buNone/>
            </a:pPr>
            <a:endParaRPr lang="en-US" b="0" i="0" dirty="0">
              <a:solidFill>
                <a:srgbClr val="000000"/>
              </a:solidFill>
              <a:effectLst/>
              <a:latin typeface="ff3"/>
            </a:endParaRPr>
          </a:p>
          <a:p>
            <a:pPr algn="l"/>
            <a:r>
              <a:rPr lang="en-GB" b="1" i="0" dirty="0">
                <a:solidFill>
                  <a:srgbClr val="000000"/>
                </a:solidFill>
                <a:effectLst/>
                <a:latin typeface="ff1"/>
              </a:rPr>
              <a:t>Management Contract</a:t>
            </a:r>
            <a:endParaRPr lang="en-US" b="1" i="0" dirty="0">
              <a:solidFill>
                <a:srgbClr val="000000"/>
              </a:solidFill>
              <a:effectLst/>
              <a:latin typeface="ff3"/>
            </a:endParaRPr>
          </a:p>
          <a:p>
            <a:pPr algn="l"/>
            <a:r>
              <a:rPr lang="en-US" b="0" i="0" dirty="0">
                <a:solidFill>
                  <a:srgbClr val="000000"/>
                </a:solidFill>
                <a:effectLst/>
                <a:latin typeface="ff3"/>
              </a:rPr>
              <a:t>Management contract is an agreement whereby one firm provides </a:t>
            </a:r>
            <a:r>
              <a:rPr lang="en-US" dirty="0">
                <a:solidFill>
                  <a:srgbClr val="000000"/>
                </a:solidFill>
                <a:latin typeface="ff5"/>
              </a:rPr>
              <a:t> </a:t>
            </a:r>
            <a:r>
              <a:rPr lang="en-US" b="0" i="0" dirty="0">
                <a:solidFill>
                  <a:srgbClr val="000000"/>
                </a:solidFill>
                <a:effectLst/>
                <a:latin typeface="ff3"/>
              </a:rPr>
              <a:t>managerial assistance, technical expertise or specialized services to another firm. (Receive monetary compensation). </a:t>
            </a:r>
          </a:p>
          <a:p>
            <a:pPr algn="l"/>
            <a:endParaRPr lang="en-US" dirty="0">
              <a:solidFill>
                <a:srgbClr val="000000"/>
              </a:solidFill>
              <a:latin typeface="ff3"/>
            </a:endParaRPr>
          </a:p>
          <a:p>
            <a:pPr algn="l"/>
            <a:r>
              <a:rPr lang="en-US" b="1" i="0" dirty="0">
                <a:solidFill>
                  <a:srgbClr val="000000"/>
                </a:solidFill>
                <a:effectLst/>
                <a:latin typeface="ff1"/>
              </a:rPr>
              <a:t>Turnkey Project </a:t>
            </a:r>
          </a:p>
          <a:p>
            <a:pPr algn="l"/>
            <a:r>
              <a:rPr lang="en-US" b="0" i="0" dirty="0">
                <a:solidFill>
                  <a:srgbClr val="000000"/>
                </a:solidFill>
                <a:effectLst/>
                <a:latin typeface="ff3"/>
              </a:rPr>
              <a:t>Turnkey project is a contract that a firm agrees to fully carry out all works from designing, civil engineering, construction to facility installation</a:t>
            </a:r>
          </a:p>
          <a:p>
            <a:pPr algn="l"/>
            <a:r>
              <a:rPr lang="en-US" b="0" i="0" dirty="0">
                <a:solidFill>
                  <a:srgbClr val="000000"/>
                </a:solidFill>
                <a:effectLst/>
                <a:latin typeface="ff3"/>
              </a:rPr>
              <a:t>Ex: Nuclear power plant, oil refinery facility, road construction, air port construction, etc.</a:t>
            </a:r>
          </a:p>
          <a:p>
            <a:pPr algn="l"/>
            <a:endParaRPr lang="en-US" b="0" i="0" dirty="0">
              <a:solidFill>
                <a:srgbClr val="000000"/>
              </a:solidFill>
              <a:effectLst/>
              <a:latin typeface="ff3"/>
            </a:endParaRP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1884113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Strategic Alliances</a:t>
            </a:r>
          </a:p>
        </p:txBody>
      </p:sp>
      <p:sp>
        <p:nvSpPr>
          <p:cNvPr id="4" name="TextBox 3">
            <a:extLst>
              <a:ext uri="{FF2B5EF4-FFF2-40B4-BE49-F238E27FC236}">
                <a16:creationId xmlns:a16="http://schemas.microsoft.com/office/drawing/2014/main" id="{F78CFBD0-8DA0-D790-2ACE-55EDDA07610D}"/>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https://www.youtube.com/watch?v=ol8BRnOFBBM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Strategic Alliance (With Real World Examples) | Strategic Management | From A Business Professor">
            <a:hlinkClick r:id="" action="ppaction://media"/>
            <a:extLst>
              <a:ext uri="{FF2B5EF4-FFF2-40B4-BE49-F238E27FC236}">
                <a16:creationId xmlns:a16="http://schemas.microsoft.com/office/drawing/2014/main" id="{6C72767F-B674-533A-EE35-2E073411DAF7}"/>
              </a:ext>
            </a:extLst>
          </p:cNvPr>
          <p:cNvPicPr>
            <a:picLocks noRot="1" noChangeAspect="1"/>
          </p:cNvPicPr>
          <p:nvPr>
            <a:videoFile r:link="rId1"/>
          </p:nvPr>
        </p:nvPicPr>
        <p:blipFill>
          <a:blip r:embed="rId5"/>
          <a:stretch>
            <a:fillRect/>
          </a:stretch>
        </p:blipFill>
        <p:spPr>
          <a:xfrm>
            <a:off x="2207568" y="1059866"/>
            <a:ext cx="7776864" cy="4393928"/>
          </a:xfrm>
          <a:prstGeom prst="rect">
            <a:avLst/>
          </a:prstGeom>
        </p:spPr>
      </p:pic>
      <p:sp>
        <p:nvSpPr>
          <p:cNvPr id="2" name="Footer Placeholder 1">
            <a:extLst>
              <a:ext uri="{FF2B5EF4-FFF2-40B4-BE49-F238E27FC236}">
                <a16:creationId xmlns:a16="http://schemas.microsoft.com/office/drawing/2014/main" id="{81345BDB-E30A-05F3-D8A1-DE467A4334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5131595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Are Strategic Alliances?</a:t>
            </a:r>
          </a:p>
        </p:txBody>
      </p:sp>
      <p:sp>
        <p:nvSpPr>
          <p:cNvPr id="38915" name="Rectangle 3">
            <a:extLst>
              <a:ext uri="{FF2B5EF4-FFF2-40B4-BE49-F238E27FC236}">
                <a16:creationId xmlns:a16="http://schemas.microsoft.com/office/drawing/2014/main" id="{330EFE91-EFE8-4626-AF58-39BA52410C8C}"/>
              </a:ext>
            </a:extLst>
          </p:cNvPr>
          <p:cNvSpPr>
            <a:spLocks noGrp="1" noChangeArrowheads="1"/>
          </p:cNvSpPr>
          <p:nvPr>
            <p:ph type="body" idx="1"/>
          </p:nvPr>
        </p:nvSpPr>
        <p:spPr>
          <a:xfrm>
            <a:off x="609600" y="1844823"/>
            <a:ext cx="10972800" cy="3672409"/>
          </a:xfrm>
        </p:spPr>
        <p:txBody>
          <a:bodyPr/>
          <a:lstStyle/>
          <a:p>
            <a:pPr algn="just"/>
            <a:r>
              <a:rPr lang="en-US" altLang="en-US" b="1" dirty="0">
                <a:solidFill>
                  <a:srgbClr val="003399"/>
                </a:solidFill>
              </a:rPr>
              <a:t>Strategic alliances</a:t>
            </a:r>
            <a:r>
              <a:rPr lang="en-US" altLang="en-US" b="1" dirty="0"/>
              <a:t> </a:t>
            </a:r>
            <a:r>
              <a:rPr lang="en-US" altLang="en-US" dirty="0"/>
              <a:t>refer to cooperative agreements between potential or actual competitors</a:t>
            </a:r>
          </a:p>
          <a:p>
            <a:pPr lvl="1" algn="just"/>
            <a:r>
              <a:rPr lang="en-US" altLang="en-US" sz="3200" dirty="0"/>
              <a:t>Range from formal joint ventures to short-term contractual agreements</a:t>
            </a:r>
          </a:p>
          <a:p>
            <a:pPr lvl="1" algn="just"/>
            <a:r>
              <a:rPr lang="en-US" altLang="en-US" sz="3200" dirty="0"/>
              <a:t>The number of strategic alliances has exploded in recent decades</a:t>
            </a:r>
          </a:p>
          <a:p>
            <a:endParaRPr lang="en-US" altLang="en-US" dirty="0"/>
          </a:p>
        </p:txBody>
      </p:sp>
      <p:sp>
        <p:nvSpPr>
          <p:cNvPr id="2" name="Footer Placeholder 1">
            <a:extLst>
              <a:ext uri="{FF2B5EF4-FFF2-40B4-BE49-F238E27FC236}">
                <a16:creationId xmlns:a16="http://schemas.microsoft.com/office/drawing/2014/main" id="{584476D8-72A5-A17F-AD1C-BCF38DC2DC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85096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1000"/>
                                        <p:tgtEl>
                                          <p:spTgt spid="38915">
                                            <p:txEl>
                                              <p:pRg st="0" end="0"/>
                                            </p:txEl>
                                          </p:spTgt>
                                        </p:tgtEl>
                                      </p:cBhvr>
                                    </p:animEffect>
                                    <p:anim calcmode="lin" valueType="num">
                                      <p:cBhvr>
                                        <p:cTn id="8" dur="10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fade">
                                      <p:cBhvr>
                                        <p:cTn id="12" dur="1000"/>
                                        <p:tgtEl>
                                          <p:spTgt spid="38915">
                                            <p:txEl>
                                              <p:pRg st="1" end="1"/>
                                            </p:txEl>
                                          </p:spTgt>
                                        </p:tgtEl>
                                      </p:cBhvr>
                                    </p:animEffect>
                                    <p:anim calcmode="lin" valueType="num">
                                      <p:cBhvr>
                                        <p:cTn id="13"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fade">
                                      <p:cBhvr>
                                        <p:cTn id="17" dur="1000"/>
                                        <p:tgtEl>
                                          <p:spTgt spid="38915">
                                            <p:txEl>
                                              <p:pRg st="2" end="2"/>
                                            </p:txEl>
                                          </p:spTgt>
                                        </p:tgtEl>
                                      </p:cBhvr>
                                    </p:animEffect>
                                    <p:anim calcmode="lin" valueType="num">
                                      <p:cBhvr>
                                        <p:cTn id="18"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6F88903-DC50-4266-8382-A3F43AE5C9D1}"/>
              </a:ext>
            </a:extLst>
          </p:cNvPr>
          <p:cNvSpPr>
            <a:spLocks noGrp="1" noChangeArrowheads="1"/>
          </p:cNvSpPr>
          <p:nvPr>
            <p:ph type="title"/>
          </p:nvPr>
        </p:nvSpPr>
        <p:spPr>
          <a:xfrm>
            <a:off x="609600" y="53753"/>
            <a:ext cx="10972800" cy="1143000"/>
          </a:xfrm>
        </p:spPr>
        <p:txBody>
          <a:bodyPr/>
          <a:lstStyle/>
          <a:p>
            <a:r>
              <a:rPr lang="en-US" altLang="en-US" sz="3600" b="1" dirty="0">
                <a:solidFill>
                  <a:schemeClr val="tx2">
                    <a:lumMod val="75000"/>
                  </a:schemeClr>
                </a:solidFill>
              </a:rPr>
              <a:t>Why Choose Strategic Alliances?</a:t>
            </a:r>
          </a:p>
        </p:txBody>
      </p:sp>
      <p:sp>
        <p:nvSpPr>
          <p:cNvPr id="40963" name="Rectangle 3">
            <a:extLst>
              <a:ext uri="{FF2B5EF4-FFF2-40B4-BE49-F238E27FC236}">
                <a16:creationId xmlns:a16="http://schemas.microsoft.com/office/drawing/2014/main" id="{292CD431-A218-46C5-A06F-C35134DA6267}"/>
              </a:ext>
            </a:extLst>
          </p:cNvPr>
          <p:cNvSpPr>
            <a:spLocks noGrp="1" noChangeArrowheads="1"/>
          </p:cNvSpPr>
          <p:nvPr>
            <p:ph type="body" idx="1"/>
          </p:nvPr>
        </p:nvSpPr>
        <p:spPr>
          <a:xfrm>
            <a:off x="609600" y="1340768"/>
            <a:ext cx="10972800" cy="4320479"/>
          </a:xfrm>
        </p:spPr>
        <p:txBody>
          <a:bodyPr/>
          <a:lstStyle/>
          <a:p>
            <a:pPr algn="just"/>
            <a:r>
              <a:rPr lang="en-US" altLang="en-US" sz="3000" dirty="0"/>
              <a:t>Strategic alliances are attractive because they</a:t>
            </a:r>
          </a:p>
          <a:p>
            <a:pPr lvl="1" algn="just"/>
            <a:r>
              <a:rPr lang="en-US" altLang="en-US" sz="2400" dirty="0"/>
              <a:t>Facilitate entry into a foreign market</a:t>
            </a:r>
          </a:p>
          <a:p>
            <a:pPr lvl="1" algn="just"/>
            <a:r>
              <a:rPr lang="en-US" altLang="en-US" sz="2400" dirty="0"/>
              <a:t>Allow firms to share the fixed costs and risks of developing new products or processes</a:t>
            </a:r>
          </a:p>
          <a:p>
            <a:pPr lvl="1" algn="just"/>
            <a:r>
              <a:rPr lang="en-US" altLang="en-US" sz="2400" dirty="0"/>
              <a:t>Bring together complementary skills and assets that neither partner could easily develop on its own</a:t>
            </a:r>
          </a:p>
          <a:p>
            <a:pPr lvl="1" algn="just"/>
            <a:r>
              <a:rPr lang="en-US" altLang="en-US" sz="2400" dirty="0"/>
              <a:t>Help a firm establish technological standards for the industry that will benefit the firm </a:t>
            </a:r>
          </a:p>
          <a:p>
            <a:pPr algn="just"/>
            <a:r>
              <a:rPr lang="en-US" altLang="en-US" sz="3000" dirty="0"/>
              <a:t>But the firm needs to be careful not to give away more  than it receives</a:t>
            </a:r>
          </a:p>
          <a:p>
            <a:endParaRPr lang="en-US" altLang="en-US" sz="2800" dirty="0"/>
          </a:p>
        </p:txBody>
      </p:sp>
      <p:sp>
        <p:nvSpPr>
          <p:cNvPr id="2" name="Footer Placeholder 1">
            <a:extLst>
              <a:ext uri="{FF2B5EF4-FFF2-40B4-BE49-F238E27FC236}">
                <a16:creationId xmlns:a16="http://schemas.microsoft.com/office/drawing/2014/main" id="{BACBA393-5DB5-018B-6EC5-7F4B45D33C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3208317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1000"/>
                                        <p:tgtEl>
                                          <p:spTgt spid="40963">
                                            <p:txEl>
                                              <p:pRg st="0" end="0"/>
                                            </p:txEl>
                                          </p:spTgt>
                                        </p:tgtEl>
                                      </p:cBhvr>
                                    </p:animEffect>
                                    <p:anim calcmode="lin" valueType="num">
                                      <p:cBhvr>
                                        <p:cTn id="8" dur="10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1000"/>
                                        <p:tgtEl>
                                          <p:spTgt spid="40963">
                                            <p:txEl>
                                              <p:pRg st="1" end="1"/>
                                            </p:txEl>
                                          </p:spTgt>
                                        </p:tgtEl>
                                      </p:cBhvr>
                                    </p:animEffect>
                                    <p:anim calcmode="lin" valueType="num">
                                      <p:cBhvr>
                                        <p:cTn id="13"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1000"/>
                                        <p:tgtEl>
                                          <p:spTgt spid="40963">
                                            <p:txEl>
                                              <p:pRg st="2" end="2"/>
                                            </p:txEl>
                                          </p:spTgt>
                                        </p:tgtEl>
                                      </p:cBhvr>
                                    </p:animEffect>
                                    <p:anim calcmode="lin" valueType="num">
                                      <p:cBhvr>
                                        <p:cTn id="18"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1000"/>
                                        <p:tgtEl>
                                          <p:spTgt spid="40963">
                                            <p:txEl>
                                              <p:pRg st="3" end="3"/>
                                            </p:txEl>
                                          </p:spTgt>
                                        </p:tgtEl>
                                      </p:cBhvr>
                                    </p:animEffect>
                                    <p:anim calcmode="lin" valueType="num">
                                      <p:cBhvr>
                                        <p:cTn id="23"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1000"/>
                                        <p:tgtEl>
                                          <p:spTgt spid="40963">
                                            <p:txEl>
                                              <p:pRg st="4" end="4"/>
                                            </p:txEl>
                                          </p:spTgt>
                                        </p:tgtEl>
                                      </p:cBhvr>
                                    </p:animEffect>
                                    <p:anim calcmode="lin" valueType="num">
                                      <p:cBhvr>
                                        <p:cTn id="28"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1000"/>
                                        <p:tgtEl>
                                          <p:spTgt spid="40963">
                                            <p:txEl>
                                              <p:pRg st="5" end="5"/>
                                            </p:txEl>
                                          </p:spTgt>
                                        </p:tgtEl>
                                      </p:cBhvr>
                                    </p:animEffect>
                                    <p:anim calcmode="lin" valueType="num">
                                      <p:cBhvr>
                                        <p:cTn id="33"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B8037B-D998-43AE-BE82-8B5D89B7F597}"/>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1987" name="Rectangle 3">
            <a:extLst>
              <a:ext uri="{FF2B5EF4-FFF2-40B4-BE49-F238E27FC236}">
                <a16:creationId xmlns:a16="http://schemas.microsoft.com/office/drawing/2014/main" id="{F2E321D6-6A7A-4649-B3C3-FC0944000F43}"/>
              </a:ext>
            </a:extLst>
          </p:cNvPr>
          <p:cNvSpPr>
            <a:spLocks noGrp="1" noChangeArrowheads="1"/>
          </p:cNvSpPr>
          <p:nvPr>
            <p:ph type="body" idx="1"/>
          </p:nvPr>
        </p:nvSpPr>
        <p:spPr>
          <a:xfrm>
            <a:off x="609600" y="1268760"/>
            <a:ext cx="10972800" cy="4392488"/>
          </a:xfrm>
        </p:spPr>
        <p:txBody>
          <a:bodyPr/>
          <a:lstStyle/>
          <a:p>
            <a:pPr marL="0" indent="0">
              <a:lnSpc>
                <a:spcPct val="90000"/>
              </a:lnSpc>
              <a:buNone/>
            </a:pPr>
            <a:r>
              <a:rPr lang="en-US" altLang="en-US" dirty="0"/>
              <a:t>The success of an alliance is a function of</a:t>
            </a:r>
          </a:p>
          <a:p>
            <a:pPr marL="0" indent="0">
              <a:lnSpc>
                <a:spcPct val="90000"/>
              </a:lnSpc>
              <a:buNone/>
            </a:pPr>
            <a:endParaRPr lang="en-US" altLang="en-US" dirty="0"/>
          </a:p>
          <a:p>
            <a:pPr marL="609600" indent="-609600">
              <a:lnSpc>
                <a:spcPct val="90000"/>
              </a:lnSpc>
              <a:buFont typeface="Wingdings" panose="05000000000000000000" pitchFamily="2" charset="2"/>
              <a:buAutoNum type="arabicPeriod"/>
            </a:pPr>
            <a:r>
              <a:rPr lang="en-US" altLang="en-US" dirty="0">
                <a:solidFill>
                  <a:srgbClr val="003399"/>
                </a:solidFill>
              </a:rPr>
              <a:t>Partner selection</a:t>
            </a:r>
            <a:r>
              <a:rPr lang="en-US" altLang="en-US" dirty="0"/>
              <a:t> </a:t>
            </a:r>
          </a:p>
          <a:p>
            <a:pPr marL="609600" indent="-609600">
              <a:lnSpc>
                <a:spcPct val="90000"/>
              </a:lnSpc>
            </a:pPr>
            <a:r>
              <a:rPr lang="en-US" altLang="en-US" dirty="0"/>
              <a:t>A good partner</a:t>
            </a:r>
          </a:p>
          <a:p>
            <a:pPr marL="990600" lvl="1" indent="-533400">
              <a:lnSpc>
                <a:spcPct val="90000"/>
              </a:lnSpc>
            </a:pPr>
            <a:r>
              <a:rPr lang="en-US" altLang="en-US" sz="3200" dirty="0"/>
              <a:t>Helps the firm achieve its strategic goals and has the capabilities the firm lacks and that it values</a:t>
            </a:r>
          </a:p>
          <a:p>
            <a:pPr marL="990600" lvl="1" indent="-533400">
              <a:lnSpc>
                <a:spcPct val="90000"/>
              </a:lnSpc>
            </a:pPr>
            <a:r>
              <a:rPr lang="en-US" altLang="en-US" sz="3200" dirty="0"/>
              <a:t>Shares the firm’s vision for the purpose of the alliance</a:t>
            </a:r>
          </a:p>
          <a:p>
            <a:pPr marL="990600" lvl="1" indent="-533400">
              <a:lnSpc>
                <a:spcPct val="90000"/>
              </a:lnSpc>
            </a:pPr>
            <a:r>
              <a:rPr lang="en-US" altLang="en-US" sz="3200" dirty="0"/>
              <a:t>Will not exploit the alliance for its own ends</a:t>
            </a:r>
          </a:p>
          <a:p>
            <a:pPr marL="609600" indent="-609600">
              <a:lnSpc>
                <a:spcPct val="90000"/>
              </a:lnSpc>
              <a:buFont typeface="Wingdings" panose="05000000000000000000" pitchFamily="2" charset="2"/>
              <a:buAutoNum type="arabicPeriod"/>
            </a:pPr>
            <a:endParaRPr lang="en-US" altLang="en-US" dirty="0"/>
          </a:p>
        </p:txBody>
      </p:sp>
      <p:sp>
        <p:nvSpPr>
          <p:cNvPr id="2" name="Arrow: Down 1">
            <a:extLst>
              <a:ext uri="{FF2B5EF4-FFF2-40B4-BE49-F238E27FC236}">
                <a16:creationId xmlns:a16="http://schemas.microsoft.com/office/drawing/2014/main" id="{80C925A4-6F85-E977-993F-CF4D2ECB0CF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853D61C-8DDF-292F-200D-9822A62379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729691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2" end="2"/>
                                            </p:txEl>
                                          </p:spTgt>
                                        </p:tgtEl>
                                        <p:attrNameLst>
                                          <p:attrName>style.visibility</p:attrName>
                                        </p:attrNameLst>
                                      </p:cBhvr>
                                      <p:to>
                                        <p:strVal val="visible"/>
                                      </p:to>
                                    </p:set>
                                    <p:animEffect transition="in" filter="fade">
                                      <p:cBhvr>
                                        <p:cTn id="12" dur="1000"/>
                                        <p:tgtEl>
                                          <p:spTgt spid="41987">
                                            <p:txEl>
                                              <p:pRg st="2" end="2"/>
                                            </p:txEl>
                                          </p:spTgt>
                                        </p:tgtEl>
                                      </p:cBhvr>
                                    </p:animEffect>
                                    <p:anim calcmode="lin" valueType="num">
                                      <p:cBhvr>
                                        <p:cTn id="13"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animEffect transition="in" filter="fade">
                                      <p:cBhvr>
                                        <p:cTn id="17" dur="1000"/>
                                        <p:tgtEl>
                                          <p:spTgt spid="41987">
                                            <p:txEl>
                                              <p:pRg st="3" end="3"/>
                                            </p:txEl>
                                          </p:spTgt>
                                        </p:tgtEl>
                                      </p:cBhvr>
                                    </p:animEffect>
                                    <p:anim calcmode="lin" valueType="num">
                                      <p:cBhvr>
                                        <p:cTn id="18"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4" end="4"/>
                                            </p:txEl>
                                          </p:spTgt>
                                        </p:tgtEl>
                                        <p:attrNameLst>
                                          <p:attrName>style.visibility</p:attrName>
                                        </p:attrNameLst>
                                      </p:cBhvr>
                                      <p:to>
                                        <p:strVal val="visible"/>
                                      </p:to>
                                    </p:set>
                                    <p:animEffect transition="in" filter="fade">
                                      <p:cBhvr>
                                        <p:cTn id="22" dur="1000"/>
                                        <p:tgtEl>
                                          <p:spTgt spid="41987">
                                            <p:txEl>
                                              <p:pRg st="4" end="4"/>
                                            </p:txEl>
                                          </p:spTgt>
                                        </p:tgtEl>
                                      </p:cBhvr>
                                    </p:animEffect>
                                    <p:anim calcmode="lin" valueType="num">
                                      <p:cBhvr>
                                        <p:cTn id="23"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fade">
                                      <p:cBhvr>
                                        <p:cTn id="27" dur="1000"/>
                                        <p:tgtEl>
                                          <p:spTgt spid="41987">
                                            <p:txEl>
                                              <p:pRg st="5" end="5"/>
                                            </p:txEl>
                                          </p:spTgt>
                                        </p:tgtEl>
                                      </p:cBhvr>
                                    </p:animEffect>
                                    <p:anim calcmode="lin" valueType="num">
                                      <p:cBhvr>
                                        <p:cTn id="28"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1987">
                                            <p:txEl>
                                              <p:pRg st="6" end="6"/>
                                            </p:txEl>
                                          </p:spTgt>
                                        </p:tgtEl>
                                        <p:attrNameLst>
                                          <p:attrName>style.visibility</p:attrName>
                                        </p:attrNameLst>
                                      </p:cBhvr>
                                      <p:to>
                                        <p:strVal val="visible"/>
                                      </p:to>
                                    </p:set>
                                    <p:animEffect transition="in" filter="fade">
                                      <p:cBhvr>
                                        <p:cTn id="32" dur="1000"/>
                                        <p:tgtEl>
                                          <p:spTgt spid="41987">
                                            <p:txEl>
                                              <p:pRg st="6" end="6"/>
                                            </p:txEl>
                                          </p:spTgt>
                                        </p:tgtEl>
                                      </p:cBhvr>
                                    </p:animEffect>
                                    <p:anim calcmode="lin" valueType="num">
                                      <p:cBhvr>
                                        <p:cTn id="33"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7A2F5341-B294-4968-88C0-16167360A41F}"/>
              </a:ext>
            </a:extLst>
          </p:cNvPr>
          <p:cNvSpPr>
            <a:spLocks noGrp="1" noChangeArrowheads="1"/>
          </p:cNvSpPr>
          <p:nvPr>
            <p:ph type="body" idx="1"/>
          </p:nvPr>
        </p:nvSpPr>
        <p:spPr>
          <a:xfrm>
            <a:off x="609600" y="1556792"/>
            <a:ext cx="10972800" cy="3960441"/>
          </a:xfrm>
        </p:spPr>
        <p:txBody>
          <a:bodyPr/>
          <a:lstStyle/>
          <a:p>
            <a:pPr marL="609600" indent="-609600">
              <a:lnSpc>
                <a:spcPct val="90000"/>
              </a:lnSpc>
              <a:buFont typeface="Wingdings" panose="05000000000000000000" pitchFamily="2" charset="2"/>
              <a:buAutoNum type="arabicPeriod" startAt="2"/>
            </a:pPr>
            <a:r>
              <a:rPr lang="en-US" altLang="en-US" dirty="0">
                <a:solidFill>
                  <a:srgbClr val="003399"/>
                </a:solidFill>
              </a:rPr>
              <a:t>Alliance structure</a:t>
            </a:r>
          </a:p>
          <a:p>
            <a:pPr marL="609600" indent="-609600">
              <a:lnSpc>
                <a:spcPct val="90000"/>
              </a:lnSpc>
            </a:pPr>
            <a:r>
              <a:rPr lang="en-US" altLang="en-US" dirty="0"/>
              <a:t>The alliance should</a:t>
            </a:r>
          </a:p>
          <a:p>
            <a:pPr marL="990600" lvl="1" indent="-533400">
              <a:lnSpc>
                <a:spcPct val="90000"/>
              </a:lnSpc>
            </a:pPr>
            <a:r>
              <a:rPr lang="en-US" altLang="en-US" sz="3000" dirty="0"/>
              <a:t>Make it difficult to transfer technology not meant to be transferred</a:t>
            </a:r>
          </a:p>
          <a:p>
            <a:pPr marL="990600" lvl="1" indent="-533400">
              <a:lnSpc>
                <a:spcPct val="90000"/>
              </a:lnSpc>
            </a:pPr>
            <a:r>
              <a:rPr lang="en-US" altLang="en-US" sz="3000" dirty="0"/>
              <a:t>Have contractual safeguards to guard against the risk of opportunism by a partner</a:t>
            </a:r>
          </a:p>
          <a:p>
            <a:pPr marL="990600" lvl="1" indent="-533400">
              <a:lnSpc>
                <a:spcPct val="90000"/>
              </a:lnSpc>
            </a:pPr>
            <a:r>
              <a:rPr lang="en-US" altLang="en-US" sz="3000" dirty="0"/>
              <a:t>Allow for skills and technology swaps with equitable gains </a:t>
            </a:r>
          </a:p>
          <a:p>
            <a:pPr marL="990600" lvl="1" indent="-533400">
              <a:lnSpc>
                <a:spcPct val="90000"/>
              </a:lnSpc>
            </a:pPr>
            <a:r>
              <a:rPr lang="en-US" altLang="en-US" sz="3000" dirty="0"/>
              <a:t>Minimize the risk of opportunism by an alliance partner </a:t>
            </a:r>
          </a:p>
        </p:txBody>
      </p:sp>
      <p:sp>
        <p:nvSpPr>
          <p:cNvPr id="3" name="Rectangle 2">
            <a:extLst>
              <a:ext uri="{FF2B5EF4-FFF2-40B4-BE49-F238E27FC236}">
                <a16:creationId xmlns:a16="http://schemas.microsoft.com/office/drawing/2014/main" id="{A37EBD9F-AAFF-E5DF-0351-AB7652354621}"/>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DCF46A3D-72EC-1852-0D45-4F7921EF24A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B0C22D7E-3CFF-B78F-F45B-186408AED0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572578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1000"/>
                                        <p:tgtEl>
                                          <p:spTgt spid="44035">
                                            <p:txEl>
                                              <p:pRg st="1" end="1"/>
                                            </p:txEl>
                                          </p:spTgt>
                                        </p:tgtEl>
                                      </p:cBhvr>
                                    </p:animEffect>
                                    <p:anim calcmode="lin" valueType="num">
                                      <p:cBhvr>
                                        <p:cTn id="13"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40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1000"/>
                                        <p:tgtEl>
                                          <p:spTgt spid="44035">
                                            <p:txEl>
                                              <p:pRg st="2" end="2"/>
                                            </p:txEl>
                                          </p:spTgt>
                                        </p:tgtEl>
                                      </p:cBhvr>
                                    </p:animEffect>
                                    <p:anim calcmode="lin" valueType="num">
                                      <p:cBhvr>
                                        <p:cTn id="18"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40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1000"/>
                                        <p:tgtEl>
                                          <p:spTgt spid="44035">
                                            <p:txEl>
                                              <p:pRg st="3" end="3"/>
                                            </p:txEl>
                                          </p:spTgt>
                                        </p:tgtEl>
                                      </p:cBhvr>
                                    </p:animEffect>
                                    <p:anim calcmode="lin" valueType="num">
                                      <p:cBhvr>
                                        <p:cTn id="23"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40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1000"/>
                                        <p:tgtEl>
                                          <p:spTgt spid="44035">
                                            <p:txEl>
                                              <p:pRg st="4" end="4"/>
                                            </p:txEl>
                                          </p:spTgt>
                                        </p:tgtEl>
                                      </p:cBhvr>
                                    </p:animEffect>
                                    <p:anim calcmode="lin" valueType="num">
                                      <p:cBhvr>
                                        <p:cTn id="28"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40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1000"/>
                                        <p:tgtEl>
                                          <p:spTgt spid="44035">
                                            <p:txEl>
                                              <p:pRg st="5" end="5"/>
                                            </p:txEl>
                                          </p:spTgt>
                                        </p:tgtEl>
                                      </p:cBhvr>
                                    </p:animEffect>
                                    <p:anim calcmode="lin" valueType="num">
                                      <p:cBhvr>
                                        <p:cTn id="3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628801"/>
            <a:ext cx="10972800" cy="3888432"/>
          </a:xfrm>
        </p:spPr>
        <p:txBody>
          <a:bodyPr/>
          <a:lstStyle/>
          <a:p>
            <a:pPr marL="609600" indent="-609600" algn="just">
              <a:lnSpc>
                <a:spcPct val="90000"/>
              </a:lnSpc>
              <a:buFont typeface="Wingdings" panose="05000000000000000000" pitchFamily="2" charset="2"/>
              <a:buAutoNum type="arabicPeriod" startAt="3"/>
            </a:pPr>
            <a:r>
              <a:rPr lang="en-US" altLang="en-US" dirty="0">
                <a:solidFill>
                  <a:srgbClr val="003399"/>
                </a:solidFill>
              </a:rPr>
              <a:t>The manner in which the alliance is managed</a:t>
            </a:r>
          </a:p>
          <a:p>
            <a:pPr marL="609600" indent="-609600" algn="just">
              <a:lnSpc>
                <a:spcPct val="90000"/>
              </a:lnSpc>
            </a:pPr>
            <a:r>
              <a:rPr lang="en-US" altLang="en-US" dirty="0"/>
              <a:t>Requires </a:t>
            </a:r>
          </a:p>
          <a:p>
            <a:pPr marL="990600" lvl="1" indent="-533400" algn="just">
              <a:lnSpc>
                <a:spcPct val="90000"/>
              </a:lnSpc>
            </a:pPr>
            <a:r>
              <a:rPr lang="en-US" altLang="en-US" sz="3200" dirty="0"/>
              <a:t>Interpersonal relationships between managers</a:t>
            </a:r>
          </a:p>
          <a:p>
            <a:pPr marL="1371600" lvl="2" indent="-457200" algn="just">
              <a:lnSpc>
                <a:spcPct val="90000"/>
              </a:lnSpc>
            </a:pPr>
            <a:r>
              <a:rPr lang="en-US" altLang="en-US" sz="3200" dirty="0"/>
              <a:t>Cultural sensitivity is important</a:t>
            </a:r>
          </a:p>
          <a:p>
            <a:pPr marL="990600" lvl="1" indent="-533400" algn="just">
              <a:lnSpc>
                <a:spcPct val="90000"/>
              </a:lnSpc>
            </a:pPr>
            <a:r>
              <a:rPr lang="en-US" altLang="en-US" sz="3200" dirty="0"/>
              <a:t>Learning from alliance partners</a:t>
            </a:r>
          </a:p>
          <a:p>
            <a:pPr marL="1371600" lvl="2" indent="-457200" algn="just">
              <a:lnSpc>
                <a:spcPct val="90000"/>
              </a:lnSpc>
            </a:pPr>
            <a:r>
              <a:rPr lang="en-US" altLang="en-US" sz="3200" dirty="0"/>
              <a:t>Knowledge must then be diffused through the organization</a:t>
            </a:r>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751E574C-E875-0625-4F39-294A0ADC1A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EB6D7E43-462C-D2E2-66BE-FF2C3B0188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469937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3096-7F68-2E89-8DAD-EFED8D1CDB99}"/>
              </a:ext>
            </a:extLst>
          </p:cNvPr>
          <p:cNvSpPr>
            <a:spLocks noGrp="1"/>
          </p:cNvSpPr>
          <p:nvPr>
            <p:ph type="title"/>
          </p:nvPr>
        </p:nvSpPr>
        <p:spPr>
          <a:xfrm>
            <a:off x="1981200" y="274639"/>
            <a:ext cx="8229600" cy="444453"/>
          </a:xfrm>
        </p:spPr>
        <p:txBody>
          <a:bodyPr>
            <a:normAutofit fontScale="90000"/>
          </a:bodyPr>
          <a:lstStyle/>
          <a:p>
            <a:pPr eaLnBrk="1" hangingPunct="1"/>
            <a:r>
              <a:rPr lang="en-US" sz="3600" b="1" dirty="0">
                <a:solidFill>
                  <a:schemeClr val="tx2">
                    <a:lumMod val="75000"/>
                  </a:schemeClr>
                </a:solidFill>
              </a:rPr>
              <a:t>Joint Venture / Strategic Alliance</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22FEEBCB-0BDC-0272-F151-AC76B6A47D4E}"/>
              </a:ext>
            </a:extLst>
          </p:cNvPr>
          <p:cNvSpPr>
            <a:spLocks noGrp="1"/>
          </p:cNvSpPr>
          <p:nvPr>
            <p:ph idx="1"/>
          </p:nvPr>
        </p:nvSpPr>
        <p:spPr>
          <a:xfrm>
            <a:off x="1892424" y="969887"/>
            <a:ext cx="8229600" cy="1249531"/>
          </a:xfrm>
        </p:spPr>
        <p:txBody>
          <a:bodyPr>
            <a:normAutofit fontScale="70000" lnSpcReduction="20000"/>
          </a:bodyPr>
          <a:lstStyle/>
          <a:p>
            <a:pPr algn="l"/>
            <a:r>
              <a:rPr lang="en-US" b="0" i="0" dirty="0">
                <a:solidFill>
                  <a:srgbClr val="000000"/>
                </a:solidFill>
                <a:effectLst/>
                <a:latin typeface="ff3"/>
              </a:rPr>
              <a:t>Two </a:t>
            </a:r>
            <a:r>
              <a:rPr lang="en-US" b="0" i="0" dirty="0">
                <a:effectLst/>
                <a:latin typeface="ff3"/>
              </a:rPr>
              <a:t>or more firms agree to work together with shared ownership for mutual benefits. </a:t>
            </a:r>
            <a:r>
              <a:rPr lang="en-US" b="0" i="0" dirty="0">
                <a:effectLst/>
                <a:latin typeface="Lawpath"/>
              </a:rPr>
              <a:t>A joint venture (JV) refers to a business arrangement that involves two or more parties that collaborate to carry out a specific project or task.</a:t>
            </a:r>
            <a:endParaRPr lang="en-US" b="0" i="0" dirty="0">
              <a:effectLst/>
              <a:latin typeface="ff3"/>
            </a:endParaRPr>
          </a:p>
          <a:p>
            <a:endParaRPr lang="en-GB" dirty="0"/>
          </a:p>
        </p:txBody>
      </p:sp>
      <p:graphicFrame>
        <p:nvGraphicFramePr>
          <p:cNvPr id="4" name="Table 4">
            <a:extLst>
              <a:ext uri="{FF2B5EF4-FFF2-40B4-BE49-F238E27FC236}">
                <a16:creationId xmlns:a16="http://schemas.microsoft.com/office/drawing/2014/main" id="{859C57E1-556C-5521-9AE7-E8650FCEE139}"/>
              </a:ext>
            </a:extLst>
          </p:cNvPr>
          <p:cNvGraphicFramePr>
            <a:graphicFrameLocks noGrp="1"/>
          </p:cNvGraphicFramePr>
          <p:nvPr/>
        </p:nvGraphicFramePr>
        <p:xfrm>
          <a:off x="2888202" y="2219417"/>
          <a:ext cx="7411374" cy="3205480"/>
        </p:xfrm>
        <a:graphic>
          <a:graphicData uri="http://schemas.openxmlformats.org/drawingml/2006/table">
            <a:tbl>
              <a:tblPr firstRow="1" bandRow="1">
                <a:tableStyleId>{5C22544A-7EE6-4342-B048-85BDC9FD1C3A}</a:tableStyleId>
              </a:tblPr>
              <a:tblGrid>
                <a:gridCol w="3705687">
                  <a:extLst>
                    <a:ext uri="{9D8B030D-6E8A-4147-A177-3AD203B41FA5}">
                      <a16:colId xmlns:a16="http://schemas.microsoft.com/office/drawing/2014/main" val="4288267325"/>
                    </a:ext>
                  </a:extLst>
                </a:gridCol>
                <a:gridCol w="3705687">
                  <a:extLst>
                    <a:ext uri="{9D8B030D-6E8A-4147-A177-3AD203B41FA5}">
                      <a16:colId xmlns:a16="http://schemas.microsoft.com/office/drawing/2014/main" val="1297319680"/>
                    </a:ext>
                  </a:extLst>
                </a:gridCol>
              </a:tblGrid>
              <a:tr h="370840">
                <a:tc>
                  <a:txBody>
                    <a:bodyPr/>
                    <a:lstStyle/>
                    <a:p>
                      <a:r>
                        <a:rPr lang="en-US" dirty="0"/>
                        <a:t>Advantages</a:t>
                      </a:r>
                      <a:endParaRPr lang="en-GB" dirty="0"/>
                    </a:p>
                  </a:txBody>
                  <a:tcPr/>
                </a:tc>
                <a:tc>
                  <a:txBody>
                    <a:bodyPr/>
                    <a:lstStyle/>
                    <a:p>
                      <a:r>
                        <a:rPr lang="en-US"/>
                        <a:t>Disadvantages</a:t>
                      </a:r>
                      <a:endParaRPr lang="en-GB" dirty="0"/>
                    </a:p>
                  </a:txBody>
                  <a:tcPr/>
                </a:tc>
                <a:extLst>
                  <a:ext uri="{0D108BD9-81ED-4DB2-BD59-A6C34878D82A}">
                    <a16:rowId xmlns:a16="http://schemas.microsoft.com/office/drawing/2014/main" val="2094637281"/>
                  </a:ext>
                </a:extLst>
              </a:tr>
              <a:tr h="370840">
                <a:tc>
                  <a:txBody>
                    <a:bodyPr/>
                    <a:lstStyle/>
                    <a:p>
                      <a:pPr fontAlgn="base"/>
                      <a:r>
                        <a:rPr lang="en-US" sz="1350" b="0" i="0" kern="1200" dirty="0">
                          <a:solidFill>
                            <a:schemeClr val="dk1"/>
                          </a:solidFill>
                          <a:effectLst/>
                          <a:latin typeface="+mn-lt"/>
                          <a:ea typeface="+mn-ea"/>
                          <a:cs typeface="+mn-cs"/>
                        </a:rPr>
                        <a:t>Provide businesses with growth opportunities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Available to businesses of all sizes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Are temporary agreements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Provide businesses with the chance to work together and pool resources and expertise </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Allow businesses to save money as funding and resources from several businesses will be utilized</a:t>
                      </a:r>
                    </a:p>
                    <a:p>
                      <a:endParaRPr lang="en-GB" dirty="0"/>
                    </a:p>
                  </a:txBody>
                  <a:tcPr/>
                </a:tc>
                <a:tc>
                  <a:txBody>
                    <a:bodyPr/>
                    <a:lstStyle/>
                    <a:p>
                      <a:pPr fontAlgn="base"/>
                      <a:r>
                        <a:rPr lang="en-US" sz="1350" b="0" i="0" kern="1200" dirty="0">
                          <a:solidFill>
                            <a:schemeClr val="dk1"/>
                          </a:solidFill>
                          <a:effectLst/>
                          <a:latin typeface="+mn-lt"/>
                          <a:ea typeface="+mn-ea"/>
                          <a:cs typeface="+mn-cs"/>
                        </a:rPr>
                        <a:t>There may be differences in the management styles of the parties involved, which could influence their expectations.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In order for a joint venture to succeed, due diligence must be performed beforehand, including feasibility studies, analysis, and research.</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There could be unequal contributions that are made towards the joint venture that could lead to conflict between the parties involved</a:t>
                      </a:r>
                    </a:p>
                    <a:p>
                      <a:endParaRPr lang="en-GB" dirty="0"/>
                    </a:p>
                  </a:txBody>
                  <a:tcPr/>
                </a:tc>
                <a:extLst>
                  <a:ext uri="{0D108BD9-81ED-4DB2-BD59-A6C34878D82A}">
                    <a16:rowId xmlns:a16="http://schemas.microsoft.com/office/drawing/2014/main" val="1958826057"/>
                  </a:ext>
                </a:extLst>
              </a:tr>
            </a:tbl>
          </a:graphicData>
        </a:graphic>
      </p:graphicFrame>
    </p:spTree>
    <p:extLst>
      <p:ext uri="{BB962C8B-B14F-4D97-AF65-F5344CB8AC3E}">
        <p14:creationId xmlns:p14="http://schemas.microsoft.com/office/powerpoint/2010/main" val="2092798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1A60-56FE-DFB0-EFC3-4D89C5E5085E}"/>
              </a:ext>
            </a:extLst>
          </p:cNvPr>
          <p:cNvSpPr>
            <a:spLocks noGrp="1"/>
          </p:cNvSpPr>
          <p:nvPr>
            <p:ph type="title"/>
          </p:nvPr>
        </p:nvSpPr>
        <p:spPr/>
        <p:txBody>
          <a:bodyPr/>
          <a:lstStyle/>
          <a:p>
            <a:pPr eaLnBrk="1" hangingPunct="1"/>
            <a:r>
              <a:rPr lang="en-US" sz="3600" b="1" dirty="0">
                <a:solidFill>
                  <a:schemeClr val="tx2">
                    <a:lumMod val="75000"/>
                  </a:schemeClr>
                </a:solidFill>
              </a:rPr>
              <a:t>Difference between JV and SA </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61E3B13F-8F02-8423-1A11-DD3B7A7D5D35}"/>
              </a:ext>
            </a:extLst>
          </p:cNvPr>
          <p:cNvPicPr>
            <a:picLocks noChangeAspect="1"/>
          </p:cNvPicPr>
          <p:nvPr/>
        </p:nvPicPr>
        <p:blipFill>
          <a:blip r:embed="rId2"/>
          <a:stretch>
            <a:fillRect/>
          </a:stretch>
        </p:blipFill>
        <p:spPr>
          <a:xfrm>
            <a:off x="2724150" y="1484784"/>
            <a:ext cx="6275133" cy="3890937"/>
          </a:xfrm>
          <a:prstGeom prst="rect">
            <a:avLst/>
          </a:prstGeom>
        </p:spPr>
      </p:pic>
    </p:spTree>
    <p:extLst>
      <p:ext uri="{BB962C8B-B14F-4D97-AF65-F5344CB8AC3E}">
        <p14:creationId xmlns:p14="http://schemas.microsoft.com/office/powerpoint/2010/main" val="2188256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82BB-B244-AE16-A150-2981FAF51B2B}"/>
              </a:ext>
            </a:extLst>
          </p:cNvPr>
          <p:cNvSpPr>
            <a:spLocks noGrp="1"/>
          </p:cNvSpPr>
          <p:nvPr>
            <p:ph type="title"/>
          </p:nvPr>
        </p:nvSpPr>
        <p:spPr>
          <a:xfrm>
            <a:off x="1981200" y="274638"/>
            <a:ext cx="8229600" cy="701906"/>
          </a:xfrm>
        </p:spPr>
        <p:txBody>
          <a:bodyPr>
            <a:normAutofit/>
          </a:bodyPr>
          <a:lstStyle/>
          <a:p>
            <a:pPr eaLnBrk="1" hangingPunct="1"/>
            <a:r>
              <a:rPr lang="en-US" sz="3600" b="1" dirty="0">
                <a:solidFill>
                  <a:schemeClr val="tx2">
                    <a:lumMod val="75000"/>
                  </a:schemeClr>
                </a:solidFill>
              </a:rPr>
              <a:t>FDI (Foreign Direct Investment)</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5BC1C7F1-C5A3-2766-4BB4-BF8C03280C8F}"/>
              </a:ext>
            </a:extLst>
          </p:cNvPr>
          <p:cNvSpPr>
            <a:spLocks noGrp="1"/>
          </p:cNvSpPr>
          <p:nvPr>
            <p:ph idx="1"/>
          </p:nvPr>
        </p:nvSpPr>
        <p:spPr/>
        <p:txBody>
          <a:bodyPr>
            <a:normAutofit fontScale="92500" lnSpcReduction="20000"/>
          </a:bodyPr>
          <a:lstStyle/>
          <a:p>
            <a:pPr algn="l"/>
            <a:r>
              <a:rPr lang="en-US" b="0" i="0" dirty="0">
                <a:solidFill>
                  <a:srgbClr val="000000"/>
                </a:solidFill>
                <a:effectLst/>
                <a:latin typeface="ff3"/>
              </a:rPr>
              <a:t>Exporting, international licensing, international franchising and other specialized methods allow a firm to enter global markets without investing in foreign factories or facilities. </a:t>
            </a:r>
          </a:p>
          <a:p>
            <a:pPr algn="l"/>
            <a:r>
              <a:rPr lang="en-US" b="0" i="0" dirty="0">
                <a:solidFill>
                  <a:srgbClr val="000000"/>
                </a:solidFill>
                <a:effectLst/>
                <a:latin typeface="ff3"/>
              </a:rPr>
              <a:t>However, some big business groups prefer to invest or establish </a:t>
            </a:r>
            <a:endParaRPr lang="en-US" b="0" i="0" dirty="0">
              <a:solidFill>
                <a:srgbClr val="000000"/>
              </a:solidFill>
              <a:effectLst/>
              <a:latin typeface="ff5"/>
            </a:endParaRPr>
          </a:p>
          <a:p>
            <a:pPr algn="l"/>
            <a:r>
              <a:rPr lang="en-US" b="0" i="0" dirty="0">
                <a:solidFill>
                  <a:srgbClr val="000000"/>
                </a:solidFill>
                <a:effectLst/>
                <a:latin typeface="ff3"/>
              </a:rPr>
              <a:t>their own production facilities or factories in foreign countries (</a:t>
            </a:r>
            <a:r>
              <a:rPr lang="en-US" b="0" i="0" dirty="0" err="1">
                <a:solidFill>
                  <a:srgbClr val="000000"/>
                </a:solidFill>
                <a:effectLst/>
                <a:latin typeface="ff3"/>
              </a:rPr>
              <a:t>i.e</a:t>
            </a:r>
            <a:r>
              <a:rPr lang="en-US" b="0" i="0" dirty="0">
                <a:solidFill>
                  <a:srgbClr val="000000"/>
                </a:solidFill>
                <a:effectLst/>
                <a:latin typeface="ff3"/>
              </a:rPr>
              <a:t> : host countries)</a:t>
            </a:r>
          </a:p>
          <a:p>
            <a:pPr algn="l"/>
            <a:r>
              <a:rPr lang="en-US" b="0" i="0" dirty="0">
                <a:solidFill>
                  <a:srgbClr val="000000"/>
                </a:solidFill>
                <a:effectLst/>
                <a:latin typeface="ff3"/>
              </a:rPr>
              <a:t>They also want to control all works (e.g. assets, sales, profit, human resource, purchase, procurement, etc.) with ownership. </a:t>
            </a:r>
          </a:p>
          <a:p>
            <a:pPr algn="l"/>
            <a:r>
              <a:rPr lang="en-US" b="0" i="0" dirty="0">
                <a:solidFill>
                  <a:srgbClr val="000000"/>
                </a:solidFill>
                <a:effectLst/>
                <a:latin typeface="ff3"/>
              </a:rPr>
              <a:t>FDI is an ultimate foreign market entry mode for a company</a:t>
            </a:r>
            <a:endParaRPr lang="en-US" b="0" i="0" dirty="0">
              <a:solidFill>
                <a:srgbClr val="000000"/>
              </a:solidFill>
              <a:effectLst/>
              <a:latin typeface="ff5"/>
            </a:endParaRPr>
          </a:p>
          <a:p>
            <a:endParaRPr lang="en-GB" dirty="0"/>
          </a:p>
        </p:txBody>
      </p:sp>
    </p:spTree>
    <p:extLst>
      <p:ext uri="{BB962C8B-B14F-4D97-AF65-F5344CB8AC3E}">
        <p14:creationId xmlns:p14="http://schemas.microsoft.com/office/powerpoint/2010/main" val="2934992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Direct Investment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Foreign direct investment</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occurs when a firm invests directly in new facilities to produce and/or market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rPr>
              <a:t>t</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he firm becomes a </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multinational enterprise</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FDI can be in the form of</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srgbClr val="003399"/>
                </a:solidFill>
                <a:latin typeface="Myriad Pro"/>
              </a:rPr>
              <a:t>G</a:t>
            </a:r>
            <a:r>
              <a:rPr kumimoji="0" lang="en-US" altLang="en-US" sz="2800" b="0" i="0" u="none" strike="noStrike" kern="1200" cap="none" spc="0" normalizeH="0" baseline="0" noProof="0" dirty="0" err="1">
                <a:ln>
                  <a:noFill/>
                </a:ln>
                <a:solidFill>
                  <a:srgbClr val="003399"/>
                </a:solidFill>
                <a:effectLst/>
                <a:uLnTx/>
                <a:uFillTx/>
                <a:latin typeface="Myriad Pro"/>
                <a:ea typeface="+mn-ea"/>
                <a:cs typeface="+mn-cs"/>
              </a:rPr>
              <a:t>reenfield</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 investments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 the establishment of a wholly new operation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rPr>
              <a:t>A</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cquisitions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or mergers with existing firms in the foreign country</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Most cross-border investment is in the form of mergers and acquisitions rather than greenfield investments</a:t>
            </a:r>
            <a:endParaRPr kumimoji="0" lang="en-US"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4114A43-0002-95E2-363D-023E6957B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15797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Direct Investment (FDI)</a:t>
            </a:r>
          </a:p>
        </p:txBody>
      </p:sp>
      <p:pic>
        <p:nvPicPr>
          <p:cNvPr id="2" name="Online Media 1" title="Foreign Direct Investment Explained">
            <a:hlinkClick r:id="" action="ppaction://media"/>
            <a:extLst>
              <a:ext uri="{FF2B5EF4-FFF2-40B4-BE49-F238E27FC236}">
                <a16:creationId xmlns:a16="http://schemas.microsoft.com/office/drawing/2014/main" id="{7E762943-AD96-79F6-4D53-B8114DEE2760}"/>
              </a:ext>
            </a:extLst>
          </p:cNvPr>
          <p:cNvPicPr>
            <a:picLocks noRot="1" noChangeAspect="1"/>
          </p:cNvPicPr>
          <p:nvPr>
            <a:videoFile r:link="rId1"/>
          </p:nvPr>
        </p:nvPicPr>
        <p:blipFill>
          <a:blip r:embed="rId4"/>
          <a:stretch>
            <a:fillRect/>
          </a:stretch>
        </p:blipFill>
        <p:spPr>
          <a:xfrm>
            <a:off x="2147829" y="879001"/>
            <a:ext cx="7896342" cy="4461434"/>
          </a:xfrm>
          <a:prstGeom prst="rect">
            <a:avLst/>
          </a:prstGeom>
        </p:spPr>
      </p:pic>
      <p:sp>
        <p:nvSpPr>
          <p:cNvPr id="4" name="TextBox 3">
            <a:extLst>
              <a:ext uri="{FF2B5EF4-FFF2-40B4-BE49-F238E27FC236}">
                <a16:creationId xmlns:a16="http://schemas.microsoft.com/office/drawing/2014/main" id="{99CC8EBE-E4CD-A9F9-8431-556D129589A0}"/>
              </a:ext>
            </a:extLst>
          </p:cNvPr>
          <p:cNvSpPr txBox="1"/>
          <p:nvPr/>
        </p:nvSpPr>
        <p:spPr>
          <a:xfrm>
            <a:off x="3049089" y="5345668"/>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https://www.youtube.com/watch?v=QI8zEyplFn4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3" name="Footer Placeholder 1">
            <a:extLst>
              <a:ext uri="{FF2B5EF4-FFF2-40B4-BE49-F238E27FC236}">
                <a16:creationId xmlns:a16="http://schemas.microsoft.com/office/drawing/2014/main" id="{C48F4C73-2CCC-4A72-1673-565F2507D3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68927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40768"/>
            <a:ext cx="10621181"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flow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amount of FDI undertaken over a given time period </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lang="en-US" altLang="en-US" sz="3200" dirty="0">
                <a:solidFill>
                  <a:srgbClr val="003399"/>
                </a:solidFill>
                <a:latin typeface="Myriad Pro"/>
              </a:rPr>
              <a:t>O</a:t>
            </a:r>
            <a:r>
              <a:rPr kumimoji="0" lang="en-US" altLang="en-US" sz="3200" b="0" i="0" u="none" strike="noStrike" kern="1200" cap="none" spc="0" normalizeH="0" baseline="0" noProof="0" dirty="0" err="1">
                <a:ln>
                  <a:noFill/>
                </a:ln>
                <a:solidFill>
                  <a:srgbClr val="003399"/>
                </a:solidFill>
                <a:effectLst/>
                <a:uLnTx/>
                <a:uFillTx/>
                <a:latin typeface="Myriad Pro"/>
                <a:ea typeface="+mn-ea"/>
                <a:cs typeface="+mn-cs"/>
              </a:rPr>
              <a:t>utflows</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out of a country</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lang="en-US" altLang="en-US" sz="3200" dirty="0">
                <a:solidFill>
                  <a:srgbClr val="003399"/>
                </a:solidFill>
                <a:latin typeface="Myriad Pro"/>
              </a:rPr>
              <a:t>I</a:t>
            </a:r>
            <a:r>
              <a:rPr kumimoji="0" lang="en-US" altLang="en-US" sz="3200" b="0" i="0" u="none" strike="noStrike" kern="1200" cap="none" spc="0" normalizeH="0" baseline="0" noProof="0" dirty="0" err="1">
                <a:ln>
                  <a:noFill/>
                </a:ln>
                <a:solidFill>
                  <a:srgbClr val="003399"/>
                </a:solidFill>
                <a:effectLst/>
                <a:uLnTx/>
                <a:uFillTx/>
                <a:latin typeface="Myriad Pro"/>
                <a:ea typeface="+mn-ea"/>
                <a:cs typeface="+mn-cs"/>
              </a:rPr>
              <a:t>nflows</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into a country</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stock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total accumulated value of foreign-owned assets at a given time  </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Both the flow and stock of FDI have increased over the last 30 years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8190876-2F3D-1DA2-6199-04AB49477A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845256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6484285" y="3328748"/>
            <a:ext cx="3183873" cy="648072"/>
          </a:xfrm>
        </p:spPr>
        <p:txBody>
          <a:bodyPr/>
          <a:lstStyle/>
          <a:p>
            <a:pPr marL="0" indent="0" algn="just">
              <a:buClr>
                <a:schemeClr val="tx1"/>
              </a:buClr>
              <a:buNone/>
            </a:pPr>
            <a:r>
              <a:rPr lang="en-GB" sz="1400" dirty="0">
                <a:hlinkClick r:id="rId3"/>
              </a:rPr>
              <a:t>World Investment Report | UN Trade and Development (UNCTAD)</a:t>
            </a:r>
            <a:endParaRPr lang="en-GB" sz="1400" dirty="0"/>
          </a:p>
        </p:txBody>
      </p:sp>
      <p:sp>
        <p:nvSpPr>
          <p:cNvPr id="2" name="Footer Placeholder 1">
            <a:extLst>
              <a:ext uri="{FF2B5EF4-FFF2-40B4-BE49-F238E27FC236}">
                <a16:creationId xmlns:a16="http://schemas.microsoft.com/office/drawing/2014/main" id="{BB51B17D-230C-941E-42DB-F23B3CC120E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4">
            <a:extLst>
              <a:ext uri="{FF2B5EF4-FFF2-40B4-BE49-F238E27FC236}">
                <a16:creationId xmlns:a16="http://schemas.microsoft.com/office/drawing/2014/main" id="{190A6711-D010-7487-C707-350550F6AC29}"/>
              </a:ext>
            </a:extLst>
          </p:cNvPr>
          <p:cNvPicPr>
            <a:picLocks noChangeAspect="1"/>
          </p:cNvPicPr>
          <p:nvPr/>
        </p:nvPicPr>
        <p:blipFill>
          <a:blip r:embed="rId4"/>
          <a:stretch>
            <a:fillRect/>
          </a:stretch>
        </p:blipFill>
        <p:spPr>
          <a:xfrm>
            <a:off x="4439816" y="1099574"/>
            <a:ext cx="3315884" cy="4658852"/>
          </a:xfrm>
          <a:prstGeom prst="rect">
            <a:avLst/>
          </a:prstGeom>
        </p:spPr>
      </p:pic>
    </p:spTree>
    <p:extLst>
      <p:ext uri="{BB962C8B-B14F-4D97-AF65-F5344CB8AC3E}">
        <p14:creationId xmlns:p14="http://schemas.microsoft.com/office/powerpoint/2010/main" val="14951389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911424" y="537321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1400" b="0" i="0" u="none" strike="noStrike" kern="1200" cap="none" spc="0" normalizeH="0" baseline="0" noProof="0" dirty="0">
                <a:ln>
                  <a:noFill/>
                </a:ln>
                <a:solidFill>
                  <a:srgbClr val="0000FF"/>
                </a:solidFill>
                <a:effectLst/>
                <a:uLnTx/>
                <a:uFillTx/>
                <a:latin typeface="Myriad Pro"/>
              </a:rPr>
              <a:t>FDI inflows, by region (</a:t>
            </a:r>
            <a:r>
              <a:rPr lang="en-GB" altLang="en-US" sz="1400" dirty="0">
                <a:solidFill>
                  <a:srgbClr val="0000FF"/>
                </a:solidFill>
                <a:latin typeface="Myriad Pro"/>
              </a:rPr>
              <a:t>M</a:t>
            </a:r>
            <a:r>
              <a:rPr kumimoji="0" lang="en-GB" altLang="en-US" sz="1400" b="0" i="0" u="none" strike="noStrike" kern="1200" cap="none" spc="0" normalizeH="0" baseline="0" noProof="0" dirty="0" err="1">
                <a:ln>
                  <a:noFill/>
                </a:ln>
                <a:solidFill>
                  <a:srgbClr val="0000FF"/>
                </a:solidFill>
                <a:effectLst/>
                <a:uLnTx/>
                <a:uFillTx/>
                <a:latin typeface="Myriad Pro"/>
              </a:rPr>
              <a:t>illions</a:t>
            </a:r>
            <a:r>
              <a:rPr kumimoji="0" lang="en-GB" altLang="en-US" sz="1400" b="0" i="0" u="none" strike="noStrike" kern="1200" cap="none" spc="0" normalizeH="0" baseline="0" noProof="0" dirty="0">
                <a:ln>
                  <a:noFill/>
                </a:ln>
                <a:solidFill>
                  <a:srgbClr val="0000FF"/>
                </a:solidFill>
                <a:effectLst/>
                <a:uLnTx/>
                <a:uFillTx/>
                <a:latin typeface="Myriad Pro"/>
              </a:rPr>
              <a:t> of dollars), source UN Trade and</a:t>
            </a:r>
            <a:r>
              <a:rPr kumimoji="0" lang="en-GB" altLang="en-US" sz="1400" b="0" i="0" u="none" strike="noStrike" kern="1200" cap="none" spc="0" normalizeH="0" noProof="0" dirty="0">
                <a:ln>
                  <a:noFill/>
                </a:ln>
                <a:solidFill>
                  <a:srgbClr val="0000FF"/>
                </a:solidFill>
                <a:effectLst/>
                <a:uLnTx/>
                <a:uFillTx/>
                <a:latin typeface="Myriad Pro"/>
              </a:rPr>
              <a:t> Development (UNCTAD), World investment report 2025</a:t>
            </a:r>
            <a:endParaRPr kumimoji="0" lang="en-GB" sz="12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3" name="Picture 2">
            <a:extLst>
              <a:ext uri="{FF2B5EF4-FFF2-40B4-BE49-F238E27FC236}">
                <a16:creationId xmlns:a16="http://schemas.microsoft.com/office/drawing/2014/main" id="{CF472C82-30E5-F9DE-E721-1E99738B3FBE}"/>
              </a:ext>
            </a:extLst>
          </p:cNvPr>
          <p:cNvPicPr>
            <a:picLocks noChangeAspect="1"/>
          </p:cNvPicPr>
          <p:nvPr/>
        </p:nvPicPr>
        <p:blipFill>
          <a:blip r:embed="rId3"/>
          <a:srcRect t="7754"/>
          <a:stretch>
            <a:fillRect/>
          </a:stretch>
        </p:blipFill>
        <p:spPr>
          <a:xfrm>
            <a:off x="1463117" y="944105"/>
            <a:ext cx="9265764" cy="4236478"/>
          </a:xfrm>
          <a:prstGeom prst="rect">
            <a:avLst/>
          </a:prstGeom>
        </p:spPr>
      </p:pic>
    </p:spTree>
    <p:extLst>
      <p:ext uri="{BB962C8B-B14F-4D97-AF65-F5344CB8AC3E}">
        <p14:creationId xmlns:p14="http://schemas.microsoft.com/office/powerpoint/2010/main" val="10933307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4B0EC66-CCF2-E0A6-895C-E87BC0DF2C1B}"/>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83BEE92D-00BF-A4CB-7E11-3E559F5E9C1A}"/>
              </a:ext>
            </a:extLst>
          </p:cNvPr>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2" name="Footer Placeholder 1">
            <a:extLst>
              <a:ext uri="{FF2B5EF4-FFF2-40B4-BE49-F238E27FC236}">
                <a16:creationId xmlns:a16="http://schemas.microsoft.com/office/drawing/2014/main" id="{37F34770-D6E2-CE64-66E7-B5B6CECC3D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7" name="Content Placeholder 2">
            <a:extLst>
              <a:ext uri="{FF2B5EF4-FFF2-40B4-BE49-F238E27FC236}">
                <a16:creationId xmlns:a16="http://schemas.microsoft.com/office/drawing/2014/main" id="{66AC2E4F-8CEC-CC61-963D-5C51CDD93F6A}"/>
              </a:ext>
            </a:extLst>
          </p:cNvPr>
          <p:cNvSpPr txBox="1">
            <a:spLocks/>
          </p:cNvSpPr>
          <p:nvPr/>
        </p:nvSpPr>
        <p:spPr bwMode="auto">
          <a:xfrm>
            <a:off x="911424" y="537321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1400" b="0" i="0" u="none" strike="noStrike" kern="1200" cap="none" spc="0" normalizeH="0" baseline="0" noProof="0" dirty="0">
                <a:ln>
                  <a:noFill/>
                </a:ln>
                <a:solidFill>
                  <a:srgbClr val="0000FF"/>
                </a:solidFill>
                <a:effectLst/>
                <a:uLnTx/>
                <a:uFillTx/>
                <a:latin typeface="Myriad Pro"/>
              </a:rPr>
              <a:t>FDI </a:t>
            </a:r>
            <a:r>
              <a:rPr lang="en-GB" altLang="en-US" sz="1400" dirty="0">
                <a:solidFill>
                  <a:srgbClr val="0000FF"/>
                </a:solidFill>
                <a:latin typeface="Myriad Pro"/>
              </a:rPr>
              <a:t>out</a:t>
            </a:r>
            <a:r>
              <a:rPr kumimoji="0" lang="en-GB" altLang="en-US" sz="1400" b="0" i="0" u="none" strike="noStrike" kern="1200" cap="none" spc="0" normalizeH="0" baseline="0" noProof="0" dirty="0">
                <a:ln>
                  <a:noFill/>
                </a:ln>
                <a:solidFill>
                  <a:srgbClr val="0000FF"/>
                </a:solidFill>
                <a:effectLst/>
                <a:uLnTx/>
                <a:uFillTx/>
                <a:latin typeface="Myriad Pro"/>
              </a:rPr>
              <a:t>flows, by region (</a:t>
            </a:r>
            <a:r>
              <a:rPr lang="en-GB" altLang="en-US" sz="1400" dirty="0">
                <a:solidFill>
                  <a:srgbClr val="0000FF"/>
                </a:solidFill>
                <a:latin typeface="Myriad Pro"/>
              </a:rPr>
              <a:t>M</a:t>
            </a:r>
            <a:r>
              <a:rPr kumimoji="0" lang="en-GB" altLang="en-US" sz="1400" b="0" i="0" u="none" strike="noStrike" kern="1200" cap="none" spc="0" normalizeH="0" baseline="0" noProof="0" dirty="0" err="1">
                <a:ln>
                  <a:noFill/>
                </a:ln>
                <a:solidFill>
                  <a:srgbClr val="0000FF"/>
                </a:solidFill>
                <a:effectLst/>
                <a:uLnTx/>
                <a:uFillTx/>
                <a:latin typeface="Myriad Pro"/>
              </a:rPr>
              <a:t>illions</a:t>
            </a:r>
            <a:r>
              <a:rPr kumimoji="0" lang="en-GB" altLang="en-US" sz="1400" b="0" i="0" u="none" strike="noStrike" kern="1200" cap="none" spc="0" normalizeH="0" baseline="0" noProof="0" dirty="0">
                <a:ln>
                  <a:noFill/>
                </a:ln>
                <a:solidFill>
                  <a:srgbClr val="0000FF"/>
                </a:solidFill>
                <a:effectLst/>
                <a:uLnTx/>
                <a:uFillTx/>
                <a:latin typeface="Myriad Pro"/>
              </a:rPr>
              <a:t> of dollars), source UN Trade and</a:t>
            </a:r>
            <a:r>
              <a:rPr kumimoji="0" lang="en-GB" altLang="en-US" sz="1400" b="0" i="0" u="none" strike="noStrike" kern="1200" cap="none" spc="0" normalizeH="0" noProof="0" dirty="0">
                <a:ln>
                  <a:noFill/>
                </a:ln>
                <a:solidFill>
                  <a:srgbClr val="0000FF"/>
                </a:solidFill>
                <a:effectLst/>
                <a:uLnTx/>
                <a:uFillTx/>
                <a:latin typeface="Myriad Pro"/>
              </a:rPr>
              <a:t> Development (UNCTAD), World investment report 2025</a:t>
            </a:r>
            <a:endParaRPr kumimoji="0" lang="en-GB" sz="12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9" name="Picture 8">
            <a:extLst>
              <a:ext uri="{FF2B5EF4-FFF2-40B4-BE49-F238E27FC236}">
                <a16:creationId xmlns:a16="http://schemas.microsoft.com/office/drawing/2014/main" id="{3E83CB1D-8B65-A0E8-1C89-5DAB06AC8156}"/>
              </a:ext>
            </a:extLst>
          </p:cNvPr>
          <p:cNvPicPr>
            <a:picLocks noChangeAspect="1"/>
          </p:cNvPicPr>
          <p:nvPr/>
        </p:nvPicPr>
        <p:blipFill>
          <a:blip r:embed="rId3"/>
          <a:stretch>
            <a:fillRect/>
          </a:stretch>
        </p:blipFill>
        <p:spPr>
          <a:xfrm>
            <a:off x="1322671" y="915873"/>
            <a:ext cx="9546657" cy="4427436"/>
          </a:xfrm>
          <a:prstGeom prst="rect">
            <a:avLst/>
          </a:prstGeom>
        </p:spPr>
      </p:pic>
    </p:spTree>
    <p:extLst>
      <p:ext uri="{BB962C8B-B14F-4D97-AF65-F5344CB8AC3E}">
        <p14:creationId xmlns:p14="http://schemas.microsoft.com/office/powerpoint/2010/main" val="203683655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1"/>
            <a:ext cx="12184423" cy="1323213"/>
          </a:xfrm>
        </p:spPr>
        <p:txBody>
          <a:bodyPr/>
          <a:lstStyle/>
          <a:p>
            <a:pPr eaLnBrk="1" hangingPunct="1"/>
            <a:r>
              <a:rPr lang="en-GB" altLang="en-US" sz="3600" b="1" dirty="0">
                <a:solidFill>
                  <a:schemeClr val="tx2">
                    <a:lumMod val="75000"/>
                  </a:schemeClr>
                </a:solidFill>
              </a:rPr>
              <a:t>Top Countries for FDI Inflows and Outflows </a:t>
            </a:r>
            <a:br>
              <a:rPr lang="en-GB" altLang="en-US" sz="3600" b="1" dirty="0">
                <a:solidFill>
                  <a:schemeClr val="tx2">
                    <a:lumMod val="75000"/>
                  </a:schemeClr>
                </a:solidFill>
              </a:rPr>
            </a:br>
            <a:r>
              <a:rPr lang="en-GB" altLang="en-US" sz="2400" b="1" dirty="0">
                <a:solidFill>
                  <a:schemeClr val="tx2">
                    <a:lumMod val="75000"/>
                  </a:schemeClr>
                </a:solidFill>
              </a:rPr>
              <a:t>(U.S $ billions)</a:t>
            </a:r>
            <a:endParaRPr lang="en-GB" altLang="en-US" sz="3600" b="1" dirty="0">
              <a:solidFill>
                <a:schemeClr val="tx2">
                  <a:lumMod val="75000"/>
                </a:schemeClr>
              </a:solidFill>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6F9CE663-13C6-1B52-0627-BD1EAA1FD395}"/>
              </a:ext>
            </a:extLst>
          </p:cNvPr>
          <p:cNvPicPr>
            <a:picLocks noChangeAspect="1"/>
          </p:cNvPicPr>
          <p:nvPr/>
        </p:nvPicPr>
        <p:blipFill>
          <a:blip r:embed="rId3"/>
          <a:stretch>
            <a:fillRect/>
          </a:stretch>
        </p:blipFill>
        <p:spPr>
          <a:xfrm>
            <a:off x="263351" y="1397371"/>
            <a:ext cx="5330889" cy="4050145"/>
          </a:xfrm>
          <a:prstGeom prst="rect">
            <a:avLst/>
          </a:prstGeom>
        </p:spPr>
      </p:pic>
      <p:pic>
        <p:nvPicPr>
          <p:cNvPr id="6" name="Picture 5">
            <a:extLst>
              <a:ext uri="{FF2B5EF4-FFF2-40B4-BE49-F238E27FC236}">
                <a16:creationId xmlns:a16="http://schemas.microsoft.com/office/drawing/2014/main" id="{7DFB094E-8D6F-F3F0-A5BB-915D43A30182}"/>
              </a:ext>
            </a:extLst>
          </p:cNvPr>
          <p:cNvPicPr>
            <a:picLocks noChangeAspect="1"/>
          </p:cNvPicPr>
          <p:nvPr/>
        </p:nvPicPr>
        <p:blipFill>
          <a:blip r:embed="rId4"/>
          <a:stretch>
            <a:fillRect/>
          </a:stretch>
        </p:blipFill>
        <p:spPr>
          <a:xfrm>
            <a:off x="6240016" y="1340767"/>
            <a:ext cx="5328592" cy="4106749"/>
          </a:xfrm>
          <a:prstGeom prst="rect">
            <a:avLst/>
          </a:prstGeom>
        </p:spPr>
      </p:pic>
      <p:sp>
        <p:nvSpPr>
          <p:cNvPr id="8" name="TextBox 7">
            <a:extLst>
              <a:ext uri="{FF2B5EF4-FFF2-40B4-BE49-F238E27FC236}">
                <a16:creationId xmlns:a16="http://schemas.microsoft.com/office/drawing/2014/main" id="{7183E1BB-9D84-2864-DC65-66AED16E918F}"/>
              </a:ext>
            </a:extLst>
          </p:cNvPr>
          <p:cNvSpPr txBox="1"/>
          <p:nvPr/>
        </p:nvSpPr>
        <p:spPr>
          <a:xfrm>
            <a:off x="1415480" y="5447516"/>
            <a:ext cx="9217024" cy="369332"/>
          </a:xfrm>
          <a:prstGeom prst="rect">
            <a:avLst/>
          </a:prstGeom>
          <a:noFill/>
        </p:spPr>
        <p:txBody>
          <a:bodyPr wrap="square">
            <a:spAutoFit/>
          </a:bodyPr>
          <a:lstStyle/>
          <a:p>
            <a:pPr algn="dist"/>
            <a:r>
              <a:rPr kumimoji="0" lang="en-GB" altLang="en-US" sz="1800" b="0" i="0" u="none" strike="noStrike" kern="1200" cap="none" spc="0" normalizeH="0" baseline="0" noProof="0" dirty="0">
                <a:ln>
                  <a:noFill/>
                </a:ln>
                <a:solidFill>
                  <a:srgbClr val="0000FF"/>
                </a:solidFill>
                <a:effectLst/>
                <a:uLnTx/>
                <a:uFillTx/>
                <a:latin typeface="Myriad Pro"/>
              </a:rPr>
              <a:t>Source: UN Trade and</a:t>
            </a:r>
            <a:r>
              <a:rPr kumimoji="0" lang="en-GB" altLang="en-US" sz="1800" b="0" i="0" u="none" strike="noStrike" kern="1200" cap="none" spc="0" normalizeH="0" noProof="0" dirty="0">
                <a:ln>
                  <a:noFill/>
                </a:ln>
                <a:solidFill>
                  <a:srgbClr val="0000FF"/>
                </a:solidFill>
                <a:effectLst/>
                <a:uLnTx/>
                <a:uFillTx/>
                <a:latin typeface="Myriad Pro"/>
              </a:rPr>
              <a:t> Development (UNCTAD), World investment report 2025</a:t>
            </a:r>
            <a:endParaRPr lang="en-GB" dirty="0"/>
          </a:p>
        </p:txBody>
      </p:sp>
    </p:spTree>
    <p:extLst>
      <p:ext uri="{BB962C8B-B14F-4D97-AF65-F5344CB8AC3E}">
        <p14:creationId xmlns:p14="http://schemas.microsoft.com/office/powerpoint/2010/main" val="1210042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The growth of FDI is a result of</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 fear of protectionism</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W</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ant to circumvent trade barriers</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Political and economic changes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D</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eregulation</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privatization, fewer restrictions on FDI</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New bilateral investment treaties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D</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esigned</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to facilitate investment </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4"/>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globalization of the world economy</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M</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any companies now view the world as their market</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N</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eed</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to be closer to their customers</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04EC822-2AA4-93F7-50F1-7A1ECA6151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47145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Choose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3399"/>
                </a:solidFill>
                <a:effectLst/>
                <a:uLnTx/>
                <a:uFillTx/>
                <a:latin typeface="Myriad Pro"/>
                <a:ea typeface="+mn-ea"/>
                <a:cs typeface="+mn-cs"/>
              </a:rPr>
              <a:t>Question: </a:t>
            </a: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Why choose FDI not exporting or licensing?</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Exporting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producing goods at home and then shipping them to the receiving country for sale </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Licensing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granting a foreign entity the right to produce and sell the firm’s product in return for a royalty fee on every unit that the foreign entity sells</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lang="en-US" altLang="en-US" sz="2000" dirty="0">
                <a:solidFill>
                  <a:srgbClr val="003399"/>
                </a:solidFill>
                <a:latin typeface="Myriad Pro"/>
              </a:rPr>
              <a:t>I</a:t>
            </a:r>
            <a:r>
              <a:rPr kumimoji="0" lang="en-US" altLang="en-US" sz="2000" b="0" i="0" u="none" strike="noStrike" kern="1200" cap="none" spc="0" normalizeH="0" baseline="0" noProof="0" dirty="0" err="1">
                <a:ln>
                  <a:noFill/>
                </a:ln>
                <a:solidFill>
                  <a:srgbClr val="003399"/>
                </a:solidFill>
                <a:effectLst/>
                <a:uLnTx/>
                <a:uFillTx/>
                <a:latin typeface="Myriad Pro"/>
                <a:ea typeface="+mn-ea"/>
                <a:cs typeface="+mn-cs"/>
              </a:rPr>
              <a:t>nternalization</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(aka </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market imperfections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a:t>
            </a: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Knickerbocker - FDI flows are a reflection of strategic rivalry between firms in the global marketplace</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lang="en-US" altLang="en-US" sz="2000" dirty="0">
                <a:solidFill>
                  <a:srgbClr val="003399"/>
                </a:solidFill>
                <a:latin typeface="Myriad Pro"/>
              </a:rPr>
              <a:t>M</a:t>
            </a:r>
            <a:r>
              <a:rPr kumimoji="0" lang="en-US" altLang="en-US" sz="2000" b="0" i="0" u="none" strike="noStrike" kern="1200" cap="none" spc="0" normalizeH="0" baseline="0" noProof="0" dirty="0" err="1">
                <a:ln>
                  <a:noFill/>
                </a:ln>
                <a:solidFill>
                  <a:srgbClr val="003399"/>
                </a:solidFill>
                <a:effectLst/>
                <a:uLnTx/>
                <a:uFillTx/>
                <a:latin typeface="Myriad Pro"/>
                <a:ea typeface="+mn-ea"/>
                <a:cs typeface="+mn-cs"/>
              </a:rPr>
              <a:t>ultipoint</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 competition</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Vernon - firms undertake FDI at particular stages in the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life cycle of</a:t>
            </a:r>
            <a:r>
              <a:rPr kumimoji="0" lang="en-US" altLang="en-US" sz="2400" b="0" i="0" u="none" strike="noStrike" kern="1200" cap="none" spc="0" normalizeH="0" baseline="0" noProof="0" dirty="0">
                <a:ln>
                  <a:noFill/>
                </a:ln>
                <a:solidFill>
                  <a:srgbClr val="959535"/>
                </a:solidFill>
                <a:effectLst/>
                <a:uLnTx/>
                <a:uFillTx/>
                <a:latin typeface="Myriad Pro"/>
                <a:ea typeface="+mn-ea"/>
                <a:cs typeface="+mn-cs"/>
              </a:rPr>
              <a:t>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a product</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CD8433E-7BEA-D8EE-30FF-44A06E6747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04172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00"/>
                                        <p:tgtEl>
                                          <p:spTgt spid="6">
                                            <p:txEl>
                                              <p:pRg st="1" end="1"/>
                                            </p:txEl>
                                          </p:spTgt>
                                        </p:tgtEl>
                                      </p:cBhvr>
                                    </p:animEffect>
                                    <p:anim calcmode="lin" valueType="num">
                                      <p:cBhvr>
                                        <p:cTn id="1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1000"/>
                                        <p:tgtEl>
                                          <p:spTgt spid="6">
                                            <p:txEl>
                                              <p:pRg st="2" end="2"/>
                                            </p:txEl>
                                          </p:spTgt>
                                        </p:tgtEl>
                                      </p:cBhvr>
                                    </p:animEffect>
                                    <p:anim calcmode="lin" valueType="num">
                                      <p:cBhvr>
                                        <p:cTn id="2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1000"/>
                                        <p:tgtEl>
                                          <p:spTgt spid="6">
                                            <p:txEl>
                                              <p:pRg st="4" end="4"/>
                                            </p:txEl>
                                          </p:spTgt>
                                        </p:tgtEl>
                                      </p:cBhvr>
                                    </p:animEffect>
                                    <p:anim calcmode="lin" valueType="num">
                                      <p:cBhvr>
                                        <p:cTn id="3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Host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Benefits of inward FDI for a host country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Resource transfer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Employment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Balance of payments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Effects on competition and economic growth</a:t>
            </a:r>
          </a:p>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Costs of inward FDI for a host country</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competition within the host nation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the balance of payments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Perceived loss of national sovereignty and autonomy</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17321FCD-52BF-EEC7-5E56-E73FDE9C4C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284891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Home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212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Benefits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positive effect on the capital account from the inward flow of foreign earnings</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employment effects that arise from outward FDI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gains from learning valuable skills from foreign markets that can subsequently be transferred back to the home country</a:t>
            </a:r>
          </a:p>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Costs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negative effect on the balance of payments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Employment may also be negatively affected if the FDI is a substitute for domestic production</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D0D436E-4E04-864E-4455-2CD88C762D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072768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Does Government Influence FDI?</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lnSpc>
                <a:spcPct val="80000"/>
              </a:lnSpc>
            </a:pPr>
            <a:r>
              <a:rPr lang="en-US" altLang="en-US" dirty="0"/>
              <a:t>Governments can encourage outward FDI</a:t>
            </a:r>
          </a:p>
          <a:p>
            <a:pPr lvl="1" algn="just">
              <a:lnSpc>
                <a:spcPct val="80000"/>
              </a:lnSpc>
            </a:pPr>
            <a:r>
              <a:rPr lang="en-US" altLang="en-US" dirty="0"/>
              <a:t>government-backed insurance programs to cover major types of foreign investment risk</a:t>
            </a:r>
          </a:p>
          <a:p>
            <a:pPr algn="just">
              <a:lnSpc>
                <a:spcPct val="80000"/>
              </a:lnSpc>
            </a:pPr>
            <a:r>
              <a:rPr lang="en-US" altLang="en-US" dirty="0"/>
              <a:t>Governments can restrict outward FDI</a:t>
            </a:r>
          </a:p>
          <a:p>
            <a:pPr lvl="1" algn="just">
              <a:lnSpc>
                <a:spcPct val="80000"/>
              </a:lnSpc>
            </a:pPr>
            <a:r>
              <a:rPr lang="en-US" altLang="en-US" dirty="0"/>
              <a:t>limit capital outflows, manipulate tax rules, or outright prohibit FDI</a:t>
            </a:r>
          </a:p>
          <a:p>
            <a:pPr algn="just">
              <a:lnSpc>
                <a:spcPct val="80000"/>
              </a:lnSpc>
            </a:pPr>
            <a:r>
              <a:rPr lang="en-US" altLang="en-US" dirty="0"/>
              <a:t>Governments can encourage inward FDI</a:t>
            </a:r>
          </a:p>
          <a:p>
            <a:pPr lvl="1" algn="just">
              <a:lnSpc>
                <a:spcPct val="80000"/>
              </a:lnSpc>
            </a:pPr>
            <a:r>
              <a:rPr lang="en-US" altLang="en-US" dirty="0"/>
              <a:t>offer incentives to foreign firms to invest in their countries</a:t>
            </a:r>
          </a:p>
          <a:p>
            <a:pPr algn="just">
              <a:lnSpc>
                <a:spcPct val="80000"/>
              </a:lnSpc>
            </a:pPr>
            <a:r>
              <a:rPr lang="en-US" altLang="en-US" dirty="0"/>
              <a:t>Governments can restrict inward FDI</a:t>
            </a:r>
          </a:p>
          <a:p>
            <a:pPr lvl="1" algn="just">
              <a:lnSpc>
                <a:spcPct val="80000"/>
              </a:lnSpc>
            </a:pPr>
            <a:r>
              <a:rPr lang="en-US" altLang="en-US" dirty="0"/>
              <a:t>use ownership restraints and performance requirements </a:t>
            </a:r>
          </a:p>
          <a:p>
            <a:pPr algn="just"/>
            <a:endParaRPr lang="en-US" sz="3600" dirty="0"/>
          </a:p>
          <a:p>
            <a:pPr marL="0" indent="0" algn="just" eaLnBrk="1" hangingPunct="1">
              <a:buNone/>
              <a:defRPr/>
            </a:pPr>
            <a:endParaRPr lang="en-GB" altLang="en-US" sz="3600" dirty="0"/>
          </a:p>
        </p:txBody>
      </p:sp>
      <p:sp>
        <p:nvSpPr>
          <p:cNvPr id="2" name="Footer Placeholder 1">
            <a:extLst>
              <a:ext uri="{FF2B5EF4-FFF2-40B4-BE49-F238E27FC236}">
                <a16:creationId xmlns:a16="http://schemas.microsoft.com/office/drawing/2014/main" id="{4410ACEB-D47B-F3FE-FA27-8AA2B950288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124856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EB33-CCC9-8A64-1249-B8CCBD66DAF1}"/>
              </a:ext>
            </a:extLst>
          </p:cNvPr>
          <p:cNvSpPr>
            <a:spLocks noGrp="1"/>
          </p:cNvSpPr>
          <p:nvPr>
            <p:ph type="title"/>
          </p:nvPr>
        </p:nvSpPr>
        <p:spPr/>
        <p:txBody>
          <a:bodyPr/>
          <a:lstStyle/>
          <a:p>
            <a:pPr eaLnBrk="1" hangingPunct="1"/>
            <a:r>
              <a:rPr lang="en-US" sz="3600" b="1" dirty="0">
                <a:solidFill>
                  <a:schemeClr val="tx2">
                    <a:lumMod val="75000"/>
                  </a:schemeClr>
                </a:solidFill>
              </a:rPr>
              <a:t>Pros and Cons of FDI</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E40E6ECC-6E48-9936-B86E-65C208239050}"/>
              </a:ext>
            </a:extLst>
          </p:cNvPr>
          <p:cNvPicPr>
            <a:picLocks noChangeAspect="1"/>
          </p:cNvPicPr>
          <p:nvPr/>
        </p:nvPicPr>
        <p:blipFill>
          <a:blip r:embed="rId2"/>
          <a:stretch>
            <a:fillRect/>
          </a:stretch>
        </p:blipFill>
        <p:spPr>
          <a:xfrm>
            <a:off x="1981201" y="1240321"/>
            <a:ext cx="8229601" cy="4377358"/>
          </a:xfrm>
          <a:prstGeom prst="rect">
            <a:avLst/>
          </a:prstGeom>
          <a:ln>
            <a:solidFill>
              <a:schemeClr val="tx1"/>
            </a:solidFill>
          </a:ln>
        </p:spPr>
      </p:pic>
    </p:spTree>
    <p:extLst>
      <p:ext uri="{BB962C8B-B14F-4D97-AF65-F5344CB8AC3E}">
        <p14:creationId xmlns:p14="http://schemas.microsoft.com/office/powerpoint/2010/main" val="30829968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15467" y="0"/>
            <a:ext cx="12192000" cy="1143000"/>
          </a:xfrm>
        </p:spPr>
        <p:txBody>
          <a:bodyPr/>
          <a:lstStyle/>
          <a:p>
            <a:pPr eaLnBrk="1" hangingPunct="1"/>
            <a:r>
              <a:rPr lang="en-US" altLang="en-US" sz="3600" b="1" dirty="0">
                <a:solidFill>
                  <a:schemeClr val="tx2">
                    <a:lumMod val="75000"/>
                  </a:schemeClr>
                </a:solidFill>
              </a:rPr>
              <a:t>Greenfield Expansion / Acquisition Approach</a:t>
            </a:r>
          </a:p>
        </p:txBody>
      </p:sp>
      <p:sp>
        <p:nvSpPr>
          <p:cNvPr id="4" name="TextBox 3">
            <a:extLst>
              <a:ext uri="{FF2B5EF4-FFF2-40B4-BE49-F238E27FC236}">
                <a16:creationId xmlns:a16="http://schemas.microsoft.com/office/drawing/2014/main" id="{AD77B11E-614D-8777-3BC6-53EACD7413C4}"/>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https://www.youtube.com/watch?v=XoCRJJUXO4w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reenfield / Acquisition approach">
            <a:hlinkClick r:id="" action="ppaction://media"/>
            <a:extLst>
              <a:ext uri="{FF2B5EF4-FFF2-40B4-BE49-F238E27FC236}">
                <a16:creationId xmlns:a16="http://schemas.microsoft.com/office/drawing/2014/main" id="{334E10C0-4ACF-AB57-FAEB-EB3EBD1427B7}"/>
              </a:ext>
            </a:extLst>
          </p:cNvPr>
          <p:cNvPicPr>
            <a:picLocks noRot="1" noChangeAspect="1"/>
          </p:cNvPicPr>
          <p:nvPr>
            <a:videoFile r:link="rId1"/>
          </p:nvPr>
        </p:nvPicPr>
        <p:blipFill>
          <a:blip r:embed="rId5"/>
          <a:stretch>
            <a:fillRect/>
          </a:stretch>
        </p:blipFill>
        <p:spPr>
          <a:xfrm>
            <a:off x="2124272" y="1232972"/>
            <a:ext cx="7943455" cy="4140244"/>
          </a:xfrm>
          <a:prstGeom prst="rect">
            <a:avLst/>
          </a:prstGeom>
        </p:spPr>
      </p:pic>
      <p:sp>
        <p:nvSpPr>
          <p:cNvPr id="2" name="Footer Placeholder 1">
            <a:extLst>
              <a:ext uri="{FF2B5EF4-FFF2-40B4-BE49-F238E27FC236}">
                <a16:creationId xmlns:a16="http://schemas.microsoft.com/office/drawing/2014/main" id="{19E4B8AC-F8AF-1DFF-372F-E790E8F5CC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40991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A29DA5-FCE8-8BF7-0E8B-C69AF8DC5998}"/>
              </a:ext>
            </a:extLst>
          </p:cNvPr>
          <p:cNvSpPr/>
          <p:nvPr/>
        </p:nvSpPr>
        <p:spPr>
          <a:xfrm>
            <a:off x="119336" y="799865"/>
            <a:ext cx="11953328" cy="2160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solidFill>
                <a:srgbClr val="111111"/>
              </a:solidFill>
              <a:effectLst/>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r>
              <a:rPr lang="en-US" b="0" i="0" dirty="0">
                <a:solidFill>
                  <a:srgbClr val="111111"/>
                </a:solidFill>
                <a:effectLst/>
                <a:latin typeface="SourceSansPro"/>
              </a:rPr>
              <a:t>The term mergers and acquisitions (M&amp;A) refers to the consolidation of companies or their major business assets through financial transactions between companies.</a:t>
            </a:r>
          </a:p>
          <a:p>
            <a:endParaRPr lang="en-US" dirty="0">
              <a:solidFill>
                <a:srgbClr val="111111"/>
              </a:solidFill>
              <a:latin typeface="SourceSansPro"/>
            </a:endParaRPr>
          </a:p>
          <a:p>
            <a:r>
              <a:rPr lang="en-US" b="0" i="0" dirty="0">
                <a:solidFill>
                  <a:srgbClr val="111111"/>
                </a:solidFill>
                <a:effectLst/>
                <a:latin typeface="SourceSansPro"/>
              </a:rPr>
              <a:t>A merger  occurs when two separate entities combine forces to create a new, joint organization. Meanwhile, an acquisition refers to the takeover of one entity by another.</a:t>
            </a:r>
          </a:p>
          <a:p>
            <a:endParaRPr lang="en-US" dirty="0">
              <a:solidFill>
                <a:srgbClr val="111111"/>
              </a:solidFill>
              <a:latin typeface="SourceSansPro"/>
            </a:endParaRPr>
          </a:p>
          <a:p>
            <a:r>
              <a:rPr lang="en-US" b="0" i="0" dirty="0">
                <a:solidFill>
                  <a:srgbClr val="111111"/>
                </a:solidFill>
                <a:effectLst/>
                <a:latin typeface="SourceSansPro"/>
              </a:rPr>
              <a:t>Mergers and acquisitions may be completed to expand a company’s reach or gain market share in an attempt to create shareholder value.</a:t>
            </a: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GB" dirty="0"/>
          </a:p>
        </p:txBody>
      </p:sp>
      <p:sp>
        <p:nvSpPr>
          <p:cNvPr id="3" name="Rectangle 2">
            <a:extLst>
              <a:ext uri="{FF2B5EF4-FFF2-40B4-BE49-F238E27FC236}">
                <a16:creationId xmlns:a16="http://schemas.microsoft.com/office/drawing/2014/main" id="{A2A64400-3327-2C97-DA19-CBE0F04F6C9F}"/>
              </a:ext>
            </a:extLst>
          </p:cNvPr>
          <p:cNvSpPr/>
          <p:nvPr/>
        </p:nvSpPr>
        <p:spPr>
          <a:xfrm>
            <a:off x="59668" y="15341"/>
            <a:ext cx="12072664" cy="7200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eaLnBrk="1" hangingPunct="1"/>
            <a:r>
              <a:rPr lang="en-US" sz="3600" b="1" dirty="0">
                <a:solidFill>
                  <a:schemeClr val="tx2">
                    <a:lumMod val="75000"/>
                  </a:schemeClr>
                </a:solidFill>
                <a:latin typeface="+mj-lt"/>
                <a:ea typeface="+mj-ea"/>
                <a:cs typeface="+mj-cs"/>
              </a:rPr>
              <a:t>Mergers and Acquisition </a:t>
            </a:r>
            <a:endParaRPr lang="en-GB" sz="3600" b="1" dirty="0">
              <a:solidFill>
                <a:schemeClr val="tx2">
                  <a:lumMod val="75000"/>
                </a:schemeClr>
              </a:solidFill>
              <a:latin typeface="+mj-lt"/>
              <a:ea typeface="+mj-ea"/>
              <a:cs typeface="+mj-cs"/>
            </a:endParaRPr>
          </a:p>
        </p:txBody>
      </p:sp>
      <p:graphicFrame>
        <p:nvGraphicFramePr>
          <p:cNvPr id="5" name="Table 4">
            <a:extLst>
              <a:ext uri="{FF2B5EF4-FFF2-40B4-BE49-F238E27FC236}">
                <a16:creationId xmlns:a16="http://schemas.microsoft.com/office/drawing/2014/main" id="{D16FA61C-2B83-F13A-3702-174CA9701693}"/>
              </a:ext>
            </a:extLst>
          </p:cNvPr>
          <p:cNvGraphicFramePr>
            <a:graphicFrameLocks noGrp="1"/>
          </p:cNvGraphicFramePr>
          <p:nvPr/>
        </p:nvGraphicFramePr>
        <p:xfrm>
          <a:off x="1109533" y="2960105"/>
          <a:ext cx="9972934" cy="2745932"/>
        </p:xfrm>
        <a:graphic>
          <a:graphicData uri="http://schemas.openxmlformats.org/drawingml/2006/table">
            <a:tbl>
              <a:tblPr firstRow="1" bandRow="1">
                <a:tableStyleId>{5C22544A-7EE6-4342-B048-85BDC9FD1C3A}</a:tableStyleId>
              </a:tblPr>
              <a:tblGrid>
                <a:gridCol w="4986467">
                  <a:extLst>
                    <a:ext uri="{9D8B030D-6E8A-4147-A177-3AD203B41FA5}">
                      <a16:colId xmlns:a16="http://schemas.microsoft.com/office/drawing/2014/main" val="2568877841"/>
                    </a:ext>
                  </a:extLst>
                </a:gridCol>
                <a:gridCol w="4986467">
                  <a:extLst>
                    <a:ext uri="{9D8B030D-6E8A-4147-A177-3AD203B41FA5}">
                      <a16:colId xmlns:a16="http://schemas.microsoft.com/office/drawing/2014/main" val="2348289233"/>
                    </a:ext>
                  </a:extLst>
                </a:gridCol>
              </a:tblGrid>
              <a:tr h="4599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tx1"/>
                          </a:solidFill>
                          <a:latin typeface="+mn-lt"/>
                          <a:ea typeface="+mn-ea"/>
                          <a:cs typeface="+mn-cs"/>
                        </a:rPr>
                        <a:t>Pros</a:t>
                      </a:r>
                      <a:endParaRPr lang="en-GB" sz="1800" b="1"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Cons</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87430770"/>
                  </a:ext>
                </a:extLst>
              </a:tr>
              <a:tr h="2258542">
                <a:tc>
                  <a:txBody>
                    <a:bodyPr/>
                    <a:lstStyle/>
                    <a:p>
                      <a:pPr algn="l">
                        <a:buFont typeface="Arial" panose="020B0604020202020204" pitchFamily="34" charset="0"/>
                        <a:buChar char="•"/>
                      </a:pPr>
                      <a:r>
                        <a:rPr lang="en-US" b="0" i="0" dirty="0">
                          <a:solidFill>
                            <a:srgbClr val="000000"/>
                          </a:solidFill>
                          <a:effectLst/>
                          <a:latin typeface="inherit"/>
                        </a:rPr>
                        <a:t>Economies of scale (</a:t>
                      </a:r>
                      <a:r>
                        <a:rPr lang="en-US" sz="1800" b="0" i="0" kern="1200" dirty="0">
                          <a:solidFill>
                            <a:schemeClr val="dk1"/>
                          </a:solidFill>
                          <a:effectLst/>
                          <a:latin typeface="+mn-lt"/>
                          <a:ea typeface="+mn-ea"/>
                          <a:cs typeface="+mn-cs"/>
                        </a:rPr>
                        <a:t>when increasing output leads to lower long-run average costs)</a:t>
                      </a:r>
                      <a:endParaRPr lang="en-US" b="0" i="0" dirty="0">
                        <a:solidFill>
                          <a:srgbClr val="000000"/>
                        </a:solidFill>
                        <a:effectLst/>
                        <a:latin typeface="inherit"/>
                      </a:endParaRPr>
                    </a:p>
                    <a:p>
                      <a:pPr algn="l">
                        <a:buFont typeface="Arial" panose="020B0604020202020204" pitchFamily="34" charset="0"/>
                        <a:buChar char="•"/>
                      </a:pPr>
                      <a:r>
                        <a:rPr lang="en-US" b="0" i="0" dirty="0">
                          <a:solidFill>
                            <a:srgbClr val="000000"/>
                          </a:solidFill>
                          <a:effectLst/>
                          <a:latin typeface="inherit"/>
                        </a:rPr>
                        <a:t>Improved research and development (R&amp;D) capability</a:t>
                      </a:r>
                    </a:p>
                    <a:p>
                      <a:pPr algn="l">
                        <a:buFont typeface="Arial" panose="020B0604020202020204" pitchFamily="34" charset="0"/>
                        <a:buChar char="•"/>
                      </a:pPr>
                      <a:r>
                        <a:rPr lang="en-US" b="0" i="0" dirty="0">
                          <a:solidFill>
                            <a:srgbClr val="000000"/>
                          </a:solidFill>
                          <a:effectLst/>
                          <a:latin typeface="inherit"/>
                        </a:rPr>
                        <a:t>New markets</a:t>
                      </a:r>
                    </a:p>
                    <a:p>
                      <a:pPr algn="l">
                        <a:buFont typeface="Arial" panose="020B0604020202020204" pitchFamily="34" charset="0"/>
                        <a:buChar char="•"/>
                      </a:pPr>
                      <a:r>
                        <a:rPr lang="en-US" b="0" i="0" dirty="0">
                          <a:solidFill>
                            <a:srgbClr val="000000"/>
                          </a:solidFill>
                          <a:effectLst/>
                          <a:latin typeface="inherit"/>
                        </a:rPr>
                        <a:t>Multiple growth opportunities</a:t>
                      </a:r>
                    </a:p>
                    <a:p>
                      <a:pPr algn="l">
                        <a:buFont typeface="Arial" panose="020B0604020202020204" pitchFamily="34" charset="0"/>
                        <a:buChar char="•"/>
                      </a:pPr>
                      <a:r>
                        <a:rPr lang="en-US" b="0" i="0" dirty="0">
                          <a:solidFill>
                            <a:srgbClr val="000000"/>
                          </a:solidFill>
                          <a:effectLst/>
                          <a:latin typeface="inherit"/>
                        </a:rPr>
                        <a:t>Cost-effective expansion</a:t>
                      </a:r>
                    </a:p>
                    <a:p>
                      <a:pPr algn="l">
                        <a:buFont typeface="Arial" panose="020B0604020202020204" pitchFamily="34" charset="0"/>
                        <a:buChar char="•"/>
                      </a:pPr>
                      <a:r>
                        <a:rPr lang="en-US" b="0" i="0" dirty="0">
                          <a:solidFill>
                            <a:srgbClr val="000000"/>
                          </a:solidFill>
                          <a:effectLst/>
                          <a:latin typeface="inherit"/>
                        </a:rPr>
                        <a:t>New competencies and skills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Impact on employees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Contrasting corporate cultures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Increase in debt</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Decision-making challenges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Communication and coordination</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00851159"/>
                  </a:ext>
                </a:extLst>
              </a:tr>
            </a:tbl>
          </a:graphicData>
        </a:graphic>
      </p:graphicFrame>
    </p:spTree>
    <p:extLst>
      <p:ext uri="{BB962C8B-B14F-4D97-AF65-F5344CB8AC3E}">
        <p14:creationId xmlns:p14="http://schemas.microsoft.com/office/powerpoint/2010/main" val="3158522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7773EF6-2E65-4509-A5DA-5E47DDF8C024}"/>
              </a:ext>
            </a:extLst>
          </p:cNvPr>
          <p:cNvSpPr>
            <a:spLocks noGrp="1" noChangeArrowheads="1"/>
          </p:cNvSpPr>
          <p:nvPr>
            <p:ph type="title"/>
          </p:nvPr>
        </p:nvSpPr>
        <p:spPr>
          <a:xfrm>
            <a:off x="7577" y="26472"/>
            <a:ext cx="12192000" cy="1143000"/>
          </a:xfrm>
        </p:spPr>
        <p:txBody>
          <a:bodyPr/>
          <a:lstStyle/>
          <a:p>
            <a:r>
              <a:rPr lang="en-US" altLang="en-US" sz="3600" b="1" dirty="0">
                <a:solidFill>
                  <a:schemeClr val="tx2">
                    <a:lumMod val="75000"/>
                  </a:schemeClr>
                </a:solidFill>
              </a:rPr>
              <a:t>Which Is Better – Greenfield or Acquisition?</a:t>
            </a:r>
          </a:p>
        </p:txBody>
      </p:sp>
      <p:sp>
        <p:nvSpPr>
          <p:cNvPr id="33795" name="Rectangle 3">
            <a:extLst>
              <a:ext uri="{FF2B5EF4-FFF2-40B4-BE49-F238E27FC236}">
                <a16:creationId xmlns:a16="http://schemas.microsoft.com/office/drawing/2014/main" id="{24725068-4694-49CC-BCD7-9CEE5A3C9F26}"/>
              </a:ext>
            </a:extLst>
          </p:cNvPr>
          <p:cNvSpPr>
            <a:spLocks noGrp="1" noChangeArrowheads="1"/>
          </p:cNvSpPr>
          <p:nvPr>
            <p:ph type="body" idx="1"/>
          </p:nvPr>
        </p:nvSpPr>
        <p:spPr>
          <a:xfrm>
            <a:off x="617177" y="1412776"/>
            <a:ext cx="10972800" cy="3824997"/>
          </a:xfrm>
        </p:spPr>
        <p:txBody>
          <a:bodyPr/>
          <a:lstStyle/>
          <a:p>
            <a:pPr marL="0" indent="0" algn="just">
              <a:buNone/>
            </a:pPr>
            <a:r>
              <a:rPr lang="en-US" altLang="en-US" dirty="0"/>
              <a:t>The choice depends on the situation confronting the firm</a:t>
            </a:r>
          </a:p>
          <a:p>
            <a:pPr marL="0" indent="0" algn="just">
              <a:buNone/>
            </a:pPr>
            <a:endParaRPr lang="en-US" altLang="en-US" dirty="0"/>
          </a:p>
          <a:p>
            <a:pPr marL="533400" indent="-533400" algn="just">
              <a:buFont typeface="Wingdings" panose="05000000000000000000" pitchFamily="2" charset="2"/>
              <a:buAutoNum type="arabicPeriod"/>
            </a:pPr>
            <a:r>
              <a:rPr lang="en-US" altLang="en-US" dirty="0"/>
              <a:t>A</a:t>
            </a:r>
            <a:r>
              <a:rPr lang="en-US" altLang="en-US" b="1" dirty="0">
                <a:solidFill>
                  <a:srgbClr val="959535"/>
                </a:solidFill>
              </a:rPr>
              <a:t> </a:t>
            </a:r>
            <a:r>
              <a:rPr lang="en-US" altLang="en-US" dirty="0">
                <a:solidFill>
                  <a:srgbClr val="003399"/>
                </a:solidFill>
              </a:rPr>
              <a:t>greenfield strategy</a:t>
            </a:r>
            <a:r>
              <a:rPr lang="en-US" altLang="en-US" dirty="0"/>
              <a:t> - Build a subsidiary from the ground up</a:t>
            </a:r>
          </a:p>
          <a:p>
            <a:pPr marL="914400" lvl="1" indent="-457200" algn="just"/>
            <a:r>
              <a:rPr lang="en-US" altLang="en-US" sz="3200" dirty="0"/>
              <a:t>A greenfield venture may be better when the firm needs to transfer organizationally embedded competencies, skills, routines, and culture</a:t>
            </a:r>
          </a:p>
        </p:txBody>
      </p:sp>
      <p:sp>
        <p:nvSpPr>
          <p:cNvPr id="2" name="Arrow: Down 1">
            <a:extLst>
              <a:ext uri="{FF2B5EF4-FFF2-40B4-BE49-F238E27FC236}">
                <a16:creationId xmlns:a16="http://schemas.microsoft.com/office/drawing/2014/main" id="{A3C8F483-51A0-1FE0-E97E-112D51A9032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3EA21399-89BB-DE21-5F99-C0716FFAAE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1000"/>
                                        <p:tgtEl>
                                          <p:spTgt spid="33795">
                                            <p:txEl>
                                              <p:pRg st="2" end="2"/>
                                            </p:txEl>
                                          </p:spTgt>
                                        </p:tgtEl>
                                      </p:cBhvr>
                                    </p:animEffect>
                                    <p:anim calcmode="lin" valueType="num">
                                      <p:cBhvr>
                                        <p:cTn id="13"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animEffect transition="in" filter="fade">
                                      <p:cBhvr>
                                        <p:cTn id="17" dur="1000"/>
                                        <p:tgtEl>
                                          <p:spTgt spid="33795">
                                            <p:txEl>
                                              <p:pRg st="3" end="3"/>
                                            </p:txEl>
                                          </p:spTgt>
                                        </p:tgtEl>
                                      </p:cBhvr>
                                    </p:animEffect>
                                    <p:anim calcmode="lin" valueType="num">
                                      <p:cBhvr>
                                        <p:cTn id="18"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a:extLst>
              <a:ext uri="{FF2B5EF4-FFF2-40B4-BE49-F238E27FC236}">
                <a16:creationId xmlns:a16="http://schemas.microsoft.com/office/drawing/2014/main" id="{A292B2B0-F860-4DFA-925A-4A76310FB933}"/>
              </a:ext>
            </a:extLst>
          </p:cNvPr>
          <p:cNvSpPr>
            <a:spLocks noGrp="1" noChangeArrowheads="1"/>
          </p:cNvSpPr>
          <p:nvPr>
            <p:ph type="body" idx="1"/>
          </p:nvPr>
        </p:nvSpPr>
        <p:spPr>
          <a:xfrm>
            <a:off x="609600" y="1592796"/>
            <a:ext cx="10972800" cy="3672408"/>
          </a:xfrm>
        </p:spPr>
        <p:txBody>
          <a:bodyPr/>
          <a:lstStyle/>
          <a:p>
            <a:pPr marL="609600" indent="-609600" algn="just">
              <a:buFont typeface="Wingdings" panose="05000000000000000000" pitchFamily="2" charset="2"/>
              <a:buAutoNum type="arabicPeriod" startAt="2"/>
              <a:tabLst>
                <a:tab pos="627063" algn="l"/>
                <a:tab pos="966788" algn="l"/>
              </a:tabLst>
            </a:pPr>
            <a:r>
              <a:rPr lang="en-US" altLang="en-US" dirty="0"/>
              <a:t>An</a:t>
            </a:r>
            <a:r>
              <a:rPr lang="en-US" altLang="en-US" b="1" dirty="0">
                <a:solidFill>
                  <a:srgbClr val="959535"/>
                </a:solidFill>
              </a:rPr>
              <a:t> </a:t>
            </a:r>
            <a:r>
              <a:rPr lang="en-US" altLang="en-US" dirty="0">
                <a:solidFill>
                  <a:srgbClr val="003399"/>
                </a:solidFill>
              </a:rPr>
              <a:t>acquisition strategy</a:t>
            </a:r>
            <a:r>
              <a:rPr lang="en-US" altLang="en-US" dirty="0"/>
              <a:t> – acquire an existing company</a:t>
            </a:r>
          </a:p>
          <a:p>
            <a:pPr marL="990600" lvl="1" indent="-533400" algn="just">
              <a:tabLst>
                <a:tab pos="627063" algn="l"/>
                <a:tab pos="966788" algn="l"/>
              </a:tabLst>
            </a:pPr>
            <a:r>
              <a:rPr lang="en-US" altLang="en-US" sz="3200" dirty="0"/>
              <a:t>Acquisition may be better when there are well-established competitors or global competitors interested in expanding</a:t>
            </a:r>
          </a:p>
          <a:p>
            <a:pPr marL="990600" lvl="1" indent="-533400" algn="just">
              <a:tabLst>
                <a:tab pos="627063" algn="l"/>
                <a:tab pos="966788" algn="l"/>
              </a:tabLst>
            </a:pPr>
            <a:endParaRPr lang="en-US" altLang="en-US" sz="3200" dirty="0"/>
          </a:p>
          <a:p>
            <a:pPr marL="0" indent="0" algn="just">
              <a:buNone/>
              <a:tabLst>
                <a:tab pos="627063" algn="l"/>
                <a:tab pos="966788" algn="l"/>
              </a:tabLst>
            </a:pPr>
            <a:r>
              <a:rPr lang="en-US" altLang="en-US" dirty="0"/>
              <a:t>The volume of cross-border acquisitions has been rising for the last two decades</a:t>
            </a:r>
          </a:p>
        </p:txBody>
      </p:sp>
      <p:sp>
        <p:nvSpPr>
          <p:cNvPr id="3" name="Rectangle 2">
            <a:extLst>
              <a:ext uri="{FF2B5EF4-FFF2-40B4-BE49-F238E27FC236}">
                <a16:creationId xmlns:a16="http://schemas.microsoft.com/office/drawing/2014/main" id="{79518B20-2641-258E-43D5-65693ECA198D}"/>
              </a:ext>
            </a:extLst>
          </p:cNvPr>
          <p:cNvSpPr>
            <a:spLocks noGrp="1" noChangeArrowheads="1"/>
          </p:cNvSpPr>
          <p:nvPr>
            <p:ph type="title"/>
          </p:nvPr>
        </p:nvSpPr>
        <p:spPr>
          <a:xfrm>
            <a:off x="0" y="4170"/>
            <a:ext cx="12192000" cy="1143000"/>
          </a:xfrm>
        </p:spPr>
        <p:txBody>
          <a:bodyPr/>
          <a:lstStyle/>
          <a:p>
            <a:r>
              <a:rPr lang="en-US" altLang="en-US" sz="3600" b="1" dirty="0">
                <a:solidFill>
                  <a:schemeClr val="tx2">
                    <a:lumMod val="75000"/>
                  </a:schemeClr>
                </a:solidFill>
              </a:rPr>
              <a:t>Which Is Better – Greenfield or Acquisition?</a:t>
            </a:r>
          </a:p>
        </p:txBody>
      </p:sp>
      <p:sp>
        <p:nvSpPr>
          <p:cNvPr id="4" name="Arrow: Down 3">
            <a:extLst>
              <a:ext uri="{FF2B5EF4-FFF2-40B4-BE49-F238E27FC236}">
                <a16:creationId xmlns:a16="http://schemas.microsoft.com/office/drawing/2014/main" id="{8027A3EC-1B81-9DA4-23A5-F9E45050A7A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4F491E99-2C70-263E-57C5-A18AD746E6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fade">
                                      <p:cBhvr>
                                        <p:cTn id="7" dur="1000"/>
                                        <p:tgtEl>
                                          <p:spTgt spid="77827">
                                            <p:txEl>
                                              <p:pRg st="0" end="0"/>
                                            </p:txEl>
                                          </p:spTgt>
                                        </p:tgtEl>
                                      </p:cBhvr>
                                    </p:animEffect>
                                    <p:anim calcmode="lin" valueType="num">
                                      <p:cBhvr>
                                        <p:cTn id="8" dur="10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fade">
                                      <p:cBhvr>
                                        <p:cTn id="12" dur="1000"/>
                                        <p:tgtEl>
                                          <p:spTgt spid="77827">
                                            <p:txEl>
                                              <p:pRg st="1" end="1"/>
                                            </p:txEl>
                                          </p:spTgt>
                                        </p:tgtEl>
                                      </p:cBhvr>
                                    </p:animEffect>
                                    <p:anim calcmode="lin" valueType="num">
                                      <p:cBhvr>
                                        <p:cTn id="13" dur="10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782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animEffect transition="in" filter="fade">
                                      <p:cBhvr>
                                        <p:cTn id="17" dur="1000"/>
                                        <p:tgtEl>
                                          <p:spTgt spid="77827">
                                            <p:txEl>
                                              <p:pRg st="3" end="3"/>
                                            </p:txEl>
                                          </p:spTgt>
                                        </p:tgtEl>
                                      </p:cBhvr>
                                    </p:animEffect>
                                    <p:anim calcmode="lin" valueType="num">
                                      <p:cBhvr>
                                        <p:cTn id="18" dur="10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78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BAD-5C5C-4B0D-A195-9C5608D09941}"/>
              </a:ext>
            </a:extLst>
          </p:cNvPr>
          <p:cNvSpPr>
            <a:spLocks noGrp="1"/>
          </p:cNvSpPr>
          <p:nvPr>
            <p:ph type="title"/>
          </p:nvPr>
        </p:nvSpPr>
        <p:spPr/>
        <p:txBody>
          <a:bodyPr/>
          <a:lstStyle/>
          <a:p>
            <a:pPr eaLnBrk="1" hangingPunct="1"/>
            <a:r>
              <a:rPr lang="en-US" sz="3600" b="1" dirty="0">
                <a:solidFill>
                  <a:schemeClr val="tx2">
                    <a:lumMod val="75000"/>
                  </a:schemeClr>
                </a:solidFill>
              </a:rPr>
              <a:t>Market entry modes</a:t>
            </a:r>
            <a:endParaRPr lang="en-GB" sz="3600" b="1" dirty="0">
              <a:solidFill>
                <a:schemeClr val="tx2">
                  <a:lumMod val="75000"/>
                </a:schemeClr>
              </a:solidFill>
            </a:endParaRPr>
          </a:p>
        </p:txBody>
      </p:sp>
      <p:pic>
        <p:nvPicPr>
          <p:cNvPr id="7" name="Picture 6">
            <a:extLst>
              <a:ext uri="{FF2B5EF4-FFF2-40B4-BE49-F238E27FC236}">
                <a16:creationId xmlns:a16="http://schemas.microsoft.com/office/drawing/2014/main" id="{440E80E0-79E3-FC1D-49D4-0B5A64FA4F89}"/>
              </a:ext>
            </a:extLst>
          </p:cNvPr>
          <p:cNvPicPr>
            <a:picLocks noChangeAspect="1"/>
          </p:cNvPicPr>
          <p:nvPr/>
        </p:nvPicPr>
        <p:blipFill>
          <a:blip r:embed="rId2"/>
          <a:stretch>
            <a:fillRect/>
          </a:stretch>
        </p:blipFill>
        <p:spPr>
          <a:xfrm>
            <a:off x="1524000" y="1412776"/>
            <a:ext cx="8771138" cy="4101484"/>
          </a:xfrm>
          <a:prstGeom prst="rect">
            <a:avLst/>
          </a:prstGeom>
        </p:spPr>
      </p:pic>
    </p:spTree>
    <p:extLst>
      <p:ext uri="{BB962C8B-B14F-4D97-AF65-F5344CB8AC3E}">
        <p14:creationId xmlns:p14="http://schemas.microsoft.com/office/powerpoint/2010/main" val="480711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B8E9-0852-3227-4E5D-71F1C006343D}"/>
              </a:ext>
            </a:extLst>
          </p:cNvPr>
          <p:cNvSpPr>
            <a:spLocks noGrp="1"/>
          </p:cNvSpPr>
          <p:nvPr>
            <p:ph type="title"/>
          </p:nvPr>
        </p:nvSpPr>
        <p:spPr/>
        <p:txBody>
          <a:bodyPr/>
          <a:lstStyle/>
          <a:p>
            <a:pPr eaLnBrk="1" hangingPunct="1"/>
            <a:r>
              <a:rPr lang="en-US" sz="3600" b="1" dirty="0">
                <a:solidFill>
                  <a:schemeClr val="tx2">
                    <a:lumMod val="75000"/>
                  </a:schemeClr>
                </a:solidFill>
              </a:rPr>
              <a:t>Which Entry strategy should be used? </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0C715EE5-3078-FA2B-748C-41130D74CAE9}"/>
              </a:ext>
            </a:extLst>
          </p:cNvPr>
          <p:cNvSpPr>
            <a:spLocks noGrp="1"/>
          </p:cNvSpPr>
          <p:nvPr>
            <p:ph idx="1"/>
          </p:nvPr>
        </p:nvSpPr>
        <p:spPr/>
        <p:txBody>
          <a:bodyPr/>
          <a:lstStyle/>
          <a:p>
            <a:r>
              <a:rPr lang="en-US" b="1" dirty="0"/>
              <a:t>It depends on: </a:t>
            </a:r>
          </a:p>
          <a:p>
            <a:pPr marL="0" indent="0">
              <a:buNone/>
            </a:pPr>
            <a:endParaRPr lang="en-US" dirty="0"/>
          </a:p>
          <a:p>
            <a:pPr lvl="1"/>
            <a:r>
              <a:rPr lang="en-US" dirty="0"/>
              <a:t>Vision </a:t>
            </a:r>
          </a:p>
          <a:p>
            <a:pPr lvl="1"/>
            <a:r>
              <a:rPr lang="en-US" dirty="0"/>
              <a:t>Attitude toward risk </a:t>
            </a:r>
          </a:p>
          <a:p>
            <a:pPr lvl="1"/>
            <a:r>
              <a:rPr lang="en-US" dirty="0"/>
              <a:t>How much investment capital is available</a:t>
            </a:r>
          </a:p>
          <a:p>
            <a:pPr lvl="1"/>
            <a:r>
              <a:rPr lang="en-US" sz="2800" dirty="0"/>
              <a:t>How much control is desired </a:t>
            </a:r>
            <a:endParaRPr lang="en-GB" sz="2800" dirty="0"/>
          </a:p>
        </p:txBody>
      </p:sp>
    </p:spTree>
    <p:extLst>
      <p:ext uri="{BB962C8B-B14F-4D97-AF65-F5344CB8AC3E}">
        <p14:creationId xmlns:p14="http://schemas.microsoft.com/office/powerpoint/2010/main" val="20919979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7289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417682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35369-08F8-E419-6764-3B5D83D433E9}"/>
              </a:ext>
            </a:extLst>
          </p:cNvPr>
          <p:cNvSpPr>
            <a:spLocks noGrp="1"/>
          </p:cNvSpPr>
          <p:nvPr>
            <p:ph type="title"/>
          </p:nvPr>
        </p:nvSpPr>
        <p:spPr>
          <a:xfrm>
            <a:off x="609600" y="116632"/>
            <a:ext cx="10972800" cy="1143000"/>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GB" sz="3200" b="1" dirty="0">
                <a:solidFill>
                  <a:schemeClr val="tx2">
                    <a:lumMod val="75000"/>
                  </a:schemeClr>
                </a:solidFill>
              </a:rPr>
              <a:t>Summary</a:t>
            </a:r>
          </a:p>
        </p:txBody>
      </p:sp>
      <p:sp>
        <p:nvSpPr>
          <p:cNvPr id="3" name="Content Placeholder 2">
            <a:extLst>
              <a:ext uri="{FF2B5EF4-FFF2-40B4-BE49-F238E27FC236}">
                <a16:creationId xmlns:a16="http://schemas.microsoft.com/office/drawing/2014/main" id="{C511E6EC-38C9-ADEB-BE69-75D2FC18B379}"/>
              </a:ext>
            </a:extLst>
          </p:cNvPr>
          <p:cNvSpPr>
            <a:spLocks noGrp="1"/>
          </p:cNvSpPr>
          <p:nvPr>
            <p:ph idx="1"/>
          </p:nvPr>
        </p:nvSpPr>
        <p:spPr>
          <a:xfrm>
            <a:off x="609600" y="1268760"/>
            <a:ext cx="10972800" cy="3917032"/>
          </a:xfrm>
        </p:spPr>
        <p:txBody>
          <a:bodyPr/>
          <a:lstStyle/>
          <a:p>
            <a:r>
              <a:rPr lang="en-GB" dirty="0"/>
              <a:t>Different Entry modes – </a:t>
            </a:r>
            <a:r>
              <a:rPr lang="en-US" altLang="en-US" dirty="0"/>
              <a:t>Exporting, Turnkey projects, Licensing, Franchising, Joint ventures, Wholly owned subsidiary – Different Risk and Reward profiles</a:t>
            </a:r>
          </a:p>
          <a:p>
            <a:r>
              <a:rPr lang="en-US" dirty="0"/>
              <a:t>Distinctive competencies of the firm and the pressures for cost reduction determine entry mode choices</a:t>
            </a:r>
          </a:p>
          <a:p>
            <a:r>
              <a:rPr lang="en-US" altLang="en-US" dirty="0">
                <a:solidFill>
                  <a:srgbClr val="003399"/>
                </a:solidFill>
              </a:rPr>
              <a:t>Foreign direct investment</a:t>
            </a:r>
            <a:r>
              <a:rPr lang="en-US" altLang="en-US" dirty="0">
                <a:solidFill>
                  <a:prstClr val="black"/>
                </a:solidFill>
              </a:rPr>
              <a:t> </a:t>
            </a:r>
            <a:r>
              <a:rPr lang="en-US" altLang="en-US" dirty="0">
                <a:solidFill>
                  <a:srgbClr val="003399"/>
                </a:solidFill>
              </a:rPr>
              <a:t>(FDI)</a:t>
            </a:r>
            <a:r>
              <a:rPr lang="en-US" altLang="en-US" dirty="0">
                <a:solidFill>
                  <a:prstClr val="black"/>
                </a:solidFill>
              </a:rPr>
              <a:t> occurs when a firm invests directly in new facilities to produce and/or market in a foreign country – FDI Trends</a:t>
            </a:r>
          </a:p>
          <a:p>
            <a:endParaRPr lang="en-US" altLang="en-US" dirty="0"/>
          </a:p>
          <a:p>
            <a:endParaRPr lang="en-US" altLang="en-US" dirty="0"/>
          </a:p>
          <a:p>
            <a:pPr marL="0" indent="0">
              <a:buNone/>
            </a:pPr>
            <a:endParaRPr lang="en-GB" dirty="0"/>
          </a:p>
        </p:txBody>
      </p:sp>
    </p:spTree>
    <p:extLst>
      <p:ext uri="{BB962C8B-B14F-4D97-AF65-F5344CB8AC3E}">
        <p14:creationId xmlns:p14="http://schemas.microsoft.com/office/powerpoint/2010/main" val="33821708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396642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6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6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6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6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p>
          <a:p>
            <a:pPr lvl="0" algn="just">
              <a:lnSpc>
                <a:spcPct val="150000"/>
              </a:lnSpc>
              <a:spcAft>
                <a:spcPts val="600"/>
              </a:spcAft>
              <a:buFont typeface="Symbol" panose="05050102010706020507" pitchFamily="18" charset="2"/>
              <a:buChar char=""/>
            </a:pPr>
            <a:r>
              <a:rPr lang="en-GB" sz="1600" dirty="0"/>
              <a:t>UNCTAD (2025) </a:t>
            </a:r>
            <a:r>
              <a:rPr lang="en-GB" sz="1600" i="1" dirty="0"/>
              <a:t>World Investment Report 2025: International Investment in the Digital Economy</a:t>
            </a:r>
            <a:r>
              <a:rPr lang="en-GB" sz="1600" dirty="0"/>
              <a:t>. Geneva: United Nations Conference on Trade and Development. Available at: </a:t>
            </a:r>
            <a:r>
              <a:rPr lang="en-GB" sz="1600" dirty="0">
                <a:hlinkClick r:id="rId3"/>
              </a:rPr>
              <a:t>https://unctad.org/publication/world-investment-report-2025</a:t>
            </a:r>
            <a:r>
              <a:rPr lang="en-GB" sz="1600" dirty="0"/>
              <a:t> (Accessed: 15 June 2026)</a:t>
            </a:r>
            <a:endParaRPr lang="en-GB" sz="16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600" dirty="0"/>
          </a:p>
          <a:p>
            <a:endParaRPr lang="en-GB" sz="1600" dirty="0"/>
          </a:p>
          <a:p>
            <a:pPr algn="just"/>
            <a:endParaRPr lang="en-GB" sz="2800" dirty="0"/>
          </a:p>
          <a:p>
            <a:endParaRPr lang="en-US" sz="2400" dirty="0"/>
          </a:p>
          <a:p>
            <a:pPr marL="0" indent="0" eaLnBrk="1" hangingPunct="1">
              <a:buFont typeface="Arial" panose="020B0604020202020204" pitchFamily="34" charset="0"/>
              <a:buNone/>
              <a:defRPr/>
            </a:pPr>
            <a:endParaRPr lang="en-GB" altLang="en-US" sz="2000" dirty="0"/>
          </a:p>
        </p:txBody>
      </p:sp>
      <p:sp>
        <p:nvSpPr>
          <p:cNvPr id="2" name="Footer Placeholder 1">
            <a:extLst>
              <a:ext uri="{FF2B5EF4-FFF2-40B4-BE49-F238E27FC236}">
                <a16:creationId xmlns:a16="http://schemas.microsoft.com/office/drawing/2014/main" id="{4295CAD9-8702-2740-9EE2-3B6CAFB315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3359</Words>
  <Application>Microsoft Office PowerPoint</Application>
  <PresentationFormat>Widescreen</PresentationFormat>
  <Paragraphs>413</Paragraphs>
  <Slides>52</Slides>
  <Notes>34</Notes>
  <HiddenSlides>0</HiddenSlides>
  <MMClips>3</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52</vt:i4>
      </vt:variant>
    </vt:vector>
  </HeadingPairs>
  <TitlesOfParts>
    <vt:vector size="69" baseType="lpstr">
      <vt:lpstr>ff1</vt:lpstr>
      <vt:lpstr>ff3</vt:lpstr>
      <vt:lpstr>ff5</vt:lpstr>
      <vt:lpstr>inherit</vt:lpstr>
      <vt:lpstr>Lawpath</vt:lpstr>
      <vt:lpstr>Myriad Pro</vt:lpstr>
      <vt:lpstr>Myriad Pro </vt:lpstr>
      <vt:lpstr>SourceSansPro</vt:lpstr>
      <vt:lpstr>Aharoni</vt:lpstr>
      <vt:lpstr>Arial</vt:lpstr>
      <vt:lpstr>Arial Narrow</vt:lpstr>
      <vt:lpstr>Bodoni MT</vt:lpstr>
      <vt:lpstr>Roboto</vt:lpstr>
      <vt:lpstr>Symbol</vt:lpstr>
      <vt:lpstr>Verdana</vt:lpstr>
      <vt:lpstr>Wingdings</vt:lpstr>
      <vt:lpstr>20140311PresentationUWTSDTemplate</vt:lpstr>
      <vt:lpstr>LCMB7034</vt:lpstr>
      <vt:lpstr>Learning Objectives</vt:lpstr>
      <vt:lpstr>What Are The Basic Decisions Firms Make When Expanding Globally?</vt:lpstr>
      <vt:lpstr>What Are The Basic Decisions Firms Make When Expanding Globally?</vt:lpstr>
      <vt:lpstr>How Can Firms Enter Foreign Markets?</vt:lpstr>
      <vt:lpstr>How Can Firms Enter Foreign Markets?</vt:lpstr>
      <vt:lpstr>How Can Firms Enter Foreign Markets?</vt:lpstr>
      <vt:lpstr>International Market Entry Options</vt:lpstr>
      <vt:lpstr>Choosing Among Entry Modes</vt:lpstr>
      <vt:lpstr>How Do Core Competencies Influence Entry Mode? </vt:lpstr>
      <vt:lpstr>How Do Pressures For Cost Reductions Influence Entry Mode?</vt:lpstr>
      <vt:lpstr>Market entry modes</vt:lpstr>
      <vt:lpstr>Exporting</vt:lpstr>
      <vt:lpstr>Pros and Cons of Exporting</vt:lpstr>
      <vt:lpstr>Licensing</vt:lpstr>
      <vt:lpstr>Pros and Cons of Licensing</vt:lpstr>
      <vt:lpstr>Franchising</vt:lpstr>
      <vt:lpstr>Pros and Cons of Franchising</vt:lpstr>
      <vt:lpstr>Specialized entry modes</vt:lpstr>
      <vt:lpstr>Strategic Alliances</vt:lpstr>
      <vt:lpstr>What Are Strategic Alliances?</vt:lpstr>
      <vt:lpstr>Why Choose Strategic Alliances?</vt:lpstr>
      <vt:lpstr>What Makes Strategic Alliances Successful?</vt:lpstr>
      <vt:lpstr>What Makes Strategic Alliances Successful?</vt:lpstr>
      <vt:lpstr>What Makes Strategic Alliances Successful?</vt:lpstr>
      <vt:lpstr>Joint Venture / Strategic Alliance</vt:lpstr>
      <vt:lpstr>Difference between JV and SA </vt:lpstr>
      <vt:lpstr>FDI (Foreign Direct Investment)</vt:lpstr>
      <vt:lpstr>What Is Foreign Direct Investment (FDI)?</vt:lpstr>
      <vt:lpstr>Foreign Direct Investment (FDI)</vt:lpstr>
      <vt:lpstr>What Are The Patterns of FDI?</vt:lpstr>
      <vt:lpstr>Easy Here, Hard There: Doing Business In Various Countries</vt:lpstr>
      <vt:lpstr>What Are The Patterns of FDI?   </vt:lpstr>
      <vt:lpstr>What Are The Patterns of FDI?   </vt:lpstr>
      <vt:lpstr>Top Countries for FDI Inflows and Outflows  (U.S $ billions)</vt:lpstr>
      <vt:lpstr>What Are The Patterns of FDI?   </vt:lpstr>
      <vt:lpstr>Why Choose FDI?</vt:lpstr>
      <vt:lpstr>What Does FDI Mean For The Host Country?</vt:lpstr>
      <vt:lpstr>What Does FDI Mean For The Home Country?</vt:lpstr>
      <vt:lpstr>How Does Government Influence FDI?</vt:lpstr>
      <vt:lpstr>Pros and Cons of FDI</vt:lpstr>
      <vt:lpstr>Greenfield Expansion / Acquisition Approach</vt:lpstr>
      <vt:lpstr>PowerPoint Presentation</vt:lpstr>
      <vt:lpstr>Which Is Better – Greenfield or Acquisition?</vt:lpstr>
      <vt:lpstr>Which Is Better – Greenfield or Acquisition?</vt:lpstr>
      <vt:lpstr>Market entry modes</vt:lpstr>
      <vt:lpstr>Which Entry strategy should be used? </vt:lpstr>
      <vt:lpstr>Case Study 1- Back again? IKEA’s re-entry into Japan</vt:lpstr>
      <vt:lpstr>Case Study 2- General Electric's Joint Ventures</vt:lpstr>
      <vt:lpstr>Summary</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Akshay Narayanan</cp:lastModifiedBy>
  <cp:revision>225</cp:revision>
  <dcterms:created xsi:type="dcterms:W3CDTF">2020-09-30T03:06:41Z</dcterms:created>
  <dcterms:modified xsi:type="dcterms:W3CDTF">2026-06-15T13:26:49Z</dcterms:modified>
</cp:coreProperties>
</file>