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6"/>
  </p:handoutMasterIdLst>
  <p:sldIdLst>
    <p:sldId id="256" r:id="rId2"/>
    <p:sldId id="266" r:id="rId3"/>
    <p:sldId id="262" r:id="rId4"/>
    <p:sldId id="263" r:id="rId5"/>
    <p:sldId id="264" r:id="rId6"/>
    <p:sldId id="258" r:id="rId7"/>
    <p:sldId id="259" r:id="rId8"/>
    <p:sldId id="260" r:id="rId9"/>
    <p:sldId id="265" r:id="rId10"/>
    <p:sldId id="267" r:id="rId11"/>
    <p:sldId id="268" r:id="rId12"/>
    <p:sldId id="269" r:id="rId13"/>
    <p:sldId id="270" r:id="rId14"/>
    <p:sldId id="261" r:id="rId1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62" autoAdjust="0"/>
    <p:restoredTop sz="94660"/>
  </p:normalViewPr>
  <p:slideViewPr>
    <p:cSldViewPr>
      <p:cViewPr varScale="1">
        <p:scale>
          <a:sx n="103" d="100"/>
          <a:sy n="103" d="100"/>
        </p:scale>
        <p:origin x="-15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EDBFE8-7AC9-4A30-901F-1C15E0FB8B58}" type="datetimeFigureOut">
              <a:rPr lang="en-GB" smtClean="0"/>
              <a:t>02/10/2014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0CDE00-1B95-4E7E-87E8-4F170B65FB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2603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086436" y="6540115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02/10/2014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7" name="Picture 2" descr="C:\Users\per-ms\LOGOs\Corporate_Generic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794" y="5661248"/>
            <a:ext cx="2700000" cy="1065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6376" y="5661248"/>
            <a:ext cx="719724" cy="719724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5661248"/>
            <a:ext cx="4032448" cy="878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hyperlink" Target="http://www.google.co.uk/url?sa=i&amp;rct=j&amp;q=&amp;esrc=s&amp;source=images&amp;cd=&amp;cad=rja&amp;uact=8&amp;docid=KXzBAagaeb442M&amp;tbnid=c0I0hQB_haDDGM:&amp;ved=0CAcQjRw&amp;url=http://en.wikipedia.org/wiki/Fear&amp;ei=ktYSVIrdLYnVarbqgrgO&amp;bvm=bv.75097201,d.ZGU&amp;psig=AFQjCNFvwKYhUsEegC6fGFj0Ys4kzryvAQ&amp;ust=1410607039856776" TargetMode="External"/><Relationship Id="rId7" Type="http://schemas.openxmlformats.org/officeDocument/2006/relationships/hyperlink" Target="http://www.google.co.uk/url?sa=i&amp;rct=j&amp;q=&amp;esrc=s&amp;source=images&amp;cd=&amp;cad=rja&amp;uact=8&amp;docid=KXzBAagaeb442M&amp;tbnid=c0I0hQB_haDDGM:&amp;ved=0CAcQjRw&amp;url=http://seriousfacts.com/amygdala-part-human-brain-controls-fear-remove-wouldnt-able-feel-afraid/&amp;ei=A9cSVMzsKMHwaP7qgmg&amp;bvm=bv.75097201,d.ZGU&amp;psig=AFQjCNFvwKYhUsEegC6fGFj0Ys4kzryvAQ&amp;ust=1410607039856776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hyperlink" Target="http://www.google.co.uk/url?sa=i&amp;rct=j&amp;q=&amp;esrc=s&amp;source=images&amp;cd=&amp;cad=rja&amp;uact=8&amp;docid=KXzBAagaeb442M&amp;tbnid=c0I0hQB_haDDGM:&amp;ved=0CAcQjRw&amp;url=http://www.all-about-body-language.com/facial-expression.html&amp;ei=8dYSVKQhk91omv6BgA0&amp;bvm=bv.75097201,d.ZGU&amp;psig=AFQjCNFvwKYhUsEegC6fGFj0Ys4kzryvAQ&amp;ust=1410607039856776" TargetMode="External"/><Relationship Id="rId10" Type="http://schemas.openxmlformats.org/officeDocument/2006/relationships/image" Target="../media/image8.jpeg"/><Relationship Id="rId4" Type="http://schemas.openxmlformats.org/officeDocument/2006/relationships/image" Target="../media/image5.jpeg"/><Relationship Id="rId9" Type="http://schemas.openxmlformats.org/officeDocument/2006/relationships/hyperlink" Target="https://www.google.co.uk/imgres?imgurl=http://3.bp.blogspot.com/-YLjYWzl1IIk/UrwmB9r6HbI/AAAAAAAAC1U/Tq_wfOxSz0k/s1600/IMG_20131226_140854.jpg&amp;imgrefurl=http://processoflife.blogspot.com/2013/12/2013-changing-fear-reaction-towards.html&amp;docid=BT8hDphW935KGM&amp;tbnid=tfzhtT3jOltS8M&amp;w=530&amp;h=530&amp;ei=fdYSVKPaLY_laKPggLAP&amp;ved=0CAcQxiAwBQ&amp;iact=c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hyperlink" Target="http://www.google.co.uk/url?sa=i&amp;rct=j&amp;q=&amp;esrc=s&amp;source=images&amp;cd=&amp;cad=rja&amp;uact=8&amp;docid=aniKPBNZ6ZUbiM&amp;tbnid=_J7PdfnT-O0z1M:&amp;ved=0CAcQjRw&amp;url=http://www.wymandillon.co.uk/market-social-research.php&amp;ei=HtkSVNvINobvaKLDgegK&amp;psig=AFQjCNEGzo4vHFnyJK44Cs0ZegGMnrrGWw&amp;ust=1410607770058925" TargetMode="Externa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mazon.co.uk/s/ref=dp_byline_sr_book_2?ie=UTF8&amp;field-author=Geoffrey+C+Elliott&amp;search-alias=books-uk&amp;text=Geoffrey+C+Elliott&amp;sort=relevancerank" TargetMode="External"/><Relationship Id="rId2" Type="http://schemas.openxmlformats.org/officeDocument/2006/relationships/hyperlink" Target="http://www.amazon.co.uk/Carol-Costley/e/B003VMXEKC/ref=dp_byline_cont_book_1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5.jpeg"/><Relationship Id="rId4" Type="http://schemas.openxmlformats.org/officeDocument/2006/relationships/hyperlink" Target="http://www.amazon.co.uk/s/ref=dp_byline_sr_book_3?ie=UTF8&amp;field-author=Paul+Gibbs&amp;search-alias=books-uk&amp;text=Paul+Gibbs&amp;sort=relevancerank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mailto:N.welton@tsd.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DSAW 7003 Research Methods for Work-Based Learning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Day 1: Overview of Module / Expectations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: Day 1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Provide an overview of the module and assessment. 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Explore Social Science Research in relation to </a:t>
            </a:r>
            <a:r>
              <a:rPr lang="en-GB" dirty="0" smtClean="0"/>
              <a:t>work-based </a:t>
            </a:r>
            <a:r>
              <a:rPr lang="en-GB" dirty="0" smtClean="0"/>
              <a:t>learning 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 Introduce the importance of </a:t>
            </a:r>
            <a:r>
              <a:rPr lang="en-GB" dirty="0" smtClean="0"/>
              <a:t>ethics  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36463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457200" y="116632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GB" smtClean="0"/>
              <a:t>Research – your first thoughts?</a:t>
            </a:r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mtClean="0"/>
          </a:p>
          <a:p>
            <a:endParaRPr lang="en-GB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75861"/>
            <a:ext cx="3894181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 descr="https://encrypted-tbn2.gstatic.com/images?q=tbn:ANd9GcRzGLsLL1XXqrVDC7CSEjO7FFvPYpXs7fnBytJaZbHyan1JlGNh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4301" y="1124744"/>
            <a:ext cx="2381250" cy="2981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https://encrypted-tbn1.gstatic.com/images?q=tbn:ANd9GcTMlFe0At_9bHf6BogDq9u9TfTjM5cnuvGH3B_c7bs8V94lXaSK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1641" y="1275861"/>
            <a:ext cx="2171700" cy="2895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https://encrypted-tbn2.gstatic.com/images?q=tbn:ANd9GcRdm2bLD1TbNKmSHi-s6IIppMjLC-W6pVPHDRW72nZ8OgBZd5d2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2914" y="4171462"/>
            <a:ext cx="2857500" cy="2343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https://encrypted-tbn1.gstatic.com/images?q=tbn:ANd9GcQWccwiXlOWNQwp3uDY5Fmm9KlD6m9KwdqQqFtC11pRkwz6bXGqdl2HPA">
            <a:hlinkClick r:id="rId9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775629"/>
            <a:ext cx="2858021" cy="2858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56021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90914" y="476672"/>
            <a:ext cx="7859216" cy="489721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  <a:defRPr/>
            </a:pPr>
            <a:r>
              <a:rPr lang="en-GB" sz="2800" dirty="0" smtClean="0">
                <a:solidFill>
                  <a:srgbClr val="0070C0"/>
                </a:solidFill>
              </a:rPr>
              <a:t>Pair Activity</a:t>
            </a:r>
          </a:p>
          <a:p>
            <a:pPr marL="0" indent="0">
              <a:buFontTx/>
              <a:buNone/>
              <a:defRPr/>
            </a:pPr>
            <a:endParaRPr lang="en-GB" sz="1900" dirty="0" smtClean="0"/>
          </a:p>
          <a:p>
            <a:pPr marL="0" indent="0">
              <a:buFontTx/>
              <a:buNone/>
              <a:defRPr/>
            </a:pPr>
            <a:r>
              <a:rPr lang="en-GB" sz="2800" dirty="0" smtClean="0"/>
              <a:t>Identify from your partner the following facts about them:-</a:t>
            </a:r>
          </a:p>
          <a:p>
            <a:pPr marL="0" indent="0">
              <a:buFontTx/>
              <a:buNone/>
              <a:defRPr/>
            </a:pPr>
            <a:endParaRPr lang="en-GB" sz="2400" dirty="0" smtClean="0"/>
          </a:p>
          <a:p>
            <a:pPr>
              <a:spcBef>
                <a:spcPts val="0"/>
              </a:spcBef>
              <a:defRPr/>
            </a:pPr>
            <a:r>
              <a:rPr lang="en-GB" sz="2800" dirty="0" smtClean="0"/>
              <a:t>Name and Job role</a:t>
            </a:r>
          </a:p>
          <a:p>
            <a:pPr>
              <a:spcBef>
                <a:spcPts val="0"/>
              </a:spcBef>
              <a:defRPr/>
            </a:pPr>
            <a:r>
              <a:rPr lang="en-GB" sz="2800" dirty="0" smtClean="0"/>
              <a:t>What is their understanding of Research Methods</a:t>
            </a:r>
          </a:p>
          <a:p>
            <a:pPr>
              <a:spcBef>
                <a:spcPts val="0"/>
              </a:spcBef>
              <a:defRPr/>
            </a:pPr>
            <a:r>
              <a:rPr lang="en-GB" sz="2800" dirty="0" smtClean="0"/>
              <a:t>What would they like to gain from undertaking the module</a:t>
            </a:r>
          </a:p>
          <a:p>
            <a:pPr>
              <a:spcBef>
                <a:spcPts val="0"/>
              </a:spcBef>
              <a:defRPr/>
            </a:pPr>
            <a:r>
              <a:rPr lang="en-GB" sz="2800" dirty="0" smtClean="0"/>
              <a:t>An interesting fact </a:t>
            </a:r>
          </a:p>
          <a:p>
            <a:pPr>
              <a:spcBef>
                <a:spcPts val="0"/>
              </a:spcBef>
              <a:defRPr/>
            </a:pPr>
            <a:endParaRPr lang="en-GB" sz="2800" dirty="0" smtClean="0"/>
          </a:p>
          <a:p>
            <a:pPr marL="0" indent="0">
              <a:spcBef>
                <a:spcPts val="0"/>
              </a:spcBef>
              <a:buFont typeface="Arial" pitchFamily="34" charset="0"/>
              <a:buNone/>
              <a:defRPr/>
            </a:pPr>
            <a:r>
              <a:rPr lang="en-GB" sz="2800" dirty="0" smtClean="0">
                <a:solidFill>
                  <a:srgbClr val="0070C0"/>
                </a:solidFill>
              </a:rPr>
              <a:t>Feedback</a:t>
            </a:r>
          </a:p>
          <a:p>
            <a:pPr>
              <a:buFontTx/>
              <a:buNone/>
              <a:defRPr/>
            </a:pPr>
            <a:endParaRPr lang="en-GB" sz="2800" dirty="0" smtClean="0">
              <a:latin typeface="Arial" charset="0"/>
            </a:endParaRPr>
          </a:p>
          <a:p>
            <a:pPr>
              <a:buFontTx/>
              <a:buNone/>
              <a:defRPr/>
            </a:pPr>
            <a:endParaRPr lang="en-GB" sz="2800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29778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2"/>
          <p:cNvSpPr txBox="1">
            <a:spLocks/>
          </p:cNvSpPr>
          <p:nvPr/>
        </p:nvSpPr>
        <p:spPr>
          <a:xfrm>
            <a:off x="7239000" y="6248400"/>
            <a:ext cx="19050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algn="r" rtl="0" fontAlgn="auto">
              <a:spcBef>
                <a:spcPts val="0"/>
              </a:spcBef>
              <a:spcAft>
                <a:spcPts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>
              <a:defRPr/>
            </a:pPr>
            <a:fld id="{BC4A76D4-DA25-4BC0-B7D2-3867260B0891}" type="slidenum">
              <a:rPr lang="cy-GB" smtClean="0"/>
              <a:pPr>
                <a:defRPr/>
              </a:pPr>
              <a:t>5</a:t>
            </a:fld>
            <a:endParaRPr lang="cy-GB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GB" smtClean="0"/>
              <a:t>Research – First thoughts (cont’d)</a:t>
            </a:r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</a:pPr>
            <a:endParaRPr lang="en-GB" smtClean="0"/>
          </a:p>
          <a:p>
            <a:pPr marL="0" indent="0">
              <a:buFont typeface="Arial" charset="0"/>
              <a:buNone/>
            </a:pP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4544" y="1534733"/>
            <a:ext cx="4999180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4" descr="https://encrypted-tbn1.gstatic.com/images?q=tbn:ANd9GcQTC70jama5a8w5mx7-YjeD04tV7AnMhjySE6aZz__kNWA1SWp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5627" y="1600200"/>
            <a:ext cx="3730014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6" descr="data:image/jpeg;base64,/9j/4AAQSkZJRgABAQAAAQABAAD/2wCEAAkGBxQTEhUSEhQUFBQUGBoYGBcVFRQWGBcXFxQXGBUVGhoYHyggGBolHBQUITEhJSkrLi8uFx8zODMsNygtLisBCgoKDg0OGxAQGywkHyQsLCwtLCwsNCwsLCwsLCwsLCwsLSwsLCwsLCwsLCwsLCwsLCwsLCwsLCwsLCwsLCwsLP/AABEIALcBEwMBIgACEQEDEQH/xAAcAAABBQEBAQAAAAAAAAAAAAAAAQIEBQYDBwj/xABBEAABAwIEAggEBAQFAgcAAAABAAIRAyEEEjFBBVEGEyJSYXGBkQcyobEUQmLwFSPB0TNygpLhQ1MWNGNzosLx/8QAGQEBAQEBAQEAAAAAAAAAAAAAAAECAwQF/8QAKBEAAgICAQQCAQQDAAAAAAAAAAECEQMSIRMxQVEEYTIiI6HwM3GR/9oADAMBAAIRAxEAPwD1iEsJ0JYXazz0NhEJ+VLCWWhkJYT4SwpYo5wlyp8JcqWWhmVGVdIRCCjnCIXSEkIKOcJIXWEkIKORCQhdCEhCpKOcJIT4SQhBkIToRCoGIToRCEGoToSQgEQlhEIBqE5IgEQlQgEQlQqBEickQgiEqEBKASwnQlhczrQ2EsJ0JYQUNhEJyEKJCISoUAkIhKhAJCzPGekuQltKDFpIJkx6QtJiH5WucBJa0mOcCYXj/FOKNgOGaXk2Ejz/ALErjmk1SR3wQTts0tDpZUDpJBaDBbFoPIjf/jmtxQqB7Q4aOErxhmLhuwg2nVzjHYAHzWGpjZeodDa5fh5IIGYwDqNLLGGTumbzwVWXMJCF0hJC9R5KOZCbC6wkyqko5wkhdISQgo5wiF0hGVCUcoRC6ZUZUsUcoRC6ZUZVbFHOEkLpCMqWKOcIhPyoypZKOcIhdMqSFQMhEJ8IhAMhCdCVAS4QlhKuZ0EQlQhREJUIBEKk4z0uwmGOWrWbnH5GS9w8w35fWFkuMfFWkabmYWnV602a+o1gY2dXxmJJGwI1QF70t6bMwT2tLM/eJdlE9xtjLoueUj0xTvi1V2bSJ1gsfcejra6+SxeJrPrVGCvXeWl4l9Ql5aHOGdwG8Akx6WWi6f1eH4bD0sHw97Xku6ytVa4Pc+GkMD6gsTLicos2NBKlmqJ+D+I+M7PXdUKNTOBUygOkAEgAP2LmjTRwMrlhuloL8rhLDIBOgJ87t9yPJZzom5xaH1GzTYSym47OJzvA73zAnzA5LYUq5i4EOsGZWmR5EGfPTw3Xux4Vkx0/P0ePLncMtok8H4YzEVAxnZcZcXROUxd0eZhel4HBtpMbTYIa39knxWR+G5ZOIY1g7DwM41iAerMnQGYjYQdBO2XgWJY20e2ebqJMSEkJyRaOYkJITkQgGwkhPhJCoGwkhPhEIKGQiE+EkIKGQiE+EQlkoZCTKukIhBRzhGVdIRCCjllRlXSEQqKOeVJlXWEZUJRyyoXXKhQUdUJUQsmxEJYRCARVnSPhz8Rh6lGlVNF7wIeJ2IJaYIMECDHP0VpCIVB83dI+j+IwTstdmUH5Xtux/wDldz8DB8FWUMwa5wBMCXGCQ1sgS4/lEkXPML2L4xcRYMOzCmC+o4VNQMrWE3E3km1tg5UPQTCGhRNYgB1a8/8ApAQ1pGhBuY8QhpHmD8QSYGvMXP8AZdeH4Nri4mTlECby5zg0ewL3f6V6Nxrotha4JoxhKh7jZokf+3Y0/wDTb9KwmMw/4V7qb3U3OYQew4lpMQ0CwMwTqB82y1jjcuTGR1Hg1HRLCVcQ1lPI3q8IHgZYBc6o8vJdmMF1o9ArvBxUrdSyRULg17TZ4DjEmZlviCRZL8OeJt/D5MpY9znOdI+aTYjwiPqtB0d6LN/iL8c4l2RgFMTGVzgWu01tm173gtQ+ZJZHBLjx7E/hReJZG226v1/fBr+G8MpYdpZRY1jScxgXc46ucdSbC5UtLCIXMtCISwiFAIhLCIQDUJyEA2EQnIVA2EQnIQDUJyRANhEJyEA2EQnIhANhEJ0IhANhEJ0IhANhCdCEA5CVChREJUIBEJUIDzX4odB6+LrMxNA54a2m+nIDg0OJzsmAfnMtkaCJVJiuJ9W7q6jXUstsrgWmBYWPkvXOJYsUaT6pBcGiYaCSbwNATqRfbVfOnTXimJxNfrK/WsmTTa4OphrJgZWna1zeSNSqU02O4/Ta2QSXGwAFyeQVBheDSTWqQajjmM3AnYA2t48tlYdFuAMqNFQ1B1mVp7QL/maDa4i5Vlj8A9guOz3hcefMfZej488N/qfJ5vkRzV+lcFf/ADaJbWp5XssHlkwJ1a4G7CDodDzuvQuivHASHbOs7w8fRea5n0X9Yx2WRqCIcOXj5LbdF+H5sOcSKXVlzolhJYMp7RybMcHAyNMuwscfMw3+5H8l/J0+Dnr9uX4v+D0wIVbw3EhrWsc4E6NMi/IKzXnhNSVo7Tg4umIhKhaMiISoQCISoQCISoQCISoQCISoQCISoQCISoQCISoQCISoQCISoQAhEpZQAhEolACESjMOaAFkfiPwxteg3M1jshJBdFiQBry1tvbktYag5j3VT0maH0SBDtwNZIFlmfETUPyPGsKX0ao3aeyXC7f07QBoFpv4xmOV1MafMwi3elrmkEeUlNxPB21gQXOAiS3KGARtYXUfAnrWkdkPYYIIALtpJF5j7ry2ek5u4Wx/+GWtMzHai+stcBEjkvTeiOHFPC06bcsMkdnSS4kn6rBMeW9l7T5iD/bMPWfNa/olioBpk7TpEbb/ALsuuOb7HLJBfkD+iYZU63DuykunK8ktHzTlNyB2tPK4iFf0sRJyuGV/dO/i0/mC6dc3vD3C51ixwhxBHnBB5g7HxXeMUvBynNyq2d0KEMVks5we3vbj/MN/MewUoVmn8w9wq4tGVJMehcjimd4e6YcazvD3SmLRIQoxxrO833SsxjTbM33TVjZEhCZ1ze833CacSzvN9woWzqhR/wAbT77fdBx1Pvt91aZNkSEKKcezvt9008QZ32pqybImIUQ49nfH0TDxBneCasbInIUIY5vfHunjFM/7g901GxKQoxxTO+PdNOOp98e6UWyWhRfx1Pvj3QeIU++PdShZKQov8Rp99vuhKLZgjWdNs3uV0bWMXn3Ke3Cn9Sayg6TAMei9do8moCqdpj1QXu3ke6HYc6jMLrr1MiO1KWhqNa8nn7lNc8t2J9V2Zw07Ep7+FvFy4aq2hqRILtj7rniKjmtMeG/mp/4B3ev5KDxwmlQBdoXiXOMDQgX21XD5El02dvjwfURSYnEOd+YidfLkko4fNSc9gg5y8RrAAB9bEqDi8WDZrmGeTwZ8AtRwTAnqKYBIlsxBsSST915PjwUm0/R6/kScUq9kPBY5zmta9jXuGhzFpI3cI3U7C0yTLJykwWvAJE6w5sGPORbTdRq3C6jS5tjTbL2nQtMXbpMf3TeBCvlFR7y3NpTboPEnUn2HguUk8b5OsUsq4J5mdEhd5JXYer3z7LqzBOjUklfXs+Tqc2zy9koLm6iW8puP8p28tPLVd6WEdycnHAuj5XE+JsljUjVZiWXA1OhHgRt9uRTWm91ZU8PlGa7THMH0I3CaMO0XgHzH7CqVmWqIQeExw5XVicAx2rY8RZcqfCSTAdHLxRxrkLnghFxH5U1rjpYK0/h53fp4FOHCS64qC36SubkjpoyAGRuEhneCrdnBSR84PkE3EcPa3UmfJN0NGVg8VzcwkbyrZ+AaW5i6APBdqGHpESHNjebKbIuhRNaea6sYdplW1SvhabS7MwxreYWfq9KMB1wHWOvYAfKs7o1oTDbYlLnO4CuKVOnlL2tkRIvqq+hiqdSXEBkHQkTbexTYuhypgpQJNl0xXFaNNsktuYAVNiOmOEa7K7UG8CVNkXRloSZhFRx5Kmf8QsMLBjyOcBcXfEfDadVU9hb6rO6Loy9ZSdHypVQj4l4f/tVD7f3Qm6Gh6LSpse2WgEcxcJRgG6lq+b8Fj8TRJZRxFemC0GA8gGDpGgVjQ6a41zerfiKsg2Mx4wSLrl1GddD6AGBbs0J4wQ5LwnhPSLEhwH4moxrj2iXF0eMFehficUabTTxVKoTo4QCR7rDz0WMEzZHADcfVBwLAJifIrzPinE69IPzYtpcRBYBJ9I0WSPS2vTllN7+ZzPLjPhKizbeCuFHvdYhjZjQb8+SyXSDEucOrYMz3mGt5uNh5f0VT0P4zWxFF9Sq4kNIaJ5gS4/8AyaqviHSk0K+doD3NBAHKdT5xI9V58kt5UevEljx7G56M9G2YVuUMzPcZqVIAl3Ibho0A9dStIKInUey8v4d8THF7RVYAw69oghaPD9PMK90F0DmXL0LIkqPK1s7L3i72to1AYktI/wB3Z/qs00dukwWlzR7uAKtMfxOhWouFO5OWDIP5gdj4LPV8RUZUa6izrHsvl25T9V5sstpo9mBa4pG+q4ZoFhmPKAujMI2OXoFin9MqwaGnDubVJ3d2T5bqVhekuJgF+DdG+WoJ9ivT1o+zxaP0a38MPH2Cf+HChcN4lSqtkHK7djzDgeUTf0Uus5jRLiB/qj+q3tatEoR1Bs5Y18Ao1Oi0dh1j6XHMLnV4thm/NWYPN/8AyoHEuP4DJ267TyyOLnA8xCscldzMoluxkD08FWP7OIawfmM223/oVlMV0zaDloufUA/M6m7/AOrpJ9FW4TpqynWNWrTrPcBAgZBpG916I5IRTeyODTbSpnrD6ITPw4jRefD4p0hrhq4E7Om3qr3CdN8HUbmmqDF2lj5H9PqvJuj0mkZhWjT7lK/CNOolZur02wbWFxdUBGjS1wJ8tkzh/T7CPMF7qfLPp7puhRqPw7dMoXHE8NY8ZSxpB1lFHilF4ltamfJ7f7qQyq12jgfIhb2JRU/+FcLBHUtE2tKqanw7wpcSGwDpBMjyWmxGKLCP5b3DctvHpqhuPadnDzEfdRsqXopmdD6WXIX1S3lnI+yj0OgOGY/O3OD/AJp+61LHgodVA1IQGaxHQXCvMvDnRpLior/hvgj+R3o4rWGu06H2EpRUHNOC8mSHw4wQ/wCm4jlmKc/4e4I/9E/7itUCN3H3T7c/qpQsyA+HOC/7J/3lC1+QIVolnzNh8M6wMDnm5/mEqdS4SX6uEbbG3LYhU9bjWWo7sjIDazoECLE3mdVPL65ZmzO6t9wQCBYiRO0GF5ZbI6VH7IVRxYcpaYJjaxmPa67Yaux0hr8rhsRcKXhOB1arsoBkG5dIAJEyf3urZvQ8lwYalPS8tddG0Y0b7IqAwd6UDDNJsLjwvbUq7q9F6zB2HU3jwJEe65YfhrqZa8uYHZi0gzpo4ydRBCjkI4pN0aLh9M0MAxsQ94dVdGzXElpP+nKsJXpOJL4kHtF15E7Hkdrq2xPHq4e/Buyve6GhzXEksLbGTqI5xoVU53teBMBw1JuQbgZeRBCkU+Wd87pKK8DX0Ju1oJ8U9mGffstI1snAu0iRaCWut5xZSKcnSxnW/wBeStnlsmdDyTimgsLQ1rieXy/8q86R4mrSe3qS4OM5iCBa3PUX+ipuEY6qx/8AL6skggmoQAOcE68kcZxhBbWxLX04dAJzNYcv5Rl/xGHlcGbrFXKz2Y/8NLyQ8fiajnZ6rnF2xL4jy5Lu/iNWINV3L5zom08W+tHUN61l3RD6bDJvla8hx82t1MSoNV7iZdTfT5SxwbMfrE//AKulI88oteTvVp54JcSfO/ulqYN7tHE+Bfsq9zyBs6+0/ZdqZqbctN1LS7nMe7h5aZ18J0TTRPr9k/M46EgjmDBP73U3DZfzQBqYjQa66K7L0KfshMY8GQYI3DiCp+E4ziGTDi5v6gHn3IVNxSo4vd1LTkGl2knmR+9lHoveCGkz4EtEb85O6uqaKnXk3FLpm8MDTh2vPMiPoq7FdMKjgQ2lSaeeQmPSVRV+tLWghpAvGaI3OmqTqSbwD6iYF/6rLijXUl7LfD8fcAS6nRqTs5hb7XUOvxx0kijRPg1gt7lR6JgXnXzH70SmraQ1hB3OVSibs6YTi9SS5g6s6g5QNdhOyusBxzEsYSahyP1Ja31hwFo8FQ1Kw3bl8BpZDMQXCBJaNtvHldWyxlzyeiYXpQHsy9Y9pAkEus48lU4zpdiqFUVGuc9k5QHw4EDR1joZj0WSeGkeH/FlxaYbMwPVRJp3ZqWRNVRv2/FLETHUUB55/tKg8U6eYuq2A2nS8WNuR5uJWSpv0Bj97Jpo7g76i1v3K6XJrucjTcM6ZYzDn/EDwJGSp2hJvMiD9VaUfirX0fQpHxaXiR7mFhGCSQIMXIJH3T3MMwWgRr6eSicvYPST8VW5f/Kkumw6wAR5xM+iUfFFlpwlW+sVGnyiRdebdaW6BvgS0n+tyuDwTvBNjLTHmLrW0vZePZtsT8S8Rnd1dINZPZDnOLgNpi0pVhm0rfMD6PH9Uqlstm3wPCqVMxTDBvZp97n7KfTxNEEkvEi13GB6Ss/TrvDAx4GYEiC6C5uxDoVZRrEExh3iDBEl1xvPJcafk9t+jb1sQwx/MAvAiLnYQLruHtiM7QfGJWXwvFKgaQ5jA8CWhwnsnSwVbwWs2sTUqFzXglpItHMRupRLN1maCILXSOarekHBaWJAFVrmuHyvpRmafMXjwKjMpgOImWWyiIIIvMrr/EanWDLGTck3ceQAUV3waZGwfAaWVrXOqYjqgW9tznFoOtuWnspVHgNEi9A9glvaLnWGhEuPpfw2UivjZcAxxBJg20sdUzC4GpTBh83mHe9jF0bfslJjqnAaRHZptafAAHTwPuoeL6PEkmnmbyzH7RO/NSzxAtDnVXWbcxyi8qlqdOKTXgBpI1JknzEBWKk+xiUYeUdDwk0gOsfXcS63VNs2IM9gZgJA35Kj4/h676g/k1azwf8AEcaj+zDoHaJ5jlutlhuLiu0uoVQP0mxmdIU2j19g57JOuW33Tdpm1Fa0jBng+NZUZkaKQm2U3ECBOUFpBEzPePgrnA8AqOk4nEPrOjLDZDQL7vAJBnTbnpGl/F1AXNy2AgEEEn3XDB4Ck0FrQM25cczr73sq5tk1RRUui7etmo0NpAahzpLtiA1xygXtdXGG4Vh6ZswOiLu7XrBt9FLq4VmQNiI3BPv5qN+DfBy1BHiLz6arNtjSPoeWUfm6mkdLBjTHMzFl0bhaTpHVMEaEgD6BcGYWpbNUAHIAqU3DcquuwaFC0vQtLA0mi1MN/U0ifWbqi6T8AxFZgFHq/ma+ScjiGmcsxvbfZTuMYSs7IadRgAIJcbOIBEgbCYUulxGcrA4Fx2zDZLadl1TVGdwfDMUGkCgymf0vZBPjGt11/gOLfGapTY28sBOaJ1kCP2VoXMqXBIaNewJd6yuVOt1kglzTsXAajy0Ku79E1RGwnRktaA+sXkTcjY6C0ToNVMrcFpmxeTzjX7qPT4fVZUP85paQOzBmecyn1mFrS4ua2LlxJso5MqQwcEZpNQiSZfkdqN94tsm1uA0csZWdZ3sgA9tEz8VUsXvbD/lcA64ifRScNjgLEjzgmfBTZjVGW4v0exL3nqW0nMBAhmVrwIBJcLAqid0Y4gCTUY0kaAOZPO9gNN16UMbTmd51G650uKS42Jp7F2pPkV1WR12ObxRbPLcSarSGPpNpPmM1U9m28yAPNcn4Su2o4Oa14sSGOYQAL5mwbiFv+OVKdcjrKDXMbMEzA2dI3Wc41h6TRlw9Nuk5m8h4rcZJ+Dm8SRTMrt03IgzYi4+tgg4hwHZJA0AuQPKFXnDZj2ZLi76r0ngdEsotD2hp3s0qzqJiOPY89r4twMyfQcxBudFyZXE6m+wcvUiKRtlafNrVDrcIpO1pMnwEFY3Rvovwzz44o95x8xP1lC3LuA0psAPDIChb3+/7/wAOfSn6IXDsa6q0vkQbNzjWPA6KyoMqhoEMM6luyj4erky0wyWho9o1lTKNcAAAxGxXFnrRxo4VkvBDmk2lxm+xHhKqP4YKJLrh86/Mw87LQYgh5DpAgeCSiaTQZYXTrBPvGyJsNEHE8eFIZWjNVe2YgxG0yovCOMOLXGoBn/TsCbEBWOJ4ZScYznS0gSPCdVXYCkcOXBlydn3Lh4ckVJEd2P49xAty5TmymTAg+C78L4vUccpzFw8reaHYNtQPDmua54jsCRm10VXw7BVMPn65hDXe5HelOKHNl5juJdc0sqsMOsSIFpuZWI4zhSyqTSEh2kxMbeq29KsysczXHI0fI0AQYi51Ko+P0mF4DSMoaNCZsd1qEqZmatFT0apV21mEAiHXvqPRemVaj98oMba+Cy3DsQygxrhDhUnKXXLSPmUjCY83OubWf7KTezssf08F9h8Y4kjV4iWyNOYUnGUWNAqQcxA01KqGVACIA58rpv49wLnGzRO/2WOUdOGd34jKRDiJkQTP3TqPEwwXg96NlUYTGPxTbtLWzcutYaQVOpcOax+ftOBG5t5q/wCyEhuNzvgST6iPNSagdHZI9eS4VMVF2wD5I607AX+qhRw4e1wmpVmbZWyFQP4Y44llQAMYwfblCvG1dQQBH3VXisXl5+qqfojRN4txp1JhcNdMwvt4rKnjlRge51X5jJa0bwuHSHiQc3KHc5His005tQb2An6r0Y8fHJwnPng1/DelFcA56nZ0aSAYO0lOxXTCoS1rmtcA4ZwLBwhZKi+oAGgZpsWkTIXbG4cOylrXNcJLpECeS04xsypSo1+G6TufTqh1IljXdk6gDkVx4d0mo/4bmkXsZj6qB0dxjGtdnIBcIINlXVuEPc51RmR1MHn91zSjbRu5VZvqPEaNTstq5MurTf68lxqVWmpDazIOgG3ovOG1Q2pIMWvG5CdVIeWljiH667LXRRnqM9MxNFwHZe1867LJvac7gWvZLiJaYtGqoMNiawzA1JjkSCCrPDdIS1obXHWDn+YTvO6nTa7Gt0+5W06oFWG7O+oW5w3EHVA05TO8fdY6tQaHmq05qWsjadirrDY8u07LBomR3RYKu5qMNh5/NlP3TcVVqU7jtge6rsDxVtmlwlP4hjZ+WoG891w8nXiuCDiukJDz2yPCNEJzsNRdcxJ1QuloxTI9PFEEiT5ea54jjeSWkSZ3HPxQhVRTJKTRJwdUznPynZTmYrKdCZMDbXdCFzfc2uxMrghuxi91Drvzs3zDcG48PEJEKMeaEfjjTpAkmANl0q8Qz0pNxBsZ3CEKIplaGMqUHfyzuDBXHF1g+uMziwuOmovqhC9KS7/R5/obxLEup5qQdmYHQDEGfDkpvBePMDpqXIGVtifElCFdE0TZ2a3FjNTLx2ezmA8lFbjRTaOs38CUIXmXo9HixtTi1Nw7JIBMQAQEYTiIgubnA89SPApULeqM2d8JjCZna8wFZOxo6slozOHMQhC5s2cnEkAkXIk3ULFB5Dny0NjSJQhZvk1XBieLUB2szrsdsNZVVny6aAzO90IXsxs8c/yND0Tois8kuIe2IMSFoOk3C6rgxsty6yBB0QhccjqZ2hzEwON1I7s+qkcAxJpE7g2IvdKhemSuJxi6ZZUKTTUdlgAiYIkQlZwZhM3GbblzQhedtrsdkkyJxzgYpAdXuueH4e4tGYiTohC3Gb1RhxVl+7gzRT7FjHaB+V3moHDcKav8tpyxshC53wzpXKHiac9kGDvzUjDOa9x7MHeNEqFAT24JhEyUIQs2wf/Z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5851" y="4206077"/>
            <a:ext cx="3081708" cy="20507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AutoShape 9" descr="data:image/jpeg;base64,/9j/4AAQSkZJRgABAQAAAQABAAD/2wCEAAkGBxQSEhQUEhQUFBUUFxcVFxcUFBQVFxQUFxQWFhQVFRUYHCggGBwlHBQUITEhJSkrLi4uFx8zODMsNygtLiwBCgoKDg0OGhAQGiwkHCQtLC8sLCwsLCwsLCwsLCwsLCwsLCwsLCwsLCwsLCwsLCwsLCwsLCwsLCwsLCwsLCwsLP/AABEIAHcBpwMBEQACEQEDEQH/xAAbAAACAgMBAAAAAAAAAAAAAAABAgAEAwUGB//EAEEQAAIBAgMFBQUFBgUEAwAAAAECAAMRBBIhBQYxUYETIkFhkTJxobHBQlJictEHFCOCsuEkQ5KiwlPS4vAVM2P/xAAaAQEAAgMBAAAAAAAAAAAAAAAAAQUCAwQG/8QANBEAAgIBAwMDAgQEBgMAAAAAAAECAxEEITEFEkETUWEicTJCgaEjUpGxFBXB0eHwM0Px/9oADAMBAAIRAxEAPwDQbw7eq4yq1SozEEnIl+6i30UDw08fGCTVFoAA0AJaALAFaAQQBkMAgaAK4kAVX90kGRZAN7uiL1KhPggHq3/jKTrcv4cI+7LPpq+qTOnnmy3YZIJlkZACIApSSmBeyEnuApw8nvAv7sJPqMYMiYUTF2MYMe2FCYeqdPZIHvPdHznX09ylqYLPk59XhUyfwcMJ7M86QwBXgg2W7g7rn8QHov8Aedem4Z57rL/iRXwbi86SmKGKxpWsqXATIzsT4WNhr4TW54lg7KtMrKJT37spIarim7ami2IZWZvHQWy2Mly+pJEQoj6E7JcppI1mFxlRXrLTTOe0ZmJNgBpp79JpjJptJFjdp6pwrnZLH0pIvVNrDLTKKXaqLqo0PnczZ6uyx5OOOgl3SU3hR5YUxZqXpOGo1CCRre4HirDTpJ7u7Z7Mxlp1Vi2LU4ef+Sgmzy1dlarUOVFuwIB1Ps+6a1BueMnfLVRhp4zVaWXx428m9pJlUC5Nha5NyfeZvSwsFNZNyk5DgyTBMobbb+H72UfX6TTf+As+lRzqM/DNLOE9OS0AloApEAkAUiALAFMAIMAZYA0ANoAIALQBSIBv9zd6a2BqgqzNTNw1Mk5W0NjbwINtRANHmgAzQAiAB4AIALwCQBnOloBh7SAMWgBQi8Ac3kA6XdBO7Ub8QX0H955zrcvrhH4ZcdNj9En8nRgSjLIkEjgyASQCWkgBEAFoJCBIAwgg029lS2HI+8yj43+ktOjxzqc+yZxa94pf3OPE9aUJDAFcyQbzduneiTzdvkB9J26f8J5nq+9/6G17Kbyqwc/t3Dk10VeNVMnTPcn0nPasyS9y86dOMaJSf5Xn9jLsWg3buH40UFO/MZjY9QBJrz37+DDXdvoRcPzPP7f7mbB0WVcSQpzGo5UW9rui1ufGTFNKRrulCU6U3thZ/qVqFH93NJ6gIHZZCcpOV75iDy4zFLsabN1snqozhXz3Z+6Go4g1MTTbIypldULC2bTUyU+6aeDGytVaSUe5OWVn4MmZ6datamzl8uUjRbAeLeEnLUnsYOFdtFeZpKOc+5tkU2Ga17a24X8bTcVk8J/TwHsoMcGs3h9hR+L5KZz6j8KLfo6/iyfwaOcZ6MaASAAwCQAEQBWEAQwAWgDGAFYAQYAYBIApEAiDWAITABAGBMAOaAGAAiARRAEcmAJaQBlEAzILQAM0A6/dRLUL/edj6WH0nlesSzqMeyRe9PWKc+7N0DKo7gmQCt++fxuyt/l9pmvw72UDrN/o/wAH1c+cGvv/AInZ8FwTQbCQAQCSCQ2gAEkg5/fR+5SXm5Potv8AlLzocfrnL4RW9Sf0RXyctPSFMEiSDHVMA6zdnD/4ZDzLH/cZ30fgR5bqf1ahmz7GbThwBqAuDbUcNNRzgnfjJMnlBO+NyEQRgloG4CsEEyQSL2cENEywPBot6P8ALHmx9AP1nLqXsi66Ot5v7GkRpyl6N4wCEwCWgAMAggAgCEQAFYAogBJtAGEAN4BIBDAIvGAYjABADAJAGEAkAYQDGRfX5QCSAZKa+MAYtAMZ4wDud36dsPT8wT6sTPHdSl3amf3PQ6RYpiPtvFNSw9V09pUJXT7XAfEzVpK42XRjLhvc2Xyca21yJitojsKzK3eohlYgcKmUcOepEzhp368E1tLf9DGVy9OTT3W36moxBrNiadJGs70KYep4qLlnYDn4TvgqlRKyS2Unhe/hHNLvdqhF7tLLM+G2s9Ogo1q1GqVKdPMbXVGIzu3IAcZrs0kbL3+WKSbx8+EZxvcK15eXgFLeF0Ssz5KophbNSBCF2NslzxtobiJ9PrnKEY5jnOz5wvJEdVJRk3h49uMmxw+06xs1Wh2VMC7O1Ve6LcctuE5Z6albQn3S8JI3RtnzKOF75Dh9uoxHcqhCcoqslkLE2Av5ngYnoJxXKcvZPcR1MZeHj38G2vOA6TC2klA5XfKtepSXkrH1IH/Gek6JDEJy+So6k/qijSiXhVisZIMNU6SAejbt4a2FoeaA+ussa/wo8vrF3XSfyXzQmZy9onYwR2imjAwKcPBHaKaEkYFNGBgBpQQLkMDAOygjtOZ3t0emPwsfUj9JyanlF70hYhN/KNIOs5i5GUwAmACAEmAC8AMAUiAIYBIABACsAaAC8AMAKCxgFcwAhoAbwCCANaAOsAjrAMNjAGEAyCABj75AMbGAeiYFMtOmOSKPgJ4bUS7rZS92z09SxBL4K+8GHepQdaQzOStgSBwYE8fdNuhshXepT43MNRGUq2o8mixOz3pZKF8/70yF2/8A0Vs1XoVAt7jLSGortzdx2J4Xw1hfuccqpQxX/NjP+pvDgnWtiKwAJamq0gDrdVJI14d7LK5XwlVXU3+bMjq9OSnOfxhGqxGzUpphjXQtTSmy1OJyOxDZmA1tfMOs7K9ROyVqqeJNrHyltg0SqjBQc1lJbjY/F061MU8MjMivTZiiEIqiotxrxPHhMaarKrHZdLdp+d+CbJxsio1rbK8bclzevDu1LRiFDA1AFDXTMO9zNuNvGaOm2Qja8rdrbfz/AMm3WRbhs9vJXweHSvo2MeuBYlFyotgdLqBw0E223To3VPbny9zXCEbNnZn4OkzSnZ3gYiAcTvW3+It91F+Nz9Z6zo8cafPu2UXUH/Fx8GpD3lqcAW84BgxDaGAevbKo5aFJeVNB/tEsY8I8vY8zb+Sz2cyMMCvSkEOJjKySGgZYIQuWCMC5YIwDsYyO0BoyR2g7GB2nEb7f/ei8kHxY/pOPUP6i96WsVP7mopISbCaVFt4Rb1VStl2wWWQgg6jWGsGEouLw1uC8ggYGAAQAMIABAGgCsNYAloAogDE6wBjAJa8AKi0AiiAVzAIIBCYBBAGEAygwBXMAW8AmaAODIBHgCKuYgfeIHqbTGbxFsyistI9Kt8J4NvLyeoSJIJJJyyA3kEhvAGXTyhtvkcEkZBjSgovlULfjlAF/faZyslL8TyQopcDATAkyKsA893jbNiqvkQPRQJ7Lp0e3TQ+x57WPN0ignGdxylmthXRVZlZVcXUkGzA8jMVOMnhPcFGtrpfjp6zMh7I9pw7LlAVlNgBowPASwTPLtPO5mtJMQEQSKyQQIEkkYG7KQTgYU4JJkgANOBgASCDznfhv8Ww5Ig+BP1nJd+IvenrFP6j7N2cQgZhYtrbkPATfTX2xz5PZdO0vpV90uX/Yevs/MLW/XofCZyrUuTqu09dy+tGqxOzXThdhy+0P1nLOlx4KPU9Nsr3h9S/cqAzSVo6iAKYApEAIMAjCAJaAQCACAPABeAEwAodYBjtAIFgCsnlAABAGFoBlEAxvAEMAJaAFTIATAM+zFvWpD8a/A3+k5tZLtom/hm/TLNsV8noN54k9GGCQiAS0AIgBkAMEktAGAkEDCAeYY2rmq1G5u56ZjPd0R7aox+EeZufdOT+WZ9k4Q1qq0x4m58lAuT9OsX2qqtyZqPSKgJXIQMtrZSARYaAWnmlOSl3Z3Bye1t1KZJakTTJ4rqyHoeHSWNOvnFYmsg5DaOzqlA95SB95TcHqOHWWtWohZ+FmLSfgqJjaq+zVqD8tRx8jN/czB1QfKX9C3S3lxieziao97Zv6gZl6kvc1vS0vmKL2H36xycaqv+emh/pAmaul7mqWhpfjBcX9pGLH2KB/kb/uk+vIw/y6v3ZnX9p+I8aFE/zOI9d+xj/l0f5mWE/ai/2sMvSq31WZev8ABg+m+0v2LNL9qCfaw1T+V0PztJ9dGP8Al0/5kXaH7S8M3tUq69Eb5NJ9aJhLp9vjBep79YM/ace+m30k+rEx/wADd7fuc3VZMbj3qJc0hlJJFr5VAC28yD0ExhFWWZ8HpOjaJywprZbs6Z6YM7D15VqUbSMEmGol+MgxNXtDZwbXgeY49ec02VKRxanQ13b8P3RqamHKXv6jh15Gck63HkodRpLKX9S29zERMDlFMAggBgCmAAwAaQAiAS0Al4BBxEAggEtAFywAWgBy38DAHKGAYzABeAQQCWkAYGAX931viafIZj6Kf1nB1OXbppfOx16FZuR24M8gXwQ0YJHDSANeQZBBgEvBBAIJGAkZA+WRkCV2yqx5KT6An6TOtd04r5RjJ4i2eVU+fOe+SxseWb3O83G2bam1ZhrUOVfyKdT1PylL1K7ukq14/uQdDVpyuQKOISZA11elMk/Yk57aW7VOpcr/AA2/CO6fev6Ttq11kNnuhg5rHbGrUdSuZfvLqOo4iWdWqrs4eH8kGvBBnSQHLBJMsEEywAhIA6rBJlUcLC5Og8z4QSk28I9A2DguxphftHvMfxHw6cJZVw7Y4PV6TTqmtR8+fubdWmw6xgIAj0rwCrUpSCMFDEYflMWiGk1hmqxGD5aH4H9JzToXMSp1PTIy+qrZ+xRdSDZhYzmaa5KSyqdbxNYYsg1ktAA8AUwAQB0gEMAFoAU4wAAwCGAAGAFmgER9YAc8EGMveCSGAYyYAYBkAgG23aX+OT91D8SBKnq7xQl7tf6nf06ObW/g6rPPM4LoYNIwB1aQyR1aYkj3kAIgDhZBI8YIDIBQ3gqZcNWP4CP9XdHznZoId2pgvk0amXbVJ/B59s3CGtUSknFzb3DxPQXnsbbFXBzZ5xnrdGkEVUUWVQAB5CeYlJybbMQNIBXqpMsklKvRHlJXwCq9CSSYTRk5BqtpbvUqupXI33l09RwM6KtZZX5yvknBzOO3brUtVHaLzXj1Xj6XlpVrqp7PZ/JjhmpA/wDeU7QErACFgDwSbzdbZ+d+1Yd1DZfN7anpf1nTp4Z+plt0zTd0vVlwuPv/AMHZU1naX5ZVYAc0EhBgCkwDA9IGQwUq+HmODE1uIw/gReYSinyaraYWLE1k11XCEarr5eP95zTpa4KTU9MnDevdfuYLTQVeMCg8YIFMAkAI4wAgQAGANTOsAUmAISYAsAZTAITAIDAJaAAwBgIApUQDIik6AEnjYeUlJvgyjCUniKyISfAke4kH4TCUE9pIJuPBDiqy+zVqD+Yn5zRLSUS5gjatTauJMZdu4pf8wH8yKflaaJdN08vy/ubFrbl5LFLezEL7S0m6MvxzTRLpFL4bRuj1CxcpMtUt+CPaof6X/UTnl0T+Wf7G1dS94l6lvvQPtJVXorfIzml0W5cSTNq6jX5TL9HfLBn/ADGX81Nx8QDOeXSdUvCf6o2rXUvz+xdp7x4VuFel1bL85oloNTHmDNq1NL4ki5TxlNtVdG9zqfkZpdNkeYv+hsU4vhozo15raxyZGl3zrWwrD7zIv+4Mf6ZZdHhnUp+yZx6+WKX8lb9nmA0eu3j3E932z62HQy06ldlqtfdlAztCZVkCMJINXvDjv3ehUq6XUd2/DMdBfqZu09XqWKLJODO62MrgVXykuM3ffvWOouLWHult/jKK32LhfAKdaljMGde0QeBBzIfms2p6e9YWH/ck7LdvaQxVK5AFRdHA4eTDyP6yq1VHozx4fANn2E5chCGhBOTXbR2JSre2ve+8NG9fHrN1Wpsq/C9vYcnL7S3UqprTPaLy0DjodD0lpT1GuW09n+xDRo6lMqbMCpHEEWPoZYKSe6CGw+Gao6ontMbeQ5k+QmcY9zwjbVVKyahHlnoGDwopIqLwUWHnzJ85ZxiorCPWVVxrgox4RbQzI2FbG44o9JFAZqjcOSDVmmEpYaSNNtrjKMY7t/2LxaZm/grriwarU7aqgcn3kgD4SO76sGtWJ2OHsslkTI2CmQBWF4wCpWoSGiMFCvhphggpV8PfiOvjNcq1I5NRo6rlusP3RQq0cs5Z1uJQarSToeXuvcxWms5BSYBPGAO0AFoAycYBhLQAQAWgEvAJAGgAgDWgEgEeAdFuvg+41Qj2u6vuHE9T8p2aaG3ceg6TR2xdr5ey+xZx+zVfW2vMaH+/WbbKoyO2/RVXbyW/uv8Au5oMXsx1vbvfP08ZyTolHgpNR0y2veP1L9zWsvgZoK7GNmY2SAI1KAYnoyAY2oyQY2pyBkUUoJyWKNV19l3X8rMPkZg64S5Sf6Eqclw2X6NatXZKRqO+ZgFDMzAHhfXkCZrddVKc1FLbwiZWzksN5PWdnYRaVNKa8EAHv5nqbnrPNzm5ycn5NTLY1mICRBGTHWoqwIZQwPgQCPQyVJrdEgZYJMFfDqykOAVI7wbhbxveZRk4tOL3Bw24dv3iqEvkytbzXtO4T0Mtuof+KPdySzuuzlOQA0pIF7KCRWw8gHm+9eN7SuwX2afcFvEg94+unSeh0FPp1LPL3JNjuns7KvbMNX0XyTn1+kutPXhdx6Dpmm7Y+pLl8fY6ILOktQjSAzjMXiqlY1qqiynLTDcO7mACL7zqZySlJ5fgorbLLXKcdlxn49l9/Ju6dTt6ga/8HD65v+pUUcfcLfGbk+558I7ov1pp/kh+7KWzdsd96mRm7WoqluARfZRRzPE2mELN8+7NFGq+pz7W+58+Pg6m86S2+4SIAkABEAwVKUjBDKdSjMMEHP4urmY24DQfUzgsn3M8vrtR61u3C4/3K7TWcQhEAYcYA7QCCAQcYBgJgAgBgBJgE6wA2gBAgBvIATwgCUaBqOqLxY2/U9ALzKMe6SSN1NTsmoLyd9h0VVVV4KAB7hLRLCwj2EIKEVFcIUiSZGNqd5BBr8bsxX4i55+PrNc6oy5Oa/SVXfiW/uaTFbFdNV768jo395yzokuNyl1HS7K94PuX7lApxHAjnoeomhla008MBoyCDHkvAMZSAIaUgEy2gHX/ALPdmZmeu3BO4n5iO+egIHUyq6ldhKtfdkHoCSnIGJgAgFPaO0aVAZqrqgPC/E+4DUzZXVOx4isg5vFb+UBpTSo/nog+OvwndDptj/E0iTn9sb3V8QDTRQit3bLdmYHwzefICdlOhrqfc3l/sDrdz9gHDUiXH8WpYt+FR7Ke/iTK7W6j1Z4XCDN8VnGAhJABkgGq3o2l+7Yd3HtHuJ+duB6C56Tp0tPq2KPjySea7F2ca9VU+yO85/CPDrwnqqa+6WPB2aPTu6xLwuT0EKBoOA0A5Dwllg9SkksIMGQYIKm0MAlVOza6rcHu2HA3tMZQUlg020Rth2Pgr7QwDNTSjSASmTZ+YTjpzvIlDKUVwa7qG4KqvaPn7Gsxrnii2pYY5Kake3WJC3I8QCZqfxwjjsb5ivpg9vmReXd5W1rPUqNxPest/IDhaZqpeWdC0SlvZJt/cz7Hcg1KRYuKTAKx1OVhfKT4kG4mUHzH2NmmbTlXnPa+f++xsJsOsl4IARANLvBici5F9px6L4+vD1nNqJ9qwvJWdT1Pp19i5f8AY58CcJ5snygCGAMkAJgEAgBTiIBXvAARAJAJAJeAEQBhAHA8LyAI5vfyglG83XwehqHie6vu+0fp0nbpofmL7pNGIu1/ZG/CzqLkcwCWgCvTjBBhZZAKeK2elTiNefA+vGa51xlyc92mquX1L9fJpcXsd11U5hyOh9eBnNPTtcFNf0qyO9byv3NWGIJUrlPIznaa5KuUXF4aIVkEClYIFFMlgqi7MbAcydAJDkkssHreycAKFJKa/ZFiebHVj1JM8tdY7JubILgM1EhvAEr1gqszaKoLHyAFz8pkk28Ig83wuzq21Kz1iclO9rm5yjwRB4m2p98vJWw0kFBbv/vJOcHU4bcjCqNQ7nmWIv0WcEuo3PjCINtgtkUKJvTpIp+9a7f6jrOed9k/xSYL15pBLQSS0AFoB5jv7tXtcR2am6Ue7p41DbMemi9DL7p1HZDufLMkb3dvZnYURcd9+83lyXoPrPRU19kfk9TodN6NW/L5NoVE2nYIyGCRBAGgEBgGLFUFqIUbg3I2IPEEHneQ1lYNdlcZxcX5Nd/8ZW9k4psnkoz282vMOyXHdscv+Hta7fU2+25sMDg0pKFQacSTxY+JJ8TM4xUVhHRVVGqPbH/6Z2EyNosgCV6oRSzGwUXMhvtWWYzmoRcnwjiq2JNRy7cW4DkPBekrJTcnk8jqLpW2ObEJmJoIeEAWAOhtAJAITACvGAVrwCQAWgBvAJeAG8AcCAQnwEgEp0i7Kq8WNvcPEnpMoR7ng3U1OyagvJ2OHphVCjgosOktIrtWD19cFCKjHhFkSTMcQQGAGCQMt4IMLUpAMbCQCli8CrcRf6e4zCdcZco0Xaau1fWjS4rZjL7Oo5HQ+vjOWdDXBTX9LnHet5Xt5Nc4todDOdprkqpQcXho6PcHZvaVjWYd2lovnUYcegv6iVnUru2CgvP9jE9BIlGQLaSA2jAOZ3j3oGGrLTyB1y5qtzqFbgF8DoDcHyndptJ6sHLOH4JOhwlBEQLTUKvEBRYa68Os45ylKWZPLBmvMSCQCXtAyNADBJrd4dpDDYepV8QLKObnRR6/KbtPV6tiiDyPZ+LFOqtSopqANmIva51N/U3nqa2otbbI30TjCxSkspHomzdq0sQL02ufFToy+8fUSzhZGfB6qjU13LMH+hbmZuDeAKwgCFYAsAloJIIAbwQS8kAMA5refHXIorwFmf3/AGV+vpOPUz/Kik6rqf8A1R/X/Y1KmchRkOsAUwAQDKwgAMAkAK8YBuN8t1quArMrAGmxJpsCDmW+gI4gjhAOeUQAiALABeAOjQBiYACbDWCUbzdbC6NVbXii+4WzH5Cdemh+YvulUYTtf2R0aqOU6y4GtAJAJAJAJAJAMbJIJMTJBBhqU7yCDT7ZphaZNr+AB5nTpNF+FFtnB1DsVLcln2+53mwNmjD4enT8QLsebtqx+Nuk8TqLXbY5Hl2y+RNBAtoRIpkgoYvY9GrUWpUpqzrYAnyNxccDbzm2N9kIuKewL5mlAEkEJgBkEEvBIc0A86/aNtIvVSgPZpDM3m7AW9B/UZd9MpxF2PySckyyzJRiDFWDKSrDUEEgjrMk2nlGcJSi8xeGdNsnfQrZcSLj/qKNf5l8fePSddep8SLjTdV4jb/U7SmwIBBuCLg8x1nWXSaaygwZBggQiAKRABaAIZJIYBW2hi+yps5+yNBzPgPWYWS7Y5NOotVVbm/BxAYklmNyTcnmTKxtt7nkJzc5OT5ZlWQYEMAS8Ay0oBL6wA8IALwDq9xNzqmOqZ2suHW+Zri5NjlVV48dbnlAP//Z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57150" y="-914400"/>
            <a:ext cx="676275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9297" y="5559425"/>
            <a:ext cx="4029075" cy="113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820807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MODULE AIM(S</a:t>
            </a:r>
            <a:r>
              <a:rPr lang="en-GB" b="1" dirty="0"/>
              <a:t>)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hangingPunct="0"/>
            <a:r>
              <a:rPr lang="en-GB" dirty="0" smtClean="0"/>
              <a:t>To </a:t>
            </a:r>
            <a:r>
              <a:rPr lang="en-GB" dirty="0"/>
              <a:t>develop critical awareness of the main issues in undertaking research in work-based settings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71597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OUTCOMES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hangingPunct="0">
              <a:buNone/>
            </a:pPr>
            <a:endParaRPr lang="en-GB" dirty="0"/>
          </a:p>
          <a:p>
            <a:pPr hangingPunct="0"/>
            <a:r>
              <a:rPr lang="en-GB" dirty="0"/>
              <a:t>Upon the successful completion of this module, the learner should be able to demonstrate the ability to:</a:t>
            </a:r>
          </a:p>
          <a:p>
            <a:pPr lvl="1" hangingPunct="0"/>
            <a:r>
              <a:rPr lang="en-GB" dirty="0"/>
              <a:t>critically evaluate a selected range of methodological approaches appropriate for research in work-based settings;</a:t>
            </a:r>
          </a:p>
          <a:p>
            <a:pPr lvl="1" hangingPunct="0"/>
            <a:r>
              <a:rPr lang="en-GB" dirty="0"/>
              <a:t>identify and evaluate a range of research techniques to gather data from complex work-based settings.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46210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hangingPunct="0">
              <a:buNone/>
            </a:pPr>
            <a:endParaRPr lang="en-GB" dirty="0"/>
          </a:p>
          <a:p>
            <a:pPr hangingPunct="0"/>
            <a:r>
              <a:rPr lang="en-GB" b="1" dirty="0" smtClean="0"/>
              <a:t>Portfolio </a:t>
            </a:r>
            <a:r>
              <a:rPr lang="en-GB" b="1" dirty="0"/>
              <a:t>- </a:t>
            </a:r>
            <a:r>
              <a:rPr lang="en-GB" dirty="0"/>
              <a:t>4000 words or </a:t>
            </a:r>
            <a:r>
              <a:rPr lang="en-GB" dirty="0" smtClean="0"/>
              <a:t>equivalent</a:t>
            </a:r>
            <a:r>
              <a:rPr lang="en-GB" b="1" dirty="0" smtClean="0"/>
              <a:t>:</a:t>
            </a:r>
          </a:p>
          <a:p>
            <a:pPr hangingPunct="0"/>
            <a:endParaRPr lang="en-GB" dirty="0"/>
          </a:p>
          <a:p>
            <a:pPr hangingPunct="0"/>
            <a:r>
              <a:rPr lang="en-GB" b="1" dirty="0"/>
              <a:t>Assessment Component 1: </a:t>
            </a:r>
            <a:r>
              <a:rPr lang="en-GB" dirty="0"/>
              <a:t>Short report to explain how research could be personally and professionally relevant (20</a:t>
            </a:r>
            <a:r>
              <a:rPr lang="en-GB" dirty="0" smtClean="0"/>
              <a:t>%) </a:t>
            </a:r>
          </a:p>
          <a:p>
            <a:pPr hangingPunct="0"/>
            <a:endParaRPr lang="en-GB" dirty="0"/>
          </a:p>
          <a:p>
            <a:pPr hangingPunct="0"/>
            <a:r>
              <a:rPr lang="en-GB" b="1" dirty="0"/>
              <a:t>Assessment Component 2: </a:t>
            </a:r>
            <a:r>
              <a:rPr lang="en-GB" dirty="0"/>
              <a:t>Critical evaluation of potential methodological approaches, research strategies, domains and techniques to </a:t>
            </a:r>
            <a:r>
              <a:rPr lang="en-GB" dirty="0" smtClean="0"/>
              <a:t>work-based </a:t>
            </a:r>
            <a:r>
              <a:rPr lang="en-GB" dirty="0"/>
              <a:t>research. (80</a:t>
            </a:r>
            <a:r>
              <a:rPr lang="en-GB" dirty="0" smtClean="0"/>
              <a:t>%)</a:t>
            </a:r>
            <a:endParaRPr lang="en-GB" dirty="0"/>
          </a:p>
          <a:p>
            <a:pPr marL="0" indent="0" hangingPunc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4960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251520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GB" smtClean="0"/>
              <a:t>Your experiences</a:t>
            </a:r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95536" y="980728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Previous experience of being involved in any research, either as a participant or researcher.</a:t>
            </a:r>
          </a:p>
          <a:p>
            <a:pPr lvl="1"/>
            <a:r>
              <a:rPr lang="en-GB" dirty="0" smtClean="0"/>
              <a:t>Where?</a:t>
            </a:r>
          </a:p>
          <a:p>
            <a:pPr lvl="1"/>
            <a:r>
              <a:rPr lang="en-GB" dirty="0" smtClean="0"/>
              <a:t>When?</a:t>
            </a:r>
          </a:p>
          <a:p>
            <a:pPr lvl="1"/>
            <a:r>
              <a:rPr lang="en-GB" dirty="0" smtClean="0"/>
              <a:t>What?</a:t>
            </a:r>
          </a:p>
          <a:p>
            <a:pPr lvl="1"/>
            <a:r>
              <a:rPr lang="en-GB" dirty="0" smtClean="0"/>
              <a:t>How?</a:t>
            </a:r>
          </a:p>
          <a:p>
            <a:pPr lvl="1"/>
            <a:r>
              <a:rPr lang="en-GB" dirty="0" smtClean="0"/>
              <a:t>Why?</a:t>
            </a:r>
          </a:p>
          <a:p>
            <a:pPr marL="457200" lvl="1" indent="0">
              <a:buFont typeface="Arial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64807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Resources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Resources to support the module are available on Moodle . </a:t>
            </a:r>
          </a:p>
          <a:p>
            <a:r>
              <a:rPr lang="en-GB" dirty="0" smtClean="0"/>
              <a:t>Three </a:t>
            </a:r>
            <a:r>
              <a:rPr lang="en-GB" dirty="0" smtClean="0"/>
              <a:t>key books (see slides)</a:t>
            </a:r>
          </a:p>
          <a:p>
            <a:r>
              <a:rPr lang="en-GB" dirty="0" smtClean="0"/>
              <a:t>UWTSD Library has a very good selection of research methodology / methods books available hardcopies and e-books.</a:t>
            </a:r>
          </a:p>
          <a:p>
            <a:r>
              <a:rPr lang="en-GB" dirty="0" smtClean="0"/>
              <a:t>There are also some good resources available on-line </a:t>
            </a:r>
          </a:p>
        </p:txBody>
      </p:sp>
    </p:spTree>
    <p:extLst>
      <p:ext uri="{BB962C8B-B14F-4D97-AF65-F5344CB8AC3E}">
        <p14:creationId xmlns:p14="http://schemas.microsoft.com/office/powerpoint/2010/main" val="10263523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rodImage" descr="Introduction to Social Research: Quantitative and Qualitative Approaches (Essential Resource Books for Social Research)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595" y="2152323"/>
            <a:ext cx="3148882" cy="3148882"/>
          </a:xfrm>
          <a:prstGeom prst="rect">
            <a:avLst/>
          </a:prstGeom>
        </p:spPr>
      </p:pic>
      <p:sp>
        <p:nvSpPr>
          <p:cNvPr id="6" name="Rectangle 11"/>
          <p:cNvSpPr txBox="1">
            <a:spLocks/>
          </p:cNvSpPr>
          <p:nvPr/>
        </p:nvSpPr>
        <p:spPr>
          <a:xfrm>
            <a:off x="4139955" y="2119314"/>
            <a:ext cx="4248476" cy="3605214"/>
          </a:xfrm>
          <a:prstGeom prst="rect">
            <a:avLst/>
          </a:prstGeom>
        </p:spPr>
        <p:txBody>
          <a:bodyPr/>
          <a:lstStyle>
            <a:lvl1pPr marL="274320" marR="0" lvl="0" indent="-274320" algn="l" defTabSz="914400" rtl="0" fontAlgn="auto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1pPr>
            <a:lvl2pPr marL="640080" marR="0" lvl="1" indent="-274320" algn="l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2pPr>
            <a:lvl3pPr marL="914400" marR="0" lvl="2" indent="-228600" algn="l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3pPr>
            <a:lvl4pPr marL="1280160" marR="0" lvl="3" indent="-228600" algn="l" defTabSz="9144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4pPr>
            <a:lvl5pPr marL="1645920" marR="0" lvl="4" indent="-228600" algn="l" defTabSz="9144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16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5pPr>
          </a:lstStyle>
          <a:p>
            <a:pPr lvl="1"/>
            <a:r>
              <a:rPr lang="en-GB" smtClean="0"/>
              <a:t>Punch K, </a:t>
            </a:r>
            <a:r>
              <a:rPr lang="en-GB" i="1" smtClean="0"/>
              <a:t>Introduction to Social Research Methods: Quantitative and Qualitative Approaches, </a:t>
            </a:r>
            <a:r>
              <a:rPr lang="en-GB" smtClean="0"/>
              <a:t>London: Sage, 2005.</a:t>
            </a:r>
          </a:p>
          <a:p>
            <a:endParaRPr lang="en-GB"/>
          </a:p>
        </p:txBody>
      </p:sp>
      <p:sp>
        <p:nvSpPr>
          <p:cNvPr id="7" name="Rectangle 8"/>
          <p:cNvSpPr/>
          <p:nvPr/>
        </p:nvSpPr>
        <p:spPr>
          <a:xfrm>
            <a:off x="0" y="0"/>
            <a:ext cx="9144000" cy="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2070" tIns="46040" rIns="92070" bIns="0" anchor="ctr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  <a:ea typeface=""/>
              <a:cs typeface=""/>
            </a:endParaRPr>
          </a:p>
        </p:txBody>
      </p:sp>
      <p:sp>
        <p:nvSpPr>
          <p:cNvPr id="8" name="Rectangle 9"/>
          <p:cNvSpPr/>
          <p:nvPr/>
        </p:nvSpPr>
        <p:spPr>
          <a:xfrm>
            <a:off x="0" y="2286000"/>
            <a:ext cx="184151" cy="63975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2070" tIns="46040" rIns="92070" bIns="46040" anchor="ctr" anchorCtr="0" compatLnSpc="1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1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"/>
              <a:cs typeface="Times New Roman" pitchFamily="18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"/>
              <a:cs typeface=""/>
            </a:endParaRPr>
          </a:p>
        </p:txBody>
      </p:sp>
    </p:spTree>
    <p:extLst>
      <p:ext uri="{BB962C8B-B14F-4D97-AF65-F5344CB8AC3E}">
        <p14:creationId xmlns:p14="http://schemas.microsoft.com/office/powerpoint/2010/main" val="10564076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rodImage" descr="The Students' Guide to Research Ethics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7" y="2041379"/>
            <a:ext cx="3024332" cy="3024332"/>
          </a:xfrm>
          <a:prstGeom prst="rect">
            <a:avLst/>
          </a:prstGeom>
        </p:spPr>
      </p:pic>
      <p:sp>
        <p:nvSpPr>
          <p:cNvPr id="4" name="Rectangle 3"/>
          <p:cNvSpPr txBox="1">
            <a:spLocks/>
          </p:cNvSpPr>
          <p:nvPr/>
        </p:nvSpPr>
        <p:spPr>
          <a:xfrm>
            <a:off x="3779910" y="2119314"/>
            <a:ext cx="4680520" cy="3605214"/>
          </a:xfrm>
          <a:prstGeom prst="rect">
            <a:avLst/>
          </a:prstGeom>
        </p:spPr>
        <p:txBody>
          <a:bodyPr/>
          <a:lstStyle>
            <a:lvl1pPr marL="274320" marR="0" lvl="0" indent="-274320" algn="l" defTabSz="914400" rtl="0" fontAlgn="auto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1pPr>
            <a:lvl2pPr marL="640080" marR="0" lvl="1" indent="-274320" algn="l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2pPr>
            <a:lvl3pPr marL="914400" marR="0" lvl="2" indent="-228600" algn="l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3pPr>
            <a:lvl4pPr marL="1280160" marR="0" lvl="3" indent="-228600" algn="l" defTabSz="9144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4pPr>
            <a:lvl5pPr marL="1645920" marR="0" lvl="4" indent="-228600" algn="l" defTabSz="9144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/>
              <a:buChar char="O"/>
              <a:tabLst/>
              <a:defRPr lang="en-US" sz="1600" b="0" i="0" u="none" strike="noStrike" kern="1200" cap="none" spc="0" baseline="0">
                <a:solidFill>
                  <a:srgbClr val="000000"/>
                </a:solidFill>
                <a:uFillTx/>
                <a:latin typeface="Franklin Gothic Book"/>
              </a:defRPr>
            </a:lvl5pPr>
          </a:lstStyle>
          <a:p>
            <a:pPr>
              <a:spcBef>
                <a:spcPts val="500"/>
              </a:spcBef>
            </a:pPr>
            <a:r>
              <a:rPr lang="en-GB" sz="2200" i="1" smtClean="0"/>
              <a:t>Oliver P, (2003)The Students' Guide to Research Ethics, Buckingham: Open University Press.</a:t>
            </a:r>
            <a:endParaRPr lang="en-GB" sz="2200" i="1" dirty="0"/>
          </a:p>
        </p:txBody>
      </p:sp>
      <p:sp>
        <p:nvSpPr>
          <p:cNvPr id="5" name="Rectangle 5"/>
          <p:cNvSpPr/>
          <p:nvPr/>
        </p:nvSpPr>
        <p:spPr>
          <a:xfrm>
            <a:off x="0" y="1966910"/>
            <a:ext cx="9144000" cy="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2070" tIns="46040" rIns="92070" bIns="0" anchor="ctr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  <a:ea typeface=""/>
              <a:cs typeface=""/>
            </a:endParaRPr>
          </a:p>
        </p:txBody>
      </p:sp>
      <p:sp>
        <p:nvSpPr>
          <p:cNvPr id="6" name="Rectangle 6"/>
          <p:cNvSpPr/>
          <p:nvPr/>
        </p:nvSpPr>
        <p:spPr>
          <a:xfrm>
            <a:off x="0" y="4252910"/>
            <a:ext cx="184151" cy="63975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none" lIns="92070" tIns="46040" rIns="92070" bIns="46040" anchor="ctr" anchorCtr="0" compatLnSpc="1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1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"/>
              <a:cs typeface="Times New Roman" pitchFamily="18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"/>
              <a:cs typeface=""/>
            </a:endParaRPr>
          </a:p>
        </p:txBody>
      </p:sp>
    </p:spTree>
    <p:extLst>
      <p:ext uri="{BB962C8B-B14F-4D97-AF65-F5344CB8AC3E}">
        <p14:creationId xmlns:p14="http://schemas.microsoft.com/office/powerpoint/2010/main" val="36088456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539552" y="1844824"/>
            <a:ext cx="4038600" cy="3989040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 err="1" smtClean="0">
                <a:hlinkClick r:id="rId2" action="ppaction://hlinkfile"/>
              </a:rPr>
              <a:t>Costley</a:t>
            </a:r>
            <a:r>
              <a:rPr lang="en-GB" sz="2400" dirty="0" smtClean="0"/>
              <a:t>, C; </a:t>
            </a:r>
            <a:r>
              <a:rPr lang="en-GB" sz="2400" dirty="0" smtClean="0">
                <a:hlinkClick r:id="rId3" action="ppaction://hlinkfile"/>
              </a:rPr>
              <a:t>Elliott</a:t>
            </a:r>
            <a:r>
              <a:rPr lang="en-GB" sz="2400" dirty="0" smtClean="0"/>
              <a:t>, C,G;</a:t>
            </a:r>
            <a:r>
              <a:rPr lang="en-GB" sz="2400" dirty="0" smtClean="0">
                <a:hlinkClick r:id="rId4" action="ppaction://hlinkfile"/>
              </a:rPr>
              <a:t> Gibbs</a:t>
            </a:r>
            <a:r>
              <a:rPr lang="en-GB" sz="2400" dirty="0" smtClean="0"/>
              <a:t>, P (2010) </a:t>
            </a:r>
            <a:r>
              <a:rPr lang="en-GB" sz="2400" b="1" i="1" dirty="0" smtClean="0"/>
              <a:t>Doing </a:t>
            </a:r>
            <a:r>
              <a:rPr lang="en-GB" sz="2400" b="1" i="1" dirty="0"/>
              <a:t>Work Based Research: Approaches to Enquiry for </a:t>
            </a:r>
            <a:r>
              <a:rPr lang="en-GB" sz="2400" b="1" i="1" dirty="0" smtClean="0"/>
              <a:t>Insider-Researchers. </a:t>
            </a:r>
            <a:r>
              <a:rPr lang="en-GB" sz="2400" dirty="0" smtClean="0"/>
              <a:t>London: Sage </a:t>
            </a:r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5" name="Picture 1" descr="http://ecx.images-amazon.com/images/I/51es14QbsyL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697" y="764704"/>
            <a:ext cx="2989428" cy="4258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99008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Contact Details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Dr </a:t>
            </a:r>
            <a:r>
              <a:rPr lang="en-GB" dirty="0" err="1" smtClean="0"/>
              <a:t>Nichola</a:t>
            </a:r>
            <a:r>
              <a:rPr lang="en-GB" dirty="0" smtClean="0"/>
              <a:t> </a:t>
            </a:r>
            <a:r>
              <a:rPr lang="en-GB" dirty="0" err="1" smtClean="0"/>
              <a:t>Welton</a:t>
            </a:r>
            <a:endParaRPr lang="en-GB" dirty="0" smtClean="0"/>
          </a:p>
          <a:p>
            <a:r>
              <a:rPr lang="en-GB" dirty="0" smtClean="0">
                <a:hlinkClick r:id="rId2"/>
              </a:rPr>
              <a:t>N.welton@tsd.uwtsd.ac.uk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936547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177</TotalTime>
  <Words>358</Words>
  <Application>Microsoft Office PowerPoint</Application>
  <PresentationFormat>On-screen Show (4:3)</PresentationFormat>
  <Paragraphs>54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20140311PresentationUWTSDTemplate</vt:lpstr>
      <vt:lpstr>DSAW 7003 Research Methods for Work-Based Learning </vt:lpstr>
      <vt:lpstr>Aims : Day 1 </vt:lpstr>
      <vt:lpstr>PowerPoint Presentation</vt:lpstr>
      <vt:lpstr>PowerPoint Presentation</vt:lpstr>
      <vt:lpstr>PowerPoint Presentation</vt:lpstr>
      <vt:lpstr>MODULE AIM(S) </vt:lpstr>
      <vt:lpstr>MODULE OUTCOMES </vt:lpstr>
      <vt:lpstr>ASSESMENT</vt:lpstr>
      <vt:lpstr>PowerPoint Presentation</vt:lpstr>
      <vt:lpstr>Resources </vt:lpstr>
      <vt:lpstr>PowerPoint Presentation</vt:lpstr>
      <vt:lpstr>PowerPoint Presentation</vt:lpstr>
      <vt:lpstr>PowerPoint Presentation</vt:lpstr>
      <vt:lpstr>Contact Details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DSAW 7003 Research Methods for Work-Based Learning</dc:title>
  <dc:creator>ucs</dc:creator>
  <cp:lastModifiedBy>Administrator</cp:lastModifiedBy>
  <cp:revision>36</cp:revision>
  <cp:lastPrinted>2014-10-02T07:30:48Z</cp:lastPrinted>
  <dcterms:created xsi:type="dcterms:W3CDTF">2014-09-09T20:19:59Z</dcterms:created>
  <dcterms:modified xsi:type="dcterms:W3CDTF">2014-10-02T07:48:11Z</dcterms:modified>
</cp:coreProperties>
</file>