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notesMasterIdLst>
    <p:notesMasterId r:id="rId22"/>
  </p:notesMasterIdLst>
  <p:handoutMasterIdLst>
    <p:handoutMasterId r:id="rId23"/>
  </p:handoutMasterIdLst>
  <p:sldIdLst>
    <p:sldId id="257" r:id="rId5"/>
    <p:sldId id="273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9" autoAdjust="0"/>
    <p:restoredTop sz="77356" autoAdjust="0"/>
  </p:normalViewPr>
  <p:slideViewPr>
    <p:cSldViewPr snapToGrid="0">
      <p:cViewPr varScale="1">
        <p:scale>
          <a:sx n="91" d="100"/>
          <a:sy n="91" d="100"/>
        </p:scale>
        <p:origin x="63" y="6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319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F0F63D-F491-4253-8053-F66A24EF91E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2A0235A-4B62-43F2-945A-22CC2BB7345B}">
      <dgm:prSet/>
      <dgm:spPr/>
      <dgm:t>
        <a:bodyPr/>
        <a:lstStyle/>
        <a:p>
          <a:r>
            <a:rPr lang="en-US"/>
            <a:t>Temperature – gas, liquid, solid, all have kinetic energy.</a:t>
          </a:r>
        </a:p>
      </dgm:t>
    </dgm:pt>
    <dgm:pt modelId="{22F28929-B1C1-46A0-A2C8-55F631AE57F0}" type="parTrans" cxnId="{CBAAB8CF-5E45-42C0-92AD-7B1880FC4B5F}">
      <dgm:prSet/>
      <dgm:spPr/>
      <dgm:t>
        <a:bodyPr/>
        <a:lstStyle/>
        <a:p>
          <a:endParaRPr lang="en-US"/>
        </a:p>
      </dgm:t>
    </dgm:pt>
    <dgm:pt modelId="{B8E7067C-36BD-4A78-B765-66DBA62CD096}" type="sibTrans" cxnId="{CBAAB8CF-5E45-42C0-92AD-7B1880FC4B5F}">
      <dgm:prSet/>
      <dgm:spPr/>
      <dgm:t>
        <a:bodyPr/>
        <a:lstStyle/>
        <a:p>
          <a:endParaRPr lang="en-US"/>
        </a:p>
      </dgm:t>
    </dgm:pt>
    <dgm:pt modelId="{27068370-BC80-4D86-B4A6-A53FD8153735}">
      <dgm:prSet/>
      <dgm:spPr/>
      <dgm:t>
        <a:bodyPr/>
        <a:lstStyle/>
        <a:p>
          <a:r>
            <a:rPr lang="en-US"/>
            <a:t>Celsius scale – boiling (100</a:t>
          </a:r>
          <a:r>
            <a:rPr lang="en-US" baseline="30000"/>
            <a:t>0</a:t>
          </a:r>
          <a:r>
            <a:rPr lang="en-US"/>
            <a:t>c) and freezing (0</a:t>
          </a:r>
          <a:r>
            <a:rPr lang="en-US" baseline="30000"/>
            <a:t>0</a:t>
          </a:r>
          <a:r>
            <a:rPr lang="en-US"/>
            <a:t>c) points of water</a:t>
          </a:r>
        </a:p>
      </dgm:t>
    </dgm:pt>
    <dgm:pt modelId="{10247B8D-6265-4769-9F2E-B510041B3C6B}" type="parTrans" cxnId="{93032AD5-5C5C-4D81-83F8-51EE48967C95}">
      <dgm:prSet/>
      <dgm:spPr/>
      <dgm:t>
        <a:bodyPr/>
        <a:lstStyle/>
        <a:p>
          <a:endParaRPr lang="en-US"/>
        </a:p>
      </dgm:t>
    </dgm:pt>
    <dgm:pt modelId="{8F2D94B6-D6C2-454F-BDA6-F9630DA24E75}" type="sibTrans" cxnId="{93032AD5-5C5C-4D81-83F8-51EE48967C95}">
      <dgm:prSet/>
      <dgm:spPr/>
      <dgm:t>
        <a:bodyPr/>
        <a:lstStyle/>
        <a:p>
          <a:endParaRPr lang="en-US"/>
        </a:p>
      </dgm:t>
    </dgm:pt>
    <dgm:pt modelId="{D8CBB111-4954-4F94-826F-A0EEAF707AE6}">
      <dgm:prSet/>
      <dgm:spPr/>
      <dgm:t>
        <a:bodyPr/>
        <a:lstStyle/>
        <a:p>
          <a:r>
            <a:rPr lang="en-US"/>
            <a:t>Kelvin scale measures absolute zero -273</a:t>
          </a:r>
          <a:r>
            <a:rPr lang="en-US" baseline="30000"/>
            <a:t>0</a:t>
          </a:r>
          <a:r>
            <a:rPr lang="en-US"/>
            <a:t>c. Changes in kelvin temperature relate to phase changes in a gas.</a:t>
          </a:r>
        </a:p>
      </dgm:t>
    </dgm:pt>
    <dgm:pt modelId="{A21D74F6-5936-404D-9BF2-1E96EECC1D3B}" type="parTrans" cxnId="{BF978727-B1CE-4911-BD91-F3D661ACE8BD}">
      <dgm:prSet/>
      <dgm:spPr/>
      <dgm:t>
        <a:bodyPr/>
        <a:lstStyle/>
        <a:p>
          <a:endParaRPr lang="en-US"/>
        </a:p>
      </dgm:t>
    </dgm:pt>
    <dgm:pt modelId="{A48F1ACE-C962-4540-A124-14AA61F59F07}" type="sibTrans" cxnId="{BF978727-B1CE-4911-BD91-F3D661ACE8BD}">
      <dgm:prSet/>
      <dgm:spPr/>
      <dgm:t>
        <a:bodyPr/>
        <a:lstStyle/>
        <a:p>
          <a:endParaRPr lang="en-US"/>
        </a:p>
      </dgm:t>
    </dgm:pt>
    <dgm:pt modelId="{8035AC36-C063-4F5C-AC6B-0B77EFB41723}">
      <dgm:prSet/>
      <dgm:spPr/>
      <dgm:t>
        <a:bodyPr/>
        <a:lstStyle/>
        <a:p>
          <a:r>
            <a:rPr lang="en-US"/>
            <a:t>Pressure</a:t>
          </a:r>
        </a:p>
      </dgm:t>
    </dgm:pt>
    <dgm:pt modelId="{09DEC1E6-0857-4BB4-865D-EF9D3F41BE00}" type="parTrans" cxnId="{81E3D92A-D92A-493F-8B07-B513E59D2A1C}">
      <dgm:prSet/>
      <dgm:spPr/>
      <dgm:t>
        <a:bodyPr/>
        <a:lstStyle/>
        <a:p>
          <a:endParaRPr lang="en-US"/>
        </a:p>
      </dgm:t>
    </dgm:pt>
    <dgm:pt modelId="{8F1270BE-7823-469D-8DD1-6403B043053A}" type="sibTrans" cxnId="{81E3D92A-D92A-493F-8B07-B513E59D2A1C}">
      <dgm:prSet/>
      <dgm:spPr/>
      <dgm:t>
        <a:bodyPr/>
        <a:lstStyle/>
        <a:p>
          <a:endParaRPr lang="en-US"/>
        </a:p>
      </dgm:t>
    </dgm:pt>
    <dgm:pt modelId="{5375CBA2-3153-4A57-916C-99C7EC6858C4}">
      <dgm:prSet/>
      <dgm:spPr/>
      <dgm:t>
        <a:bodyPr/>
        <a:lstStyle/>
        <a:p>
          <a:r>
            <a:rPr lang="en-US"/>
            <a:t>Molecular weight</a:t>
          </a:r>
        </a:p>
      </dgm:t>
    </dgm:pt>
    <dgm:pt modelId="{70CADF0C-C6AA-436F-A922-369D72E61C2A}" type="parTrans" cxnId="{33D2D50A-16F0-4DF7-A88D-DCCD250522A6}">
      <dgm:prSet/>
      <dgm:spPr/>
      <dgm:t>
        <a:bodyPr/>
        <a:lstStyle/>
        <a:p>
          <a:endParaRPr lang="en-US"/>
        </a:p>
      </dgm:t>
    </dgm:pt>
    <dgm:pt modelId="{504F0721-9F6A-4043-BD6E-D8C9397FEA5C}" type="sibTrans" cxnId="{33D2D50A-16F0-4DF7-A88D-DCCD250522A6}">
      <dgm:prSet/>
      <dgm:spPr/>
      <dgm:t>
        <a:bodyPr/>
        <a:lstStyle/>
        <a:p>
          <a:endParaRPr lang="en-US"/>
        </a:p>
      </dgm:t>
    </dgm:pt>
    <dgm:pt modelId="{CE9FBB61-5894-4269-BF66-7489FB36D417}" type="pres">
      <dgm:prSet presAssocID="{E1F0F63D-F491-4253-8053-F66A24EF91E7}" presName="root" presStyleCnt="0">
        <dgm:presLayoutVars>
          <dgm:dir/>
          <dgm:resizeHandles val="exact"/>
        </dgm:presLayoutVars>
      </dgm:prSet>
      <dgm:spPr/>
    </dgm:pt>
    <dgm:pt modelId="{7C5477A0-42B8-4A3D-A022-B6D338905C14}" type="pres">
      <dgm:prSet presAssocID="{42A0235A-4B62-43F2-945A-22CC2BB7345B}" presName="compNode" presStyleCnt="0"/>
      <dgm:spPr/>
    </dgm:pt>
    <dgm:pt modelId="{375D5519-2602-41D6-BE3E-8BB2169F17A2}" type="pres">
      <dgm:prSet presAssocID="{42A0235A-4B62-43F2-945A-22CC2BB7345B}" presName="bgRect" presStyleLbl="bgShp" presStyleIdx="0" presStyleCnt="5"/>
      <dgm:spPr/>
    </dgm:pt>
    <dgm:pt modelId="{971DC961-DC9C-47EA-8C75-F92146690A9D}" type="pres">
      <dgm:prSet presAssocID="{42A0235A-4B62-43F2-945A-22CC2BB7345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B3A858A5-C85A-4CEA-94E0-9F444CA89C09}" type="pres">
      <dgm:prSet presAssocID="{42A0235A-4B62-43F2-945A-22CC2BB7345B}" presName="spaceRect" presStyleCnt="0"/>
      <dgm:spPr/>
    </dgm:pt>
    <dgm:pt modelId="{CAD4BF7F-4845-4A43-AA1E-A3BDA8C96036}" type="pres">
      <dgm:prSet presAssocID="{42A0235A-4B62-43F2-945A-22CC2BB7345B}" presName="parTx" presStyleLbl="revTx" presStyleIdx="0" presStyleCnt="5">
        <dgm:presLayoutVars>
          <dgm:chMax val="0"/>
          <dgm:chPref val="0"/>
        </dgm:presLayoutVars>
      </dgm:prSet>
      <dgm:spPr/>
    </dgm:pt>
    <dgm:pt modelId="{5B6B2789-EB1D-422C-BE1B-5D81A22F129A}" type="pres">
      <dgm:prSet presAssocID="{B8E7067C-36BD-4A78-B765-66DBA62CD096}" presName="sibTrans" presStyleCnt="0"/>
      <dgm:spPr/>
    </dgm:pt>
    <dgm:pt modelId="{BB8E0C2A-240C-455F-9A60-1EAF9BA58CC3}" type="pres">
      <dgm:prSet presAssocID="{27068370-BC80-4D86-B4A6-A53FD8153735}" presName="compNode" presStyleCnt="0"/>
      <dgm:spPr/>
    </dgm:pt>
    <dgm:pt modelId="{BA0E0C05-0E50-4524-B7F0-16BEAFEA5B4D}" type="pres">
      <dgm:prSet presAssocID="{27068370-BC80-4D86-B4A6-A53FD8153735}" presName="bgRect" presStyleLbl="bgShp" presStyleIdx="1" presStyleCnt="5"/>
      <dgm:spPr/>
    </dgm:pt>
    <dgm:pt modelId="{62DEC44E-6430-4609-BC73-1B4A79C9D3FD}" type="pres">
      <dgm:prSet presAssocID="{27068370-BC80-4D86-B4A6-A53FD815373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w Temperature"/>
        </a:ext>
      </dgm:extLst>
    </dgm:pt>
    <dgm:pt modelId="{9C4C4CC5-8D2F-46DB-A837-EA2AE8F967BA}" type="pres">
      <dgm:prSet presAssocID="{27068370-BC80-4D86-B4A6-A53FD8153735}" presName="spaceRect" presStyleCnt="0"/>
      <dgm:spPr/>
    </dgm:pt>
    <dgm:pt modelId="{80F116A1-3E4A-43E6-B679-84A81CC2E177}" type="pres">
      <dgm:prSet presAssocID="{27068370-BC80-4D86-B4A6-A53FD8153735}" presName="parTx" presStyleLbl="revTx" presStyleIdx="1" presStyleCnt="5">
        <dgm:presLayoutVars>
          <dgm:chMax val="0"/>
          <dgm:chPref val="0"/>
        </dgm:presLayoutVars>
      </dgm:prSet>
      <dgm:spPr/>
    </dgm:pt>
    <dgm:pt modelId="{DF0E29AC-067F-4F8D-B3FB-840C80286CD5}" type="pres">
      <dgm:prSet presAssocID="{8F2D94B6-D6C2-454F-BDA6-F9630DA24E75}" presName="sibTrans" presStyleCnt="0"/>
      <dgm:spPr/>
    </dgm:pt>
    <dgm:pt modelId="{3231A2C4-9AE2-4377-9333-AFD921ECC576}" type="pres">
      <dgm:prSet presAssocID="{D8CBB111-4954-4F94-826F-A0EEAF707AE6}" presName="compNode" presStyleCnt="0"/>
      <dgm:spPr/>
    </dgm:pt>
    <dgm:pt modelId="{F0A2E096-992C-40CC-88B7-993709179440}" type="pres">
      <dgm:prSet presAssocID="{D8CBB111-4954-4F94-826F-A0EEAF707AE6}" presName="bgRect" presStyleLbl="bgShp" presStyleIdx="2" presStyleCnt="5"/>
      <dgm:spPr/>
    </dgm:pt>
    <dgm:pt modelId="{25B6FA98-1D71-4F38-95FF-7D754EED4F6A}" type="pres">
      <dgm:prSet presAssocID="{D8CBB111-4954-4F94-826F-A0EEAF707AE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0E2F665E-A422-47ED-910D-0D1BA7BB37C4}" type="pres">
      <dgm:prSet presAssocID="{D8CBB111-4954-4F94-826F-A0EEAF707AE6}" presName="spaceRect" presStyleCnt="0"/>
      <dgm:spPr/>
    </dgm:pt>
    <dgm:pt modelId="{4550BBDF-E37F-4D05-B4D2-DC82E3997D34}" type="pres">
      <dgm:prSet presAssocID="{D8CBB111-4954-4F94-826F-A0EEAF707AE6}" presName="parTx" presStyleLbl="revTx" presStyleIdx="2" presStyleCnt="5">
        <dgm:presLayoutVars>
          <dgm:chMax val="0"/>
          <dgm:chPref val="0"/>
        </dgm:presLayoutVars>
      </dgm:prSet>
      <dgm:spPr/>
    </dgm:pt>
    <dgm:pt modelId="{BA9EB5C6-B0C6-4D29-860F-AD6F85D028EE}" type="pres">
      <dgm:prSet presAssocID="{A48F1ACE-C962-4540-A124-14AA61F59F07}" presName="sibTrans" presStyleCnt="0"/>
      <dgm:spPr/>
    </dgm:pt>
    <dgm:pt modelId="{1C3BE29E-6B68-4913-99F2-A1565C7A3D02}" type="pres">
      <dgm:prSet presAssocID="{8035AC36-C063-4F5C-AC6B-0B77EFB41723}" presName="compNode" presStyleCnt="0"/>
      <dgm:spPr/>
    </dgm:pt>
    <dgm:pt modelId="{8E0D5FF4-83DB-45DB-B6AE-1D2D7D30F36E}" type="pres">
      <dgm:prSet presAssocID="{8035AC36-C063-4F5C-AC6B-0B77EFB41723}" presName="bgRect" presStyleLbl="bgShp" presStyleIdx="3" presStyleCnt="5"/>
      <dgm:spPr/>
    </dgm:pt>
    <dgm:pt modelId="{8723352C-5A4D-42F1-8427-A3A4F839FC57}" type="pres">
      <dgm:prSet presAssocID="{8035AC36-C063-4F5C-AC6B-0B77EFB4172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E409A536-74B4-4FB6-82CA-8A00530C3133}" type="pres">
      <dgm:prSet presAssocID="{8035AC36-C063-4F5C-AC6B-0B77EFB41723}" presName="spaceRect" presStyleCnt="0"/>
      <dgm:spPr/>
    </dgm:pt>
    <dgm:pt modelId="{CB4F06E1-CD20-45CD-B46C-1E04339CDCD4}" type="pres">
      <dgm:prSet presAssocID="{8035AC36-C063-4F5C-AC6B-0B77EFB41723}" presName="parTx" presStyleLbl="revTx" presStyleIdx="3" presStyleCnt="5">
        <dgm:presLayoutVars>
          <dgm:chMax val="0"/>
          <dgm:chPref val="0"/>
        </dgm:presLayoutVars>
      </dgm:prSet>
      <dgm:spPr/>
    </dgm:pt>
    <dgm:pt modelId="{269BB789-45DE-4890-8656-3C474F662861}" type="pres">
      <dgm:prSet presAssocID="{8F1270BE-7823-469D-8DD1-6403B043053A}" presName="sibTrans" presStyleCnt="0"/>
      <dgm:spPr/>
    </dgm:pt>
    <dgm:pt modelId="{8F779E2E-D266-4CD7-AA5E-D56F7ABFEBE9}" type="pres">
      <dgm:prSet presAssocID="{5375CBA2-3153-4A57-916C-99C7EC6858C4}" presName="compNode" presStyleCnt="0"/>
      <dgm:spPr/>
    </dgm:pt>
    <dgm:pt modelId="{68035F27-349B-45D4-816E-1D23A6AC2332}" type="pres">
      <dgm:prSet presAssocID="{5375CBA2-3153-4A57-916C-99C7EC6858C4}" presName="bgRect" presStyleLbl="bgShp" presStyleIdx="4" presStyleCnt="5"/>
      <dgm:spPr/>
    </dgm:pt>
    <dgm:pt modelId="{22BD12E6-967A-4F28-82D3-11F4FFEACD5C}" type="pres">
      <dgm:prSet presAssocID="{5375CBA2-3153-4A57-916C-99C7EC6858C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949DF412-1E22-405C-BE11-0E774B58F779}" type="pres">
      <dgm:prSet presAssocID="{5375CBA2-3153-4A57-916C-99C7EC6858C4}" presName="spaceRect" presStyleCnt="0"/>
      <dgm:spPr/>
    </dgm:pt>
    <dgm:pt modelId="{E77AD755-55CA-4155-83B0-BCCDB8449698}" type="pres">
      <dgm:prSet presAssocID="{5375CBA2-3153-4A57-916C-99C7EC6858C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0B2C002-40BC-4AA4-8804-7C955554E3A1}" type="presOf" srcId="{27068370-BC80-4D86-B4A6-A53FD8153735}" destId="{80F116A1-3E4A-43E6-B679-84A81CC2E177}" srcOrd="0" destOrd="0" presId="urn:microsoft.com/office/officeart/2018/2/layout/IconVerticalSolidList"/>
    <dgm:cxn modelId="{33D2D50A-16F0-4DF7-A88D-DCCD250522A6}" srcId="{E1F0F63D-F491-4253-8053-F66A24EF91E7}" destId="{5375CBA2-3153-4A57-916C-99C7EC6858C4}" srcOrd="4" destOrd="0" parTransId="{70CADF0C-C6AA-436F-A922-369D72E61C2A}" sibTransId="{504F0721-9F6A-4043-BD6E-D8C9397FEA5C}"/>
    <dgm:cxn modelId="{BF978727-B1CE-4911-BD91-F3D661ACE8BD}" srcId="{E1F0F63D-F491-4253-8053-F66A24EF91E7}" destId="{D8CBB111-4954-4F94-826F-A0EEAF707AE6}" srcOrd="2" destOrd="0" parTransId="{A21D74F6-5936-404D-9BF2-1E96EECC1D3B}" sibTransId="{A48F1ACE-C962-4540-A124-14AA61F59F07}"/>
    <dgm:cxn modelId="{81E3D92A-D92A-493F-8B07-B513E59D2A1C}" srcId="{E1F0F63D-F491-4253-8053-F66A24EF91E7}" destId="{8035AC36-C063-4F5C-AC6B-0B77EFB41723}" srcOrd="3" destOrd="0" parTransId="{09DEC1E6-0857-4BB4-865D-EF9D3F41BE00}" sibTransId="{8F1270BE-7823-469D-8DD1-6403B043053A}"/>
    <dgm:cxn modelId="{C8004E83-AE36-4E83-9C83-D137E9ECD1A5}" type="presOf" srcId="{D8CBB111-4954-4F94-826F-A0EEAF707AE6}" destId="{4550BBDF-E37F-4D05-B4D2-DC82E3997D34}" srcOrd="0" destOrd="0" presId="urn:microsoft.com/office/officeart/2018/2/layout/IconVerticalSolidList"/>
    <dgm:cxn modelId="{1E7D2E9A-A994-44F9-A0F9-544AE4EE89EE}" type="presOf" srcId="{8035AC36-C063-4F5C-AC6B-0B77EFB41723}" destId="{CB4F06E1-CD20-45CD-B46C-1E04339CDCD4}" srcOrd="0" destOrd="0" presId="urn:microsoft.com/office/officeart/2018/2/layout/IconVerticalSolidList"/>
    <dgm:cxn modelId="{CBAAB8CF-5E45-42C0-92AD-7B1880FC4B5F}" srcId="{E1F0F63D-F491-4253-8053-F66A24EF91E7}" destId="{42A0235A-4B62-43F2-945A-22CC2BB7345B}" srcOrd="0" destOrd="0" parTransId="{22F28929-B1C1-46A0-A2C8-55F631AE57F0}" sibTransId="{B8E7067C-36BD-4A78-B765-66DBA62CD096}"/>
    <dgm:cxn modelId="{F87AA6D3-0CCE-4F95-BE39-3EF36F0FA337}" type="presOf" srcId="{42A0235A-4B62-43F2-945A-22CC2BB7345B}" destId="{CAD4BF7F-4845-4A43-AA1E-A3BDA8C96036}" srcOrd="0" destOrd="0" presId="urn:microsoft.com/office/officeart/2018/2/layout/IconVerticalSolidList"/>
    <dgm:cxn modelId="{93032AD5-5C5C-4D81-83F8-51EE48967C95}" srcId="{E1F0F63D-F491-4253-8053-F66A24EF91E7}" destId="{27068370-BC80-4D86-B4A6-A53FD8153735}" srcOrd="1" destOrd="0" parTransId="{10247B8D-6265-4769-9F2E-B510041B3C6B}" sibTransId="{8F2D94B6-D6C2-454F-BDA6-F9630DA24E75}"/>
    <dgm:cxn modelId="{920D09E8-4D32-41EE-A97A-2D5E2DC7B378}" type="presOf" srcId="{5375CBA2-3153-4A57-916C-99C7EC6858C4}" destId="{E77AD755-55CA-4155-83B0-BCCDB8449698}" srcOrd="0" destOrd="0" presId="urn:microsoft.com/office/officeart/2018/2/layout/IconVerticalSolidList"/>
    <dgm:cxn modelId="{E81AC5EF-0E65-488E-B735-20131177C263}" type="presOf" srcId="{E1F0F63D-F491-4253-8053-F66A24EF91E7}" destId="{CE9FBB61-5894-4269-BF66-7489FB36D417}" srcOrd="0" destOrd="0" presId="urn:microsoft.com/office/officeart/2018/2/layout/IconVerticalSolidList"/>
    <dgm:cxn modelId="{3D36E085-ACCD-47F5-A1DE-E6DE43E76B6F}" type="presParOf" srcId="{CE9FBB61-5894-4269-BF66-7489FB36D417}" destId="{7C5477A0-42B8-4A3D-A022-B6D338905C14}" srcOrd="0" destOrd="0" presId="urn:microsoft.com/office/officeart/2018/2/layout/IconVerticalSolidList"/>
    <dgm:cxn modelId="{73B09F70-75EF-44F5-A39F-053073102F58}" type="presParOf" srcId="{7C5477A0-42B8-4A3D-A022-B6D338905C14}" destId="{375D5519-2602-41D6-BE3E-8BB2169F17A2}" srcOrd="0" destOrd="0" presId="urn:microsoft.com/office/officeart/2018/2/layout/IconVerticalSolidList"/>
    <dgm:cxn modelId="{24348018-EAD6-4D2E-A130-7A50C289ED59}" type="presParOf" srcId="{7C5477A0-42B8-4A3D-A022-B6D338905C14}" destId="{971DC961-DC9C-47EA-8C75-F92146690A9D}" srcOrd="1" destOrd="0" presId="urn:microsoft.com/office/officeart/2018/2/layout/IconVerticalSolidList"/>
    <dgm:cxn modelId="{2B2F7A0B-E252-4BDA-8795-96D4148C6015}" type="presParOf" srcId="{7C5477A0-42B8-4A3D-A022-B6D338905C14}" destId="{B3A858A5-C85A-4CEA-94E0-9F444CA89C09}" srcOrd="2" destOrd="0" presId="urn:microsoft.com/office/officeart/2018/2/layout/IconVerticalSolidList"/>
    <dgm:cxn modelId="{77AB4E29-558F-44D2-A62D-8BE0AF19651E}" type="presParOf" srcId="{7C5477A0-42B8-4A3D-A022-B6D338905C14}" destId="{CAD4BF7F-4845-4A43-AA1E-A3BDA8C96036}" srcOrd="3" destOrd="0" presId="urn:microsoft.com/office/officeart/2018/2/layout/IconVerticalSolidList"/>
    <dgm:cxn modelId="{6C2EB19A-9B35-4ADE-8A43-E5F24070D46E}" type="presParOf" srcId="{CE9FBB61-5894-4269-BF66-7489FB36D417}" destId="{5B6B2789-EB1D-422C-BE1B-5D81A22F129A}" srcOrd="1" destOrd="0" presId="urn:microsoft.com/office/officeart/2018/2/layout/IconVerticalSolidList"/>
    <dgm:cxn modelId="{3597FC5F-F49B-4C22-BEFD-A9DC649764BB}" type="presParOf" srcId="{CE9FBB61-5894-4269-BF66-7489FB36D417}" destId="{BB8E0C2A-240C-455F-9A60-1EAF9BA58CC3}" srcOrd="2" destOrd="0" presId="urn:microsoft.com/office/officeart/2018/2/layout/IconVerticalSolidList"/>
    <dgm:cxn modelId="{B91A1168-ADC5-4C78-A137-4BB0E31CB0DE}" type="presParOf" srcId="{BB8E0C2A-240C-455F-9A60-1EAF9BA58CC3}" destId="{BA0E0C05-0E50-4524-B7F0-16BEAFEA5B4D}" srcOrd="0" destOrd="0" presId="urn:microsoft.com/office/officeart/2018/2/layout/IconVerticalSolidList"/>
    <dgm:cxn modelId="{96855953-5DE2-411E-9593-8BEABDB573E7}" type="presParOf" srcId="{BB8E0C2A-240C-455F-9A60-1EAF9BA58CC3}" destId="{62DEC44E-6430-4609-BC73-1B4A79C9D3FD}" srcOrd="1" destOrd="0" presId="urn:microsoft.com/office/officeart/2018/2/layout/IconVerticalSolidList"/>
    <dgm:cxn modelId="{F7F59794-507E-457E-B6B6-ABC5A244961E}" type="presParOf" srcId="{BB8E0C2A-240C-455F-9A60-1EAF9BA58CC3}" destId="{9C4C4CC5-8D2F-46DB-A837-EA2AE8F967BA}" srcOrd="2" destOrd="0" presId="urn:microsoft.com/office/officeart/2018/2/layout/IconVerticalSolidList"/>
    <dgm:cxn modelId="{2E496995-1407-4217-879E-EE0C120CB3C3}" type="presParOf" srcId="{BB8E0C2A-240C-455F-9A60-1EAF9BA58CC3}" destId="{80F116A1-3E4A-43E6-B679-84A81CC2E177}" srcOrd="3" destOrd="0" presId="urn:microsoft.com/office/officeart/2018/2/layout/IconVerticalSolidList"/>
    <dgm:cxn modelId="{7290DEF4-4CFC-45C0-BFBA-84C9E223B3FA}" type="presParOf" srcId="{CE9FBB61-5894-4269-BF66-7489FB36D417}" destId="{DF0E29AC-067F-4F8D-B3FB-840C80286CD5}" srcOrd="3" destOrd="0" presId="urn:microsoft.com/office/officeart/2018/2/layout/IconVerticalSolidList"/>
    <dgm:cxn modelId="{2B327BF4-7289-4304-A34B-4D332FA55EFE}" type="presParOf" srcId="{CE9FBB61-5894-4269-BF66-7489FB36D417}" destId="{3231A2C4-9AE2-4377-9333-AFD921ECC576}" srcOrd="4" destOrd="0" presId="urn:microsoft.com/office/officeart/2018/2/layout/IconVerticalSolidList"/>
    <dgm:cxn modelId="{986EE140-66B3-4C22-AFDB-13E91B664C77}" type="presParOf" srcId="{3231A2C4-9AE2-4377-9333-AFD921ECC576}" destId="{F0A2E096-992C-40CC-88B7-993709179440}" srcOrd="0" destOrd="0" presId="urn:microsoft.com/office/officeart/2018/2/layout/IconVerticalSolidList"/>
    <dgm:cxn modelId="{D2CA9AEA-C7A8-4183-A8C4-3321327751FD}" type="presParOf" srcId="{3231A2C4-9AE2-4377-9333-AFD921ECC576}" destId="{25B6FA98-1D71-4F38-95FF-7D754EED4F6A}" srcOrd="1" destOrd="0" presId="urn:microsoft.com/office/officeart/2018/2/layout/IconVerticalSolidList"/>
    <dgm:cxn modelId="{F9D9335D-6C0C-4EE8-9AA5-56D05E90BF4A}" type="presParOf" srcId="{3231A2C4-9AE2-4377-9333-AFD921ECC576}" destId="{0E2F665E-A422-47ED-910D-0D1BA7BB37C4}" srcOrd="2" destOrd="0" presId="urn:microsoft.com/office/officeart/2018/2/layout/IconVerticalSolidList"/>
    <dgm:cxn modelId="{D0B14B40-6D5E-46ED-BD59-C5C36C7D1FDC}" type="presParOf" srcId="{3231A2C4-9AE2-4377-9333-AFD921ECC576}" destId="{4550BBDF-E37F-4D05-B4D2-DC82E3997D34}" srcOrd="3" destOrd="0" presId="urn:microsoft.com/office/officeart/2018/2/layout/IconVerticalSolidList"/>
    <dgm:cxn modelId="{F500FE57-FEFA-4DAA-A362-91FEBB473DDF}" type="presParOf" srcId="{CE9FBB61-5894-4269-BF66-7489FB36D417}" destId="{BA9EB5C6-B0C6-4D29-860F-AD6F85D028EE}" srcOrd="5" destOrd="0" presId="urn:microsoft.com/office/officeart/2018/2/layout/IconVerticalSolidList"/>
    <dgm:cxn modelId="{BEE25E23-2D66-46A3-9885-ED5AABB1DF31}" type="presParOf" srcId="{CE9FBB61-5894-4269-BF66-7489FB36D417}" destId="{1C3BE29E-6B68-4913-99F2-A1565C7A3D02}" srcOrd="6" destOrd="0" presId="urn:microsoft.com/office/officeart/2018/2/layout/IconVerticalSolidList"/>
    <dgm:cxn modelId="{DDFEBCD6-6CD2-4B58-8D72-20C00B2F2C4F}" type="presParOf" srcId="{1C3BE29E-6B68-4913-99F2-A1565C7A3D02}" destId="{8E0D5FF4-83DB-45DB-B6AE-1D2D7D30F36E}" srcOrd="0" destOrd="0" presId="urn:microsoft.com/office/officeart/2018/2/layout/IconVerticalSolidList"/>
    <dgm:cxn modelId="{1998299C-5124-47EC-AACA-99832008C8F9}" type="presParOf" srcId="{1C3BE29E-6B68-4913-99F2-A1565C7A3D02}" destId="{8723352C-5A4D-42F1-8427-A3A4F839FC57}" srcOrd="1" destOrd="0" presId="urn:microsoft.com/office/officeart/2018/2/layout/IconVerticalSolidList"/>
    <dgm:cxn modelId="{93DBF154-5CC8-4D75-A8BF-377E83D3E166}" type="presParOf" srcId="{1C3BE29E-6B68-4913-99F2-A1565C7A3D02}" destId="{E409A536-74B4-4FB6-82CA-8A00530C3133}" srcOrd="2" destOrd="0" presId="urn:microsoft.com/office/officeart/2018/2/layout/IconVerticalSolidList"/>
    <dgm:cxn modelId="{7C020D5E-384F-4A94-9ADB-CF15D19575E2}" type="presParOf" srcId="{1C3BE29E-6B68-4913-99F2-A1565C7A3D02}" destId="{CB4F06E1-CD20-45CD-B46C-1E04339CDCD4}" srcOrd="3" destOrd="0" presId="urn:microsoft.com/office/officeart/2018/2/layout/IconVerticalSolidList"/>
    <dgm:cxn modelId="{A1EAD6FA-B1AE-4379-9BF8-7CB1FE7C4E88}" type="presParOf" srcId="{CE9FBB61-5894-4269-BF66-7489FB36D417}" destId="{269BB789-45DE-4890-8656-3C474F662861}" srcOrd="7" destOrd="0" presId="urn:microsoft.com/office/officeart/2018/2/layout/IconVerticalSolidList"/>
    <dgm:cxn modelId="{3BC724AE-564B-4552-9898-E4E8F7828831}" type="presParOf" srcId="{CE9FBB61-5894-4269-BF66-7489FB36D417}" destId="{8F779E2E-D266-4CD7-AA5E-D56F7ABFEBE9}" srcOrd="8" destOrd="0" presId="urn:microsoft.com/office/officeart/2018/2/layout/IconVerticalSolidList"/>
    <dgm:cxn modelId="{C02D1F8B-7056-4DCE-8574-F6412A76621B}" type="presParOf" srcId="{8F779E2E-D266-4CD7-AA5E-D56F7ABFEBE9}" destId="{68035F27-349B-45D4-816E-1D23A6AC2332}" srcOrd="0" destOrd="0" presId="urn:microsoft.com/office/officeart/2018/2/layout/IconVerticalSolidList"/>
    <dgm:cxn modelId="{8CC37557-4975-4B26-97F4-B5C6B0DBA574}" type="presParOf" srcId="{8F779E2E-D266-4CD7-AA5E-D56F7ABFEBE9}" destId="{22BD12E6-967A-4F28-82D3-11F4FFEACD5C}" srcOrd="1" destOrd="0" presId="urn:microsoft.com/office/officeart/2018/2/layout/IconVerticalSolidList"/>
    <dgm:cxn modelId="{F9653D26-9E2F-4650-B602-1CFE1AA44F0B}" type="presParOf" srcId="{8F779E2E-D266-4CD7-AA5E-D56F7ABFEBE9}" destId="{949DF412-1E22-405C-BE11-0E774B58F779}" srcOrd="2" destOrd="0" presId="urn:microsoft.com/office/officeart/2018/2/layout/IconVerticalSolidList"/>
    <dgm:cxn modelId="{8B51EFF5-29D3-426E-A140-E5FFF4B3FA49}" type="presParOf" srcId="{8F779E2E-D266-4CD7-AA5E-D56F7ABFEBE9}" destId="{E77AD755-55CA-4155-83B0-BCCDB84496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A81055-56FF-467C-8CB1-2A0D15E14261}" type="doc">
      <dgm:prSet loTypeId="urn:microsoft.com/office/officeart/2005/8/layout/vList5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0C1F4C8-FF77-446E-91D8-F902D0D55C3D}">
      <dgm:prSet/>
      <dgm:spPr/>
      <dgm:t>
        <a:bodyPr/>
        <a:lstStyle/>
        <a:p>
          <a:r>
            <a:rPr lang="en-GB"/>
            <a:t>DENSITY – S4</a:t>
          </a:r>
          <a:endParaRPr lang="en-US"/>
        </a:p>
      </dgm:t>
    </dgm:pt>
    <dgm:pt modelId="{1B7798A2-E3D3-4CF6-9109-4CC9228FED3D}" type="parTrans" cxnId="{5E55FD99-C100-4C7C-AC41-DCDA7024BE86}">
      <dgm:prSet/>
      <dgm:spPr/>
      <dgm:t>
        <a:bodyPr/>
        <a:lstStyle/>
        <a:p>
          <a:endParaRPr lang="en-US"/>
        </a:p>
      </dgm:t>
    </dgm:pt>
    <dgm:pt modelId="{00CAFA5E-ED73-4E21-B737-345DDABE83C3}" type="sibTrans" cxnId="{5E55FD99-C100-4C7C-AC41-DCDA7024BE86}">
      <dgm:prSet/>
      <dgm:spPr/>
      <dgm:t>
        <a:bodyPr/>
        <a:lstStyle/>
        <a:p>
          <a:endParaRPr lang="en-US"/>
        </a:p>
      </dgm:t>
    </dgm:pt>
    <dgm:pt modelId="{32DDF3BF-3F43-48C3-89C4-50ABBA54C36D}">
      <dgm:prSet/>
      <dgm:spPr/>
      <dgm:t>
        <a:bodyPr/>
        <a:lstStyle/>
        <a:p>
          <a:r>
            <a:rPr lang="en-GB"/>
            <a:t>VISCOSITY – S5</a:t>
          </a:r>
          <a:endParaRPr lang="en-US"/>
        </a:p>
      </dgm:t>
    </dgm:pt>
    <dgm:pt modelId="{724B5252-42DA-4157-B9ED-DB784CE3BF15}" type="parTrans" cxnId="{0D3BEF23-26E2-4D33-8AD0-2149225652BB}">
      <dgm:prSet/>
      <dgm:spPr/>
      <dgm:t>
        <a:bodyPr/>
        <a:lstStyle/>
        <a:p>
          <a:endParaRPr lang="en-US"/>
        </a:p>
      </dgm:t>
    </dgm:pt>
    <dgm:pt modelId="{251FE511-7900-4DAE-9C1A-F56A4FDB5A6D}" type="sibTrans" cxnId="{0D3BEF23-26E2-4D33-8AD0-2149225652BB}">
      <dgm:prSet/>
      <dgm:spPr/>
      <dgm:t>
        <a:bodyPr/>
        <a:lstStyle/>
        <a:p>
          <a:endParaRPr lang="en-US"/>
        </a:p>
      </dgm:t>
    </dgm:pt>
    <dgm:pt modelId="{F1539767-2BCB-47A3-9CE4-CB8A52351E34}">
      <dgm:prSet/>
      <dgm:spPr/>
      <dgm:t>
        <a:bodyPr/>
        <a:lstStyle/>
        <a:p>
          <a:r>
            <a:rPr lang="en-GB"/>
            <a:t>HEAT CAPACITY – S6</a:t>
          </a:r>
          <a:endParaRPr lang="en-US"/>
        </a:p>
      </dgm:t>
    </dgm:pt>
    <dgm:pt modelId="{819CAF53-473D-4DEC-B90C-9DC7F9D27CCF}" type="parTrans" cxnId="{9E2A9B4F-0CFA-401F-83FB-4AE2DB9FC0D0}">
      <dgm:prSet/>
      <dgm:spPr/>
      <dgm:t>
        <a:bodyPr/>
        <a:lstStyle/>
        <a:p>
          <a:endParaRPr lang="en-US"/>
        </a:p>
      </dgm:t>
    </dgm:pt>
    <dgm:pt modelId="{73A7378C-4B1D-4C57-9B7D-ABEAFDBF0D35}" type="sibTrans" cxnId="{9E2A9B4F-0CFA-401F-83FB-4AE2DB9FC0D0}">
      <dgm:prSet/>
      <dgm:spPr/>
      <dgm:t>
        <a:bodyPr/>
        <a:lstStyle/>
        <a:p>
          <a:endParaRPr lang="en-US"/>
        </a:p>
      </dgm:t>
    </dgm:pt>
    <dgm:pt modelId="{97DAD08B-75CB-466D-AA79-D283598DF0B0}">
      <dgm:prSet/>
      <dgm:spPr/>
      <dgm:t>
        <a:bodyPr/>
        <a:lstStyle/>
        <a:p>
          <a:r>
            <a:rPr lang="en-GB"/>
            <a:t>THERMAL CONDUCTIVITY – S7</a:t>
          </a:r>
          <a:endParaRPr lang="en-US"/>
        </a:p>
      </dgm:t>
    </dgm:pt>
    <dgm:pt modelId="{CFB21C8A-F8A1-49DD-B1DC-C9C33DEE6D97}" type="parTrans" cxnId="{C1C35BE0-AD49-435B-8607-217FE9B97ACA}">
      <dgm:prSet/>
      <dgm:spPr/>
      <dgm:t>
        <a:bodyPr/>
        <a:lstStyle/>
        <a:p>
          <a:endParaRPr lang="en-US"/>
        </a:p>
      </dgm:t>
    </dgm:pt>
    <dgm:pt modelId="{BE163B20-FE6B-4087-BC66-9724E71D14D8}" type="sibTrans" cxnId="{C1C35BE0-AD49-435B-8607-217FE9B97ACA}">
      <dgm:prSet/>
      <dgm:spPr/>
      <dgm:t>
        <a:bodyPr/>
        <a:lstStyle/>
        <a:p>
          <a:endParaRPr lang="en-US"/>
        </a:p>
      </dgm:t>
    </dgm:pt>
    <dgm:pt modelId="{9E3E8BDF-2920-4A5D-96C1-1966B6D1EEA8}">
      <dgm:prSet/>
      <dgm:spPr/>
      <dgm:t>
        <a:bodyPr/>
        <a:lstStyle/>
        <a:p>
          <a:r>
            <a:rPr lang="en-GB"/>
            <a:t>DIFFUSIVITY – S8</a:t>
          </a:r>
          <a:endParaRPr lang="en-US"/>
        </a:p>
      </dgm:t>
    </dgm:pt>
    <dgm:pt modelId="{16FC898B-699C-4FE5-B857-3FB21092EA98}" type="parTrans" cxnId="{F07C8A2D-4341-469F-AF3A-72BDEF3D2BAE}">
      <dgm:prSet/>
      <dgm:spPr/>
      <dgm:t>
        <a:bodyPr/>
        <a:lstStyle/>
        <a:p>
          <a:endParaRPr lang="en-US"/>
        </a:p>
      </dgm:t>
    </dgm:pt>
    <dgm:pt modelId="{FA4AE584-C2A3-42BA-BC96-BC8A60032F5A}" type="sibTrans" cxnId="{F07C8A2D-4341-469F-AF3A-72BDEF3D2BAE}">
      <dgm:prSet/>
      <dgm:spPr/>
      <dgm:t>
        <a:bodyPr/>
        <a:lstStyle/>
        <a:p>
          <a:endParaRPr lang="en-US"/>
        </a:p>
      </dgm:t>
    </dgm:pt>
    <dgm:pt modelId="{7A4BE70A-0AAA-4B5E-8A72-8C40B08B5143}">
      <dgm:prSet/>
      <dgm:spPr/>
      <dgm:t>
        <a:bodyPr/>
        <a:lstStyle/>
        <a:p>
          <a:r>
            <a:rPr lang="en-GB" dirty="0"/>
            <a:t>VAPOUR PRESSURE – S9</a:t>
          </a:r>
          <a:endParaRPr lang="en-US" dirty="0"/>
        </a:p>
      </dgm:t>
    </dgm:pt>
    <dgm:pt modelId="{34843549-A450-41EB-A516-77E694EF8D38}" type="parTrans" cxnId="{23CE1789-880A-4996-9361-1C3CA8BD403D}">
      <dgm:prSet/>
      <dgm:spPr/>
      <dgm:t>
        <a:bodyPr/>
        <a:lstStyle/>
        <a:p>
          <a:endParaRPr lang="en-US"/>
        </a:p>
      </dgm:t>
    </dgm:pt>
    <dgm:pt modelId="{9E5ECD19-1EFF-455E-9294-7800527F6FE8}" type="sibTrans" cxnId="{23CE1789-880A-4996-9361-1C3CA8BD403D}">
      <dgm:prSet/>
      <dgm:spPr/>
      <dgm:t>
        <a:bodyPr/>
        <a:lstStyle/>
        <a:p>
          <a:endParaRPr lang="en-US"/>
        </a:p>
      </dgm:t>
    </dgm:pt>
    <dgm:pt modelId="{E1DCDFD9-A740-4AC0-B4C8-681D1C4B166C}" type="pres">
      <dgm:prSet presAssocID="{14A81055-56FF-467C-8CB1-2A0D15E14261}" presName="Name0" presStyleCnt="0">
        <dgm:presLayoutVars>
          <dgm:dir/>
          <dgm:animLvl val="lvl"/>
          <dgm:resizeHandles val="exact"/>
        </dgm:presLayoutVars>
      </dgm:prSet>
      <dgm:spPr/>
    </dgm:pt>
    <dgm:pt modelId="{51A12B2B-AA0B-42D7-BE98-A364B1947473}" type="pres">
      <dgm:prSet presAssocID="{B0C1F4C8-FF77-446E-91D8-F902D0D55C3D}" presName="linNode" presStyleCnt="0"/>
      <dgm:spPr/>
    </dgm:pt>
    <dgm:pt modelId="{2118A824-E9C0-410C-9D80-236C23BAC500}" type="pres">
      <dgm:prSet presAssocID="{B0C1F4C8-FF77-446E-91D8-F902D0D55C3D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18F9EF0A-D641-482A-BBE3-100F8CFCAC4F}" type="pres">
      <dgm:prSet presAssocID="{00CAFA5E-ED73-4E21-B737-345DDABE83C3}" presName="sp" presStyleCnt="0"/>
      <dgm:spPr/>
    </dgm:pt>
    <dgm:pt modelId="{7F0BBDDD-DD20-420D-BA1B-A2DB530CA3FC}" type="pres">
      <dgm:prSet presAssocID="{32DDF3BF-3F43-48C3-89C4-50ABBA54C36D}" presName="linNode" presStyleCnt="0"/>
      <dgm:spPr/>
    </dgm:pt>
    <dgm:pt modelId="{FF0413AA-3BAE-4581-A564-07034DCD7261}" type="pres">
      <dgm:prSet presAssocID="{32DDF3BF-3F43-48C3-89C4-50ABBA54C36D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2DB84E9E-F09D-4DEB-A143-DD8F155A9E22}" type="pres">
      <dgm:prSet presAssocID="{251FE511-7900-4DAE-9C1A-F56A4FDB5A6D}" presName="sp" presStyleCnt="0"/>
      <dgm:spPr/>
    </dgm:pt>
    <dgm:pt modelId="{0778CDD0-039D-4917-A8B0-9E3D9381F26C}" type="pres">
      <dgm:prSet presAssocID="{F1539767-2BCB-47A3-9CE4-CB8A52351E34}" presName="linNode" presStyleCnt="0"/>
      <dgm:spPr/>
    </dgm:pt>
    <dgm:pt modelId="{F0D586C6-C9F9-4A92-94E1-AD5DAAC78463}" type="pres">
      <dgm:prSet presAssocID="{F1539767-2BCB-47A3-9CE4-CB8A52351E34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B7D17822-057B-4528-93FC-150CEDA88FA3}" type="pres">
      <dgm:prSet presAssocID="{73A7378C-4B1D-4C57-9B7D-ABEAFDBF0D35}" presName="sp" presStyleCnt="0"/>
      <dgm:spPr/>
    </dgm:pt>
    <dgm:pt modelId="{CE778D71-659C-4344-BF05-3F97C78D61D3}" type="pres">
      <dgm:prSet presAssocID="{97DAD08B-75CB-466D-AA79-D283598DF0B0}" presName="linNode" presStyleCnt="0"/>
      <dgm:spPr/>
    </dgm:pt>
    <dgm:pt modelId="{CD50C531-75EF-4F05-9634-247DDDFEC798}" type="pres">
      <dgm:prSet presAssocID="{97DAD08B-75CB-466D-AA79-D283598DF0B0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69A20F67-58B6-4AAC-8384-BF5BB5AE5732}" type="pres">
      <dgm:prSet presAssocID="{BE163B20-FE6B-4087-BC66-9724E71D14D8}" presName="sp" presStyleCnt="0"/>
      <dgm:spPr/>
    </dgm:pt>
    <dgm:pt modelId="{4CF51702-A50C-4A5F-BA4F-6E05CF8CD54A}" type="pres">
      <dgm:prSet presAssocID="{9E3E8BDF-2920-4A5D-96C1-1966B6D1EEA8}" presName="linNode" presStyleCnt="0"/>
      <dgm:spPr/>
    </dgm:pt>
    <dgm:pt modelId="{43659E2E-6D38-491E-910F-956321570E17}" type="pres">
      <dgm:prSet presAssocID="{9E3E8BDF-2920-4A5D-96C1-1966B6D1EEA8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C5EAAA34-D2EB-4438-9D6F-7C1E5BDFF7B2}" type="pres">
      <dgm:prSet presAssocID="{FA4AE584-C2A3-42BA-BC96-BC8A60032F5A}" presName="sp" presStyleCnt="0"/>
      <dgm:spPr/>
    </dgm:pt>
    <dgm:pt modelId="{63E2EA74-7C65-457B-A678-3EA42FFF5704}" type="pres">
      <dgm:prSet presAssocID="{7A4BE70A-0AAA-4B5E-8A72-8C40B08B5143}" presName="linNode" presStyleCnt="0"/>
      <dgm:spPr/>
    </dgm:pt>
    <dgm:pt modelId="{4411BFEB-5A1B-4F52-B2B5-1A055F7E2A26}" type="pres">
      <dgm:prSet presAssocID="{7A4BE70A-0AAA-4B5E-8A72-8C40B08B5143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0D3BEF23-26E2-4D33-8AD0-2149225652BB}" srcId="{14A81055-56FF-467C-8CB1-2A0D15E14261}" destId="{32DDF3BF-3F43-48C3-89C4-50ABBA54C36D}" srcOrd="1" destOrd="0" parTransId="{724B5252-42DA-4157-B9ED-DB784CE3BF15}" sibTransId="{251FE511-7900-4DAE-9C1A-F56A4FDB5A6D}"/>
    <dgm:cxn modelId="{FEE79628-7603-495C-8B2A-C38924932B10}" type="presOf" srcId="{14A81055-56FF-467C-8CB1-2A0D15E14261}" destId="{E1DCDFD9-A740-4AC0-B4C8-681D1C4B166C}" srcOrd="0" destOrd="0" presId="urn:microsoft.com/office/officeart/2005/8/layout/vList5"/>
    <dgm:cxn modelId="{F07C8A2D-4341-469F-AF3A-72BDEF3D2BAE}" srcId="{14A81055-56FF-467C-8CB1-2A0D15E14261}" destId="{9E3E8BDF-2920-4A5D-96C1-1966B6D1EEA8}" srcOrd="4" destOrd="0" parTransId="{16FC898B-699C-4FE5-B857-3FB21092EA98}" sibTransId="{FA4AE584-C2A3-42BA-BC96-BC8A60032F5A}"/>
    <dgm:cxn modelId="{D068A633-14C0-4DBE-8669-FF1D201AC357}" type="presOf" srcId="{9E3E8BDF-2920-4A5D-96C1-1966B6D1EEA8}" destId="{43659E2E-6D38-491E-910F-956321570E17}" srcOrd="0" destOrd="0" presId="urn:microsoft.com/office/officeart/2005/8/layout/vList5"/>
    <dgm:cxn modelId="{9CB5633C-5A6C-43FE-813D-1E89D1F74106}" type="presOf" srcId="{B0C1F4C8-FF77-446E-91D8-F902D0D55C3D}" destId="{2118A824-E9C0-410C-9D80-236C23BAC500}" srcOrd="0" destOrd="0" presId="urn:microsoft.com/office/officeart/2005/8/layout/vList5"/>
    <dgm:cxn modelId="{9E2A9B4F-0CFA-401F-83FB-4AE2DB9FC0D0}" srcId="{14A81055-56FF-467C-8CB1-2A0D15E14261}" destId="{F1539767-2BCB-47A3-9CE4-CB8A52351E34}" srcOrd="2" destOrd="0" parTransId="{819CAF53-473D-4DEC-B90C-9DC7F9D27CCF}" sibTransId="{73A7378C-4B1D-4C57-9B7D-ABEAFDBF0D35}"/>
    <dgm:cxn modelId="{43DD4057-60AA-41C9-B2B8-28680F97A0DD}" type="presOf" srcId="{32DDF3BF-3F43-48C3-89C4-50ABBA54C36D}" destId="{FF0413AA-3BAE-4581-A564-07034DCD7261}" srcOrd="0" destOrd="0" presId="urn:microsoft.com/office/officeart/2005/8/layout/vList5"/>
    <dgm:cxn modelId="{34444685-0B0F-4159-924B-15B765C77828}" type="presOf" srcId="{7A4BE70A-0AAA-4B5E-8A72-8C40B08B5143}" destId="{4411BFEB-5A1B-4F52-B2B5-1A055F7E2A26}" srcOrd="0" destOrd="0" presId="urn:microsoft.com/office/officeart/2005/8/layout/vList5"/>
    <dgm:cxn modelId="{23CE1789-880A-4996-9361-1C3CA8BD403D}" srcId="{14A81055-56FF-467C-8CB1-2A0D15E14261}" destId="{7A4BE70A-0AAA-4B5E-8A72-8C40B08B5143}" srcOrd="5" destOrd="0" parTransId="{34843549-A450-41EB-A516-77E694EF8D38}" sibTransId="{9E5ECD19-1EFF-455E-9294-7800527F6FE8}"/>
    <dgm:cxn modelId="{5E55FD99-C100-4C7C-AC41-DCDA7024BE86}" srcId="{14A81055-56FF-467C-8CB1-2A0D15E14261}" destId="{B0C1F4C8-FF77-446E-91D8-F902D0D55C3D}" srcOrd="0" destOrd="0" parTransId="{1B7798A2-E3D3-4CF6-9109-4CC9228FED3D}" sibTransId="{00CAFA5E-ED73-4E21-B737-345DDABE83C3}"/>
    <dgm:cxn modelId="{EE28C0CF-2092-47A5-9689-56CBAD86AAA4}" type="presOf" srcId="{F1539767-2BCB-47A3-9CE4-CB8A52351E34}" destId="{F0D586C6-C9F9-4A92-94E1-AD5DAAC78463}" srcOrd="0" destOrd="0" presId="urn:microsoft.com/office/officeart/2005/8/layout/vList5"/>
    <dgm:cxn modelId="{C1C35BE0-AD49-435B-8607-217FE9B97ACA}" srcId="{14A81055-56FF-467C-8CB1-2A0D15E14261}" destId="{97DAD08B-75CB-466D-AA79-D283598DF0B0}" srcOrd="3" destOrd="0" parTransId="{CFB21C8A-F8A1-49DD-B1DC-C9C33DEE6D97}" sibTransId="{BE163B20-FE6B-4087-BC66-9724E71D14D8}"/>
    <dgm:cxn modelId="{02201DF4-3A94-4E16-BE41-9B3D30A8ECB1}" type="presOf" srcId="{97DAD08B-75CB-466D-AA79-D283598DF0B0}" destId="{CD50C531-75EF-4F05-9634-247DDDFEC798}" srcOrd="0" destOrd="0" presId="urn:microsoft.com/office/officeart/2005/8/layout/vList5"/>
    <dgm:cxn modelId="{495123AB-AE45-48FD-BA8D-3638F9C5AE0A}" type="presParOf" srcId="{E1DCDFD9-A740-4AC0-B4C8-681D1C4B166C}" destId="{51A12B2B-AA0B-42D7-BE98-A364B1947473}" srcOrd="0" destOrd="0" presId="urn:microsoft.com/office/officeart/2005/8/layout/vList5"/>
    <dgm:cxn modelId="{AB178BCC-3BA4-4FD4-9FC8-ADCA4356E091}" type="presParOf" srcId="{51A12B2B-AA0B-42D7-BE98-A364B1947473}" destId="{2118A824-E9C0-410C-9D80-236C23BAC500}" srcOrd="0" destOrd="0" presId="urn:microsoft.com/office/officeart/2005/8/layout/vList5"/>
    <dgm:cxn modelId="{A9B1285C-6B29-4380-9483-F72F26E18E3A}" type="presParOf" srcId="{E1DCDFD9-A740-4AC0-B4C8-681D1C4B166C}" destId="{18F9EF0A-D641-482A-BBE3-100F8CFCAC4F}" srcOrd="1" destOrd="0" presId="urn:microsoft.com/office/officeart/2005/8/layout/vList5"/>
    <dgm:cxn modelId="{A7FC187E-F9C3-471F-AA1F-6A97BE8EB32A}" type="presParOf" srcId="{E1DCDFD9-A740-4AC0-B4C8-681D1C4B166C}" destId="{7F0BBDDD-DD20-420D-BA1B-A2DB530CA3FC}" srcOrd="2" destOrd="0" presId="urn:microsoft.com/office/officeart/2005/8/layout/vList5"/>
    <dgm:cxn modelId="{0C00A073-3973-4BCF-A71E-3E37D695FFF9}" type="presParOf" srcId="{7F0BBDDD-DD20-420D-BA1B-A2DB530CA3FC}" destId="{FF0413AA-3BAE-4581-A564-07034DCD7261}" srcOrd="0" destOrd="0" presId="urn:microsoft.com/office/officeart/2005/8/layout/vList5"/>
    <dgm:cxn modelId="{3A917600-6778-4458-8BD5-6B46D42E2B5D}" type="presParOf" srcId="{E1DCDFD9-A740-4AC0-B4C8-681D1C4B166C}" destId="{2DB84E9E-F09D-4DEB-A143-DD8F155A9E22}" srcOrd="3" destOrd="0" presId="urn:microsoft.com/office/officeart/2005/8/layout/vList5"/>
    <dgm:cxn modelId="{A13E7FB2-8BCF-4B4D-97F7-BE611AD6825C}" type="presParOf" srcId="{E1DCDFD9-A740-4AC0-B4C8-681D1C4B166C}" destId="{0778CDD0-039D-4917-A8B0-9E3D9381F26C}" srcOrd="4" destOrd="0" presId="urn:microsoft.com/office/officeart/2005/8/layout/vList5"/>
    <dgm:cxn modelId="{687F9CA9-C156-4EDD-829C-88E59D4668AE}" type="presParOf" srcId="{0778CDD0-039D-4917-A8B0-9E3D9381F26C}" destId="{F0D586C6-C9F9-4A92-94E1-AD5DAAC78463}" srcOrd="0" destOrd="0" presId="urn:microsoft.com/office/officeart/2005/8/layout/vList5"/>
    <dgm:cxn modelId="{5EF0ACA2-7DA6-4ECE-8F40-E1EBEC1EF1E1}" type="presParOf" srcId="{E1DCDFD9-A740-4AC0-B4C8-681D1C4B166C}" destId="{B7D17822-057B-4528-93FC-150CEDA88FA3}" srcOrd="5" destOrd="0" presId="urn:microsoft.com/office/officeart/2005/8/layout/vList5"/>
    <dgm:cxn modelId="{2AEA77EC-6A5E-421B-9AEE-A87984194B29}" type="presParOf" srcId="{E1DCDFD9-A740-4AC0-B4C8-681D1C4B166C}" destId="{CE778D71-659C-4344-BF05-3F97C78D61D3}" srcOrd="6" destOrd="0" presId="urn:microsoft.com/office/officeart/2005/8/layout/vList5"/>
    <dgm:cxn modelId="{56566FE7-EE40-4574-83D2-1C03F307F6F3}" type="presParOf" srcId="{CE778D71-659C-4344-BF05-3F97C78D61D3}" destId="{CD50C531-75EF-4F05-9634-247DDDFEC798}" srcOrd="0" destOrd="0" presId="urn:microsoft.com/office/officeart/2005/8/layout/vList5"/>
    <dgm:cxn modelId="{0FC7324C-2888-4E0A-A024-F35EB1197A6B}" type="presParOf" srcId="{E1DCDFD9-A740-4AC0-B4C8-681D1C4B166C}" destId="{69A20F67-58B6-4AAC-8384-BF5BB5AE5732}" srcOrd="7" destOrd="0" presId="urn:microsoft.com/office/officeart/2005/8/layout/vList5"/>
    <dgm:cxn modelId="{D78A68DC-62A0-4EFE-8C5F-14E252853595}" type="presParOf" srcId="{E1DCDFD9-A740-4AC0-B4C8-681D1C4B166C}" destId="{4CF51702-A50C-4A5F-BA4F-6E05CF8CD54A}" srcOrd="8" destOrd="0" presId="urn:microsoft.com/office/officeart/2005/8/layout/vList5"/>
    <dgm:cxn modelId="{6F159185-C559-45C6-A634-5F28EAAE3C24}" type="presParOf" srcId="{4CF51702-A50C-4A5F-BA4F-6E05CF8CD54A}" destId="{43659E2E-6D38-491E-910F-956321570E17}" srcOrd="0" destOrd="0" presId="urn:microsoft.com/office/officeart/2005/8/layout/vList5"/>
    <dgm:cxn modelId="{719E5C99-298C-4AD4-AA2B-91B415AB6C9D}" type="presParOf" srcId="{E1DCDFD9-A740-4AC0-B4C8-681D1C4B166C}" destId="{C5EAAA34-D2EB-4438-9D6F-7C1E5BDFF7B2}" srcOrd="9" destOrd="0" presId="urn:microsoft.com/office/officeart/2005/8/layout/vList5"/>
    <dgm:cxn modelId="{1598D24B-07A1-4419-8FE5-EA2E3BA806FC}" type="presParOf" srcId="{E1DCDFD9-A740-4AC0-B4C8-681D1C4B166C}" destId="{63E2EA74-7C65-457B-A678-3EA42FFF5704}" srcOrd="10" destOrd="0" presId="urn:microsoft.com/office/officeart/2005/8/layout/vList5"/>
    <dgm:cxn modelId="{F0006E05-A992-4C3F-BD18-39FFA9502F91}" type="presParOf" srcId="{63E2EA74-7C65-457B-A678-3EA42FFF5704}" destId="{4411BFEB-5A1B-4F52-B2B5-1A055F7E2A2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5D5519-2602-41D6-BE3E-8BB2169F17A2}">
      <dsp:nvSpPr>
        <dsp:cNvPr id="0" name=""/>
        <dsp:cNvSpPr/>
      </dsp:nvSpPr>
      <dsp:spPr>
        <a:xfrm>
          <a:off x="0" y="3750"/>
          <a:ext cx="9997440" cy="79884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1DC961-DC9C-47EA-8C75-F92146690A9D}">
      <dsp:nvSpPr>
        <dsp:cNvPr id="0" name=""/>
        <dsp:cNvSpPr/>
      </dsp:nvSpPr>
      <dsp:spPr>
        <a:xfrm>
          <a:off x="241652" y="183491"/>
          <a:ext cx="439367" cy="4393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4BF7F-4845-4A43-AA1E-A3BDA8C96036}">
      <dsp:nvSpPr>
        <dsp:cNvPr id="0" name=""/>
        <dsp:cNvSpPr/>
      </dsp:nvSpPr>
      <dsp:spPr>
        <a:xfrm>
          <a:off x="922671" y="3750"/>
          <a:ext cx="9074768" cy="798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5" tIns="84545" rIns="84545" bIns="845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Temperature – gas, liquid, solid, all have kinetic energy.</a:t>
          </a:r>
        </a:p>
      </dsp:txBody>
      <dsp:txXfrm>
        <a:off x="922671" y="3750"/>
        <a:ext cx="9074768" cy="798849"/>
      </dsp:txXfrm>
    </dsp:sp>
    <dsp:sp modelId="{BA0E0C05-0E50-4524-B7F0-16BEAFEA5B4D}">
      <dsp:nvSpPr>
        <dsp:cNvPr id="0" name=""/>
        <dsp:cNvSpPr/>
      </dsp:nvSpPr>
      <dsp:spPr>
        <a:xfrm>
          <a:off x="0" y="1002312"/>
          <a:ext cx="9997440" cy="79884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DEC44E-6430-4609-BC73-1B4A79C9D3FD}">
      <dsp:nvSpPr>
        <dsp:cNvPr id="0" name=""/>
        <dsp:cNvSpPr/>
      </dsp:nvSpPr>
      <dsp:spPr>
        <a:xfrm>
          <a:off x="241652" y="1182053"/>
          <a:ext cx="439367" cy="4393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F116A1-3E4A-43E6-B679-84A81CC2E177}">
      <dsp:nvSpPr>
        <dsp:cNvPr id="0" name=""/>
        <dsp:cNvSpPr/>
      </dsp:nvSpPr>
      <dsp:spPr>
        <a:xfrm>
          <a:off x="922671" y="1002312"/>
          <a:ext cx="9074768" cy="798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5" tIns="84545" rIns="84545" bIns="845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Celsius scale – boiling (100</a:t>
          </a:r>
          <a:r>
            <a:rPr lang="en-US" sz="1900" kern="1200" baseline="30000"/>
            <a:t>0</a:t>
          </a:r>
          <a:r>
            <a:rPr lang="en-US" sz="1900" kern="1200"/>
            <a:t>c) and freezing (0</a:t>
          </a:r>
          <a:r>
            <a:rPr lang="en-US" sz="1900" kern="1200" baseline="30000"/>
            <a:t>0</a:t>
          </a:r>
          <a:r>
            <a:rPr lang="en-US" sz="1900" kern="1200"/>
            <a:t>c) points of water</a:t>
          </a:r>
        </a:p>
      </dsp:txBody>
      <dsp:txXfrm>
        <a:off x="922671" y="1002312"/>
        <a:ext cx="9074768" cy="798849"/>
      </dsp:txXfrm>
    </dsp:sp>
    <dsp:sp modelId="{F0A2E096-992C-40CC-88B7-993709179440}">
      <dsp:nvSpPr>
        <dsp:cNvPr id="0" name=""/>
        <dsp:cNvSpPr/>
      </dsp:nvSpPr>
      <dsp:spPr>
        <a:xfrm>
          <a:off x="0" y="2000875"/>
          <a:ext cx="9997440" cy="79884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6FA98-1D71-4F38-95FF-7D754EED4F6A}">
      <dsp:nvSpPr>
        <dsp:cNvPr id="0" name=""/>
        <dsp:cNvSpPr/>
      </dsp:nvSpPr>
      <dsp:spPr>
        <a:xfrm>
          <a:off x="241652" y="2180616"/>
          <a:ext cx="439367" cy="4393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0BBDF-E37F-4D05-B4D2-DC82E3997D34}">
      <dsp:nvSpPr>
        <dsp:cNvPr id="0" name=""/>
        <dsp:cNvSpPr/>
      </dsp:nvSpPr>
      <dsp:spPr>
        <a:xfrm>
          <a:off x="922671" y="2000875"/>
          <a:ext cx="9074768" cy="798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5" tIns="84545" rIns="84545" bIns="845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Kelvin scale measures absolute zero -273</a:t>
          </a:r>
          <a:r>
            <a:rPr lang="en-US" sz="1900" kern="1200" baseline="30000"/>
            <a:t>0</a:t>
          </a:r>
          <a:r>
            <a:rPr lang="en-US" sz="1900" kern="1200"/>
            <a:t>c. Changes in kelvin temperature relate to phase changes in a gas.</a:t>
          </a:r>
        </a:p>
      </dsp:txBody>
      <dsp:txXfrm>
        <a:off x="922671" y="2000875"/>
        <a:ext cx="9074768" cy="798849"/>
      </dsp:txXfrm>
    </dsp:sp>
    <dsp:sp modelId="{8E0D5FF4-83DB-45DB-B6AE-1D2D7D30F36E}">
      <dsp:nvSpPr>
        <dsp:cNvPr id="0" name=""/>
        <dsp:cNvSpPr/>
      </dsp:nvSpPr>
      <dsp:spPr>
        <a:xfrm>
          <a:off x="0" y="2999437"/>
          <a:ext cx="9997440" cy="79884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3352C-5A4D-42F1-8427-A3A4F839FC57}">
      <dsp:nvSpPr>
        <dsp:cNvPr id="0" name=""/>
        <dsp:cNvSpPr/>
      </dsp:nvSpPr>
      <dsp:spPr>
        <a:xfrm>
          <a:off x="241652" y="3179178"/>
          <a:ext cx="439367" cy="4393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4F06E1-CD20-45CD-B46C-1E04339CDCD4}">
      <dsp:nvSpPr>
        <dsp:cNvPr id="0" name=""/>
        <dsp:cNvSpPr/>
      </dsp:nvSpPr>
      <dsp:spPr>
        <a:xfrm>
          <a:off x="922671" y="2999437"/>
          <a:ext cx="9074768" cy="798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5" tIns="84545" rIns="84545" bIns="845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Pressure</a:t>
          </a:r>
        </a:p>
      </dsp:txBody>
      <dsp:txXfrm>
        <a:off x="922671" y="2999437"/>
        <a:ext cx="9074768" cy="798849"/>
      </dsp:txXfrm>
    </dsp:sp>
    <dsp:sp modelId="{68035F27-349B-45D4-816E-1D23A6AC2332}">
      <dsp:nvSpPr>
        <dsp:cNvPr id="0" name=""/>
        <dsp:cNvSpPr/>
      </dsp:nvSpPr>
      <dsp:spPr>
        <a:xfrm>
          <a:off x="0" y="3997999"/>
          <a:ext cx="9997440" cy="79884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D12E6-967A-4F28-82D3-11F4FFEACD5C}">
      <dsp:nvSpPr>
        <dsp:cNvPr id="0" name=""/>
        <dsp:cNvSpPr/>
      </dsp:nvSpPr>
      <dsp:spPr>
        <a:xfrm>
          <a:off x="241652" y="4177740"/>
          <a:ext cx="439367" cy="4393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7AD755-55CA-4155-83B0-BCCDB8449698}">
      <dsp:nvSpPr>
        <dsp:cNvPr id="0" name=""/>
        <dsp:cNvSpPr/>
      </dsp:nvSpPr>
      <dsp:spPr>
        <a:xfrm>
          <a:off x="922671" y="3997999"/>
          <a:ext cx="9074768" cy="7988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545" tIns="84545" rIns="84545" bIns="8454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Molecular weight</a:t>
          </a:r>
        </a:p>
      </dsp:txBody>
      <dsp:txXfrm>
        <a:off x="922671" y="3997999"/>
        <a:ext cx="9074768" cy="7988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18A824-E9C0-410C-9D80-236C23BAC500}">
      <dsp:nvSpPr>
        <dsp:cNvPr id="0" name=""/>
        <dsp:cNvSpPr/>
      </dsp:nvSpPr>
      <dsp:spPr>
        <a:xfrm>
          <a:off x="3199180" y="1318"/>
          <a:ext cx="3599078" cy="7676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DENSITY – S4</a:t>
          </a:r>
          <a:endParaRPr lang="en-US" sz="2100" kern="1200"/>
        </a:p>
      </dsp:txBody>
      <dsp:txXfrm>
        <a:off x="3236655" y="38793"/>
        <a:ext cx="3524128" cy="692724"/>
      </dsp:txXfrm>
    </dsp:sp>
    <dsp:sp modelId="{FF0413AA-3BAE-4581-A564-07034DCD7261}">
      <dsp:nvSpPr>
        <dsp:cNvPr id="0" name=""/>
        <dsp:cNvSpPr/>
      </dsp:nvSpPr>
      <dsp:spPr>
        <a:xfrm>
          <a:off x="3199180" y="807376"/>
          <a:ext cx="3599078" cy="7676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VISCOSITY – S5</a:t>
          </a:r>
          <a:endParaRPr lang="en-US" sz="2100" kern="1200"/>
        </a:p>
      </dsp:txBody>
      <dsp:txXfrm>
        <a:off x="3236655" y="844851"/>
        <a:ext cx="3524128" cy="692724"/>
      </dsp:txXfrm>
    </dsp:sp>
    <dsp:sp modelId="{F0D586C6-C9F9-4A92-94E1-AD5DAAC78463}">
      <dsp:nvSpPr>
        <dsp:cNvPr id="0" name=""/>
        <dsp:cNvSpPr/>
      </dsp:nvSpPr>
      <dsp:spPr>
        <a:xfrm>
          <a:off x="3199180" y="1613434"/>
          <a:ext cx="3599078" cy="7676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HEAT CAPACITY – S6</a:t>
          </a:r>
          <a:endParaRPr lang="en-US" sz="2100" kern="1200"/>
        </a:p>
      </dsp:txBody>
      <dsp:txXfrm>
        <a:off x="3236655" y="1650909"/>
        <a:ext cx="3524128" cy="692724"/>
      </dsp:txXfrm>
    </dsp:sp>
    <dsp:sp modelId="{CD50C531-75EF-4F05-9634-247DDDFEC798}">
      <dsp:nvSpPr>
        <dsp:cNvPr id="0" name=""/>
        <dsp:cNvSpPr/>
      </dsp:nvSpPr>
      <dsp:spPr>
        <a:xfrm>
          <a:off x="3199180" y="2419491"/>
          <a:ext cx="3599078" cy="7676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THERMAL CONDUCTIVITY – S7</a:t>
          </a:r>
          <a:endParaRPr lang="en-US" sz="2100" kern="1200"/>
        </a:p>
      </dsp:txBody>
      <dsp:txXfrm>
        <a:off x="3236655" y="2456966"/>
        <a:ext cx="3524128" cy="692724"/>
      </dsp:txXfrm>
    </dsp:sp>
    <dsp:sp modelId="{43659E2E-6D38-491E-910F-956321570E17}">
      <dsp:nvSpPr>
        <dsp:cNvPr id="0" name=""/>
        <dsp:cNvSpPr/>
      </dsp:nvSpPr>
      <dsp:spPr>
        <a:xfrm>
          <a:off x="3199180" y="3225549"/>
          <a:ext cx="3599078" cy="7676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DIFFUSIVITY – S8</a:t>
          </a:r>
          <a:endParaRPr lang="en-US" sz="2100" kern="1200"/>
        </a:p>
      </dsp:txBody>
      <dsp:txXfrm>
        <a:off x="3236655" y="3263024"/>
        <a:ext cx="3524128" cy="692724"/>
      </dsp:txXfrm>
    </dsp:sp>
    <dsp:sp modelId="{4411BFEB-5A1B-4F52-B2B5-1A055F7E2A26}">
      <dsp:nvSpPr>
        <dsp:cNvPr id="0" name=""/>
        <dsp:cNvSpPr/>
      </dsp:nvSpPr>
      <dsp:spPr>
        <a:xfrm>
          <a:off x="3199180" y="4031607"/>
          <a:ext cx="3599078" cy="7676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VAPOUR PRESSURE – S9</a:t>
          </a:r>
          <a:endParaRPr lang="en-US" sz="2100" kern="1200" dirty="0"/>
        </a:p>
      </dsp:txBody>
      <dsp:txXfrm>
        <a:off x="3236655" y="4069082"/>
        <a:ext cx="3524128" cy="6927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7B527-9545-4A18-82C6-985C2D673EE0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BD15E-A83F-499B-AE2F-72149146BF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3393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82A402-9AEC-46CD-BFFB-8C45353B9417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D6FFF6-EFF5-46FA-B62C-F141E1274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667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229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044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Pressure - </a:t>
            </a:r>
            <a:r>
              <a:rPr lang="en-US" dirty="0"/>
              <a:t>contain a gas in a cylinder and measure the molecular macroscopic force exerted on the cylinder sides.</a:t>
            </a:r>
            <a:endParaRPr lang="en-GB" dirty="0"/>
          </a:p>
          <a:p>
            <a:r>
              <a:rPr lang="en-GB" dirty="0"/>
              <a:t>Macroscopic – observable by the naked eye</a:t>
            </a:r>
          </a:p>
          <a:p>
            <a:r>
              <a:rPr lang="en-GB" dirty="0"/>
              <a:t>Standard barometric pressure is 14.7 psi</a:t>
            </a:r>
          </a:p>
          <a:p>
            <a:r>
              <a:rPr lang="en-GB" dirty="0"/>
              <a:t>Molecular weight – MW of a compound is the sum of the atomic weights of the atoms that make up one molecule of the material. Oxygen = 16; sulphur 32; iron 56; gold 197. Diamond has largest molecular weight as a diamond is a single molecule.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94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Density – ratio of mass to volume – kg/m</a:t>
            </a:r>
            <a:r>
              <a:rPr lang="en-GB" baseline="30000" dirty="0"/>
              <a:t>3.  </a:t>
            </a:r>
            <a:r>
              <a:rPr lang="en-GB" baseline="0" dirty="0"/>
              <a:t>Specific gravity (SG) is the ratio of the density of a substance (p) to the density of a reference substance at a specific condition. Water is used for solids and liquids. A gas to air.</a:t>
            </a:r>
          </a:p>
          <a:p>
            <a:endParaRPr lang="en-GB" baseline="0" dirty="0"/>
          </a:p>
          <a:p>
            <a:r>
              <a:rPr lang="en-GB" baseline="0" dirty="0"/>
              <a:t>Viscosity – resistance to flow. Temperature and pressure have significant effects on viscosity.</a:t>
            </a:r>
          </a:p>
          <a:p>
            <a:endParaRPr lang="en-GB" baseline="0" dirty="0"/>
          </a:p>
          <a:p>
            <a:r>
              <a:rPr lang="en-GB" baseline="0" dirty="0"/>
              <a:t>Heat capacity – quantity of heat required to raise the temperature of a unit mass by 1</a:t>
            </a:r>
            <a:r>
              <a:rPr lang="en-GB" baseline="30000" dirty="0"/>
              <a:t>0</a:t>
            </a:r>
            <a:r>
              <a:rPr lang="en-GB" baseline="0" dirty="0"/>
              <a:t>c.</a:t>
            </a:r>
          </a:p>
          <a:p>
            <a:endParaRPr lang="en-GB" baseline="0" dirty="0"/>
          </a:p>
          <a:p>
            <a:r>
              <a:rPr lang="en-GB" baseline="0" dirty="0"/>
              <a:t>Thermal conductivity – how fast heat flows through a substance – the amount of heat that flows in a unit of time through a unit area as a result of a unit difference in temperature.</a:t>
            </a:r>
          </a:p>
          <a:p>
            <a:endParaRPr lang="en-GB" baseline="0" dirty="0"/>
          </a:p>
          <a:p>
            <a:r>
              <a:rPr lang="en-GB" baseline="0" dirty="0"/>
              <a:t>Diffusivity – a measure of the rate of transfer of one substance through another by molecular diffusion</a:t>
            </a:r>
          </a:p>
          <a:p>
            <a:endParaRPr lang="en-GB" baseline="0" dirty="0"/>
          </a:p>
          <a:p>
            <a:r>
              <a:rPr lang="en-GB" baseline="0" dirty="0"/>
              <a:t>Vapour Pressure – gas pressure exerted at equilibrium – </a:t>
            </a:r>
            <a:r>
              <a:rPr lang="en-GB" baseline="0" dirty="0" err="1"/>
              <a:t>vapourisationa</a:t>
            </a:r>
            <a:r>
              <a:rPr lang="en-GB" baseline="0" dirty="0"/>
              <a:t> </a:t>
            </a:r>
            <a:r>
              <a:rPr lang="en-GB" baseline="0" dirty="0" err="1"/>
              <a:t>nd</a:t>
            </a:r>
            <a:r>
              <a:rPr lang="en-GB" baseline="0" dirty="0"/>
              <a:t> condensation are equal.</a:t>
            </a:r>
          </a:p>
          <a:p>
            <a:endParaRPr lang="en-GB" baseline="0" dirty="0"/>
          </a:p>
          <a:p>
            <a:r>
              <a:rPr lang="en-GB" baseline="0" dirty="0"/>
              <a:t>Boiling and freezing point</a:t>
            </a:r>
          </a:p>
          <a:p>
            <a:endParaRPr lang="en-GB" baseline="30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5870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Iron 0.45</a:t>
            </a:r>
          </a:p>
          <a:p>
            <a:r>
              <a:rPr lang="en-GB" dirty="0"/>
              <a:t>Brick 800</a:t>
            </a:r>
          </a:p>
          <a:p>
            <a:r>
              <a:rPr lang="en-GB" dirty="0"/>
              <a:t>Water 4200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59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  <a:p>
            <a:r>
              <a:rPr lang="en-GB" dirty="0"/>
              <a:t>Find the definitions and an example of how each of the above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47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3704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pH – acid to alkaline – acidic below 7, alkaline (basic) above 7, 7 = neutral.</a:t>
            </a:r>
          </a:p>
          <a:p>
            <a:endParaRPr lang="en-GB" dirty="0"/>
          </a:p>
          <a:p>
            <a:r>
              <a:rPr lang="en-GB" dirty="0"/>
              <a:t>Partial pressure – mixed gases would have a specific pressure if they fully occupied a given space. The partial pressure represents this for each gas present. The sum of the partial pressures = total pressure.</a:t>
            </a:r>
          </a:p>
          <a:p>
            <a:endParaRPr lang="en-GB" dirty="0"/>
          </a:p>
          <a:p>
            <a:r>
              <a:rPr lang="en-GB" dirty="0"/>
              <a:t>Humidity – ratio of the mass of vapour in the air to the maximum water vapour the air can hold. 100% humidity = saturation curve.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2371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Acid----------------alkaline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655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seconds – dry to wet. Many underground tunnels and malls.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D6FFF6-EFF5-46FA-B62C-F141E1274D5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950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910080" y="1179705"/>
            <a:ext cx="9875520" cy="1472184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910080" y="2669871"/>
            <a:ext cx="9875520" cy="1752600"/>
          </a:xfrm>
          <a:prstGeom prst="rect">
            <a:avLst/>
          </a:prstGeom>
        </p:spPr>
        <p:txBody>
          <a:bodyPr tIns="0"/>
          <a:lstStyle>
            <a:lvl1pPr marL="27432" indent="0" algn="ctr">
              <a:buNone/>
              <a:defRPr sz="2600" b="1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22ED8DFF-AC58-4CE1-95FC-5B760807040E}" type="datetime1">
              <a:rPr lang="en-US" smtClean="0"/>
              <a:t>2/27/2022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72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  <a:prstGeom prst="rect">
            <a:avLst/>
          </a:prstGeo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4144" y="1447800"/>
            <a:ext cx="9997440" cy="4800600"/>
          </a:xfrm>
          <a:prstGeom prst="rect">
            <a:avLst/>
          </a:prstGeo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C83E6289-67AB-48EA-B8F2-7F8C3C839FC8}" type="datetime1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988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  <p15:guide id="2" pos="98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2600325"/>
            <a:ext cx="8534400" cy="2286000"/>
          </a:xfrm>
          <a:prstGeom prst="rect">
            <a:avLst/>
          </a:prstGeo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800" y="1066800"/>
            <a:ext cx="8534400" cy="1509712"/>
          </a:xfrm>
          <a:prstGeom prst="rect">
            <a:avLst/>
          </a:prstGeo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CD27007B-A0CB-4CB0-A72F-D015643D8A50}" type="datetime1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158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144" y="274320"/>
            <a:ext cx="9997440" cy="1143000"/>
          </a:xfrm>
          <a:prstGeom prst="rect">
            <a:avLst/>
          </a:prstGeo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14144" y="1524000"/>
            <a:ext cx="4876800" cy="46634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34784" y="1524000"/>
            <a:ext cx="4876800" cy="46634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7AF78760-02B0-4343-9B36-9B01060F90A6}" type="datetime1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451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160336"/>
            <a:ext cx="10972800" cy="1143000"/>
          </a:xfrm>
          <a:prstGeom prst="rect">
            <a:avLst/>
          </a:prstGeo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28278"/>
            <a:ext cx="5364480" cy="640080"/>
          </a:xfrm>
          <a:prstGeom prst="rect">
            <a:avLst/>
          </a:prstGeom>
          <a:noFill/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1">
                <a:solidFill>
                  <a:schemeClr val="accent1">
                    <a:lumMod val="50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969336"/>
            <a:ext cx="5364480" cy="4114800"/>
          </a:xfrm>
          <a:prstGeom prst="rect">
            <a:avLst/>
          </a:prstGeo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17920" y="328278"/>
            <a:ext cx="5364480" cy="640080"/>
          </a:xfrm>
          <a:prstGeom prst="rect">
            <a:avLst/>
          </a:prstGeom>
          <a:noFill/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1">
                <a:solidFill>
                  <a:schemeClr val="accent1">
                    <a:lumMod val="50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969336"/>
            <a:ext cx="5364480" cy="4114800"/>
          </a:xfrm>
          <a:prstGeom prst="rect">
            <a:avLst/>
          </a:prstGeo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D6103C8C-96CC-4988-9A76-A97C68B37C96}" type="datetime1">
              <a:rPr lang="en-US" smtClean="0"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93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144" y="274320"/>
            <a:ext cx="9997440" cy="1143000"/>
          </a:xfrm>
          <a:prstGeom prst="rect">
            <a:avLst/>
          </a:prstGeom>
        </p:spPr>
        <p:txBody>
          <a:bodyPr anchor="ctr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19A6AA83-E69F-4B8F-8330-2B08940C21DF}" type="datetime1">
              <a:rPr lang="en-US" smtClean="0"/>
              <a:t>2/27/2022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65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0C32B54B-DAC7-463C-B2D9-3A5324E66E07}" type="datetime1">
              <a:rPr lang="en-US" smtClean="0"/>
              <a:t>2/27/2022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977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16778"/>
            <a:ext cx="5080000" cy="1162050"/>
          </a:xfrm>
          <a:prstGeom prst="rect">
            <a:avLst/>
          </a:prstGeo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406964"/>
            <a:ext cx="5080000" cy="698500"/>
          </a:xfrm>
          <a:prstGeom prst="rect">
            <a:avLst/>
          </a:prstGeo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09600" y="2133601"/>
            <a:ext cx="10871200" cy="399256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FABC3EB9-8141-418F-8EFF-9A68D158E203}" type="datetime1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54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49195" y="1066800"/>
            <a:ext cx="3657600" cy="1981200"/>
          </a:xfrm>
          <a:prstGeom prst="rect">
            <a:avLst/>
          </a:prstGeo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Rectangle 7"/>
          <p:cNvSpPr/>
          <p:nvPr/>
        </p:nvSpPr>
        <p:spPr>
          <a:xfrm>
            <a:off x="1016000" y="1066800"/>
            <a:ext cx="6096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117600" y="1143004"/>
            <a:ext cx="58928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marL="0" indent="0" algn="l" eaLnBrk="1" latinLnBrk="0" hangingPunct="1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9" name="Rectangle 1"/>
          <p:cNvSpPr/>
          <p:nvPr/>
        </p:nvSpPr>
        <p:spPr>
          <a:xfrm rot="19468671">
            <a:off x="528967" y="954341"/>
            <a:ext cx="9144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0" name="Rectangle 2"/>
          <p:cNvSpPr/>
          <p:nvPr/>
        </p:nvSpPr>
        <p:spPr>
          <a:xfrm rot="2103354" flipH="1">
            <a:off x="6671556" y="936786"/>
            <a:ext cx="865632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7600" y="4800600"/>
            <a:ext cx="5892800" cy="7620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EE203F9F-5B53-4206-BA20-257056A7933C}" type="datetime1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752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  <a:prstGeom prst="rect">
            <a:avLst/>
          </a:prstGeo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14144" y="1447800"/>
            <a:ext cx="9997440" cy="4800600"/>
          </a:xfrm>
          <a:prstGeom prst="rect">
            <a:avLst/>
          </a:prstGeo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AA3D4F3E-03CF-4020-A455-976DE93B6CFF}" type="datetime1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97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4000" y="274640"/>
            <a:ext cx="2438400" cy="5851525"/>
          </a:xfrm>
          <a:prstGeom prst="rect">
            <a:avLst/>
          </a:prstGeo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274641"/>
            <a:ext cx="7416800" cy="5851525"/>
          </a:xfrm>
          <a:prstGeom prst="rect">
            <a:avLst/>
          </a:prstGeo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/>
          <a:lstStyle/>
          <a:p>
            <a:fld id="{3AB81425-5192-475F-8F5F-48429B4F668B}" type="datetime1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/>
          <a:lstStyle/>
          <a:p>
            <a:r>
              <a:rPr lang="en-US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5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7148" y="-54"/>
            <a:ext cx="12188952" cy="6858054"/>
            <a:chOff x="7148" y="-54"/>
            <a:chExt cx="12188952" cy="6858054"/>
          </a:xfrm>
        </p:grpSpPr>
        <p:sp>
          <p:nvSpPr>
            <p:cNvPr id="4" name="Rectangle 3"/>
            <p:cNvSpPr/>
            <p:nvPr/>
          </p:nvSpPr>
          <p:spPr>
            <a:xfrm>
              <a:off x="7148" y="0"/>
              <a:ext cx="12188952" cy="6858000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 bwMode="invGray">
            <a:xfrm>
              <a:off x="1473566" y="-54"/>
              <a:ext cx="96070" cy="6858054"/>
            </a:xfrm>
            <a:prstGeom prst="rect">
              <a:avLst/>
            </a:prstGeom>
            <a:solidFill>
              <a:schemeClr val="bg2">
                <a:lumMod val="10000"/>
              </a:schemeClr>
            </a:solidFill>
            <a:ln w="25400" cap="rnd" cmpd="sng" algn="ctr">
              <a:noFill/>
              <a:prstDash val="solid"/>
            </a:ln>
            <a:effectLst>
              <a:outerShdw blurRad="38550" dist="38000" dir="10800000" algn="tl" rotWithShape="0">
                <a:schemeClr val="bg2">
                  <a:shade val="20000"/>
                  <a:satMod val="110000"/>
                  <a:alpha val="25000"/>
                </a:scheme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latinLnBrk="0" hangingPunct="1"/>
              <a:endParaRPr kumimoji="0" lang="en-US" sz="1800"/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48" y="0"/>
              <a:ext cx="1495425" cy="6858000"/>
            </a:xfrm>
            <a:prstGeom prst="rect">
              <a:avLst/>
            </a:prstGeom>
          </p:spPr>
        </p:pic>
      </p:grpSp>
      <p:sp>
        <p:nvSpPr>
          <p:cNvPr id="16" name="Title Placeholder 4"/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Text Placeholder 8"/>
          <p:cNvSpPr>
            <a:spLocks noGrp="1"/>
          </p:cNvSpPr>
          <p:nvPr>
            <p:ph type="body" idx="1"/>
          </p:nvPr>
        </p:nvSpPr>
        <p:spPr>
          <a:xfrm>
            <a:off x="1914144" y="1447800"/>
            <a:ext cx="999744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18" name="Date Placeholder 23"/>
          <p:cNvSpPr>
            <a:spLocks noGrp="1"/>
          </p:cNvSpPr>
          <p:nvPr>
            <p:ph type="dt" sz="half" idx="2"/>
          </p:nvPr>
        </p:nvSpPr>
        <p:spPr>
          <a:xfrm>
            <a:off x="4775200" y="6305550"/>
            <a:ext cx="28448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051F468-2565-4472-9079-46A542F179AB}" type="datetime1">
              <a:rPr lang="en-US" smtClean="0"/>
              <a:pPr/>
              <a:t>2/27/2022</a:t>
            </a:fld>
            <a:endParaRPr lang="en-US"/>
          </a:p>
        </p:txBody>
      </p:sp>
      <p:sp>
        <p:nvSpPr>
          <p:cNvPr id="19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7620000" y="6305550"/>
            <a:ext cx="38608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100">
                <a:solidFill>
                  <a:schemeClr val="tx2"/>
                </a:solidFill>
                <a:effectLst/>
              </a:defRPr>
            </a:lvl1pPr>
            <a:extLst/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20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1484864" y="6305550"/>
            <a:ext cx="6096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100">
                <a:solidFill>
                  <a:schemeClr val="tx2"/>
                </a:solidFill>
                <a:effectLst/>
              </a:defRPr>
            </a:lvl1pPr>
            <a:extLst/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038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300" b="1" kern="1200">
          <a:solidFill>
            <a:schemeClr val="accent2">
              <a:lumMod val="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>
            <a:lumMod val="50000"/>
          </a:schemeClr>
        </a:buClr>
        <a:buSzPct val="80000"/>
        <a:buFont typeface="Wingdings 2"/>
        <a:buChar char=""/>
        <a:defRPr kumimoji="0" sz="3200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>
            <a:lumMod val="50000"/>
          </a:schemeClr>
        </a:buClr>
        <a:buFont typeface="Verdana"/>
        <a:buChar char="◦"/>
        <a:defRPr kumimoji="0" sz="2800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>
            <a:lumMod val="75000"/>
          </a:schemeClr>
        </a:buClr>
        <a:buFont typeface="Wingdings 2"/>
        <a:buChar char=""/>
        <a:defRPr kumimoji="0" sz="2400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>
            <a:lumMod val="75000"/>
          </a:schemeClr>
        </a:buClr>
        <a:buFont typeface="Wingdings 2"/>
        <a:buChar char=""/>
        <a:defRPr kumimoji="0" sz="2000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>
            <a:lumMod val="75000"/>
          </a:schemeClr>
        </a:buClr>
        <a:buFont typeface="Wingdings 2"/>
        <a:buChar char=""/>
        <a:defRPr kumimoji="0" sz="2000" kern="12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pos="7512" userDrawn="1">
          <p15:clr>
            <a:srgbClr val="F26B43"/>
          </p15:clr>
        </p15:guide>
        <p15:guide id="3" pos="1176" userDrawn="1">
          <p15:clr>
            <a:srgbClr val="F26B43"/>
          </p15:clr>
        </p15:guide>
        <p15:guide id="4" orient="horz" pos="3936" userDrawn="1">
          <p15:clr>
            <a:srgbClr val="F26B43"/>
          </p15:clr>
        </p15:guide>
        <p15:guide id="5" orient="horz" pos="888" userDrawn="1">
          <p15:clr>
            <a:srgbClr val="F26B43"/>
          </p15:clr>
        </p15:guide>
        <p15:guide id="6" orient="horz" pos="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ipVxxxqwBQw?feature=oembed" TargetMode="External"/><Relationship Id="rId1" Type="http://schemas.openxmlformats.org/officeDocument/2006/relationships/video" Target="https://www.youtube.com/embed/d2kprBd8Tk0?feature=oembed" TargetMode="Externa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Environmental Pollution Control</a:t>
            </a:r>
            <a:br>
              <a:rPr lang="en-US" dirty="0"/>
            </a:br>
            <a:r>
              <a:rPr lang="en-US" dirty="0"/>
              <a:t>Definitions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2066" y="4115043"/>
            <a:ext cx="9875520" cy="1752600"/>
          </a:xfrm>
        </p:spPr>
        <p:txBody>
          <a:bodyPr/>
          <a:lstStyle/>
          <a:p>
            <a:r>
              <a:rPr lang="en-US" dirty="0"/>
              <a:t>Dr. Mike Goodfellow-Smith</a:t>
            </a:r>
          </a:p>
        </p:txBody>
      </p:sp>
    </p:spTree>
    <p:extLst>
      <p:ext uri="{BB962C8B-B14F-4D97-AF65-F5344CB8AC3E}">
        <p14:creationId xmlns:p14="http://schemas.microsoft.com/office/powerpoint/2010/main" val="263390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6D49E-65ED-492A-9BC4-452913075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BEST AVAILABLE TECHNIQUES</a:t>
            </a:r>
          </a:p>
        </p:txBody>
      </p:sp>
      <p:pic>
        <p:nvPicPr>
          <p:cNvPr id="4" name="Online Media 3" title="What are the benefits of a Best Available Techniques-based approach?">
            <a:hlinkClick r:id="" action="ppaction://media"/>
            <a:extLst>
              <a:ext uri="{FF2B5EF4-FFF2-40B4-BE49-F238E27FC236}">
                <a16:creationId xmlns:a16="http://schemas.microsoft.com/office/drawing/2014/main" id="{253BCEAD-7B89-4316-8FBE-062E2E9C557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914144" y="1417638"/>
            <a:ext cx="4827125" cy="2727434"/>
          </a:xfrm>
          <a:prstGeom prst="rect">
            <a:avLst/>
          </a:prstGeom>
        </p:spPr>
      </p:pic>
      <p:pic>
        <p:nvPicPr>
          <p:cNvPr id="5" name="Online Media 4" title="Who Is Responsible For Climate Change? – Who Needs To Fix It?">
            <a:hlinkClick r:id="" action="ppaction://media"/>
            <a:extLst>
              <a:ext uri="{FF2B5EF4-FFF2-40B4-BE49-F238E27FC236}">
                <a16:creationId xmlns:a16="http://schemas.microsoft.com/office/drawing/2014/main" id="{075FC6CF-12FA-4D54-89A4-A4DF3D9E5ECB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5551607" y="2560638"/>
            <a:ext cx="5671690" cy="320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74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Fundamentals</a:t>
            </a:r>
          </a:p>
        </p:txBody>
      </p:sp>
      <p:graphicFrame>
        <p:nvGraphicFramePr>
          <p:cNvPr id="16" name="Content Placeholder 13">
            <a:extLst>
              <a:ext uri="{FF2B5EF4-FFF2-40B4-BE49-F238E27FC236}">
                <a16:creationId xmlns:a16="http://schemas.microsoft.com/office/drawing/2014/main" id="{4CBF4FC5-80A5-4E20-8033-8E4402A620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957915"/>
              </p:ext>
            </p:extLst>
          </p:nvPr>
        </p:nvGraphicFramePr>
        <p:xfrm>
          <a:off x="1914144" y="1447800"/>
          <a:ext cx="999744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860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D280E-5461-4505-B0A8-AF1E5E5E7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PHYSICAL PROPERTIES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10707D-3560-4CB7-AD90-8AB6075683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8014300"/>
              </p:ext>
            </p:extLst>
          </p:nvPr>
        </p:nvGraphicFramePr>
        <p:xfrm>
          <a:off x="1914144" y="1447800"/>
          <a:ext cx="999744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701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030141D-A6D4-4013-9F05-52FC15874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/>
          <a:lstStyle/>
          <a:p>
            <a:r>
              <a:rPr lang="en-US" dirty="0"/>
              <a:t>DENSITY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95C804-DBF6-470D-84FC-7C638E0101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203" r="2" b="19861"/>
          <a:stretch/>
        </p:blipFill>
        <p:spPr>
          <a:xfrm>
            <a:off x="1914144" y="1447800"/>
            <a:ext cx="9997440" cy="48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4816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02719-ECD5-44CC-9AF2-E86A089FE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VISCOSITY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9240DD-4489-475A-87B8-AED9A32445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8776" y="1447800"/>
            <a:ext cx="7008176" cy="48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9919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89090-85A3-4A4B-9E27-3C6DF1734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Heat capacity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D68A63-7EE7-4B01-9BFD-4680FF7814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34168" y="1447800"/>
            <a:ext cx="6957391" cy="48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3426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FBC0-D733-4489-888D-66430A0C5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THERMAL CONDUCTIVITY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2E7004-0A3E-4EE9-A566-6887B6A56B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31519" y="1943100"/>
            <a:ext cx="47625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2E8EE-D644-4EC0-8C91-BF98DC390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DIFFUSIVITY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8FCAA0F-1C6A-462F-832C-73C066CBD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512" b="4122"/>
          <a:stretch/>
        </p:blipFill>
        <p:spPr>
          <a:xfrm>
            <a:off x="1914144" y="1447800"/>
            <a:ext cx="9997440" cy="48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66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1D9AC-38D0-4357-A3CB-8CE61CD02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VAPOUR PRESSURE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09FE6CA-4A06-49E5-A343-BB49CBCBA4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14144" y="1538424"/>
            <a:ext cx="9997440" cy="46193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8977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D5F00-6BA0-49CC-B95D-D2B76DD35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CHEMICAL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CC531-3258-403F-ACD4-671F260A3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Flammability</a:t>
            </a:r>
          </a:p>
          <a:p>
            <a:r>
              <a:rPr lang="en-GB" dirty="0"/>
              <a:t>Flash Point</a:t>
            </a:r>
          </a:p>
          <a:p>
            <a:r>
              <a:rPr lang="en-GB" dirty="0"/>
              <a:t>Autoignition</a:t>
            </a:r>
          </a:p>
          <a:p>
            <a:r>
              <a:rPr lang="en-GB" dirty="0"/>
              <a:t>Heat reaction</a:t>
            </a:r>
          </a:p>
          <a:p>
            <a:r>
              <a:rPr lang="en-GB" dirty="0"/>
              <a:t>Heat of combustion</a:t>
            </a:r>
          </a:p>
          <a:p>
            <a:r>
              <a:rPr lang="en-GB" dirty="0"/>
              <a:t>Gross heating value</a:t>
            </a:r>
          </a:p>
          <a:p>
            <a:r>
              <a:rPr lang="en-GB" dirty="0"/>
              <a:t>Net heating value</a:t>
            </a:r>
          </a:p>
          <a:p>
            <a:r>
              <a:rPr lang="en-GB" dirty="0"/>
              <a:t>Theoretical Adiabatic Flame temperature</a:t>
            </a:r>
          </a:p>
        </p:txBody>
      </p:sp>
    </p:spTree>
    <p:extLst>
      <p:ext uri="{BB962C8B-B14F-4D97-AF65-F5344CB8AC3E}">
        <p14:creationId xmlns:p14="http://schemas.microsoft.com/office/powerpoint/2010/main" val="408134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D946B-38CD-4998-865C-80FFE2591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EF38A-7EDD-4D07-ABFC-48A913801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Biochemical oxygen demand</a:t>
            </a:r>
          </a:p>
          <a:p>
            <a:endParaRPr lang="en-GB" dirty="0"/>
          </a:p>
          <a:p>
            <a:r>
              <a:rPr lang="en-GB" dirty="0"/>
              <a:t>Chemical oxygen demand</a:t>
            </a:r>
          </a:p>
          <a:p>
            <a:endParaRPr lang="en-GB" dirty="0"/>
          </a:p>
          <a:p>
            <a:r>
              <a:rPr lang="en-GB" dirty="0"/>
              <a:t>Ultimate oxygen demand – potential demand of all species and wastes for oxygen</a:t>
            </a:r>
          </a:p>
        </p:txBody>
      </p:sp>
    </p:spTree>
    <p:extLst>
      <p:ext uri="{BB962C8B-B14F-4D97-AF65-F5344CB8AC3E}">
        <p14:creationId xmlns:p14="http://schemas.microsoft.com/office/powerpoint/2010/main" val="233928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BA8BF-CD46-4A2C-B47B-0AAF1AB52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160F7-7590-4280-B57D-B801D43C1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</a:t>
            </a:r>
          </a:p>
          <a:p>
            <a:r>
              <a:rPr lang="en-GB" dirty="0"/>
              <a:t>Partial pressure</a:t>
            </a:r>
          </a:p>
          <a:p>
            <a:r>
              <a:rPr lang="en-GB" dirty="0"/>
              <a:t>Humidity</a:t>
            </a:r>
          </a:p>
        </p:txBody>
      </p:sp>
    </p:spTree>
    <p:extLst>
      <p:ext uri="{BB962C8B-B14F-4D97-AF65-F5344CB8AC3E}">
        <p14:creationId xmlns:p14="http://schemas.microsoft.com/office/powerpoint/2010/main" val="360414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98142-4978-4EE3-8C63-4DC154C69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pH</a:t>
            </a:r>
          </a:p>
        </p:txBody>
      </p:sp>
      <p:pic>
        <p:nvPicPr>
          <p:cNvPr id="1026" name="Picture 2" descr="The pH Scale of Common Chemicals">
            <a:extLst>
              <a:ext uri="{FF2B5EF4-FFF2-40B4-BE49-F238E27FC236}">
                <a16:creationId xmlns:a16="http://schemas.microsoft.com/office/drawing/2014/main" id="{F73EB3E2-9B62-4ADC-BBFE-2BEBABCEC5E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46986" y="1447800"/>
            <a:ext cx="8931499" cy="48006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47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7A4F3-2F16-49F2-9D2B-12462288A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144" y="274638"/>
            <a:ext cx="999744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PARTIAL PRESSURE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AE7A955-A0F3-4BF7-B803-86F16758A7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36004" y="1447800"/>
            <a:ext cx="6553719" cy="48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89047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226DA-FD8F-4AB5-AF4C-311B99F51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HUMIDITY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698CD2-6659-4A3C-845B-2AE2DD4B84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56966" y="171450"/>
            <a:ext cx="6686550" cy="2209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521E89-5AEB-416E-9EF4-0A072B1465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143" y="2884868"/>
            <a:ext cx="8524183" cy="3576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0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FFD1C-7B16-4F50-B5C2-63A9227C5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04273-7256-4DA5-A888-7A5CF4CFB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pollution control method of osmosis is an example of the principle of diffusivity.</a:t>
            </a:r>
          </a:p>
          <a:p>
            <a:endParaRPr lang="en-GB" dirty="0"/>
          </a:p>
          <a:p>
            <a:r>
              <a:rPr lang="en-GB" dirty="0"/>
              <a:t>Give 2 examples of other definitions above and the pollution control application. </a:t>
            </a:r>
          </a:p>
          <a:p>
            <a:endParaRPr lang="en-GB" dirty="0"/>
          </a:p>
          <a:p>
            <a:r>
              <a:rPr lang="en-GB" dirty="0"/>
              <a:t>Prepare a 2 minute feedback.</a:t>
            </a:r>
          </a:p>
        </p:txBody>
      </p:sp>
    </p:spTree>
    <p:extLst>
      <p:ext uri="{BB962C8B-B14F-4D97-AF65-F5344CB8AC3E}">
        <p14:creationId xmlns:p14="http://schemas.microsoft.com/office/powerpoint/2010/main" val="1587244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ssed Leaves design templat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sed leaves design slides.potx" id="{52E147E3-7E0E-44E0-9BD6-25CC694BF887}" vid="{C1468303-3FD2-4BA9-848D-643974E470D9}"/>
    </a:ext>
  </a:extLst>
</a:theme>
</file>

<file path=ppt/theme/theme2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FED04C-AD43-4E06-AD63-36D8B5E83787}">
  <ds:schemaRefs>
    <ds:schemaRef ds:uri="40262f94-9f35-4ac3-9a90-690165a166b7"/>
    <ds:schemaRef ds:uri="http://schemas.microsoft.com/office/2006/metadata/properties"/>
    <ds:schemaRef ds:uri="http://purl.org/dc/elements/1.1/"/>
    <ds:schemaRef ds:uri="http://www.w3.org/XML/1998/namespace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a4f35948-e619-41b3-aa29-22878b09cfd2"/>
  </ds:schemaRefs>
</ds:datastoreItem>
</file>

<file path=customXml/itemProps2.xml><?xml version="1.0" encoding="utf-8"?>
<ds:datastoreItem xmlns:ds="http://schemas.openxmlformats.org/officeDocument/2006/customXml" ds:itemID="{4DEB5BEE-6806-4BF1-A9A7-4B4A72C0C6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0710C29-A897-44AD-9F83-BE5F874C2A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Pressed leaves design slides</Template>
  <TotalTime>0</TotalTime>
  <Words>559</Words>
  <Application>Microsoft Office PowerPoint</Application>
  <PresentationFormat>Widescreen</PresentationFormat>
  <Paragraphs>89</Paragraphs>
  <Slides>17</Slides>
  <Notes>10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Verdana</vt:lpstr>
      <vt:lpstr>Wingdings 2</vt:lpstr>
      <vt:lpstr>Pressed Leaves design template</vt:lpstr>
      <vt:lpstr>Environmental Pollution Control Definitions</vt:lpstr>
      <vt:lpstr>BEST AVAILABLE TECHNIQUES</vt:lpstr>
      <vt:lpstr>Fundamentals</vt:lpstr>
      <vt:lpstr>PHYSICAL PROPERTIES</vt:lpstr>
      <vt:lpstr>DENSITY</vt:lpstr>
      <vt:lpstr>VISCOSITY</vt:lpstr>
      <vt:lpstr>Heat capacity</vt:lpstr>
      <vt:lpstr>THERMAL CONDUCTIVITY</vt:lpstr>
      <vt:lpstr>DIFFUSIVITY</vt:lpstr>
      <vt:lpstr>VAPOUR PRESSURE</vt:lpstr>
      <vt:lpstr>CHEMICAL PROPERTIES</vt:lpstr>
      <vt:lpstr>BIOLOGICAL PROPERTIES</vt:lpstr>
      <vt:lpstr>MIXTURES</vt:lpstr>
      <vt:lpstr>pH</vt:lpstr>
      <vt:lpstr>PARTIAL PRESSURE</vt:lpstr>
      <vt:lpstr>HUMIDITY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Pollution Control Definitions</dc:title>
  <dc:creator>Michael Goodfellow-Smith</dc:creator>
  <cp:lastModifiedBy>Michael Goodfellow-Smith</cp:lastModifiedBy>
  <cp:revision>3</cp:revision>
  <dcterms:created xsi:type="dcterms:W3CDTF">2022-02-27T17:09:25Z</dcterms:created>
  <dcterms:modified xsi:type="dcterms:W3CDTF">2022-02-27T20:57:58Z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74065700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