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Lst>
  <p:sldSz cx="15119350" cy="1069181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8" userDrawn="1">
          <p15:clr>
            <a:srgbClr val="A4A3A4"/>
          </p15:clr>
        </p15:guide>
        <p15:guide id="2" pos="476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7E7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p:scale>
          <a:sx n="66" d="100"/>
          <a:sy n="66" d="100"/>
        </p:scale>
        <p:origin x="288" y="-804"/>
      </p:cViewPr>
      <p:guideLst>
        <p:guide orient="horz" pos="3368"/>
        <p:guide pos="476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33BE-3C6E-43F0-BB11-D7BFEBEA25B5}"/>
              </a:ext>
            </a:extLst>
          </p:cNvPr>
          <p:cNvSpPr>
            <a:spLocks noGrp="1"/>
          </p:cNvSpPr>
          <p:nvPr>
            <p:ph type="ctrTitle"/>
          </p:nvPr>
        </p:nvSpPr>
        <p:spPr>
          <a:xfrm>
            <a:off x="1889919" y="1749795"/>
            <a:ext cx="11339513" cy="3722335"/>
          </a:xfrm>
        </p:spPr>
        <p:txBody>
          <a:bodyPr anchor="b"/>
          <a:lstStyle>
            <a:lvl1pPr algn="ctr">
              <a:defRPr sz="7441"/>
            </a:lvl1pPr>
          </a:lstStyle>
          <a:p>
            <a:r>
              <a:rPr lang="en-US"/>
              <a:t>Click to edit Master title style</a:t>
            </a:r>
            <a:endParaRPr lang="en-GB"/>
          </a:p>
        </p:txBody>
      </p:sp>
      <p:sp>
        <p:nvSpPr>
          <p:cNvPr id="3" name="Subtitle 2">
            <a:extLst>
              <a:ext uri="{FF2B5EF4-FFF2-40B4-BE49-F238E27FC236}">
                <a16:creationId xmlns:a16="http://schemas.microsoft.com/office/drawing/2014/main" id="{9789DB63-F5AB-468E-9F0F-BFFA670189B2}"/>
              </a:ext>
            </a:extLst>
          </p:cNvPr>
          <p:cNvSpPr>
            <a:spLocks noGrp="1"/>
          </p:cNvSpPr>
          <p:nvPr>
            <p:ph type="subTitle" idx="1"/>
          </p:nvPr>
        </p:nvSpPr>
        <p:spPr>
          <a:xfrm>
            <a:off x="1889919" y="5615678"/>
            <a:ext cx="11339513" cy="2581379"/>
          </a:xfrm>
        </p:spPr>
        <p:txBody>
          <a:bodyPr/>
          <a:lstStyle>
            <a:lvl1pPr marL="0" indent="0" algn="ctr">
              <a:buNone/>
              <a:defRPr sz="2976"/>
            </a:lvl1pPr>
            <a:lvl2pPr marL="566974" indent="0" algn="ctr">
              <a:buNone/>
              <a:defRPr sz="2480"/>
            </a:lvl2pPr>
            <a:lvl3pPr marL="1133947" indent="0" algn="ctr">
              <a:buNone/>
              <a:defRPr sz="2232"/>
            </a:lvl3pPr>
            <a:lvl4pPr marL="1700921" indent="0" algn="ctr">
              <a:buNone/>
              <a:defRPr sz="1984"/>
            </a:lvl4pPr>
            <a:lvl5pPr marL="2267895" indent="0" algn="ctr">
              <a:buNone/>
              <a:defRPr sz="1984"/>
            </a:lvl5pPr>
            <a:lvl6pPr marL="2834869" indent="0" algn="ctr">
              <a:buNone/>
              <a:defRPr sz="1984"/>
            </a:lvl6pPr>
            <a:lvl7pPr marL="3401842" indent="0" algn="ctr">
              <a:buNone/>
              <a:defRPr sz="1984"/>
            </a:lvl7pPr>
            <a:lvl8pPr marL="3968816" indent="0" algn="ctr">
              <a:buNone/>
              <a:defRPr sz="1984"/>
            </a:lvl8pPr>
            <a:lvl9pPr marL="4535790" indent="0" algn="ctr">
              <a:buNone/>
              <a:defRPr sz="1984"/>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6E2684-0266-4F09-AEC5-2B97CCCE9ECC}"/>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5" name="Footer Placeholder 4">
            <a:extLst>
              <a:ext uri="{FF2B5EF4-FFF2-40B4-BE49-F238E27FC236}">
                <a16:creationId xmlns:a16="http://schemas.microsoft.com/office/drawing/2014/main" id="{F497A96A-36FE-423C-B060-C2EB995B85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A6DFB-5915-4B32-B627-18C3A1645E83}"/>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3163117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1173A-CD40-4337-B92A-8FDE9D32FF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7F3A88-3C13-44AB-93AD-86689A24DC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F96506-9CBF-4D7A-8B48-F9E85004463C}"/>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5" name="Footer Placeholder 4">
            <a:extLst>
              <a:ext uri="{FF2B5EF4-FFF2-40B4-BE49-F238E27FC236}">
                <a16:creationId xmlns:a16="http://schemas.microsoft.com/office/drawing/2014/main" id="{7E665386-C518-43DE-B1A6-7947CCF57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089D79-0F52-4C57-83DD-177D05CD2170}"/>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3081085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987B8-FC5B-4216-86F6-6DAA8084940D}"/>
              </a:ext>
            </a:extLst>
          </p:cNvPr>
          <p:cNvSpPr>
            <a:spLocks noGrp="1"/>
          </p:cNvSpPr>
          <p:nvPr>
            <p:ph type="title"/>
          </p:nvPr>
        </p:nvSpPr>
        <p:spPr>
          <a:xfrm>
            <a:off x="1031581" y="2665530"/>
            <a:ext cx="13040439" cy="4447496"/>
          </a:xfrm>
        </p:spPr>
        <p:txBody>
          <a:bodyPr anchor="b"/>
          <a:lstStyle>
            <a:lvl1pPr>
              <a:defRPr sz="7441"/>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E4E0BE-0273-4CFE-8F8E-31AEC28D2B2E}"/>
              </a:ext>
            </a:extLst>
          </p:cNvPr>
          <p:cNvSpPr>
            <a:spLocks noGrp="1"/>
          </p:cNvSpPr>
          <p:nvPr>
            <p:ph type="body" idx="1"/>
          </p:nvPr>
        </p:nvSpPr>
        <p:spPr>
          <a:xfrm>
            <a:off x="1031581" y="7155102"/>
            <a:ext cx="13040439" cy="2338833"/>
          </a:xfrm>
        </p:spPr>
        <p:txBody>
          <a:bodyPr/>
          <a:lstStyle>
            <a:lvl1pPr marL="0" indent="0">
              <a:buNone/>
              <a:defRPr sz="2976">
                <a:solidFill>
                  <a:schemeClr val="tx1">
                    <a:tint val="75000"/>
                  </a:schemeClr>
                </a:solidFill>
              </a:defRPr>
            </a:lvl1pPr>
            <a:lvl2pPr marL="566974" indent="0">
              <a:buNone/>
              <a:defRPr sz="2480">
                <a:solidFill>
                  <a:schemeClr val="tx1">
                    <a:tint val="75000"/>
                  </a:schemeClr>
                </a:solidFill>
              </a:defRPr>
            </a:lvl2pPr>
            <a:lvl3pPr marL="1133947" indent="0">
              <a:buNone/>
              <a:defRPr sz="2232">
                <a:solidFill>
                  <a:schemeClr val="tx1">
                    <a:tint val="75000"/>
                  </a:schemeClr>
                </a:solidFill>
              </a:defRPr>
            </a:lvl3pPr>
            <a:lvl4pPr marL="1700921" indent="0">
              <a:buNone/>
              <a:defRPr sz="1984">
                <a:solidFill>
                  <a:schemeClr val="tx1">
                    <a:tint val="75000"/>
                  </a:schemeClr>
                </a:solidFill>
              </a:defRPr>
            </a:lvl4pPr>
            <a:lvl5pPr marL="2267895" indent="0">
              <a:buNone/>
              <a:defRPr sz="1984">
                <a:solidFill>
                  <a:schemeClr val="tx1">
                    <a:tint val="75000"/>
                  </a:schemeClr>
                </a:solidFill>
              </a:defRPr>
            </a:lvl5pPr>
            <a:lvl6pPr marL="2834869" indent="0">
              <a:buNone/>
              <a:defRPr sz="1984">
                <a:solidFill>
                  <a:schemeClr val="tx1">
                    <a:tint val="75000"/>
                  </a:schemeClr>
                </a:solidFill>
              </a:defRPr>
            </a:lvl6pPr>
            <a:lvl7pPr marL="3401842" indent="0">
              <a:buNone/>
              <a:defRPr sz="1984">
                <a:solidFill>
                  <a:schemeClr val="tx1">
                    <a:tint val="75000"/>
                  </a:schemeClr>
                </a:solidFill>
              </a:defRPr>
            </a:lvl7pPr>
            <a:lvl8pPr marL="3968816" indent="0">
              <a:buNone/>
              <a:defRPr sz="1984">
                <a:solidFill>
                  <a:schemeClr val="tx1">
                    <a:tint val="75000"/>
                  </a:schemeClr>
                </a:solidFill>
              </a:defRPr>
            </a:lvl8pPr>
            <a:lvl9pPr marL="4535790" indent="0">
              <a:buNone/>
              <a:defRPr sz="1984">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CD7DD1-7909-48CB-9110-6C15DB8F42FF}"/>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5" name="Footer Placeholder 4">
            <a:extLst>
              <a:ext uri="{FF2B5EF4-FFF2-40B4-BE49-F238E27FC236}">
                <a16:creationId xmlns:a16="http://schemas.microsoft.com/office/drawing/2014/main" id="{0177743B-D13D-4B4E-82C2-130A74631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59731-EFA2-4358-9AB7-E189B0CFABC1}"/>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29051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955E-D566-44FD-9825-E51E99C6CA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49F4CF-9783-4458-8E97-AA601ABD7F49}"/>
              </a:ext>
            </a:extLst>
          </p:cNvPr>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F65A99-EF82-4B1A-809B-9CD1B236816C}"/>
              </a:ext>
            </a:extLst>
          </p:cNvPr>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D65EFB-CB64-4668-A0D1-8DD53E8713E4}"/>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6" name="Footer Placeholder 5">
            <a:extLst>
              <a:ext uri="{FF2B5EF4-FFF2-40B4-BE49-F238E27FC236}">
                <a16:creationId xmlns:a16="http://schemas.microsoft.com/office/drawing/2014/main" id="{10EFB7DE-27B6-427E-8376-7CD475EEF0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5E9447-117C-46F0-B2A2-C50A3CEF0BC0}"/>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2374877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FF733-DADA-479A-B7B9-D60D2C23B374}"/>
              </a:ext>
            </a:extLst>
          </p:cNvPr>
          <p:cNvSpPr>
            <a:spLocks noGrp="1"/>
          </p:cNvSpPr>
          <p:nvPr>
            <p:ph type="title"/>
          </p:nvPr>
        </p:nvSpPr>
        <p:spPr>
          <a:xfrm>
            <a:off x="1041425" y="569241"/>
            <a:ext cx="13040439" cy="206659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9E381-3485-4E44-928C-448E9B73D01F}"/>
              </a:ext>
            </a:extLst>
          </p:cNvPr>
          <p:cNvSpPr>
            <a:spLocks noGrp="1"/>
          </p:cNvSpPr>
          <p:nvPr>
            <p:ph type="body" idx="1"/>
          </p:nvPr>
        </p:nvSpPr>
        <p:spPr>
          <a:xfrm>
            <a:off x="1041425" y="2620980"/>
            <a:ext cx="6396193" cy="1284502"/>
          </a:xfrm>
        </p:spPr>
        <p:txBody>
          <a:bodyPr anchor="b"/>
          <a:lstStyle>
            <a:lvl1pPr marL="0" indent="0">
              <a:buNone/>
              <a:defRPr sz="2976" b="1"/>
            </a:lvl1pPr>
            <a:lvl2pPr marL="566974" indent="0">
              <a:buNone/>
              <a:defRPr sz="2480" b="1"/>
            </a:lvl2pPr>
            <a:lvl3pPr marL="1133947" indent="0">
              <a:buNone/>
              <a:defRPr sz="2232" b="1"/>
            </a:lvl3pPr>
            <a:lvl4pPr marL="1700921" indent="0">
              <a:buNone/>
              <a:defRPr sz="1984" b="1"/>
            </a:lvl4pPr>
            <a:lvl5pPr marL="2267895" indent="0">
              <a:buNone/>
              <a:defRPr sz="1984" b="1"/>
            </a:lvl5pPr>
            <a:lvl6pPr marL="2834869" indent="0">
              <a:buNone/>
              <a:defRPr sz="1984" b="1"/>
            </a:lvl6pPr>
            <a:lvl7pPr marL="3401842" indent="0">
              <a:buNone/>
              <a:defRPr sz="1984" b="1"/>
            </a:lvl7pPr>
            <a:lvl8pPr marL="3968816" indent="0">
              <a:buNone/>
              <a:defRPr sz="1984" b="1"/>
            </a:lvl8pPr>
            <a:lvl9pPr marL="4535790" indent="0">
              <a:buNone/>
              <a:defRPr sz="1984" b="1"/>
            </a:lvl9pPr>
          </a:lstStyle>
          <a:p>
            <a:pPr lvl="0"/>
            <a:r>
              <a:rPr lang="en-US"/>
              <a:t>Click to edit Master text styles</a:t>
            </a:r>
          </a:p>
        </p:txBody>
      </p:sp>
      <p:sp>
        <p:nvSpPr>
          <p:cNvPr id="4" name="Content Placeholder 3">
            <a:extLst>
              <a:ext uri="{FF2B5EF4-FFF2-40B4-BE49-F238E27FC236}">
                <a16:creationId xmlns:a16="http://schemas.microsoft.com/office/drawing/2014/main" id="{49D44154-0A6E-4074-9B7C-4285EFE02C1F}"/>
              </a:ext>
            </a:extLst>
          </p:cNvPr>
          <p:cNvSpPr>
            <a:spLocks noGrp="1"/>
          </p:cNvSpPr>
          <p:nvPr>
            <p:ph sz="half" idx="2"/>
          </p:nvPr>
        </p:nvSpPr>
        <p:spPr>
          <a:xfrm>
            <a:off x="1041425"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22DE9A-7D87-4E06-B2AB-ED659CCAEDD4}"/>
              </a:ext>
            </a:extLst>
          </p:cNvPr>
          <p:cNvSpPr>
            <a:spLocks noGrp="1"/>
          </p:cNvSpPr>
          <p:nvPr>
            <p:ph type="body" sz="quarter" idx="3"/>
          </p:nvPr>
        </p:nvSpPr>
        <p:spPr>
          <a:xfrm>
            <a:off x="7654171" y="2620980"/>
            <a:ext cx="6427693" cy="1284502"/>
          </a:xfrm>
        </p:spPr>
        <p:txBody>
          <a:bodyPr anchor="b"/>
          <a:lstStyle>
            <a:lvl1pPr marL="0" indent="0">
              <a:buNone/>
              <a:defRPr sz="2976" b="1"/>
            </a:lvl1pPr>
            <a:lvl2pPr marL="566974" indent="0">
              <a:buNone/>
              <a:defRPr sz="2480" b="1"/>
            </a:lvl2pPr>
            <a:lvl3pPr marL="1133947" indent="0">
              <a:buNone/>
              <a:defRPr sz="2232" b="1"/>
            </a:lvl3pPr>
            <a:lvl4pPr marL="1700921" indent="0">
              <a:buNone/>
              <a:defRPr sz="1984" b="1"/>
            </a:lvl4pPr>
            <a:lvl5pPr marL="2267895" indent="0">
              <a:buNone/>
              <a:defRPr sz="1984" b="1"/>
            </a:lvl5pPr>
            <a:lvl6pPr marL="2834869" indent="0">
              <a:buNone/>
              <a:defRPr sz="1984" b="1"/>
            </a:lvl6pPr>
            <a:lvl7pPr marL="3401842" indent="0">
              <a:buNone/>
              <a:defRPr sz="1984" b="1"/>
            </a:lvl7pPr>
            <a:lvl8pPr marL="3968816" indent="0">
              <a:buNone/>
              <a:defRPr sz="1984" b="1"/>
            </a:lvl8pPr>
            <a:lvl9pPr marL="4535790" indent="0">
              <a:buNone/>
              <a:defRPr sz="1984" b="1"/>
            </a:lvl9pPr>
          </a:lstStyle>
          <a:p>
            <a:pPr lvl="0"/>
            <a:r>
              <a:rPr lang="en-US"/>
              <a:t>Click to edit Master text styles</a:t>
            </a:r>
          </a:p>
        </p:txBody>
      </p:sp>
      <p:sp>
        <p:nvSpPr>
          <p:cNvPr id="6" name="Content Placeholder 5">
            <a:extLst>
              <a:ext uri="{FF2B5EF4-FFF2-40B4-BE49-F238E27FC236}">
                <a16:creationId xmlns:a16="http://schemas.microsoft.com/office/drawing/2014/main" id="{EC56B451-02A5-4794-8E69-1A55AFB17AED}"/>
              </a:ext>
            </a:extLst>
          </p:cNvPr>
          <p:cNvSpPr>
            <a:spLocks noGrp="1"/>
          </p:cNvSpPr>
          <p:nvPr>
            <p:ph sz="quarter" idx="4"/>
          </p:nvPr>
        </p:nvSpPr>
        <p:spPr>
          <a:xfrm>
            <a:off x="7654171"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1B2C83-39A4-4D1B-B498-C2356A6BEB86}"/>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8" name="Footer Placeholder 7">
            <a:extLst>
              <a:ext uri="{FF2B5EF4-FFF2-40B4-BE49-F238E27FC236}">
                <a16:creationId xmlns:a16="http://schemas.microsoft.com/office/drawing/2014/main" id="{C553D60B-D6F3-41A1-94C5-80C00A4CC07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9D72B9-1BBF-4F1C-A0B7-8C7C89BF5C34}"/>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2434976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04DCE-5BFD-4FDA-A058-B004E2BBF4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377121-936A-41A7-8DAC-269A690C0D6B}"/>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4" name="Footer Placeholder 3">
            <a:extLst>
              <a:ext uri="{FF2B5EF4-FFF2-40B4-BE49-F238E27FC236}">
                <a16:creationId xmlns:a16="http://schemas.microsoft.com/office/drawing/2014/main" id="{40ED910D-C52A-48F3-AAFB-A8A5E4E9E4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F2C18E-DA9F-42FD-97F8-2517DA71490C}"/>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1851818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3F25A1-A726-4007-B8E7-50DB2523DBC5}"/>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3" name="Footer Placeholder 2">
            <a:extLst>
              <a:ext uri="{FF2B5EF4-FFF2-40B4-BE49-F238E27FC236}">
                <a16:creationId xmlns:a16="http://schemas.microsoft.com/office/drawing/2014/main" id="{426C04A1-6462-4C6A-A86D-9950995A0B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7DE5D1-83E2-4720-869A-7F4B7F5B9DB6}"/>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3058332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A1B5-4F7A-4291-BA38-6D2C083F8010}"/>
              </a:ext>
            </a:extLst>
          </p:cNvPr>
          <p:cNvSpPr>
            <a:spLocks noGrp="1"/>
          </p:cNvSpPr>
          <p:nvPr>
            <p:ph type="title"/>
          </p:nvPr>
        </p:nvSpPr>
        <p:spPr>
          <a:xfrm>
            <a:off x="1041425" y="712788"/>
            <a:ext cx="4876383" cy="2494756"/>
          </a:xfrm>
        </p:spPr>
        <p:txBody>
          <a:bodyPr anchor="b"/>
          <a:lstStyle>
            <a:lvl1pPr>
              <a:defRPr sz="3968"/>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17D8B-4001-46C9-A9CA-D0C2E8D87780}"/>
              </a:ext>
            </a:extLst>
          </p:cNvPr>
          <p:cNvSpPr>
            <a:spLocks noGrp="1"/>
          </p:cNvSpPr>
          <p:nvPr>
            <p:ph idx="1"/>
          </p:nvPr>
        </p:nvSpPr>
        <p:spPr>
          <a:xfrm>
            <a:off x="6427693" y="1539424"/>
            <a:ext cx="7654171" cy="7598117"/>
          </a:xfrm>
        </p:spPr>
        <p:txBody>
          <a:bodyPr/>
          <a:lstStyle>
            <a:lvl1pPr>
              <a:defRPr sz="3968"/>
            </a:lvl1pPr>
            <a:lvl2pPr>
              <a:defRPr sz="3472"/>
            </a:lvl2pPr>
            <a:lvl3pPr>
              <a:defRPr sz="2976"/>
            </a:lvl3pPr>
            <a:lvl4pPr>
              <a:defRPr sz="2480"/>
            </a:lvl4pPr>
            <a:lvl5pPr>
              <a:defRPr sz="2480"/>
            </a:lvl5pPr>
            <a:lvl6pPr>
              <a:defRPr sz="2480"/>
            </a:lvl6pPr>
            <a:lvl7pPr>
              <a:defRPr sz="2480"/>
            </a:lvl7pPr>
            <a:lvl8pPr>
              <a:defRPr sz="2480"/>
            </a:lvl8pPr>
            <a:lvl9pPr>
              <a:defRPr sz="24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5C9E59-AF68-4564-A229-C90244C32B38}"/>
              </a:ext>
            </a:extLst>
          </p:cNvPr>
          <p:cNvSpPr>
            <a:spLocks noGrp="1"/>
          </p:cNvSpPr>
          <p:nvPr>
            <p:ph type="body" sz="half" idx="2"/>
          </p:nvPr>
        </p:nvSpPr>
        <p:spPr>
          <a:xfrm>
            <a:off x="1041425" y="3207544"/>
            <a:ext cx="4876383" cy="5942372"/>
          </a:xfrm>
        </p:spPr>
        <p:txBody>
          <a:bodyPr/>
          <a:lstStyle>
            <a:lvl1pPr marL="0" indent="0">
              <a:buNone/>
              <a:defRPr sz="1984"/>
            </a:lvl1pPr>
            <a:lvl2pPr marL="566974" indent="0">
              <a:buNone/>
              <a:defRPr sz="1736"/>
            </a:lvl2pPr>
            <a:lvl3pPr marL="1133947" indent="0">
              <a:buNone/>
              <a:defRPr sz="1488"/>
            </a:lvl3pPr>
            <a:lvl4pPr marL="1700921" indent="0">
              <a:buNone/>
              <a:defRPr sz="1240"/>
            </a:lvl4pPr>
            <a:lvl5pPr marL="2267895" indent="0">
              <a:buNone/>
              <a:defRPr sz="1240"/>
            </a:lvl5pPr>
            <a:lvl6pPr marL="2834869" indent="0">
              <a:buNone/>
              <a:defRPr sz="1240"/>
            </a:lvl6pPr>
            <a:lvl7pPr marL="3401842" indent="0">
              <a:buNone/>
              <a:defRPr sz="1240"/>
            </a:lvl7pPr>
            <a:lvl8pPr marL="3968816" indent="0">
              <a:buNone/>
              <a:defRPr sz="1240"/>
            </a:lvl8pPr>
            <a:lvl9pPr marL="4535790" indent="0">
              <a:buNone/>
              <a:defRPr sz="1240"/>
            </a:lvl9pPr>
          </a:lstStyle>
          <a:p>
            <a:pPr lvl="0"/>
            <a:r>
              <a:rPr lang="en-US"/>
              <a:t>Click to edit Master text styles</a:t>
            </a:r>
          </a:p>
        </p:txBody>
      </p:sp>
      <p:sp>
        <p:nvSpPr>
          <p:cNvPr id="5" name="Date Placeholder 4">
            <a:extLst>
              <a:ext uri="{FF2B5EF4-FFF2-40B4-BE49-F238E27FC236}">
                <a16:creationId xmlns:a16="http://schemas.microsoft.com/office/drawing/2014/main" id="{DEEF9966-4361-470D-B718-B6FF17A91821}"/>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6" name="Footer Placeholder 5">
            <a:extLst>
              <a:ext uri="{FF2B5EF4-FFF2-40B4-BE49-F238E27FC236}">
                <a16:creationId xmlns:a16="http://schemas.microsoft.com/office/drawing/2014/main" id="{91D70D2B-B1D6-45E5-BDA8-CF7E275D68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9A5AFF-EB79-4767-A86B-3D3E0A7832A5}"/>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4294964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67698-CE2B-4065-954B-F60FE2CE98D0}"/>
              </a:ext>
            </a:extLst>
          </p:cNvPr>
          <p:cNvSpPr>
            <a:spLocks noGrp="1"/>
          </p:cNvSpPr>
          <p:nvPr>
            <p:ph type="title"/>
          </p:nvPr>
        </p:nvSpPr>
        <p:spPr>
          <a:xfrm>
            <a:off x="1041425" y="712788"/>
            <a:ext cx="4876383" cy="2494756"/>
          </a:xfrm>
        </p:spPr>
        <p:txBody>
          <a:bodyPr anchor="b"/>
          <a:lstStyle>
            <a:lvl1pPr>
              <a:defRPr sz="3968"/>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3EC119-D4B2-4D30-AA7A-79463F63F129}"/>
              </a:ext>
            </a:extLst>
          </p:cNvPr>
          <p:cNvSpPr>
            <a:spLocks noGrp="1"/>
          </p:cNvSpPr>
          <p:nvPr>
            <p:ph type="pic" idx="1"/>
          </p:nvPr>
        </p:nvSpPr>
        <p:spPr>
          <a:xfrm>
            <a:off x="6427693" y="1539424"/>
            <a:ext cx="7654171" cy="7598117"/>
          </a:xfrm>
        </p:spPr>
        <p:txBody>
          <a:bodyPr/>
          <a:lstStyle>
            <a:lvl1pPr marL="0" indent="0">
              <a:buNone/>
              <a:defRPr sz="3968"/>
            </a:lvl1pPr>
            <a:lvl2pPr marL="566974" indent="0">
              <a:buNone/>
              <a:defRPr sz="3472"/>
            </a:lvl2pPr>
            <a:lvl3pPr marL="1133947" indent="0">
              <a:buNone/>
              <a:defRPr sz="2976"/>
            </a:lvl3pPr>
            <a:lvl4pPr marL="1700921" indent="0">
              <a:buNone/>
              <a:defRPr sz="2480"/>
            </a:lvl4pPr>
            <a:lvl5pPr marL="2267895" indent="0">
              <a:buNone/>
              <a:defRPr sz="2480"/>
            </a:lvl5pPr>
            <a:lvl6pPr marL="2834869" indent="0">
              <a:buNone/>
              <a:defRPr sz="2480"/>
            </a:lvl6pPr>
            <a:lvl7pPr marL="3401842" indent="0">
              <a:buNone/>
              <a:defRPr sz="2480"/>
            </a:lvl7pPr>
            <a:lvl8pPr marL="3968816" indent="0">
              <a:buNone/>
              <a:defRPr sz="2480"/>
            </a:lvl8pPr>
            <a:lvl9pPr marL="4535790" indent="0">
              <a:buNone/>
              <a:defRPr sz="2480"/>
            </a:lvl9pPr>
          </a:lstStyle>
          <a:p>
            <a:endParaRPr lang="en-GB"/>
          </a:p>
        </p:txBody>
      </p:sp>
      <p:sp>
        <p:nvSpPr>
          <p:cNvPr id="4" name="Text Placeholder 3">
            <a:extLst>
              <a:ext uri="{FF2B5EF4-FFF2-40B4-BE49-F238E27FC236}">
                <a16:creationId xmlns:a16="http://schemas.microsoft.com/office/drawing/2014/main" id="{9AA3CD0E-F3D6-4239-8DF2-AE30BFCB149C}"/>
              </a:ext>
            </a:extLst>
          </p:cNvPr>
          <p:cNvSpPr>
            <a:spLocks noGrp="1"/>
          </p:cNvSpPr>
          <p:nvPr>
            <p:ph type="body" sz="half" idx="2"/>
          </p:nvPr>
        </p:nvSpPr>
        <p:spPr>
          <a:xfrm>
            <a:off x="1041425" y="3207544"/>
            <a:ext cx="4876383" cy="5942372"/>
          </a:xfrm>
        </p:spPr>
        <p:txBody>
          <a:bodyPr/>
          <a:lstStyle>
            <a:lvl1pPr marL="0" indent="0">
              <a:buNone/>
              <a:defRPr sz="1984"/>
            </a:lvl1pPr>
            <a:lvl2pPr marL="566974" indent="0">
              <a:buNone/>
              <a:defRPr sz="1736"/>
            </a:lvl2pPr>
            <a:lvl3pPr marL="1133947" indent="0">
              <a:buNone/>
              <a:defRPr sz="1488"/>
            </a:lvl3pPr>
            <a:lvl4pPr marL="1700921" indent="0">
              <a:buNone/>
              <a:defRPr sz="1240"/>
            </a:lvl4pPr>
            <a:lvl5pPr marL="2267895" indent="0">
              <a:buNone/>
              <a:defRPr sz="1240"/>
            </a:lvl5pPr>
            <a:lvl6pPr marL="2834869" indent="0">
              <a:buNone/>
              <a:defRPr sz="1240"/>
            </a:lvl6pPr>
            <a:lvl7pPr marL="3401842" indent="0">
              <a:buNone/>
              <a:defRPr sz="1240"/>
            </a:lvl7pPr>
            <a:lvl8pPr marL="3968816" indent="0">
              <a:buNone/>
              <a:defRPr sz="1240"/>
            </a:lvl8pPr>
            <a:lvl9pPr marL="4535790" indent="0">
              <a:buNone/>
              <a:defRPr sz="1240"/>
            </a:lvl9pPr>
          </a:lstStyle>
          <a:p>
            <a:pPr lvl="0"/>
            <a:r>
              <a:rPr lang="en-US"/>
              <a:t>Click to edit Master text styles</a:t>
            </a:r>
          </a:p>
        </p:txBody>
      </p:sp>
      <p:sp>
        <p:nvSpPr>
          <p:cNvPr id="5" name="Date Placeholder 4">
            <a:extLst>
              <a:ext uri="{FF2B5EF4-FFF2-40B4-BE49-F238E27FC236}">
                <a16:creationId xmlns:a16="http://schemas.microsoft.com/office/drawing/2014/main" id="{8F19CB95-9955-473D-A288-7EC7FFF7BAD1}"/>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6" name="Footer Placeholder 5">
            <a:extLst>
              <a:ext uri="{FF2B5EF4-FFF2-40B4-BE49-F238E27FC236}">
                <a16:creationId xmlns:a16="http://schemas.microsoft.com/office/drawing/2014/main" id="{389B0B03-688E-497B-BC11-900CC5867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8CBDD1-F78E-4A8D-95EC-ECA048A6FAB6}"/>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4019354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DF5D-0CEA-40B0-9783-C9813B78F5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2745F3-B95B-492B-BA4B-6416BE08D7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C736A0-9754-4D39-81F2-5BDA1FDD55E1}"/>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5" name="Footer Placeholder 4">
            <a:extLst>
              <a:ext uri="{FF2B5EF4-FFF2-40B4-BE49-F238E27FC236}">
                <a16:creationId xmlns:a16="http://schemas.microsoft.com/office/drawing/2014/main" id="{4B91B5AA-FBB8-4BA9-AE54-B61C8C733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93818-0BA6-40FA-BDFC-10A20F1FF1D1}"/>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371636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6D4FAE-9201-4F16-BE3D-50EC0D8272F9}"/>
              </a:ext>
            </a:extLst>
          </p:cNvPr>
          <p:cNvSpPr>
            <a:spLocks noGrp="1"/>
          </p:cNvSpPr>
          <p:nvPr>
            <p:ph type="title" orient="vert"/>
          </p:nvPr>
        </p:nvSpPr>
        <p:spPr>
          <a:xfrm>
            <a:off x="10819785" y="569240"/>
            <a:ext cx="3260110" cy="906081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09F0CF-86CC-4226-BBB8-79EB67AF661B}"/>
              </a:ext>
            </a:extLst>
          </p:cNvPr>
          <p:cNvSpPr>
            <a:spLocks noGrp="1"/>
          </p:cNvSpPr>
          <p:nvPr>
            <p:ph type="body" orient="vert" idx="1"/>
          </p:nvPr>
        </p:nvSpPr>
        <p:spPr>
          <a:xfrm>
            <a:off x="1039455"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C03E1C-7F97-41C9-BFC0-002F46CEAEF7}"/>
              </a:ext>
            </a:extLst>
          </p:cNvPr>
          <p:cNvSpPr>
            <a:spLocks noGrp="1"/>
          </p:cNvSpPr>
          <p:nvPr>
            <p:ph type="dt" sz="half" idx="10"/>
          </p:nvPr>
        </p:nvSpPr>
        <p:spPr/>
        <p:txBody>
          <a:bodyPr/>
          <a:lstStyle/>
          <a:p>
            <a:fld id="{4E83361D-16F1-4281-A91B-CD01041AFB1C}" type="datetimeFigureOut">
              <a:rPr lang="en-GB" smtClean="0"/>
              <a:t>30/01/2020</a:t>
            </a:fld>
            <a:endParaRPr lang="en-GB"/>
          </a:p>
        </p:txBody>
      </p:sp>
      <p:sp>
        <p:nvSpPr>
          <p:cNvPr id="5" name="Footer Placeholder 4">
            <a:extLst>
              <a:ext uri="{FF2B5EF4-FFF2-40B4-BE49-F238E27FC236}">
                <a16:creationId xmlns:a16="http://schemas.microsoft.com/office/drawing/2014/main" id="{7E68792E-5A2B-4AAC-B4E6-1CC98AF039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926488-C2DA-4E71-953D-2A28D9DB4E18}"/>
              </a:ext>
            </a:extLst>
          </p:cNvPr>
          <p:cNvSpPr>
            <a:spLocks noGrp="1"/>
          </p:cNvSpPr>
          <p:nvPr>
            <p:ph type="sldNum" sz="quarter" idx="12"/>
          </p:nvPr>
        </p:nvSpPr>
        <p:spPr/>
        <p:txBody>
          <a:bodyPr/>
          <a:lstStyle/>
          <a:p>
            <a:fld id="{6A7390AB-081C-4889-91A3-4E8DD774F778}" type="slidenum">
              <a:rPr lang="en-GB" smtClean="0"/>
              <a:t>‹#›</a:t>
            </a:fld>
            <a:endParaRPr lang="en-GB"/>
          </a:p>
        </p:txBody>
      </p:sp>
    </p:spTree>
    <p:extLst>
      <p:ext uri="{BB962C8B-B14F-4D97-AF65-F5344CB8AC3E}">
        <p14:creationId xmlns:p14="http://schemas.microsoft.com/office/powerpoint/2010/main" val="4227167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448D3A-5C9E-4A59-B915-1EE6F94BB2A0}"/>
              </a:ext>
            </a:extLst>
          </p:cNvPr>
          <p:cNvSpPr>
            <a:spLocks noGrp="1"/>
          </p:cNvSpPr>
          <p:nvPr>
            <p:ph type="title"/>
          </p:nvPr>
        </p:nvSpPr>
        <p:spPr>
          <a:xfrm>
            <a:off x="1039456" y="569241"/>
            <a:ext cx="13040439" cy="206659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E2E97A-B678-49DF-A31A-1CDB3C26B6C2}"/>
              </a:ext>
            </a:extLst>
          </p:cNvPr>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D68A51-35A6-4DB8-B125-0656C8C9E72D}"/>
              </a:ext>
            </a:extLst>
          </p:cNvPr>
          <p:cNvSpPr>
            <a:spLocks noGrp="1"/>
          </p:cNvSpPr>
          <p:nvPr>
            <p:ph type="dt" sz="half" idx="2"/>
          </p:nvPr>
        </p:nvSpPr>
        <p:spPr>
          <a:xfrm>
            <a:off x="1039455" y="9909727"/>
            <a:ext cx="3401854" cy="569240"/>
          </a:xfrm>
          <a:prstGeom prst="rect">
            <a:avLst/>
          </a:prstGeom>
        </p:spPr>
        <p:txBody>
          <a:bodyPr vert="horz" lIns="91440" tIns="45720" rIns="91440" bIns="45720" rtlCol="0" anchor="ctr"/>
          <a:lstStyle>
            <a:lvl1pPr algn="l">
              <a:defRPr sz="1488">
                <a:solidFill>
                  <a:schemeClr val="tx1">
                    <a:tint val="75000"/>
                  </a:schemeClr>
                </a:solidFill>
              </a:defRPr>
            </a:lvl1pPr>
          </a:lstStyle>
          <a:p>
            <a:fld id="{4E83361D-16F1-4281-A91B-CD01041AFB1C}" type="datetimeFigureOut">
              <a:rPr lang="en-GB" smtClean="0"/>
              <a:t>30/01/2020</a:t>
            </a:fld>
            <a:endParaRPr lang="en-GB"/>
          </a:p>
        </p:txBody>
      </p:sp>
      <p:sp>
        <p:nvSpPr>
          <p:cNvPr id="5" name="Footer Placeholder 4">
            <a:extLst>
              <a:ext uri="{FF2B5EF4-FFF2-40B4-BE49-F238E27FC236}">
                <a16:creationId xmlns:a16="http://schemas.microsoft.com/office/drawing/2014/main" id="{903235FD-14E8-4824-BC05-455B12A89E38}"/>
              </a:ext>
            </a:extLst>
          </p:cNvPr>
          <p:cNvSpPr>
            <a:spLocks noGrp="1"/>
          </p:cNvSpPr>
          <p:nvPr>
            <p:ph type="ftr" sz="quarter" idx="3"/>
          </p:nvPr>
        </p:nvSpPr>
        <p:spPr>
          <a:xfrm>
            <a:off x="5008285" y="9909727"/>
            <a:ext cx="5102781" cy="569240"/>
          </a:xfrm>
          <a:prstGeom prst="rect">
            <a:avLst/>
          </a:prstGeom>
        </p:spPr>
        <p:txBody>
          <a:bodyPr vert="horz" lIns="91440" tIns="45720" rIns="91440" bIns="45720" rtlCol="0" anchor="ctr"/>
          <a:lstStyle>
            <a:lvl1pPr algn="ctr">
              <a:defRPr sz="1488">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357716B-779F-41DC-8526-7942ECC3ED75}"/>
              </a:ext>
            </a:extLst>
          </p:cNvPr>
          <p:cNvSpPr>
            <a:spLocks noGrp="1"/>
          </p:cNvSpPr>
          <p:nvPr>
            <p:ph type="sldNum" sz="quarter" idx="4"/>
          </p:nvPr>
        </p:nvSpPr>
        <p:spPr>
          <a:xfrm>
            <a:off x="10678041" y="9909727"/>
            <a:ext cx="3401854" cy="569240"/>
          </a:xfrm>
          <a:prstGeom prst="rect">
            <a:avLst/>
          </a:prstGeom>
        </p:spPr>
        <p:txBody>
          <a:bodyPr vert="horz" lIns="91440" tIns="45720" rIns="91440" bIns="45720" rtlCol="0" anchor="ctr"/>
          <a:lstStyle>
            <a:lvl1pPr algn="r">
              <a:defRPr sz="1488">
                <a:solidFill>
                  <a:schemeClr val="tx1">
                    <a:tint val="75000"/>
                  </a:schemeClr>
                </a:solidFill>
              </a:defRPr>
            </a:lvl1pPr>
          </a:lstStyle>
          <a:p>
            <a:fld id="{6A7390AB-081C-4889-91A3-4E8DD774F778}" type="slidenum">
              <a:rPr lang="en-GB" smtClean="0"/>
              <a:t>‹#›</a:t>
            </a:fld>
            <a:endParaRPr lang="en-GB"/>
          </a:p>
        </p:txBody>
      </p:sp>
    </p:spTree>
    <p:extLst>
      <p:ext uri="{BB962C8B-B14F-4D97-AF65-F5344CB8AC3E}">
        <p14:creationId xmlns:p14="http://schemas.microsoft.com/office/powerpoint/2010/main" val="1375930888"/>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1133947" rtl="0" eaLnBrk="1" latinLnBrk="0" hangingPunct="1">
        <a:lnSpc>
          <a:spcPct val="90000"/>
        </a:lnSpc>
        <a:spcBef>
          <a:spcPct val="0"/>
        </a:spcBef>
        <a:buNone/>
        <a:defRPr sz="5456" kern="1200">
          <a:solidFill>
            <a:schemeClr val="tx1"/>
          </a:solidFill>
          <a:latin typeface="+mj-lt"/>
          <a:ea typeface="+mj-ea"/>
          <a:cs typeface="+mj-cs"/>
        </a:defRPr>
      </a:lvl1pPr>
    </p:titleStyle>
    <p:bodyStyle>
      <a:lvl1pPr marL="283487" indent="-283487" algn="l" defTabSz="1133947" rtl="0" eaLnBrk="1" latinLnBrk="0" hangingPunct="1">
        <a:lnSpc>
          <a:spcPct val="90000"/>
        </a:lnSpc>
        <a:spcBef>
          <a:spcPts val="1240"/>
        </a:spcBef>
        <a:buFont typeface="Arial" panose="020B0604020202020204" pitchFamily="34" charset="0"/>
        <a:buChar char="•"/>
        <a:defRPr sz="3472" kern="1200">
          <a:solidFill>
            <a:schemeClr val="tx1"/>
          </a:solidFill>
          <a:latin typeface="+mn-lt"/>
          <a:ea typeface="+mn-ea"/>
          <a:cs typeface="+mn-cs"/>
        </a:defRPr>
      </a:lvl1pPr>
      <a:lvl2pPr marL="850461" indent="-283487" algn="l" defTabSz="1133947" rtl="0" eaLnBrk="1" latinLnBrk="0" hangingPunct="1">
        <a:lnSpc>
          <a:spcPct val="90000"/>
        </a:lnSpc>
        <a:spcBef>
          <a:spcPts val="620"/>
        </a:spcBef>
        <a:buFont typeface="Arial" panose="020B0604020202020204" pitchFamily="34" charset="0"/>
        <a:buChar char="•"/>
        <a:defRPr sz="2976" kern="1200">
          <a:solidFill>
            <a:schemeClr val="tx1"/>
          </a:solidFill>
          <a:latin typeface="+mn-lt"/>
          <a:ea typeface="+mn-ea"/>
          <a:cs typeface="+mn-cs"/>
        </a:defRPr>
      </a:lvl2pPr>
      <a:lvl3pPr marL="1417434" indent="-283487" algn="l" defTabSz="1133947" rtl="0" eaLnBrk="1" latinLnBrk="0" hangingPunct="1">
        <a:lnSpc>
          <a:spcPct val="90000"/>
        </a:lnSpc>
        <a:spcBef>
          <a:spcPts val="620"/>
        </a:spcBef>
        <a:buFont typeface="Arial" panose="020B0604020202020204" pitchFamily="34" charset="0"/>
        <a:buChar char="•"/>
        <a:defRPr sz="2480" kern="1200">
          <a:solidFill>
            <a:schemeClr val="tx1"/>
          </a:solidFill>
          <a:latin typeface="+mn-lt"/>
          <a:ea typeface="+mn-ea"/>
          <a:cs typeface="+mn-cs"/>
        </a:defRPr>
      </a:lvl3pPr>
      <a:lvl4pPr marL="1984408"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4pPr>
      <a:lvl5pPr marL="2551382"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5pPr>
      <a:lvl6pPr marL="3118355"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6pPr>
      <a:lvl7pPr marL="3685329"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7pPr>
      <a:lvl8pPr marL="4252303"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8pPr>
      <a:lvl9pPr marL="4819277" indent="-283487" algn="l" defTabSz="1133947" rtl="0" eaLnBrk="1" latinLnBrk="0" hangingPunct="1">
        <a:lnSpc>
          <a:spcPct val="90000"/>
        </a:lnSpc>
        <a:spcBef>
          <a:spcPts val="620"/>
        </a:spcBef>
        <a:buFont typeface="Arial" panose="020B0604020202020204" pitchFamily="34" charset="0"/>
        <a:buChar char="•"/>
        <a:defRPr sz="2232" kern="1200">
          <a:solidFill>
            <a:schemeClr val="tx1"/>
          </a:solidFill>
          <a:latin typeface="+mn-lt"/>
          <a:ea typeface="+mn-ea"/>
          <a:cs typeface="+mn-cs"/>
        </a:defRPr>
      </a:lvl9pPr>
    </p:bodyStyle>
    <p:otherStyle>
      <a:defPPr>
        <a:defRPr lang="en-US"/>
      </a:defPPr>
      <a:lvl1pPr marL="0" algn="l" defTabSz="1133947" rtl="0" eaLnBrk="1" latinLnBrk="0" hangingPunct="1">
        <a:defRPr sz="2232" kern="1200">
          <a:solidFill>
            <a:schemeClr val="tx1"/>
          </a:solidFill>
          <a:latin typeface="+mn-lt"/>
          <a:ea typeface="+mn-ea"/>
          <a:cs typeface="+mn-cs"/>
        </a:defRPr>
      </a:lvl1pPr>
      <a:lvl2pPr marL="566974" algn="l" defTabSz="1133947" rtl="0" eaLnBrk="1" latinLnBrk="0" hangingPunct="1">
        <a:defRPr sz="2232" kern="1200">
          <a:solidFill>
            <a:schemeClr val="tx1"/>
          </a:solidFill>
          <a:latin typeface="+mn-lt"/>
          <a:ea typeface="+mn-ea"/>
          <a:cs typeface="+mn-cs"/>
        </a:defRPr>
      </a:lvl2pPr>
      <a:lvl3pPr marL="1133947" algn="l" defTabSz="1133947" rtl="0" eaLnBrk="1" latinLnBrk="0" hangingPunct="1">
        <a:defRPr sz="2232" kern="1200">
          <a:solidFill>
            <a:schemeClr val="tx1"/>
          </a:solidFill>
          <a:latin typeface="+mn-lt"/>
          <a:ea typeface="+mn-ea"/>
          <a:cs typeface="+mn-cs"/>
        </a:defRPr>
      </a:lvl3pPr>
      <a:lvl4pPr marL="1700921" algn="l" defTabSz="1133947" rtl="0" eaLnBrk="1" latinLnBrk="0" hangingPunct="1">
        <a:defRPr sz="2232" kern="1200">
          <a:solidFill>
            <a:schemeClr val="tx1"/>
          </a:solidFill>
          <a:latin typeface="+mn-lt"/>
          <a:ea typeface="+mn-ea"/>
          <a:cs typeface="+mn-cs"/>
        </a:defRPr>
      </a:lvl4pPr>
      <a:lvl5pPr marL="2267895" algn="l" defTabSz="1133947" rtl="0" eaLnBrk="1" latinLnBrk="0" hangingPunct="1">
        <a:defRPr sz="2232" kern="1200">
          <a:solidFill>
            <a:schemeClr val="tx1"/>
          </a:solidFill>
          <a:latin typeface="+mn-lt"/>
          <a:ea typeface="+mn-ea"/>
          <a:cs typeface="+mn-cs"/>
        </a:defRPr>
      </a:lvl5pPr>
      <a:lvl6pPr marL="2834869" algn="l" defTabSz="1133947" rtl="0" eaLnBrk="1" latinLnBrk="0" hangingPunct="1">
        <a:defRPr sz="2232" kern="1200">
          <a:solidFill>
            <a:schemeClr val="tx1"/>
          </a:solidFill>
          <a:latin typeface="+mn-lt"/>
          <a:ea typeface="+mn-ea"/>
          <a:cs typeface="+mn-cs"/>
        </a:defRPr>
      </a:lvl6pPr>
      <a:lvl7pPr marL="3401842" algn="l" defTabSz="1133947" rtl="0" eaLnBrk="1" latinLnBrk="0" hangingPunct="1">
        <a:defRPr sz="2232" kern="1200">
          <a:solidFill>
            <a:schemeClr val="tx1"/>
          </a:solidFill>
          <a:latin typeface="+mn-lt"/>
          <a:ea typeface="+mn-ea"/>
          <a:cs typeface="+mn-cs"/>
        </a:defRPr>
      </a:lvl7pPr>
      <a:lvl8pPr marL="3968816" algn="l" defTabSz="1133947" rtl="0" eaLnBrk="1" latinLnBrk="0" hangingPunct="1">
        <a:defRPr sz="2232" kern="1200">
          <a:solidFill>
            <a:schemeClr val="tx1"/>
          </a:solidFill>
          <a:latin typeface="+mn-lt"/>
          <a:ea typeface="+mn-ea"/>
          <a:cs typeface="+mn-cs"/>
        </a:defRPr>
      </a:lvl8pPr>
      <a:lvl9pPr marL="4535790" algn="l" defTabSz="1133947" rtl="0" eaLnBrk="1" latinLnBrk="0" hangingPunct="1">
        <a:defRPr sz="223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49000">
              <a:schemeClr val="accent5">
                <a:lumMod val="40000"/>
                <a:lumOff val="60000"/>
              </a:schemeClr>
            </a:gs>
            <a:gs pos="100000">
              <a:schemeClr val="accent5">
                <a:lumMod val="10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EA379D7-92D6-4E35-9845-9B12404D24B0}"/>
              </a:ext>
            </a:extLst>
          </p:cNvPr>
          <p:cNvSpPr txBox="1"/>
          <p:nvPr/>
        </p:nvSpPr>
        <p:spPr>
          <a:xfrm>
            <a:off x="0" y="0"/>
            <a:ext cx="15119350" cy="1077218"/>
          </a:xfrm>
          <a:prstGeom prst="rect">
            <a:avLst/>
          </a:prstGeom>
          <a:gradFill>
            <a:gsLst>
              <a:gs pos="0">
                <a:schemeClr val="accent5">
                  <a:lumMod val="0"/>
                  <a:lumOff val="100000"/>
                </a:schemeClr>
              </a:gs>
              <a:gs pos="20000">
                <a:schemeClr val="accent5">
                  <a:lumMod val="40000"/>
                  <a:lumOff val="60000"/>
                </a:schemeClr>
              </a:gs>
              <a:gs pos="100000">
                <a:schemeClr val="accent5">
                  <a:lumMod val="100000"/>
                </a:schemeClr>
              </a:gs>
            </a:gsLst>
            <a:path path="circle">
              <a:fillToRect l="50000" t="50000" r="50000" b="50000"/>
            </a:path>
          </a:gradFill>
          <a:ln w="19050">
            <a:solidFill>
              <a:schemeClr val="tx1"/>
            </a:solidFill>
          </a:ln>
          <a:effectLst>
            <a:glow rad="139700">
              <a:schemeClr val="accent3">
                <a:satMod val="175000"/>
                <a:alpha val="40000"/>
              </a:schemeClr>
            </a:glow>
            <a:innerShdw blurRad="63500" dist="50800" dir="18900000">
              <a:prstClr val="black">
                <a:alpha val="50000"/>
              </a:prstClr>
            </a:innerShdw>
          </a:effectLst>
        </p:spPr>
        <p:txBody>
          <a:bodyPr wrap="square" rtlCol="0">
            <a:spAutoFit/>
          </a:bodyPr>
          <a:lstStyle/>
          <a:p>
            <a:pPr algn="ctr"/>
            <a:r>
              <a:rPr lang="en-GB" sz="3600" b="1" u="sng" dirty="0">
                <a:latin typeface="Arial Nova Light" panose="020B0304020202020204" pitchFamily="34" charset="0"/>
              </a:rPr>
              <a:t>Start At My Feet </a:t>
            </a:r>
          </a:p>
          <a:p>
            <a:pPr algn="ctr"/>
            <a:r>
              <a:rPr lang="en-GB" sz="2800" dirty="0">
                <a:latin typeface="Arial Nova Light" panose="020B0304020202020204" pitchFamily="34" charset="0"/>
              </a:rPr>
              <a:t>The Learner, the Schools and the Community.</a:t>
            </a:r>
          </a:p>
        </p:txBody>
      </p:sp>
      <p:pic>
        <p:nvPicPr>
          <p:cNvPr id="22" name="Picture 21" descr="A close up of text on a white background&#10;&#10;Description automatically generated">
            <a:extLst>
              <a:ext uri="{FF2B5EF4-FFF2-40B4-BE49-F238E27FC236}">
                <a16:creationId xmlns:a16="http://schemas.microsoft.com/office/drawing/2014/main" id="{040AD881-5D98-4AD5-95D0-629A080357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79845" y="1056252"/>
            <a:ext cx="2998228" cy="2386775"/>
          </a:xfrm>
          <a:prstGeom prst="rect">
            <a:avLst/>
          </a:prstGeom>
        </p:spPr>
      </p:pic>
      <p:sp>
        <p:nvSpPr>
          <p:cNvPr id="23" name="TextBox 22">
            <a:extLst>
              <a:ext uri="{FF2B5EF4-FFF2-40B4-BE49-F238E27FC236}">
                <a16:creationId xmlns:a16="http://schemas.microsoft.com/office/drawing/2014/main" id="{9A47BED5-C1C4-4DA6-8DB4-757CA5990680}"/>
              </a:ext>
            </a:extLst>
          </p:cNvPr>
          <p:cNvSpPr txBox="1"/>
          <p:nvPr/>
        </p:nvSpPr>
        <p:spPr>
          <a:xfrm>
            <a:off x="5942517" y="3394673"/>
            <a:ext cx="3386138" cy="430887"/>
          </a:xfrm>
          <a:prstGeom prst="rect">
            <a:avLst/>
          </a:prstGeom>
          <a:noFill/>
        </p:spPr>
        <p:txBody>
          <a:bodyPr wrap="square" rtlCol="0">
            <a:spAutoFit/>
          </a:bodyPr>
          <a:lstStyle/>
          <a:p>
            <a:r>
              <a:rPr lang="en-GB" sz="1050" b="1" dirty="0"/>
              <a:t>Figure 1. Percentage of children living below national poverty lines. </a:t>
            </a:r>
            <a:r>
              <a:rPr lang="en-GB" sz="1050" b="1" i="1" dirty="0"/>
              <a:t>Source:</a:t>
            </a:r>
            <a:r>
              <a:rPr lang="en-GB" sz="1050" b="1" dirty="0"/>
              <a:t> Smith, 2012.</a:t>
            </a:r>
          </a:p>
        </p:txBody>
      </p:sp>
      <p:sp>
        <p:nvSpPr>
          <p:cNvPr id="24" name="TextBox 23">
            <a:extLst>
              <a:ext uri="{FF2B5EF4-FFF2-40B4-BE49-F238E27FC236}">
                <a16:creationId xmlns:a16="http://schemas.microsoft.com/office/drawing/2014/main" id="{61F69179-1359-46FE-922D-7F2EA9B26EA9}"/>
              </a:ext>
            </a:extLst>
          </p:cNvPr>
          <p:cNvSpPr txBox="1"/>
          <p:nvPr/>
        </p:nvSpPr>
        <p:spPr>
          <a:xfrm>
            <a:off x="35823" y="45422"/>
            <a:ext cx="4804911" cy="738664"/>
          </a:xfrm>
          <a:prstGeom prst="rect">
            <a:avLst/>
          </a:prstGeom>
          <a:noFill/>
        </p:spPr>
        <p:txBody>
          <a:bodyPr wrap="square" rtlCol="0">
            <a:spAutoFit/>
          </a:bodyPr>
          <a:lstStyle/>
          <a:p>
            <a:r>
              <a:rPr lang="en-GB" sz="1050" b="1" i="1" dirty="0">
                <a:latin typeface="Arial Nova Light" panose="020B0304020202020204" pitchFamily="34" charset="0"/>
              </a:rPr>
              <a:t>‘Parents and carers of young children in whatever family configuration or circumstance thus have an absolutely vital role in education for they are the most significant reference point with regard to children's identity, learning stance , the scaffolding of understanding of learning outcomes.’  (Pollard, 1997)</a:t>
            </a:r>
          </a:p>
        </p:txBody>
      </p:sp>
      <p:sp>
        <p:nvSpPr>
          <p:cNvPr id="2" name="TextBox 1">
            <a:extLst>
              <a:ext uri="{FF2B5EF4-FFF2-40B4-BE49-F238E27FC236}">
                <a16:creationId xmlns:a16="http://schemas.microsoft.com/office/drawing/2014/main" id="{F540F39C-58D6-4F49-829D-FAADA27103DB}"/>
              </a:ext>
            </a:extLst>
          </p:cNvPr>
          <p:cNvSpPr txBox="1"/>
          <p:nvPr/>
        </p:nvSpPr>
        <p:spPr>
          <a:xfrm>
            <a:off x="13433769" y="0"/>
            <a:ext cx="2288253" cy="923330"/>
          </a:xfrm>
          <a:prstGeom prst="rect">
            <a:avLst/>
          </a:prstGeom>
          <a:noFill/>
        </p:spPr>
        <p:txBody>
          <a:bodyPr wrap="square" rtlCol="0">
            <a:spAutoFit/>
          </a:bodyPr>
          <a:lstStyle/>
          <a:p>
            <a:r>
              <a:rPr lang="en-GB" dirty="0"/>
              <a:t>Sophie Roberts </a:t>
            </a:r>
          </a:p>
          <a:p>
            <a:r>
              <a:rPr lang="en-GB" dirty="0"/>
              <a:t>ECAD- 4009</a:t>
            </a:r>
          </a:p>
          <a:p>
            <a:r>
              <a:rPr lang="en-GB" dirty="0"/>
              <a:t>1904126</a:t>
            </a:r>
          </a:p>
        </p:txBody>
      </p:sp>
      <p:sp>
        <p:nvSpPr>
          <p:cNvPr id="3" name="Flowchart: Alternate Process 2">
            <a:extLst>
              <a:ext uri="{FF2B5EF4-FFF2-40B4-BE49-F238E27FC236}">
                <a16:creationId xmlns:a16="http://schemas.microsoft.com/office/drawing/2014/main" id="{5BBD98ED-A043-4EBE-ABAA-7268E9F8ECCC}"/>
              </a:ext>
            </a:extLst>
          </p:cNvPr>
          <p:cNvSpPr/>
          <p:nvPr/>
        </p:nvSpPr>
        <p:spPr>
          <a:xfrm>
            <a:off x="106680" y="6014054"/>
            <a:ext cx="3700131" cy="4555092"/>
          </a:xfrm>
          <a:prstGeom prst="flowChartAlternateProcess">
            <a:avLst/>
          </a:prstGeom>
          <a:noFill/>
          <a:ln w="127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Flowchart: Alternate Process 3">
            <a:extLst>
              <a:ext uri="{FF2B5EF4-FFF2-40B4-BE49-F238E27FC236}">
                <a16:creationId xmlns:a16="http://schemas.microsoft.com/office/drawing/2014/main" id="{D3288F38-CAA8-4F99-85C4-F47A1994A035}"/>
              </a:ext>
            </a:extLst>
          </p:cNvPr>
          <p:cNvSpPr/>
          <p:nvPr/>
        </p:nvSpPr>
        <p:spPr>
          <a:xfrm>
            <a:off x="174171" y="1229618"/>
            <a:ext cx="5559338" cy="4555093"/>
          </a:xfrm>
          <a:prstGeom prst="flowChartAlternateProcess">
            <a:avLst/>
          </a:prstGeom>
          <a:noFill/>
          <a:ln w="12700">
            <a:solidFill>
              <a:schemeClr val="tx1"/>
            </a:solidFill>
          </a:ln>
          <a:scene3d>
            <a:camera prst="orthographicFront"/>
            <a:lightRig rig="threePt" dir="t"/>
          </a:scene3d>
          <a:sp3d>
            <a:bevelT w="25400"/>
            <a:bevelB w="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C201870-22C5-485E-BAFE-BC8FAE339155}"/>
              </a:ext>
            </a:extLst>
          </p:cNvPr>
          <p:cNvSpPr/>
          <p:nvPr/>
        </p:nvSpPr>
        <p:spPr>
          <a:xfrm>
            <a:off x="336514" y="1429672"/>
            <a:ext cx="5396995" cy="4185761"/>
          </a:xfrm>
          <a:prstGeom prst="rect">
            <a:avLst/>
          </a:prstGeom>
          <a:ln>
            <a:noFill/>
          </a:ln>
        </p:spPr>
        <p:txBody>
          <a:bodyPr wrap="square">
            <a:spAutoFit/>
          </a:bodyPr>
          <a:lstStyle/>
          <a:p>
            <a:r>
              <a:rPr lang="en-GB" sz="1400" b="1" u="sng" dirty="0"/>
              <a:t>The Learner, the Environment and the Community</a:t>
            </a:r>
          </a:p>
          <a:p>
            <a:r>
              <a:rPr lang="en-GB" sz="1200" dirty="0"/>
              <a:t>Vast research in this modern age suggests the importance on learning environments, community and parents have in guiding and shaping a child's learning. Friedrich Frobel presents his research on the importance of a non critical, spacious environment to learn. Incorporating warmth and encouragement, with a keen ability to observe interests and build upon these interests to encourage further and effective learning. (Early-education.org.uk, n.d.) Theorists who also support the idea of environmental based learning include Jacques- Rousseau, Lilian Katz and Jan White. Jan White has produced 11 elements to her theory. These elements include the trust we should place in children to learn when they ready and including how they are biologically designed to be outdoors in one of the most powerful ways for development. It also focuses on the outdoor being a space for movement with many multi- sensory opportunities. (White, 2010). Bronfenbrenner’s theory</a:t>
            </a:r>
            <a:r>
              <a:rPr lang="en-GB" sz="1200" dirty="0">
                <a:solidFill>
                  <a:srgbClr val="FF0000"/>
                </a:solidFill>
              </a:rPr>
              <a:t> </a:t>
            </a:r>
            <a:r>
              <a:rPr lang="en-GB" sz="1200" dirty="0"/>
              <a:t>(See figure 2) focuses on the wider community and how every part of the community directly or indirectly, relationships, cultures, faith and political and socio- economic systems can have an effect on the learner. For example, a parent receives stress in work environment. The parent is mentally exhausted and remains quiet or argumentative due to external stress. The child receives the impact from the parent. This is an example of how indirect environments can possibly effect a child.(</a:t>
            </a:r>
            <a:r>
              <a:rPr lang="en-GB" sz="1200" dirty="0" err="1"/>
              <a:t>Sincero</a:t>
            </a:r>
            <a:r>
              <a:rPr lang="en-GB" sz="1200" dirty="0"/>
              <a:t>, 2012) These above theories support sufficient evidence how schools can provide effective learning environment and sufficient links and understanding of their community, in turn, providing excellent learning opportunities.</a:t>
            </a:r>
          </a:p>
        </p:txBody>
      </p:sp>
      <p:sp>
        <p:nvSpPr>
          <p:cNvPr id="6" name="Flowchart: Alternate Process 5">
            <a:extLst>
              <a:ext uri="{FF2B5EF4-FFF2-40B4-BE49-F238E27FC236}">
                <a16:creationId xmlns:a16="http://schemas.microsoft.com/office/drawing/2014/main" id="{33B39136-BB48-4843-9E38-0CCDAF080C57}"/>
              </a:ext>
            </a:extLst>
          </p:cNvPr>
          <p:cNvSpPr/>
          <p:nvPr/>
        </p:nvSpPr>
        <p:spPr>
          <a:xfrm>
            <a:off x="9537664" y="1229618"/>
            <a:ext cx="5407516" cy="4555093"/>
          </a:xfrm>
          <a:prstGeom prst="flowChartAlternateProcess">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t>.</a:t>
            </a:r>
          </a:p>
        </p:txBody>
      </p:sp>
      <p:sp>
        <p:nvSpPr>
          <p:cNvPr id="7" name="Rectangle 6">
            <a:extLst>
              <a:ext uri="{FF2B5EF4-FFF2-40B4-BE49-F238E27FC236}">
                <a16:creationId xmlns:a16="http://schemas.microsoft.com/office/drawing/2014/main" id="{2AB68F0B-7581-4640-856C-1EED45B6B57D}"/>
              </a:ext>
            </a:extLst>
          </p:cNvPr>
          <p:cNvSpPr/>
          <p:nvPr/>
        </p:nvSpPr>
        <p:spPr>
          <a:xfrm>
            <a:off x="9991814" y="1425505"/>
            <a:ext cx="4508412" cy="4247317"/>
          </a:xfrm>
          <a:prstGeom prst="rect">
            <a:avLst/>
          </a:prstGeom>
        </p:spPr>
        <p:txBody>
          <a:bodyPr wrap="square">
            <a:spAutoFit/>
          </a:bodyPr>
          <a:lstStyle/>
          <a:p>
            <a:r>
              <a:rPr lang="en-GB" sz="1200" b="1" u="sng" dirty="0"/>
              <a:t>Overcoming Deprivation  and Family Issues in Placement School.</a:t>
            </a:r>
          </a:p>
          <a:p>
            <a:r>
              <a:rPr lang="en-GB" sz="1200" dirty="0"/>
              <a:t>The UK are within with the top three of several OECD (organisation for economic co-operation and development) nations (see figure 1). Around 17% of our children are living below the poverty line. (Smith,2012) Flying Start begun in 2005, to decrease the amount of people with low skills to evidently decrease the levels of income inequality. The system has proved to make a real difference. (Evans, 2015) Flying Start covers areas of high school meal claims and higher levels of low incomes. As evident in placement school X, they have joined with the following organisations who are focused on lowering levels of deprivation and exceeding levels of attainment. The Family Foundation Cymru, hold workshops to engage parents to learn classroom education such as </a:t>
            </a:r>
            <a:r>
              <a:rPr lang="en-GB" sz="1200" dirty="0" err="1"/>
              <a:t>numicon</a:t>
            </a:r>
            <a:r>
              <a:rPr lang="en-GB" sz="1200" dirty="0"/>
              <a:t>, letter formation and Read Write Inc. Carmarthenshire Youth and Children's Association (CYCA) Is also a organisation holding workshops to improve the employability of parents on low incomes and to offer resilience training in families suffering with mental health issues. Lastly, a organisation called TAF (Team Around the Family) is another excellent organisation schools have adopted. They can provide support to schools and families whilst ensuring inclusivity </a:t>
            </a:r>
            <a:r>
              <a:rPr lang="en-GB" sz="1200"/>
              <a:t>across the school. </a:t>
            </a:r>
            <a:r>
              <a:rPr lang="en-GB" sz="1200" dirty="0"/>
              <a:t>They focus on building good relationships between home and school, to essentially gain a higher level of attainment across Wales</a:t>
            </a:r>
            <a:r>
              <a:rPr lang="en-GB" dirty="0"/>
              <a:t>.</a:t>
            </a:r>
          </a:p>
        </p:txBody>
      </p:sp>
      <p:sp>
        <p:nvSpPr>
          <p:cNvPr id="8" name="TextBox 7">
            <a:extLst>
              <a:ext uri="{FF2B5EF4-FFF2-40B4-BE49-F238E27FC236}">
                <a16:creationId xmlns:a16="http://schemas.microsoft.com/office/drawing/2014/main" id="{1C20B72E-7103-4B40-8BBE-3FE8AC12AC67}"/>
              </a:ext>
            </a:extLst>
          </p:cNvPr>
          <p:cNvSpPr txBox="1"/>
          <p:nvPr/>
        </p:nvSpPr>
        <p:spPr>
          <a:xfrm>
            <a:off x="250420" y="6105047"/>
            <a:ext cx="3435741" cy="3231654"/>
          </a:xfrm>
          <a:prstGeom prst="rect">
            <a:avLst/>
          </a:prstGeom>
          <a:noFill/>
        </p:spPr>
        <p:txBody>
          <a:bodyPr wrap="square" rtlCol="0">
            <a:spAutoFit/>
          </a:bodyPr>
          <a:lstStyle/>
          <a:p>
            <a:r>
              <a:rPr lang="en-GB" sz="1200" b="1" u="sng" dirty="0"/>
              <a:t>The Placement School and Community in Carmarthenshire</a:t>
            </a:r>
          </a:p>
          <a:p>
            <a:r>
              <a:rPr lang="en-GB" sz="1200" dirty="0"/>
              <a:t>Carmarthenshire is a small county with five areas recognised within the top 10% of areas most deprived in Wales. The population as of 2018 is 187,568. 95.7% of the population in Carmarthenshire is White British, with the remaining percentage being of mixed ethnic, Irish or Traveller,  Asian, Arab and Black Caribbean. In Carmarthenshire 41.9% of the population have no welsh skills. (</a:t>
            </a:r>
            <a:r>
              <a:rPr lang="en-GB" sz="1200" dirty="0" err="1"/>
              <a:t>Carmarthenshire.gov.wales</a:t>
            </a:r>
            <a:r>
              <a:rPr lang="en-GB" sz="1200" dirty="0"/>
              <a:t>, n.d.)In placement school X around 8% of pupils have English as an additional language.  Currently, 24% of pupils are eligible for free school meals.  Around 31% of 325 pupils in the school have been identified with having additional learning needs. (</a:t>
            </a:r>
            <a:r>
              <a:rPr lang="en-GB" sz="1200" dirty="0" err="1"/>
              <a:t>Estyn.gov.wales</a:t>
            </a:r>
            <a:r>
              <a:rPr lang="en-GB" sz="1200" dirty="0"/>
              <a:t>, 2016)</a:t>
            </a:r>
          </a:p>
        </p:txBody>
      </p:sp>
      <p:sp>
        <p:nvSpPr>
          <p:cNvPr id="9" name="Flowchart: Alternate Process 8">
            <a:extLst>
              <a:ext uri="{FF2B5EF4-FFF2-40B4-BE49-F238E27FC236}">
                <a16:creationId xmlns:a16="http://schemas.microsoft.com/office/drawing/2014/main" id="{50BCC301-8D8C-487E-9380-76A969729F86}"/>
              </a:ext>
            </a:extLst>
          </p:cNvPr>
          <p:cNvSpPr/>
          <p:nvPr/>
        </p:nvSpPr>
        <p:spPr>
          <a:xfrm>
            <a:off x="4478782" y="6191369"/>
            <a:ext cx="6058765" cy="4410938"/>
          </a:xfrm>
          <a:prstGeom prst="flowChartAlternateProcess">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37F430E5-1231-4FC4-8111-FE1E4DEC7D75}"/>
              </a:ext>
            </a:extLst>
          </p:cNvPr>
          <p:cNvSpPr txBox="1"/>
          <p:nvPr/>
        </p:nvSpPr>
        <p:spPr>
          <a:xfrm>
            <a:off x="4839224" y="6262657"/>
            <a:ext cx="5396995" cy="4339650"/>
          </a:xfrm>
          <a:prstGeom prst="rect">
            <a:avLst/>
          </a:prstGeom>
          <a:noFill/>
        </p:spPr>
        <p:txBody>
          <a:bodyPr wrap="square" rtlCol="0">
            <a:spAutoFit/>
          </a:bodyPr>
          <a:lstStyle/>
          <a:p>
            <a:r>
              <a:rPr lang="en-GB" sz="1200" b="1" u="sng" dirty="0"/>
              <a:t>Meeting the Curriculum and Creating Links with the Community.</a:t>
            </a:r>
          </a:p>
          <a:p>
            <a:r>
              <a:rPr lang="en-GB" sz="1200" dirty="0"/>
              <a:t>Although much emphasis is put upon schools to engage children with their communities, it is also a vital role of parents. They can facilitate external activities to engage their children to a wider range of peers and cultures, placing them in situations to learn from others and form friendships. (Siraj and Mayo, 2014, p.215). Within schools, they have a legal duty to meet the curriculum including the Personal and Social Development, Wellbeing and Cultural Diversity Area of Learning and the Knowledge and Understanding of the World Area of Learning. Placement School X have adapted the scheme Erasmus. This scheme includes working with schools in France, Greece, Spain and Lithuania. Teachers from these schools visit fellow schools and share best practices. The teachers then also create displays to show the different cultures and ways of living. Pupils are given opportunities to write to the overseas school pupils. This scheme links in with the Understanding of the World Area of Learning. Another link used is projects with the community. For example, school X explore the richness of farming in Carmarthenshire and have created an outdoor environment with a fire area. The pupils had the opportunity to visit the local markets for meat and vegetables, and create soups, then using their outdoor area to heat and eat their homemade soups. Each member of the school have regular visits to local Libraries and taught the importance of reading, they also receive a membership to use outside of school times. To celebrate the diverse cultural community and the school, parents of ethnic backgrounds are invited in to the school to provide insight into their culture, their holidays, their beliefs and their eating routines. The above incorporates the curriculum aim of celebrating culture.</a:t>
            </a:r>
            <a:endParaRPr lang="en-GB" sz="1200" b="1" u="sng" dirty="0"/>
          </a:p>
        </p:txBody>
      </p:sp>
      <p:sp>
        <p:nvSpPr>
          <p:cNvPr id="11" name="Flowchart: Alternate Process 10">
            <a:extLst>
              <a:ext uri="{FF2B5EF4-FFF2-40B4-BE49-F238E27FC236}">
                <a16:creationId xmlns:a16="http://schemas.microsoft.com/office/drawing/2014/main" id="{54B2CDE7-22FD-433D-85CF-D3DA59E230EE}"/>
              </a:ext>
            </a:extLst>
          </p:cNvPr>
          <p:cNvSpPr/>
          <p:nvPr/>
        </p:nvSpPr>
        <p:spPr>
          <a:xfrm>
            <a:off x="11103429" y="5980598"/>
            <a:ext cx="3909241" cy="4588548"/>
          </a:xfrm>
          <a:prstGeom prst="flowChartAlternateProcess">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EF48522-37AF-4581-B0C8-A25F9DB9FBCB}"/>
              </a:ext>
            </a:extLst>
          </p:cNvPr>
          <p:cNvSpPr txBox="1"/>
          <p:nvPr/>
        </p:nvSpPr>
        <p:spPr>
          <a:xfrm>
            <a:off x="11212663" y="6105047"/>
            <a:ext cx="3841750" cy="4339650"/>
          </a:xfrm>
          <a:prstGeom prst="rect">
            <a:avLst/>
          </a:prstGeom>
          <a:noFill/>
        </p:spPr>
        <p:txBody>
          <a:bodyPr wrap="square" rtlCol="0">
            <a:spAutoFit/>
          </a:bodyPr>
          <a:lstStyle/>
          <a:p>
            <a:r>
              <a:rPr lang="en-GB" sz="1200" b="1" u="sng" dirty="0"/>
              <a:t> Reflection and Best Practice</a:t>
            </a:r>
          </a:p>
          <a:p>
            <a:r>
              <a:rPr lang="en-GB" sz="1200" dirty="0"/>
              <a:t>Effective Learning environments are crucial for young children to take initiative and contrast their learning. The teachers role is essential to adapt and enhance these environments to enable a child's learning to go further. </a:t>
            </a:r>
            <a:r>
              <a:rPr lang="en-GB" sz="1200" b="1" dirty="0"/>
              <a:t>(</a:t>
            </a:r>
            <a:r>
              <a:rPr lang="en-GB" sz="1200" dirty="0"/>
              <a:t>Siraj and Mayo, 2014, p.180) Therefore Excellent practice requires the skills and observations needed by teachers and parents to observe the current skill and interests of each pupil and using that as a core focus to using enhanced provision. It is evident that Carmarthenshire has areas of deprivation. There has been research to suggest poverty can impact negatively with lower academic attainment as stated previously. The agencies used to tackle poverty such as those mentioned above, can relieve children from poverty backgrounds and improve attainment in Wale.  Also, with good practice from teachers to observe the signs of a child in deprivation for early intervention. Placement school X ensure parents engage in the appropriate agencies to enhance learning in the home environment, whilst supporting them in their child's academic journey. With observation and intervention, a child can be free from negative impacts from a community with high deprivation.</a:t>
            </a:r>
            <a:endParaRPr lang="en-GB" sz="1200" b="1" u="sng" dirty="0"/>
          </a:p>
        </p:txBody>
      </p:sp>
      <p:sp>
        <p:nvSpPr>
          <p:cNvPr id="14" name="Arrow: Right 13">
            <a:extLst>
              <a:ext uri="{FF2B5EF4-FFF2-40B4-BE49-F238E27FC236}">
                <a16:creationId xmlns:a16="http://schemas.microsoft.com/office/drawing/2014/main" id="{765D8B18-5E3D-4D46-8015-81627C3852EA}"/>
              </a:ext>
            </a:extLst>
          </p:cNvPr>
          <p:cNvSpPr/>
          <p:nvPr/>
        </p:nvSpPr>
        <p:spPr>
          <a:xfrm>
            <a:off x="3886840" y="8184832"/>
            <a:ext cx="482708" cy="49530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3DA32AE5-9982-4360-A010-2BD9E2CD2382}"/>
              </a:ext>
            </a:extLst>
          </p:cNvPr>
          <p:cNvSpPr/>
          <p:nvPr/>
        </p:nvSpPr>
        <p:spPr>
          <a:xfrm>
            <a:off x="10670734" y="8184832"/>
            <a:ext cx="432695" cy="495300"/>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A close up of a logo&#10;&#10;Description automatically generated">
            <a:extLst>
              <a:ext uri="{FF2B5EF4-FFF2-40B4-BE49-F238E27FC236}">
                <a16:creationId xmlns:a16="http://schemas.microsoft.com/office/drawing/2014/main" id="{1C23D652-05EB-47D4-9CF8-9E7AA14435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2088" y="9070001"/>
            <a:ext cx="2427428" cy="1265606"/>
          </a:xfrm>
          <a:prstGeom prst="rect">
            <a:avLst/>
          </a:prstGeom>
        </p:spPr>
      </p:pic>
      <p:sp>
        <p:nvSpPr>
          <p:cNvPr id="20" name="TextBox 19">
            <a:extLst>
              <a:ext uri="{FF2B5EF4-FFF2-40B4-BE49-F238E27FC236}">
                <a16:creationId xmlns:a16="http://schemas.microsoft.com/office/drawing/2014/main" id="{82F631D0-73CD-4601-BF27-0E552B1AE199}"/>
              </a:ext>
            </a:extLst>
          </p:cNvPr>
          <p:cNvSpPr txBox="1"/>
          <p:nvPr/>
        </p:nvSpPr>
        <p:spPr>
          <a:xfrm>
            <a:off x="592088" y="10183087"/>
            <a:ext cx="3188448" cy="261610"/>
          </a:xfrm>
          <a:prstGeom prst="rect">
            <a:avLst/>
          </a:prstGeom>
          <a:noFill/>
        </p:spPr>
        <p:txBody>
          <a:bodyPr wrap="square" rtlCol="0">
            <a:spAutoFit/>
          </a:bodyPr>
          <a:lstStyle/>
          <a:p>
            <a:r>
              <a:rPr lang="en-GB" sz="1100" dirty="0"/>
              <a:t>(Carmarthenshire County Council, n.d.)</a:t>
            </a:r>
          </a:p>
        </p:txBody>
      </p:sp>
      <p:pic>
        <p:nvPicPr>
          <p:cNvPr id="29" name="Picture 28" descr="A close up of a logo&#10;&#10;Description automatically generated">
            <a:extLst>
              <a:ext uri="{FF2B5EF4-FFF2-40B4-BE49-F238E27FC236}">
                <a16:creationId xmlns:a16="http://schemas.microsoft.com/office/drawing/2014/main" id="{20FDCE29-01B8-4C80-A9CA-A707D0474E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9845" y="3825560"/>
            <a:ext cx="2826264" cy="2137541"/>
          </a:xfrm>
          <a:prstGeom prst="rect">
            <a:avLst/>
          </a:prstGeom>
        </p:spPr>
      </p:pic>
      <p:sp>
        <p:nvSpPr>
          <p:cNvPr id="31" name="TextBox 30">
            <a:extLst>
              <a:ext uri="{FF2B5EF4-FFF2-40B4-BE49-F238E27FC236}">
                <a16:creationId xmlns:a16="http://schemas.microsoft.com/office/drawing/2014/main" id="{2965B1EF-F509-47B7-9FC2-3722ED72B8C8}"/>
              </a:ext>
            </a:extLst>
          </p:cNvPr>
          <p:cNvSpPr txBox="1"/>
          <p:nvPr/>
        </p:nvSpPr>
        <p:spPr>
          <a:xfrm>
            <a:off x="5318214" y="5914370"/>
            <a:ext cx="4673600" cy="276999"/>
          </a:xfrm>
          <a:prstGeom prst="rect">
            <a:avLst/>
          </a:prstGeom>
          <a:noFill/>
        </p:spPr>
        <p:txBody>
          <a:bodyPr wrap="square" rtlCol="0">
            <a:spAutoFit/>
          </a:bodyPr>
          <a:lstStyle/>
          <a:p>
            <a:r>
              <a:rPr lang="en-GB" sz="1200" b="1" dirty="0"/>
              <a:t>Figure 2. Bronfenbrenner’s Ecological Theory . </a:t>
            </a:r>
            <a:r>
              <a:rPr lang="en-GB" sz="1200" b="1" i="1" dirty="0"/>
              <a:t>Source:</a:t>
            </a:r>
            <a:r>
              <a:rPr lang="en-GB" sz="1200" b="1" dirty="0"/>
              <a:t>(</a:t>
            </a:r>
            <a:r>
              <a:rPr lang="en-GB" sz="1200" b="1" dirty="0" err="1"/>
              <a:t>Alyla</a:t>
            </a:r>
            <a:r>
              <a:rPr lang="en-GB" sz="1200" b="1" dirty="0"/>
              <a:t>, 2016)</a:t>
            </a:r>
          </a:p>
        </p:txBody>
      </p:sp>
    </p:spTree>
    <p:extLst>
      <p:ext uri="{BB962C8B-B14F-4D97-AF65-F5344CB8AC3E}">
        <p14:creationId xmlns:p14="http://schemas.microsoft.com/office/powerpoint/2010/main" val="430988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3020F4B-7453-48D7-A8C4-A3CFAB31A8DE}"/>
              </a:ext>
            </a:extLst>
          </p:cNvPr>
          <p:cNvSpPr/>
          <p:nvPr/>
        </p:nvSpPr>
        <p:spPr>
          <a:xfrm>
            <a:off x="473075" y="931107"/>
            <a:ext cx="14173200" cy="8374600"/>
          </a:xfrm>
          <a:prstGeom prst="rect">
            <a:avLst/>
          </a:prstGeom>
        </p:spPr>
        <p:txBody>
          <a:bodyPr wrap="square">
            <a:spAutoFit/>
          </a:bodyPr>
          <a:lstStyle/>
          <a:p>
            <a:pPr>
              <a:lnSpc>
                <a:spcPct val="107000"/>
              </a:lnSpc>
              <a:spcAft>
                <a:spcPts val="800"/>
              </a:spcAft>
            </a:pPr>
            <a:r>
              <a:rPr lang="en-GB" sz="1600" u="sng" dirty="0">
                <a:solidFill>
                  <a:srgbClr val="000000"/>
                </a:solidFill>
                <a:latin typeface="Calibri" panose="020F0502020204030204" pitchFamily="34" charset="0"/>
                <a:ea typeface="Calibri" panose="020F0502020204030204" pitchFamily="34" charset="0"/>
                <a:cs typeface="Calibri" panose="020F0502020204030204" pitchFamily="34" charset="0"/>
              </a:rPr>
              <a:t>Reference List </a:t>
            </a:r>
          </a:p>
          <a:p>
            <a:pPr>
              <a:lnSpc>
                <a:spcPct val="107000"/>
              </a:lnSpc>
              <a:spcAft>
                <a:spcPts val="800"/>
              </a:spcAft>
            </a:pPr>
            <a:r>
              <a:rPr lang="en-GB" sz="1600" dirty="0" err="1"/>
              <a:t>Alyla</a:t>
            </a:r>
            <a:r>
              <a:rPr lang="en-GB" sz="1600" dirty="0"/>
              <a:t>, K. (2016). </a:t>
            </a:r>
            <a:r>
              <a:rPr lang="en-GB" sz="1600" i="1" dirty="0" err="1"/>
              <a:t>Brofenbrenner</a:t>
            </a:r>
            <a:r>
              <a:rPr lang="en-GB" sz="1600" i="1" dirty="0"/>
              <a:t> Ecological Theory</a:t>
            </a:r>
            <a:r>
              <a:rPr lang="en-GB" sz="1600" dirty="0"/>
              <a:t>. [image] Available at: https://commons.wikimedia.org/wiki/File:Ecological_Model.gif [Accessed 8 Feb. 2020].</a:t>
            </a:r>
            <a:endPar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Carmarthenshire County Council (n.d.).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Carmarthenshire County Council Logo</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[image] Available at: https://www.carmarthenshire.gov.wales/home/council-services/ [Accessed 22 Jan. 2020].</a:t>
            </a: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Carmarthenshire Family Information Service. (n.d.).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Team Around the Family</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https://fis.carmarthenshire.gov.wales/team-around-family/ [Accessed 25 Jan. 2020].</a:t>
            </a:r>
          </a:p>
          <a:p>
            <a:pPr>
              <a:lnSpc>
                <a:spcPct val="107000"/>
              </a:lnSpc>
              <a:spcAft>
                <a:spcPts val="800"/>
              </a:spcAft>
            </a:pPr>
            <a:r>
              <a:rPr lang="en-GB" sz="1600" dirty="0" err="1">
                <a:solidFill>
                  <a:srgbClr val="000000"/>
                </a:solidFill>
                <a:latin typeface="Calibri" panose="020F0502020204030204" pitchFamily="34" charset="0"/>
                <a:ea typeface="Calibri" panose="020F0502020204030204" pitchFamily="34" charset="0"/>
                <a:cs typeface="Calibri" panose="020F0502020204030204" pitchFamily="34" charset="0"/>
              </a:rPr>
              <a:t>Carmarthenshire.gov.wales</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(n.d.).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Research &amp; Statistics</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https://www.carmarthenshire.gov.wales/home/council-democracy/research-statistics/ [Accessed 26 Jan.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CYCA. (2018).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CYCA</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http://cycaonline.org/ [Accessed 25 Jan.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Early-education.org.uk. (n.d.).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About Froebel | Early Education</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https://www.early-education.org.uk/about-froebel [Accessed 23 Jan.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Erasmus+ - European Commission. (n.d.).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School Education - Erasmus+ - European Commission</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https://ec.europa.eu/programmes/erasmus-plus/opportunities/school-education_en [Accessed 26 Jan.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err="1">
                <a:solidFill>
                  <a:srgbClr val="000000"/>
                </a:solidFill>
                <a:latin typeface="Calibri" panose="020F0502020204030204" pitchFamily="34" charset="0"/>
                <a:ea typeface="Calibri" panose="020F0502020204030204" pitchFamily="34" charset="0"/>
                <a:cs typeface="Calibri" panose="020F0502020204030204" pitchFamily="34" charset="0"/>
              </a:rPr>
              <a:t>Estyn.gov.wales</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(2016).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A report on </a:t>
            </a:r>
            <a:r>
              <a:rPr lang="en-GB" sz="1600" i="1" dirty="0" err="1">
                <a:solidFill>
                  <a:srgbClr val="000000"/>
                </a:solidFill>
                <a:latin typeface="Calibri" panose="020F0502020204030204" pitchFamily="34" charset="0"/>
                <a:ea typeface="Calibri" panose="020F0502020204030204" pitchFamily="34" charset="0"/>
                <a:cs typeface="Calibri" panose="020F0502020204030204" pitchFamily="34" charset="0"/>
              </a:rPr>
              <a:t>Stebonheath</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 C.P. School</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https://www.estyn.gov.wales/sites/www.estyn.gov.wales/files/documents/Stebonheath%20C.P.%20School.pdf [Accessed 26 Jan.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Evans, G. (2015).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A Class Apart, Learning the Lessons of Education in Post- Devolution Wales</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1st ed. Wales: Welsh Academic Press.</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t>Miskin, R. (2019). </a:t>
            </a:r>
            <a:r>
              <a:rPr lang="en-GB" i="1" dirty="0"/>
              <a:t>Read Write Inc. Phonics - Ruth Miskin Phonics Training</a:t>
            </a:r>
            <a:r>
              <a:rPr lang="en-GB" dirty="0"/>
              <a:t>. [online] Ruthmiskin.com. Available at: https://www.ruthmiskin.com/en/programmes/phonics/ [Accessed 10 Feb. 2020].</a:t>
            </a:r>
            <a:endParaRPr lang="en-GB" sz="16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Calibri" panose="020F0502020204030204" pitchFamily="34" charset="0"/>
              </a:rPr>
              <a:t>Pollard, A. (1996) </a:t>
            </a:r>
            <a:r>
              <a:rPr lang="en-GB" sz="1600" i="1" dirty="0">
                <a:latin typeface="Calibri" panose="020F0502020204030204" pitchFamily="34" charset="0"/>
                <a:ea typeface="Calibri" panose="020F0502020204030204" pitchFamily="34" charset="0"/>
                <a:cs typeface="Calibri" panose="020F0502020204030204" pitchFamily="34" charset="0"/>
              </a:rPr>
              <a:t>The Social World of Children’s Learning, </a:t>
            </a:r>
            <a:r>
              <a:rPr lang="en-GB" sz="1600" dirty="0">
                <a:latin typeface="Calibri" panose="020F0502020204030204" pitchFamily="34" charset="0"/>
                <a:ea typeface="Calibri" panose="020F0502020204030204" pitchFamily="34" charset="0"/>
                <a:cs typeface="Calibri" panose="020F0502020204030204" pitchFamily="34" charset="0"/>
              </a:rPr>
              <a:t>Cassell, London.</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err="1">
                <a:solidFill>
                  <a:srgbClr val="000000"/>
                </a:solidFill>
                <a:latin typeface="Calibri" panose="020F0502020204030204" pitchFamily="34" charset="0"/>
                <a:ea typeface="Calibri" panose="020F0502020204030204" pitchFamily="34" charset="0"/>
                <a:cs typeface="Calibri" panose="020F0502020204030204" pitchFamily="34" charset="0"/>
              </a:rPr>
              <a:t>Sincero</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S. (2012). [online] Explorable.com. Available at: https://explorable.com/ecological-systems-theory [Accessed 19 Jan. 2020].</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Siraj, I. and Mayo, A. (2014).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Social class and educational inequality</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Cambridge: Cambridge University Press, p.214.</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Smith, E. (2012).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Key Issues in Education and Social Justice</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London: SAGE.</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Thefamilyfoundation.co.uk. (2020).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The Family Foundation – The Family Foundation Wales</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Available at: https://www.thefamilyfoundation.co.uk/ [Accessed 25 Jan. 2020].</a:t>
            </a:r>
          </a:p>
          <a:p>
            <a:pPr>
              <a:lnSpc>
                <a:spcPct val="107000"/>
              </a:lnSpc>
              <a:spcAft>
                <a:spcPts val="8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White, J. (2010). </a:t>
            </a:r>
            <a:r>
              <a:rPr lang="en-GB" sz="1600" i="1" dirty="0">
                <a:solidFill>
                  <a:srgbClr val="000000"/>
                </a:solidFill>
                <a:latin typeface="Calibri" panose="020F0502020204030204" pitchFamily="34" charset="0"/>
                <a:ea typeface="Calibri" panose="020F0502020204030204" pitchFamily="34" charset="0"/>
                <a:cs typeface="Calibri" panose="020F0502020204030204" pitchFamily="34" charset="0"/>
              </a:rPr>
              <a:t>Natural Play – Philosophy &amp; Approach</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[online] Jan White Natural Play. Available at: https://janwhitenaturalplay.wordpress.com/natural-play-philosophy-approach/ [Accessed 23 Jan.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17160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25374</TotalTime>
  <Words>1951</Words>
  <Application>Microsoft Office PowerPoint</Application>
  <PresentationFormat>Custom</PresentationFormat>
  <Paragraphs>37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Nova Light</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roberts</dc:creator>
  <cp:lastModifiedBy>Sophie roberts</cp:lastModifiedBy>
  <cp:revision>65</cp:revision>
  <dcterms:created xsi:type="dcterms:W3CDTF">2020-01-18T17:00:07Z</dcterms:created>
  <dcterms:modified xsi:type="dcterms:W3CDTF">2020-02-11T16:50:06Z</dcterms:modified>
</cp:coreProperties>
</file>