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5C47"/>
    <a:srgbClr val="E4DA1A"/>
    <a:srgbClr val="BEEE0C"/>
    <a:srgbClr val="DCE6F2"/>
    <a:srgbClr val="F5E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31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87F2E-B4F5-411C-B904-8BAE6B881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CBDFCE-0DF8-BACC-408B-C08F26A321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4DC58-71BF-CDCA-511F-E724D1BC5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13DB-982C-7ACD-EC6C-DC0E7BBE3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3D914-0E21-488A-FA86-B7A096F7F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73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78C4-6CCC-B154-E9E1-316537CCD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5B715-FAD7-F125-8CB4-F9A8F229A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1973DA-B750-BF49-0A59-973AB47E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A0663-EE29-4850-A947-624718640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5B9D8-A3CB-E5EF-441A-0FE05E814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28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DF6B7-D582-ED54-0CD1-5552BBD81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14C0-4252-2201-0C42-9AD40D892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3FD3AC-D93B-5EAD-23AD-14D90131C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89B1B-2206-D204-7520-A4FCF08C6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C78D0-D4EA-EB99-8D15-4DD154955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162F3-22BB-C169-4038-F04EE1369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B7AFE-59B5-69A9-9F39-F484A6F29C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8A79D4-9A3D-06A5-2A87-5B6742ACB3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D1AF06-3622-7636-242A-654CCEA47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6074C0-2AD4-281A-C395-CBAC176D6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57F272-7C31-CD2C-23DA-D07F06DAE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03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4885B-BEAA-A01E-D98D-95FE96B70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F02121-C38B-F8C9-6941-078DCD9AD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78F06D-2310-2EB0-EEF4-12E4C65B0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772596-9442-2CB6-C5FB-11BC0F3E75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A8DA59-EB1B-813F-AA6D-435B5F60CB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5039A4-B0CA-1CD2-84F3-3AC3A3B5A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9B6DFB-BF1C-4010-038D-3F88FFDF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5853A2-22CF-D6CC-F756-CC10B123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1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393F2-DFBE-5814-C216-831FE6E9E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0A9246-AC1A-1830-32B9-7649E5F58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9C350-2CB8-856A-F008-FBE29BD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8AE1DC-0A5C-CE01-59D5-68A52631B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B830F1-F225-2EC7-C666-D6929A8DE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96B654-03F0-3D45-23C8-4C941A8F6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8DEE9-1C90-402F-5C97-A8EDD8219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33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E4EAB-0AA7-ED2B-7E9A-0BD0EBD09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586DE3-C9F7-9AF9-90FB-BD5489045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B56CD-878B-417D-413D-BCCF6C1860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B07CE0-061A-FD25-240C-D0EC6C484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C4F1C-BEC9-6E25-678E-D5CDBC684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3D3D5-DEF5-2028-AC65-4D4482B8E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21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BBF80-304D-77ED-33F2-AFBB14307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E680AD-2F68-ADAA-7F30-C8630173C3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33E621-866C-D750-0C67-20916C981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6E7C4A-1CB0-98C1-ECBF-6AE8E4D0F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177C53-A159-5C47-8D82-025CD8643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9F89F-E567-5852-C6CB-9C2AB2A21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386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BA81B-AD70-7894-8F92-B7B27724F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10808-21FF-DB6E-3F1E-E82E1E08E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E88B0-C3BF-5388-329F-09FB1BC56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71C9E2-D36F-87D9-411A-7BE47E2D6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DDC919-FD58-42DA-34E7-60A764D3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1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7B0007-5D0F-4C2E-E409-184F44D21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A3D1B8-ED76-DDBF-6469-36A3AE0CAB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B68EE-8981-A315-44FB-F20515E1A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79BC38-A02D-1FC4-E1B2-362CF76DA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F1E2C-A014-0EAE-C92C-C02366DDE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97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F5EFE6"/>
            </a:gs>
            <a:gs pos="67000">
              <a:srgbClr val="DCE6F2"/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F303F-2FED-136C-A60B-27F158CBA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A6E810-7287-2970-19A9-734481C76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8FC82-35F8-29BD-82C4-2C07F36881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1821B8-2978-411B-92DB-4AC589E71226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CBF78-0FD5-3ECB-C6AD-553CFD3454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8A51A-7CD4-C2F4-3428-541F021956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4D06D9-EA9C-4885-B5C1-AD2F31B54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702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oddler Puzzle Pieces Stock Illustrations – 89 Toddler Puzzle Pieces Stock  Illustrations, Vectors &amp; Clipart - Dreamstime">
            <a:extLst>
              <a:ext uri="{FF2B5EF4-FFF2-40B4-BE49-F238E27FC236}">
                <a16:creationId xmlns:a16="http://schemas.microsoft.com/office/drawing/2014/main" id="{81412303-62EF-3011-611A-001B9AC85D1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</a:blip>
          <a:stretch/>
        </p:blipFill>
        <p:spPr>
          <a:xfrm>
            <a:off x="1784555" y="-188304"/>
            <a:ext cx="8622890" cy="71893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6D418F-DECE-CB12-84C3-63D8198F6BCE}"/>
              </a:ext>
            </a:extLst>
          </p:cNvPr>
          <p:cNvSpPr txBox="1"/>
          <p:nvPr/>
        </p:nvSpPr>
        <p:spPr>
          <a:xfrm>
            <a:off x="3048000" y="2262718"/>
            <a:ext cx="6096000" cy="114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Understanding Isaac’s Development Using Erikson’s Psychosocial Theory</a:t>
            </a:r>
            <a:endParaRPr lang="en-GB" sz="2400" dirty="0">
              <a:solidFill>
                <a:srgbClr val="3E5C47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CC1119-770A-4F83-08DC-B9CBEF85AE64}"/>
              </a:ext>
            </a:extLst>
          </p:cNvPr>
          <p:cNvSpPr txBox="1"/>
          <p:nvPr/>
        </p:nvSpPr>
        <p:spPr>
          <a:xfrm>
            <a:off x="3048000" y="5727291"/>
            <a:ext cx="6096000" cy="889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2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Name</a:t>
            </a:r>
            <a:r>
              <a:rPr lang="en-GB" sz="1200" dirty="0">
                <a:solidFill>
                  <a:srgbClr val="3E5C47"/>
                </a:solidFill>
                <a:latin typeface="Arial" panose="020B0604020202020204" pitchFamily="34" charset="0"/>
              </a:rPr>
              <a:t>: Aqsa Ejaz</a:t>
            </a:r>
          </a:p>
          <a:p>
            <a:pPr algn="ctr">
              <a:lnSpc>
                <a:spcPct val="150000"/>
              </a:lnSpc>
            </a:pPr>
            <a:r>
              <a:rPr lang="en-GB" sz="12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Student Nu</a:t>
            </a:r>
            <a:r>
              <a:rPr lang="en-GB" sz="1200" dirty="0">
                <a:solidFill>
                  <a:srgbClr val="3E5C47"/>
                </a:solidFill>
                <a:latin typeface="Arial" panose="020B0604020202020204" pitchFamily="34" charset="0"/>
              </a:rPr>
              <a:t>mber:</a:t>
            </a:r>
          </a:p>
          <a:p>
            <a:pPr algn="ctr">
              <a:lnSpc>
                <a:spcPct val="150000"/>
              </a:lnSpc>
            </a:pPr>
            <a:r>
              <a:rPr lang="en-GB" sz="12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Module</a:t>
            </a:r>
            <a:r>
              <a:rPr lang="en-GB" sz="1200" dirty="0">
                <a:solidFill>
                  <a:srgbClr val="3E5C47"/>
                </a:solidFill>
                <a:latin typeface="Arial" panose="020B060402020202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6264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4E70D8-C402-FA0E-992A-50B605339A71}"/>
              </a:ext>
            </a:extLst>
          </p:cNvPr>
          <p:cNvSpPr txBox="1"/>
          <p:nvPr/>
        </p:nvSpPr>
        <p:spPr>
          <a:xfrm>
            <a:off x="835742" y="1667752"/>
            <a:ext cx="6096000" cy="1524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happens in stages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and social growth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Ages 3 – 5: Initiative vs Guilt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Confidence, independence and encouragement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037952-8EF6-692F-55ED-3A9EA64B9C6C}"/>
              </a:ext>
            </a:extLst>
          </p:cNvPr>
          <p:cNvSpPr txBox="1"/>
          <p:nvPr/>
        </p:nvSpPr>
        <p:spPr>
          <a:xfrm>
            <a:off x="835742" y="4486279"/>
            <a:ext cx="6096000" cy="340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b="0" i="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(Erikson, 1963)</a:t>
            </a:r>
            <a:endParaRPr lang="en-GB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BDE46A-E1FB-7D20-57E0-6BEF30A4E936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Erikson’s Psychosocial Theory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ABF3D9-BE9E-6F20-4A33-91FB78F3FCD1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23,986 Child's Brain Development Royalty-Free Images, Stock Photos &amp;  Pictures | Shutterstock">
            <a:extLst>
              <a:ext uri="{FF2B5EF4-FFF2-40B4-BE49-F238E27FC236}">
                <a16:creationId xmlns:a16="http://schemas.microsoft.com/office/drawing/2014/main" id="{79514479-B9BE-C3D0-8BDF-2DA9B3EA75B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b="11032"/>
          <a:stretch>
            <a:fillRect/>
          </a:stretch>
        </p:blipFill>
        <p:spPr>
          <a:xfrm>
            <a:off x="5948516" y="1588137"/>
            <a:ext cx="5643047" cy="368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2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F9053-D3BB-BEF8-7CE2-236C4334E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oy Sitting Upset: Over 2,150 Royalty-Free Licensable Stock Illustrations &amp;  Drawings | Shutterstock">
            <a:extLst>
              <a:ext uri="{FF2B5EF4-FFF2-40B4-BE49-F238E27FC236}">
                <a16:creationId xmlns:a16="http://schemas.microsoft.com/office/drawing/2014/main" id="{89A3708C-367C-E214-E0DE-ABF01679095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/>
        </p:blipFill>
        <p:spPr>
          <a:xfrm>
            <a:off x="2149042" y="923844"/>
            <a:ext cx="9565399" cy="52290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18679D8-6556-FE40-67B2-5D9A33343ADE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Why Erikson’s Theory is Useful?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8855671-CD37-025D-AC74-F92457A7A7B3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FB18544-DCD2-E9BE-C8A3-7C055EFF233D}"/>
              </a:ext>
            </a:extLst>
          </p:cNvPr>
          <p:cNvSpPr txBox="1"/>
          <p:nvPr/>
        </p:nvSpPr>
        <p:spPr>
          <a:xfrm>
            <a:off x="776748" y="1531740"/>
            <a:ext cx="6096000" cy="2262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Isaac: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ý"/>
            </a:pPr>
            <a:r>
              <a:rPr lang="en-GB" sz="1600" b="0" i="0" dirty="0">
                <a:solidFill>
                  <a:srgbClr val="3E5C47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avoids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 group play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ý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becomes upset </a:t>
            </a:r>
            <a:r>
              <a:rPr lang="en-GB" sz="1600" b="0" i="0" dirty="0">
                <a:solidFill>
                  <a:srgbClr val="3E5C47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separating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 from mother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ý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has language </a:t>
            </a:r>
            <a:r>
              <a:rPr lang="en-GB" sz="1600" b="0" i="0" dirty="0">
                <a:solidFill>
                  <a:srgbClr val="3E5C47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delays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ý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struggles with </a:t>
            </a:r>
            <a:r>
              <a:rPr lang="en-GB" sz="1600" b="0" i="0" dirty="0">
                <a:solidFill>
                  <a:srgbClr val="3E5C47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confidence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ý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is </a:t>
            </a:r>
            <a:r>
              <a:rPr lang="en-GB" sz="1600" b="0" i="0" dirty="0">
                <a:solidFill>
                  <a:srgbClr val="3E5C47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quiet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 and withdrawn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1FA7AC-5100-78AF-6662-FF2FDCD8F45D}"/>
              </a:ext>
            </a:extLst>
          </p:cNvPr>
          <p:cNvSpPr txBox="1"/>
          <p:nvPr/>
        </p:nvSpPr>
        <p:spPr>
          <a:xfrm>
            <a:off x="835742" y="4486279"/>
            <a:ext cx="6096000" cy="33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(Berk, 2018)</a:t>
            </a:r>
            <a:endParaRPr lang="en-GB" sz="10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32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D2A4AF-CF8F-89C0-6AA7-E7957C541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appy family silhouette family clip art parents and children vector  illustration | Premium AI-generated vector">
            <a:extLst>
              <a:ext uri="{FF2B5EF4-FFF2-40B4-BE49-F238E27FC236}">
                <a16:creationId xmlns:a16="http://schemas.microsoft.com/office/drawing/2014/main" id="{9D53E29C-EADC-346A-2DA6-9E67C66998D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/>
        </p:blipFill>
        <p:spPr>
          <a:xfrm>
            <a:off x="3285203" y="1043176"/>
            <a:ext cx="5621594" cy="56215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2B6F74-65C7-F71B-B4B8-6D30C2B37DA7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Factors Affecting Isaac’s Development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AE91098-CE6D-0484-E2BA-9832ADB30F04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A76B6C2-216F-E91C-8D4F-ED560D584DD0}"/>
              </a:ext>
            </a:extLst>
          </p:cNvPr>
          <p:cNvSpPr txBox="1"/>
          <p:nvPr/>
        </p:nvSpPr>
        <p:spPr>
          <a:xfrm>
            <a:off x="1253613" y="2921753"/>
            <a:ext cx="3588774" cy="1524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Mother has </a:t>
            </a: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post-natal depression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Limited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social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 support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Recent move 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to London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1D2B1-955E-F699-BE9D-36939A2AA4C7}"/>
              </a:ext>
            </a:extLst>
          </p:cNvPr>
          <p:cNvSpPr txBox="1"/>
          <p:nvPr/>
        </p:nvSpPr>
        <p:spPr>
          <a:xfrm>
            <a:off x="565351" y="5894439"/>
            <a:ext cx="6096000" cy="33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(Bowlby, 1988)</a:t>
            </a:r>
            <a:endParaRPr lang="en-GB" sz="10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91EDCE-8FDE-1C1F-F690-5A09325C304B}"/>
              </a:ext>
            </a:extLst>
          </p:cNvPr>
          <p:cNvSpPr txBox="1"/>
          <p:nvPr/>
        </p:nvSpPr>
        <p:spPr>
          <a:xfrm>
            <a:off x="565351" y="1372900"/>
            <a:ext cx="4429436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Family Factors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FAF621-0339-784E-6CB0-28236C5566EC}"/>
              </a:ext>
            </a:extLst>
          </p:cNvPr>
          <p:cNvSpPr txBox="1"/>
          <p:nvPr/>
        </p:nvSpPr>
        <p:spPr>
          <a:xfrm>
            <a:off x="7197213" y="1372900"/>
            <a:ext cx="4429436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Child Factors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93EA86-2800-D4CF-9887-BF7D9B0EF1C5}"/>
              </a:ext>
            </a:extLst>
          </p:cNvPr>
          <p:cNvSpPr txBox="1"/>
          <p:nvPr/>
        </p:nvSpPr>
        <p:spPr>
          <a:xfrm>
            <a:off x="7617544" y="2921753"/>
            <a:ext cx="3588774" cy="1154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Disrupted</a:t>
            </a: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</a:rPr>
              <a:t> </a:t>
            </a: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childcare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Limited 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soci</a:t>
            </a: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</a:rPr>
              <a:t>al </a:t>
            </a: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interaction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Em</a:t>
            </a: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otional difficulties</a:t>
            </a:r>
            <a:endParaRPr lang="en-GB" sz="1600" b="1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79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6A8E8-4CEA-C606-6BBA-E0ED1C0B0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EAFEC58-1BA2-10E5-E0C7-9C10C4C6777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3000"/>
          </a:blip>
          <a:stretch/>
        </p:blipFill>
        <p:spPr>
          <a:xfrm>
            <a:off x="914403" y="883947"/>
            <a:ext cx="10504825" cy="55150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837EB5-FFA0-5BB5-0F41-9F049F13B862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Nature and Nurture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E8118C9-AAAD-AE98-8B3D-9542686EFC82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93BA595-835E-49EF-F981-8A8D11EA12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646112"/>
              </p:ext>
            </p:extLst>
          </p:nvPr>
        </p:nvGraphicFramePr>
        <p:xfrm>
          <a:off x="2857909" y="3519128"/>
          <a:ext cx="6246762" cy="2059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3381">
                  <a:extLst>
                    <a:ext uri="{9D8B030D-6E8A-4147-A177-3AD203B41FA5}">
                      <a16:colId xmlns:a16="http://schemas.microsoft.com/office/drawing/2014/main" val="1421013920"/>
                    </a:ext>
                  </a:extLst>
                </a:gridCol>
                <a:gridCol w="3123381">
                  <a:extLst>
                    <a:ext uri="{9D8B030D-6E8A-4147-A177-3AD203B41FA5}">
                      <a16:colId xmlns:a16="http://schemas.microsoft.com/office/drawing/2014/main" val="484888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NATURE</a:t>
                      </a:r>
                    </a:p>
                  </a:txBody>
                  <a:tcPr anchor="ctr">
                    <a:solidFill>
                      <a:srgbClr val="3E5C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NURTURE</a:t>
                      </a:r>
                    </a:p>
                  </a:txBody>
                  <a:tcPr anchor="ctr">
                    <a:solidFill>
                      <a:srgbClr val="3E5C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50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Parenting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1448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Emotional sensitivity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interaction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9144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Childcare experience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240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Emotional environment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986806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1D76BEF-54B7-F686-C8F6-A6C7398C8206}"/>
              </a:ext>
            </a:extLst>
          </p:cNvPr>
          <p:cNvSpPr txBox="1"/>
          <p:nvPr/>
        </p:nvSpPr>
        <p:spPr>
          <a:xfrm>
            <a:off x="9886332" y="6100179"/>
            <a:ext cx="1970723" cy="33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(Bee and Boyd, 2020)</a:t>
            </a:r>
            <a:endParaRPr lang="en-GB" sz="10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77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A3D96-B053-5C4D-135D-592FC5DB1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39B5BFA-8AC9-075B-8C69-CD5C42D0A5EB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Support Plan for Isaac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A29631C-C685-E261-CCA2-73BA968643DF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016C0D41-5402-3689-E912-B177D4F9477A}"/>
              </a:ext>
            </a:extLst>
          </p:cNvPr>
          <p:cNvSpPr txBox="1"/>
          <p:nvPr/>
        </p:nvSpPr>
        <p:spPr>
          <a:xfrm>
            <a:off x="825909" y="1438602"/>
            <a:ext cx="6096000" cy="1524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Emotional Support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key worker 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relationship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emotional regulation support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positive praise and encouragement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AC8729-6A19-8B49-AF70-58912D8C3415}"/>
              </a:ext>
            </a:extLst>
          </p:cNvPr>
          <p:cNvSpPr txBox="1"/>
          <p:nvPr/>
        </p:nvSpPr>
        <p:spPr>
          <a:xfrm>
            <a:off x="825909" y="6088971"/>
            <a:ext cx="1857649" cy="33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(Bronfenbrenner, 1979)</a:t>
            </a:r>
          </a:p>
        </p:txBody>
      </p:sp>
      <p:pic>
        <p:nvPicPr>
          <p:cNvPr id="8" name="Picture 7" descr="62,100+ Child And Adult Playing Stock Illustrations, Royalty-Free Vector  Graphics &amp; Clip Art - iStock">
            <a:extLst>
              <a:ext uri="{FF2B5EF4-FFF2-40B4-BE49-F238E27FC236}">
                <a16:creationId xmlns:a16="http://schemas.microsoft.com/office/drawing/2014/main" id="{7C99C225-9573-06FE-D20A-C261BC95AE2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/>
        </p:blipFill>
        <p:spPr>
          <a:xfrm>
            <a:off x="6400802" y="1930714"/>
            <a:ext cx="4965289" cy="34886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405C71-986B-2E7C-959E-1164D7CB523F}"/>
              </a:ext>
            </a:extLst>
          </p:cNvPr>
          <p:cNvSpPr txBox="1"/>
          <p:nvPr/>
        </p:nvSpPr>
        <p:spPr>
          <a:xfrm>
            <a:off x="825909" y="3198925"/>
            <a:ext cx="6096000" cy="1893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Learning </a:t>
            </a: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Support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play-based learning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language-rich 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activities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support for mother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multi-agency </a:t>
            </a:r>
            <a:r>
              <a:rPr lang="en-GB" sz="1600" b="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working</a:t>
            </a:r>
          </a:p>
        </p:txBody>
      </p:sp>
    </p:spTree>
    <p:extLst>
      <p:ext uri="{BB962C8B-B14F-4D97-AF65-F5344CB8AC3E}">
        <p14:creationId xmlns:p14="http://schemas.microsoft.com/office/powerpoint/2010/main" val="295347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1D6C1-AA96-7357-32C7-E90185BD7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CD09FAF-AE6B-8215-C7F4-AE9EAABB856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A0424C9-E94C-1E16-924E-EEC55992E3F4}"/>
              </a:ext>
            </a:extLst>
          </p:cNvPr>
          <p:cNvSpPr txBox="1"/>
          <p:nvPr/>
        </p:nvSpPr>
        <p:spPr>
          <a:xfrm>
            <a:off x="2059858" y="267553"/>
            <a:ext cx="7934632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Strengths and Limitations of Erikson’s Theory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B62EB79-1F7F-1E15-2764-904DC33AA481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513D4DC-A170-D470-0EB3-0EBC65CD7263}"/>
              </a:ext>
            </a:extLst>
          </p:cNvPr>
          <p:cNvSpPr txBox="1"/>
          <p:nvPr/>
        </p:nvSpPr>
        <p:spPr>
          <a:xfrm>
            <a:off x="825909" y="1904993"/>
            <a:ext cx="6096000" cy="1524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Strengths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focuses on emotional development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useful in early years practice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explains confidence and social behaviour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8EB915-3926-6919-2B31-AA974B2C0F48}"/>
              </a:ext>
            </a:extLst>
          </p:cNvPr>
          <p:cNvSpPr txBox="1"/>
          <p:nvPr/>
        </p:nvSpPr>
        <p:spPr>
          <a:xfrm>
            <a:off x="825909" y="6088971"/>
            <a:ext cx="1857649" cy="33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(Shaffer and Kipp, 2014)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7680ED-B531-88BD-ACA5-732C9D43D9AE}"/>
              </a:ext>
            </a:extLst>
          </p:cNvPr>
          <p:cNvSpPr txBox="1"/>
          <p:nvPr/>
        </p:nvSpPr>
        <p:spPr>
          <a:xfrm>
            <a:off x="7747819" y="4245077"/>
            <a:ext cx="6096000" cy="1524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b="1" dirty="0">
                <a:solidFill>
                  <a:srgbClr val="3E5C47"/>
                </a:solidFill>
                <a:latin typeface="Arial" panose="020B0604020202020204" pitchFamily="34" charset="0"/>
              </a:rPr>
              <a:t>Limitations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×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</a:rPr>
              <a:t>stages may be too general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×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</a:rPr>
              <a:t>children develop differently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×"/>
            </a:pPr>
            <a:r>
              <a:rPr lang="en-GB" sz="1600" dirty="0">
                <a:solidFill>
                  <a:srgbClr val="3E5C47"/>
                </a:solidFill>
                <a:latin typeface="Arial" panose="020B0604020202020204" pitchFamily="34" charset="0"/>
              </a:rPr>
              <a:t>culture and family differences matter</a:t>
            </a: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795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94DBA-3E04-1372-0834-C83494082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126EF3-23C7-80E5-976A-BA55F30D3A7A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Conclusion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41EE520-5F8B-523E-B467-CAD9F751331C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E859480-D694-C7E9-8248-B7794D2E40C4}"/>
              </a:ext>
            </a:extLst>
          </p:cNvPr>
          <p:cNvSpPr txBox="1"/>
          <p:nvPr/>
        </p:nvSpPr>
        <p:spPr>
          <a:xfrm>
            <a:off x="757084" y="1949879"/>
            <a:ext cx="5118305" cy="2262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Isaac’s experiences affect his </a:t>
            </a: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emotional and social development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Erikson’s theory helps explain his behaviour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Early support </a:t>
            </a: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can improve confidence and wellbeing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Multi-agency support </a:t>
            </a: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is important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965D0A-5B77-B8E7-05EA-EF0262A7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/>
        </p:blipFill>
        <p:spPr>
          <a:xfrm>
            <a:off x="5875389" y="2841983"/>
            <a:ext cx="5829300" cy="353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E8F30-67D0-5CD6-D13B-772F2A773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1533C1-3356-F958-BFEA-F15B51A7E4BB}"/>
              </a:ext>
            </a:extLst>
          </p:cNvPr>
          <p:cNvSpPr txBox="1"/>
          <p:nvPr/>
        </p:nvSpPr>
        <p:spPr>
          <a:xfrm>
            <a:off x="3048000" y="306097"/>
            <a:ext cx="6096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References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828DFFA-17A1-8E6C-52DF-3DAF733532F8}"/>
              </a:ext>
            </a:extLst>
          </p:cNvPr>
          <p:cNvCxnSpPr/>
          <p:nvPr/>
        </p:nvCxnSpPr>
        <p:spPr>
          <a:xfrm>
            <a:off x="3441290" y="963561"/>
            <a:ext cx="5171768" cy="0"/>
          </a:xfrm>
          <a:prstGeom prst="line">
            <a:avLst/>
          </a:prstGeom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0AADE27-02FF-837F-5EBE-3DC97E26E5F4}"/>
              </a:ext>
            </a:extLst>
          </p:cNvPr>
          <p:cNvSpPr txBox="1"/>
          <p:nvPr/>
        </p:nvSpPr>
        <p:spPr>
          <a:xfrm>
            <a:off x="535857" y="1785109"/>
            <a:ext cx="11120285" cy="4109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Bee, H. and Boyd, D. (2020) The Developing Child. 14th edn. Harlow: Pearson.</a:t>
            </a:r>
          </a:p>
          <a:p>
            <a:pPr algn="l">
              <a:lnSpc>
                <a:spcPct val="150000"/>
              </a:lnSpc>
              <a:buNone/>
            </a:pP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Berk, L. (2018) Development Through the Lifespan. 7th edn. Harlow: Pearson.</a:t>
            </a:r>
          </a:p>
          <a:p>
            <a:pPr algn="l">
              <a:lnSpc>
                <a:spcPct val="150000"/>
              </a:lnSpc>
              <a:buNone/>
            </a:pP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Bowlby, J. (1988) A Secure Base: Parent-Child Attachment and Healthy Human Development. London: Routledge.</a:t>
            </a:r>
          </a:p>
          <a:p>
            <a:pPr algn="l">
              <a:lnSpc>
                <a:spcPct val="150000"/>
              </a:lnSpc>
              <a:buNone/>
            </a:pP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Bronfenbrenner, U. (1979) The Ecology of Human Development. Cambridge, MA: Harvard University Press.</a:t>
            </a:r>
          </a:p>
          <a:p>
            <a:pPr algn="l">
              <a:lnSpc>
                <a:spcPct val="150000"/>
              </a:lnSpc>
              <a:buNone/>
            </a:pP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Erikson, E.H. (1963) Childhood and Society. 2nd edn. New York: Norton.</a:t>
            </a:r>
          </a:p>
          <a:p>
            <a:pPr algn="l">
              <a:lnSpc>
                <a:spcPct val="150000"/>
              </a:lnSpc>
              <a:buNone/>
            </a:pPr>
            <a:endParaRPr lang="en-GB" sz="1600" i="0" dirty="0">
              <a:solidFill>
                <a:srgbClr val="3E5C47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en-GB" sz="1600" i="0" dirty="0">
                <a:solidFill>
                  <a:srgbClr val="3E5C47"/>
                </a:solidFill>
                <a:effectLst/>
                <a:latin typeface="Arial" panose="020B0604020202020204" pitchFamily="34" charset="0"/>
              </a:rPr>
              <a:t>Shaffer, D. and Kipp, K. (2014) Developmental Psychology: Childhood and Adolescence. 9th edn. Belmont: Wadsworth.</a:t>
            </a:r>
          </a:p>
        </p:txBody>
      </p:sp>
    </p:spTree>
    <p:extLst>
      <p:ext uri="{BB962C8B-B14F-4D97-AF65-F5344CB8AC3E}">
        <p14:creationId xmlns:p14="http://schemas.microsoft.com/office/powerpoint/2010/main" val="88113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362</Words>
  <Application>Microsoft Office PowerPoint</Application>
  <PresentationFormat>Widescreen</PresentationFormat>
  <Paragraphs>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Iqra Wajid</dc:creator>
  <cp:lastModifiedBy>Iqra Wajid</cp:lastModifiedBy>
  <cp:revision>1</cp:revision>
  <dcterms:created xsi:type="dcterms:W3CDTF">2026-05-20T21:57:07Z</dcterms:created>
  <dcterms:modified xsi:type="dcterms:W3CDTF">2026-05-21T20:48:33Z</dcterms:modified>
</cp:coreProperties>
</file>