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handoutMasterIdLst>
    <p:handoutMasterId r:id="rId65"/>
  </p:handoutMasterIdLst>
  <p:sldIdLst>
    <p:sldId id="260" r:id="rId5"/>
    <p:sldId id="256" r:id="rId6"/>
    <p:sldId id="371" r:id="rId7"/>
    <p:sldId id="309" r:id="rId8"/>
    <p:sldId id="289" r:id="rId9"/>
    <p:sldId id="372" r:id="rId10"/>
    <p:sldId id="373" r:id="rId11"/>
    <p:sldId id="314" r:id="rId12"/>
    <p:sldId id="315" r:id="rId13"/>
    <p:sldId id="355" r:id="rId14"/>
    <p:sldId id="335" r:id="rId15"/>
    <p:sldId id="356" r:id="rId16"/>
    <p:sldId id="336" r:id="rId17"/>
    <p:sldId id="337" r:id="rId18"/>
    <p:sldId id="350" r:id="rId19"/>
    <p:sldId id="386" r:id="rId20"/>
    <p:sldId id="387" r:id="rId21"/>
    <p:sldId id="338" r:id="rId22"/>
    <p:sldId id="287" r:id="rId23"/>
    <p:sldId id="295" r:id="rId24"/>
    <p:sldId id="353" r:id="rId25"/>
    <p:sldId id="294" r:id="rId26"/>
    <p:sldId id="385" r:id="rId27"/>
    <p:sldId id="379" r:id="rId28"/>
    <p:sldId id="339" r:id="rId29"/>
    <p:sldId id="285" r:id="rId30"/>
    <p:sldId id="269" r:id="rId31"/>
    <p:sldId id="271" r:id="rId32"/>
    <p:sldId id="272" r:id="rId33"/>
    <p:sldId id="273" r:id="rId34"/>
    <p:sldId id="357" r:id="rId35"/>
    <p:sldId id="290" r:id="rId36"/>
    <p:sldId id="380" r:id="rId37"/>
    <p:sldId id="365" r:id="rId38"/>
    <p:sldId id="274" r:id="rId39"/>
    <p:sldId id="276" r:id="rId40"/>
    <p:sldId id="333" r:id="rId41"/>
    <p:sldId id="277" r:id="rId42"/>
    <p:sldId id="382" r:id="rId43"/>
    <p:sldId id="374" r:id="rId44"/>
    <p:sldId id="278" r:id="rId45"/>
    <p:sldId id="368" r:id="rId46"/>
    <p:sldId id="366" r:id="rId47"/>
    <p:sldId id="367" r:id="rId48"/>
    <p:sldId id="279" r:id="rId49"/>
    <p:sldId id="280" r:id="rId50"/>
    <p:sldId id="281" r:id="rId51"/>
    <p:sldId id="282" r:id="rId52"/>
    <p:sldId id="283" r:id="rId53"/>
    <p:sldId id="284" r:id="rId54"/>
    <p:sldId id="383" r:id="rId55"/>
    <p:sldId id="378" r:id="rId56"/>
    <p:sldId id="359" r:id="rId57"/>
    <p:sldId id="334" r:id="rId58"/>
    <p:sldId id="332" r:id="rId59"/>
    <p:sldId id="331" r:id="rId60"/>
    <p:sldId id="326" r:id="rId61"/>
    <p:sldId id="384" r:id="rId62"/>
    <p:sldId id="33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F10358-6F80-5E05-9D33-314D50E77E42}" v="2" dt="2023-03-13T11:44:43.675"/>
    <p1510:client id="{9DD8969B-E42F-48D1-A7D2-26CB889B41AE}" v="1" dt="2023-03-13T09:13:37.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85343" autoAdjust="0"/>
  </p:normalViewPr>
  <p:slideViewPr>
    <p:cSldViewPr>
      <p:cViewPr varScale="1">
        <p:scale>
          <a:sx n="79" d="100"/>
          <a:sy n="79" d="100"/>
        </p:scale>
        <p:origin x="1380" y="57"/>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ac63fa33-6124-48d0-9978-55082d96bee9" providerId="ADAL" clId="{9DD8969B-E42F-48D1-A7D2-26CB889B41AE}"/>
    <pc:docChg chg="custSel addSld delSld modSld sldOrd">
      <pc:chgData name="Deborah Jenkins" userId="ac63fa33-6124-48d0-9978-55082d96bee9" providerId="ADAL" clId="{9DD8969B-E42F-48D1-A7D2-26CB889B41AE}" dt="2023-03-13T09:20:58.473" v="14" actId="47"/>
      <pc:docMkLst>
        <pc:docMk/>
      </pc:docMkLst>
      <pc:sldChg chg="modSp add mod ord setBg">
        <pc:chgData name="Deborah Jenkins" userId="ac63fa33-6124-48d0-9978-55082d96bee9" providerId="ADAL" clId="{9DD8969B-E42F-48D1-A7D2-26CB889B41AE}" dt="2023-03-13T09:14:39.890" v="4" actId="1076"/>
        <pc:sldMkLst>
          <pc:docMk/>
          <pc:sldMk cId="2663508472" sldId="289"/>
        </pc:sldMkLst>
        <pc:spChg chg="mod">
          <ac:chgData name="Deborah Jenkins" userId="ac63fa33-6124-48d0-9978-55082d96bee9" providerId="ADAL" clId="{9DD8969B-E42F-48D1-A7D2-26CB889B41AE}" dt="2023-03-13T09:14:35.716" v="3" actId="1076"/>
          <ac:spMkLst>
            <pc:docMk/>
            <pc:sldMk cId="2663508472" sldId="289"/>
            <ac:spMk id="2" creationId="{00000000-0000-0000-0000-000000000000}"/>
          </ac:spMkLst>
        </pc:spChg>
        <pc:spChg chg="mod">
          <ac:chgData name="Deborah Jenkins" userId="ac63fa33-6124-48d0-9978-55082d96bee9" providerId="ADAL" clId="{9DD8969B-E42F-48D1-A7D2-26CB889B41AE}" dt="2023-03-13T09:14:39.890" v="4" actId="1076"/>
          <ac:spMkLst>
            <pc:docMk/>
            <pc:sldMk cId="2663508472" sldId="289"/>
            <ac:spMk id="3" creationId="{00000000-0000-0000-0000-000000000000}"/>
          </ac:spMkLst>
        </pc:spChg>
      </pc:sldChg>
      <pc:sldChg chg="del">
        <pc:chgData name="Deborah Jenkins" userId="ac63fa33-6124-48d0-9978-55082d96bee9" providerId="ADAL" clId="{9DD8969B-E42F-48D1-A7D2-26CB889B41AE}" dt="2023-03-13T09:20:55.235" v="13" actId="47"/>
        <pc:sldMkLst>
          <pc:docMk/>
          <pc:sldMk cId="3282813579" sldId="299"/>
        </pc:sldMkLst>
      </pc:sldChg>
      <pc:sldChg chg="delSp mod">
        <pc:chgData name="Deborah Jenkins" userId="ac63fa33-6124-48d0-9978-55082d96bee9" providerId="ADAL" clId="{9DD8969B-E42F-48D1-A7D2-26CB889B41AE}" dt="2023-03-13T09:18:13.031" v="5" actId="478"/>
        <pc:sldMkLst>
          <pc:docMk/>
          <pc:sldMk cId="0" sldId="353"/>
        </pc:sldMkLst>
        <pc:spChg chg="del">
          <ac:chgData name="Deborah Jenkins" userId="ac63fa33-6124-48d0-9978-55082d96bee9" providerId="ADAL" clId="{9DD8969B-E42F-48D1-A7D2-26CB889B41AE}" dt="2023-03-13T09:18:13.031" v="5" actId="478"/>
          <ac:spMkLst>
            <pc:docMk/>
            <pc:sldMk cId="0" sldId="353"/>
            <ac:spMk id="9" creationId="{9341DA69-9E79-BE4A-8911-062C5F2888B9}"/>
          </ac:spMkLst>
        </pc:spChg>
      </pc:sldChg>
      <pc:sldChg chg="ord">
        <pc:chgData name="Deborah Jenkins" userId="ac63fa33-6124-48d0-9978-55082d96bee9" providerId="ADAL" clId="{9DD8969B-E42F-48D1-A7D2-26CB889B41AE}" dt="2023-03-13T09:19:00.040" v="10"/>
        <pc:sldMkLst>
          <pc:docMk/>
          <pc:sldMk cId="0" sldId="356"/>
        </pc:sldMkLst>
      </pc:sldChg>
      <pc:sldChg chg="del">
        <pc:chgData name="Deborah Jenkins" userId="ac63fa33-6124-48d0-9978-55082d96bee9" providerId="ADAL" clId="{9DD8969B-E42F-48D1-A7D2-26CB889B41AE}" dt="2023-03-13T09:20:58.473" v="14" actId="47"/>
        <pc:sldMkLst>
          <pc:docMk/>
          <pc:sldMk cId="4247043268" sldId="381"/>
        </pc:sldMkLst>
      </pc:sldChg>
      <pc:sldChg chg="del">
        <pc:chgData name="Deborah Jenkins" userId="ac63fa33-6124-48d0-9978-55082d96bee9" providerId="ADAL" clId="{9DD8969B-E42F-48D1-A7D2-26CB889B41AE}" dt="2023-03-13T09:18:34.531" v="6" actId="47"/>
        <pc:sldMkLst>
          <pc:docMk/>
          <pc:sldMk cId="532096398" sldId="388"/>
        </pc:sldMkLst>
      </pc:sldChg>
      <pc:sldChg chg="del">
        <pc:chgData name="Deborah Jenkins" userId="ac63fa33-6124-48d0-9978-55082d96bee9" providerId="ADAL" clId="{9DD8969B-E42F-48D1-A7D2-26CB889B41AE}" dt="2023-03-13T09:20:21.240" v="11" actId="47"/>
        <pc:sldMkLst>
          <pc:docMk/>
          <pc:sldMk cId="2519489755" sldId="389"/>
        </pc:sldMkLst>
      </pc:sldChg>
      <pc:sldChg chg="del">
        <pc:chgData name="Deborah Jenkins" userId="ac63fa33-6124-48d0-9978-55082d96bee9" providerId="ADAL" clId="{9DD8969B-E42F-48D1-A7D2-26CB889B41AE}" dt="2023-03-13T09:20:22.712" v="12" actId="47"/>
        <pc:sldMkLst>
          <pc:docMk/>
          <pc:sldMk cId="1044948065" sldId="390"/>
        </pc:sldMkLst>
      </pc:sldChg>
    </pc:docChg>
  </pc:docChgLst>
  <pc:docChgLst>
    <pc:chgData name="Deborah Jenkins" userId="S::deborah.jenkins@uwtsd.ac.uk::3cd02ba5-e528-4585-978d-4fde2b47730a" providerId="AD" clId="Web-{5AF10358-6F80-5E05-9D33-314D50E77E42}"/>
    <pc:docChg chg="modSld">
      <pc:chgData name="Deborah Jenkins" userId="S::deborah.jenkins@uwtsd.ac.uk::3cd02ba5-e528-4585-978d-4fde2b47730a" providerId="AD" clId="Web-{5AF10358-6F80-5E05-9D33-314D50E77E42}" dt="2023-03-13T11:44:41.862" v="0" actId="20577"/>
      <pc:docMkLst>
        <pc:docMk/>
      </pc:docMkLst>
      <pc:sldChg chg="modSp">
        <pc:chgData name="Deborah Jenkins" userId="S::deborah.jenkins@uwtsd.ac.uk::3cd02ba5-e528-4585-978d-4fde2b47730a" providerId="AD" clId="Web-{5AF10358-6F80-5E05-9D33-314D50E77E42}" dt="2023-03-13T11:44:41.862" v="0" actId="20577"/>
        <pc:sldMkLst>
          <pc:docMk/>
          <pc:sldMk cId="3159857258" sldId="260"/>
        </pc:sldMkLst>
        <pc:spChg chg="mod">
          <ac:chgData name="Deborah Jenkins" userId="S::deborah.jenkins@uwtsd.ac.uk::3cd02ba5-e528-4585-978d-4fde2b47730a" providerId="AD" clId="Web-{5AF10358-6F80-5E05-9D33-314D50E77E42}" dt="2023-03-13T11:44:41.862" v="0" actId="20577"/>
          <ac:spMkLst>
            <pc:docMk/>
            <pc:sldMk cId="3159857258" sldId="260"/>
            <ac:spMk id="3"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svg"/><Relationship Id="rId1" Type="http://schemas.openxmlformats.org/officeDocument/2006/relationships/image" Target="../media/image63.png"/><Relationship Id="rId4" Type="http://schemas.openxmlformats.org/officeDocument/2006/relationships/image" Target="../media/image6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svg"/><Relationship Id="rId1" Type="http://schemas.openxmlformats.org/officeDocument/2006/relationships/image" Target="../media/image63.png"/><Relationship Id="rId4" Type="http://schemas.openxmlformats.org/officeDocument/2006/relationships/image" Target="../media/image6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883727D4-FDE8-4DC8-B6BF-64B77DEC809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5765480-33EF-45E2-9F31-43A3545D2224}">
      <dgm:prSet custT="1"/>
      <dgm:spPr/>
      <dgm:t>
        <a:bodyPr/>
        <a:lstStyle/>
        <a:p>
          <a:r>
            <a:rPr lang="en-GB" sz="2000" b="1" dirty="0">
              <a:solidFill>
                <a:schemeClr val="tx1"/>
              </a:solidFill>
            </a:rPr>
            <a:t>Serve fresh, appealing food in a unique setting that offers a strong sense of location either by style or menu</a:t>
          </a:r>
          <a:endParaRPr lang="en-US" sz="2000" b="1" dirty="0">
            <a:solidFill>
              <a:schemeClr val="tx1"/>
            </a:solidFill>
          </a:endParaRPr>
        </a:p>
      </dgm:t>
    </dgm:pt>
    <dgm:pt modelId="{501F495B-EE44-417F-9BB7-9C9E084EF344}" type="parTrans" cxnId="{BB836159-763E-4054-9D78-8B0440899AC9}">
      <dgm:prSet/>
      <dgm:spPr/>
      <dgm:t>
        <a:bodyPr/>
        <a:lstStyle/>
        <a:p>
          <a:endParaRPr lang="en-US"/>
        </a:p>
      </dgm:t>
    </dgm:pt>
    <dgm:pt modelId="{967BE672-73D5-4C13-B5C2-7CBEF70EF84C}" type="sibTrans" cxnId="{BB836159-763E-4054-9D78-8B0440899AC9}">
      <dgm:prSet/>
      <dgm:spPr/>
      <dgm:t>
        <a:bodyPr/>
        <a:lstStyle/>
        <a:p>
          <a:endParaRPr lang="en-US"/>
        </a:p>
      </dgm:t>
    </dgm:pt>
    <dgm:pt modelId="{5F1560B2-9416-4EBE-9B59-8667AA198B81}">
      <dgm:prSet custT="1"/>
      <dgm:spPr/>
      <dgm:t>
        <a:bodyPr/>
        <a:lstStyle/>
        <a:p>
          <a:r>
            <a:rPr lang="en-GB" sz="2000" b="1" dirty="0">
              <a:solidFill>
                <a:schemeClr val="tx1"/>
              </a:solidFill>
            </a:rPr>
            <a:t>Attention to detail is evident through the restaurant, from the service to the menu. </a:t>
          </a:r>
          <a:endParaRPr lang="en-US" sz="2000" b="1" dirty="0">
            <a:solidFill>
              <a:schemeClr val="tx1"/>
            </a:solidFill>
          </a:endParaRPr>
        </a:p>
      </dgm:t>
    </dgm:pt>
    <dgm:pt modelId="{A8F819A7-174C-4287-B1BA-33998A7ACF02}" type="parTrans" cxnId="{40088C32-EFC5-4234-96C6-F6EDE94EECAB}">
      <dgm:prSet/>
      <dgm:spPr/>
      <dgm:t>
        <a:bodyPr/>
        <a:lstStyle/>
        <a:p>
          <a:endParaRPr lang="en-US"/>
        </a:p>
      </dgm:t>
    </dgm:pt>
    <dgm:pt modelId="{01595E23-6732-4430-9029-8C3C86AF1B76}" type="sibTrans" cxnId="{40088C32-EFC5-4234-96C6-F6EDE94EECAB}">
      <dgm:prSet/>
      <dgm:spPr/>
      <dgm:t>
        <a:bodyPr/>
        <a:lstStyle/>
        <a:p>
          <a:endParaRPr lang="en-US"/>
        </a:p>
      </dgm:t>
    </dgm:pt>
    <dgm:pt modelId="{6E2170AD-695F-4A3D-A9FE-81345C67DE5C}" type="pres">
      <dgm:prSet presAssocID="{883727D4-FDE8-4DC8-B6BF-64B77DEC8099}" presName="root" presStyleCnt="0">
        <dgm:presLayoutVars>
          <dgm:dir/>
          <dgm:resizeHandles val="exact"/>
        </dgm:presLayoutVars>
      </dgm:prSet>
      <dgm:spPr/>
    </dgm:pt>
    <dgm:pt modelId="{09351AF5-D529-4012-B7D4-E6547C00FD4C}" type="pres">
      <dgm:prSet presAssocID="{A5765480-33EF-45E2-9F31-43A3545D2224}" presName="compNode" presStyleCnt="0"/>
      <dgm:spPr/>
    </dgm:pt>
    <dgm:pt modelId="{89978E36-50EC-4080-9D64-8E455358BB46}" type="pres">
      <dgm:prSet presAssocID="{A5765480-33EF-45E2-9F31-43A3545D2224}" presName="bgRect" presStyleLbl="bgShp" presStyleIdx="0" presStyleCnt="2" custLinFactNeighborX="2485" custLinFactNeighborY="-3630"/>
      <dgm:spPr/>
    </dgm:pt>
    <dgm:pt modelId="{48014F32-95F9-4E3C-AB75-4DD480613E2B}" type="pres">
      <dgm:prSet presAssocID="{A5765480-33EF-45E2-9F31-43A3545D2224}" presName="iconRect" presStyleLbl="node1" presStyleIdx="0" presStyleCnt="2"/>
      <dgm:spPr>
        <a:blipFill>
          <a:blip xmlns:r="http://schemas.openxmlformats.org/officeDocument/2006/relationships" r:embed="rId1" cstate="print">
            <a:duotone>
              <a:prstClr val="black"/>
              <a:schemeClr val="accent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ork and knife"/>
        </a:ext>
      </dgm:extLst>
    </dgm:pt>
    <dgm:pt modelId="{751764AC-6BF6-46B1-A816-7E7DB45C87AC}" type="pres">
      <dgm:prSet presAssocID="{A5765480-33EF-45E2-9F31-43A3545D2224}" presName="spaceRect" presStyleCnt="0"/>
      <dgm:spPr/>
    </dgm:pt>
    <dgm:pt modelId="{4172B78B-9B43-46D3-8E36-E0F996EA8B9D}" type="pres">
      <dgm:prSet presAssocID="{A5765480-33EF-45E2-9F31-43A3545D2224}" presName="parTx" presStyleLbl="revTx" presStyleIdx="0" presStyleCnt="2">
        <dgm:presLayoutVars>
          <dgm:chMax val="0"/>
          <dgm:chPref val="0"/>
        </dgm:presLayoutVars>
      </dgm:prSet>
      <dgm:spPr/>
    </dgm:pt>
    <dgm:pt modelId="{F49A668A-C7BD-4792-8F87-13F31C3489B2}" type="pres">
      <dgm:prSet presAssocID="{967BE672-73D5-4C13-B5C2-7CBEF70EF84C}" presName="sibTrans" presStyleCnt="0"/>
      <dgm:spPr/>
    </dgm:pt>
    <dgm:pt modelId="{2FF8246C-FEA2-4235-A6F3-200F37F669F8}" type="pres">
      <dgm:prSet presAssocID="{5F1560B2-9416-4EBE-9B59-8667AA198B81}" presName="compNode" presStyleCnt="0"/>
      <dgm:spPr/>
    </dgm:pt>
    <dgm:pt modelId="{812C40E1-EE9E-44E9-8F90-05888839764F}" type="pres">
      <dgm:prSet presAssocID="{5F1560B2-9416-4EBE-9B59-8667AA198B81}" presName="bgRect" presStyleLbl="bgShp" presStyleIdx="1" presStyleCnt="2" custScaleX="100000" custScaleY="171054" custLinFactNeighborX="-312" custLinFactNeighborY="3565"/>
      <dgm:spPr/>
    </dgm:pt>
    <dgm:pt modelId="{4D98DD6D-A4EA-4269-B8D6-B6377F367E1C}" type="pres">
      <dgm:prSet presAssocID="{5F1560B2-9416-4EBE-9B59-8667AA198B81}" presName="iconRect" presStyleLbl="node1" presStyleIdx="1" presStyleCnt="2" custLinFactNeighborX="-39278" custLinFactNeighborY="1405"/>
      <dgm:spPr>
        <a:blipFill>
          <a:blip xmlns:r="http://schemas.openxmlformats.org/officeDocument/2006/relationships" r:embed="rId3" cstate="print">
            <a:duotone>
              <a:prstClr val="black"/>
              <a:schemeClr val="accent4">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1BDF3BE5-276F-4FCF-B68B-1351DA75D3FA}" type="pres">
      <dgm:prSet presAssocID="{5F1560B2-9416-4EBE-9B59-8667AA198B81}" presName="spaceRect" presStyleCnt="0"/>
      <dgm:spPr/>
    </dgm:pt>
    <dgm:pt modelId="{C14398FE-BA86-46AE-A3E1-5B247455882F}" type="pres">
      <dgm:prSet presAssocID="{5F1560B2-9416-4EBE-9B59-8667AA198B81}" presName="parTx" presStyleLbl="revTx" presStyleIdx="1" presStyleCnt="2" custScaleX="114486" custLinFactNeighborX="-13203" custLinFactNeighborY="-3218">
        <dgm:presLayoutVars>
          <dgm:chMax val="0"/>
          <dgm:chPref val="0"/>
        </dgm:presLayoutVars>
      </dgm:prSet>
      <dgm:spPr/>
    </dgm:pt>
  </dgm:ptLst>
  <dgm:cxnLst>
    <dgm:cxn modelId="{11E28330-E9D7-4705-8923-FB426FFCF3E5}" type="presOf" srcId="{A5765480-33EF-45E2-9F31-43A3545D2224}" destId="{4172B78B-9B43-46D3-8E36-E0F996EA8B9D}" srcOrd="0" destOrd="0" presId="urn:microsoft.com/office/officeart/2018/2/layout/IconVerticalSolidList"/>
    <dgm:cxn modelId="{40088C32-EFC5-4234-96C6-F6EDE94EECAB}" srcId="{883727D4-FDE8-4DC8-B6BF-64B77DEC8099}" destId="{5F1560B2-9416-4EBE-9B59-8667AA198B81}" srcOrd="1" destOrd="0" parTransId="{A8F819A7-174C-4287-B1BA-33998A7ACF02}" sibTransId="{01595E23-6732-4430-9029-8C3C86AF1B76}"/>
    <dgm:cxn modelId="{BB836159-763E-4054-9D78-8B0440899AC9}" srcId="{883727D4-FDE8-4DC8-B6BF-64B77DEC8099}" destId="{A5765480-33EF-45E2-9F31-43A3545D2224}" srcOrd="0" destOrd="0" parTransId="{501F495B-EE44-417F-9BB7-9C9E084EF344}" sibTransId="{967BE672-73D5-4C13-B5C2-7CBEF70EF84C}"/>
    <dgm:cxn modelId="{D8C52CBD-B4C9-41E5-A9BC-FC80536EDE8D}" type="presOf" srcId="{5F1560B2-9416-4EBE-9B59-8667AA198B81}" destId="{C14398FE-BA86-46AE-A3E1-5B247455882F}" srcOrd="0" destOrd="0" presId="urn:microsoft.com/office/officeart/2018/2/layout/IconVerticalSolidList"/>
    <dgm:cxn modelId="{EAFF39C4-968A-4A49-8220-5BE9FBA40BC1}" type="presOf" srcId="{883727D4-FDE8-4DC8-B6BF-64B77DEC8099}" destId="{6E2170AD-695F-4A3D-A9FE-81345C67DE5C}" srcOrd="0" destOrd="0" presId="urn:microsoft.com/office/officeart/2018/2/layout/IconVerticalSolidList"/>
    <dgm:cxn modelId="{549261A1-2904-4B21-997F-ECBF8D7F6425}" type="presParOf" srcId="{6E2170AD-695F-4A3D-A9FE-81345C67DE5C}" destId="{09351AF5-D529-4012-B7D4-E6547C00FD4C}" srcOrd="0" destOrd="0" presId="urn:microsoft.com/office/officeart/2018/2/layout/IconVerticalSolidList"/>
    <dgm:cxn modelId="{A5B64E92-7DA1-4B37-98D6-66DF3A60C422}" type="presParOf" srcId="{09351AF5-D529-4012-B7D4-E6547C00FD4C}" destId="{89978E36-50EC-4080-9D64-8E455358BB46}" srcOrd="0" destOrd="0" presId="urn:microsoft.com/office/officeart/2018/2/layout/IconVerticalSolidList"/>
    <dgm:cxn modelId="{4625DE28-3B97-4B9A-A5B0-15DF70E77871}" type="presParOf" srcId="{09351AF5-D529-4012-B7D4-E6547C00FD4C}" destId="{48014F32-95F9-4E3C-AB75-4DD480613E2B}" srcOrd="1" destOrd="0" presId="urn:microsoft.com/office/officeart/2018/2/layout/IconVerticalSolidList"/>
    <dgm:cxn modelId="{93739035-E575-44DC-A566-EAC96AD4910C}" type="presParOf" srcId="{09351AF5-D529-4012-B7D4-E6547C00FD4C}" destId="{751764AC-6BF6-46B1-A816-7E7DB45C87AC}" srcOrd="2" destOrd="0" presId="urn:microsoft.com/office/officeart/2018/2/layout/IconVerticalSolidList"/>
    <dgm:cxn modelId="{99A51658-56F7-48D9-ACEB-B899F75BD08B}" type="presParOf" srcId="{09351AF5-D529-4012-B7D4-E6547C00FD4C}" destId="{4172B78B-9B43-46D3-8E36-E0F996EA8B9D}" srcOrd="3" destOrd="0" presId="urn:microsoft.com/office/officeart/2018/2/layout/IconVerticalSolidList"/>
    <dgm:cxn modelId="{9563B2B1-91A4-4B29-AD78-45CE38D3647D}" type="presParOf" srcId="{6E2170AD-695F-4A3D-A9FE-81345C67DE5C}" destId="{F49A668A-C7BD-4792-8F87-13F31C3489B2}" srcOrd="1" destOrd="0" presId="urn:microsoft.com/office/officeart/2018/2/layout/IconVerticalSolidList"/>
    <dgm:cxn modelId="{B774A275-2568-4BD9-B4A4-0D4F15281255}" type="presParOf" srcId="{6E2170AD-695F-4A3D-A9FE-81345C67DE5C}" destId="{2FF8246C-FEA2-4235-A6F3-200F37F669F8}" srcOrd="2" destOrd="0" presId="urn:microsoft.com/office/officeart/2018/2/layout/IconVerticalSolidList"/>
    <dgm:cxn modelId="{48CA932D-5B1E-46D8-8439-B06EF71B4A2B}" type="presParOf" srcId="{2FF8246C-FEA2-4235-A6F3-200F37F669F8}" destId="{812C40E1-EE9E-44E9-8F90-05888839764F}" srcOrd="0" destOrd="0" presId="urn:microsoft.com/office/officeart/2018/2/layout/IconVerticalSolidList"/>
    <dgm:cxn modelId="{71841034-F4E5-4CB0-95DE-344DA7EB936C}" type="presParOf" srcId="{2FF8246C-FEA2-4235-A6F3-200F37F669F8}" destId="{4D98DD6D-A4EA-4269-B8D6-B6377F367E1C}" srcOrd="1" destOrd="0" presId="urn:microsoft.com/office/officeart/2018/2/layout/IconVerticalSolidList"/>
    <dgm:cxn modelId="{66B5E930-4BA7-4090-BF8C-AFE08B21E7E2}" type="presParOf" srcId="{2FF8246C-FEA2-4235-A6F3-200F37F669F8}" destId="{1BDF3BE5-276F-4FCF-B68B-1351DA75D3FA}" srcOrd="2" destOrd="0" presId="urn:microsoft.com/office/officeart/2018/2/layout/IconVerticalSolidList"/>
    <dgm:cxn modelId="{5E055E86-C543-4B25-B12A-B5527A44E54D}" type="presParOf" srcId="{2FF8246C-FEA2-4235-A6F3-200F37F669F8}" destId="{C14398FE-BA86-46AE-A3E1-5B247455882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78E36-50EC-4080-9D64-8E455358BB46}">
      <dsp:nvSpPr>
        <dsp:cNvPr id="0" name=""/>
        <dsp:cNvSpPr/>
      </dsp:nvSpPr>
      <dsp:spPr>
        <a:xfrm>
          <a:off x="0" y="255447"/>
          <a:ext cx="5832647" cy="16309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014F32-95F9-4E3C-AB75-4DD480613E2B}">
      <dsp:nvSpPr>
        <dsp:cNvPr id="0" name=""/>
        <dsp:cNvSpPr/>
      </dsp:nvSpPr>
      <dsp:spPr>
        <a:xfrm>
          <a:off x="352336" y="681620"/>
          <a:ext cx="897034" cy="897034"/>
        </a:xfrm>
        <a:prstGeom prst="rect">
          <a:avLst/>
        </a:prstGeom>
        <a:blipFill>
          <a:blip xmlns:r="http://schemas.openxmlformats.org/officeDocument/2006/relationships" r:embed="rId1" cstate="print">
            <a:duotone>
              <a:prstClr val="black"/>
              <a:schemeClr val="accent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72B78B-9B43-46D3-8E36-E0F996EA8B9D}">
      <dsp:nvSpPr>
        <dsp:cNvPr id="0" name=""/>
        <dsp:cNvSpPr/>
      </dsp:nvSpPr>
      <dsp:spPr>
        <a:xfrm>
          <a:off x="1742738" y="314651"/>
          <a:ext cx="3945190" cy="16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611" tIns="172611" rIns="172611" bIns="172611"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rPr>
            <a:t>Serve fresh, appealing food in a unique setting that offers a strong sense of location either by style or menu</a:t>
          </a:r>
          <a:endParaRPr lang="en-US" sz="2000" b="1" kern="1200" dirty="0">
            <a:solidFill>
              <a:schemeClr val="tx1"/>
            </a:solidFill>
          </a:endParaRPr>
        </a:p>
      </dsp:txBody>
      <dsp:txXfrm>
        <a:off x="1742738" y="314651"/>
        <a:ext cx="3945190" cy="1630971"/>
      </dsp:txXfrm>
    </dsp:sp>
    <dsp:sp modelId="{812C40E1-EE9E-44E9-8F90-05888839764F}">
      <dsp:nvSpPr>
        <dsp:cNvPr id="0" name=""/>
        <dsp:cNvSpPr/>
      </dsp:nvSpPr>
      <dsp:spPr>
        <a:xfrm>
          <a:off x="-141032" y="2411509"/>
          <a:ext cx="5832647" cy="27898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8DD6D-A4EA-4269-B8D6-B6377F367E1C}">
      <dsp:nvSpPr>
        <dsp:cNvPr id="0" name=""/>
        <dsp:cNvSpPr/>
      </dsp:nvSpPr>
      <dsp:spPr>
        <a:xfrm>
          <a:off x="0" y="3312372"/>
          <a:ext cx="897034" cy="897034"/>
        </a:xfrm>
        <a:prstGeom prst="rect">
          <a:avLst/>
        </a:prstGeom>
        <a:blipFill>
          <a:blip xmlns:r="http://schemas.openxmlformats.org/officeDocument/2006/relationships" r:embed="rId3" cstate="print">
            <a:duotone>
              <a:prstClr val="black"/>
              <a:schemeClr val="accent4">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4398FE-BA86-46AE-A3E1-5B247455882F}">
      <dsp:nvSpPr>
        <dsp:cNvPr id="0" name=""/>
        <dsp:cNvSpPr/>
      </dsp:nvSpPr>
      <dsp:spPr>
        <a:xfrm>
          <a:off x="936105" y="2880316"/>
          <a:ext cx="4516691" cy="16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611" tIns="172611" rIns="172611" bIns="172611"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rPr>
            <a:t>Attention to detail is evident through the restaurant, from the service to the menu. </a:t>
          </a:r>
          <a:endParaRPr lang="en-US" sz="2000" b="1" kern="1200" dirty="0">
            <a:solidFill>
              <a:schemeClr val="tx1"/>
            </a:solidFill>
          </a:endParaRPr>
        </a:p>
      </dsp:txBody>
      <dsp:txXfrm>
        <a:off x="936105" y="2880316"/>
        <a:ext cx="4516691" cy="163097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13/03/2023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05C754-9959-480B-BE01-181690C82F0E}" type="datetimeFigureOut">
              <a:rPr lang="en-GB" smtClean="0"/>
              <a:t>13/03/2023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73DEB2-4BB8-4F36-A0BE-3C4D01B9B3D8}" type="slidenum">
              <a:rPr lang="en-GB" smtClean="0"/>
              <a:t>‹#›</a:t>
            </a:fld>
            <a:endParaRPr lang="en-GB"/>
          </a:p>
        </p:txBody>
      </p:sp>
    </p:spTree>
    <p:extLst>
      <p:ext uri="{BB962C8B-B14F-4D97-AF65-F5344CB8AC3E}">
        <p14:creationId xmlns:p14="http://schemas.microsoft.com/office/powerpoint/2010/main" val="2584152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a:extLst>
              <a:ext uri="{FF2B5EF4-FFF2-40B4-BE49-F238E27FC236}">
                <a16:creationId xmlns:a16="http://schemas.microsoft.com/office/drawing/2014/main" id="{E6A34746-9152-4427-AC53-1AA22EF3E2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0" name="Notes Placeholder 2">
            <a:extLst>
              <a:ext uri="{FF2B5EF4-FFF2-40B4-BE49-F238E27FC236}">
                <a16:creationId xmlns:a16="http://schemas.microsoft.com/office/drawing/2014/main" id="{D6E32C29-FDFC-481F-B3E5-FB09E54BC9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56B96118-F1BA-4921-818D-EC7B1D92F329}"/>
              </a:ext>
            </a:extLst>
          </p:cNvPr>
          <p:cNvSpPr>
            <a:spLocks noGrp="1"/>
          </p:cNvSpPr>
          <p:nvPr>
            <p:ph type="sldNum" sz="quarter" idx="5"/>
          </p:nvPr>
        </p:nvSpPr>
        <p:spPr/>
        <p:txBody>
          <a:bodyPr/>
          <a:lstStyle/>
          <a:p>
            <a:pPr>
              <a:defRPr/>
            </a:pPr>
            <a:fld id="{17D17C04-CFD6-43B0-8FAC-D6DE4D6AF7D7}" type="slidenum">
              <a:rPr lang="en-US" smtClean="0"/>
              <a:pPr>
                <a:defRPr/>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A507846-94FA-4263-A715-1A44D06D3C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AA13FF85-0E70-4D56-B2A1-8366AECEB9F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CC358BD4-6D9C-6645-BFA1-29DD713CFE69}"/>
              </a:ext>
            </a:extLst>
          </p:cNvPr>
          <p:cNvSpPr>
            <a:spLocks noGrp="1"/>
          </p:cNvSpPr>
          <p:nvPr>
            <p:ph type="sldNum" sz="quarter" idx="5"/>
          </p:nvPr>
        </p:nvSpPr>
        <p:spPr/>
        <p:txBody>
          <a:bodyPr/>
          <a:lstStyle/>
          <a:p>
            <a:pPr>
              <a:defRPr/>
            </a:pPr>
            <a:fld id="{97CEB7A9-927B-4CBB-A876-93242D883C21}" type="slidenum">
              <a:rPr lang="en-US" smtClean="0"/>
              <a:pPr>
                <a:defRPr/>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F68D6F71-78CB-46DD-A555-CDC6E8A5063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a:extLst>
              <a:ext uri="{FF2B5EF4-FFF2-40B4-BE49-F238E27FC236}">
                <a16:creationId xmlns:a16="http://schemas.microsoft.com/office/drawing/2014/main" id="{0C8C2936-EDD0-4BEC-8662-925E5B26DB7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1507" name="Slide Number Placeholder 3">
            <a:extLst>
              <a:ext uri="{FF2B5EF4-FFF2-40B4-BE49-F238E27FC236}">
                <a16:creationId xmlns:a16="http://schemas.microsoft.com/office/drawing/2014/main" id="{409B828A-798C-4EED-8F51-190A6D4A5D6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04B3FF7-F347-442A-843D-5B0C0E2BBB14}" type="slidenum">
              <a:rPr lang="en-US" altLang="en-US" smtClean="0"/>
              <a:pPr fontAlgn="base">
                <a:spcBef>
                  <a:spcPct val="0"/>
                </a:spcBef>
                <a:spcAft>
                  <a:spcPct val="0"/>
                </a:spcAft>
              </a:pPr>
              <a:t>8</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a:extLst>
              <a:ext uri="{FF2B5EF4-FFF2-40B4-BE49-F238E27FC236}">
                <a16:creationId xmlns:a16="http://schemas.microsoft.com/office/drawing/2014/main" id="{ABE8C2BD-D094-4E60-9CF5-C73494B646B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4" name="Notes Placeholder 2">
            <a:extLst>
              <a:ext uri="{FF2B5EF4-FFF2-40B4-BE49-F238E27FC236}">
                <a16:creationId xmlns:a16="http://schemas.microsoft.com/office/drawing/2014/main" id="{B167F23F-D208-4836-B064-8C0B843E428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All the national assessing bodies now assess holiday accommodation to the same criteria and award one to five stars. The stars reflect the facilities and overall quality of the experience</a:t>
            </a:r>
            <a:r>
              <a:rPr lang="en-GB" altLang="en-US" sz="1100" dirty="0"/>
              <a:t>. </a:t>
            </a:r>
          </a:p>
          <a:p>
            <a:endParaRPr lang="en-GB" altLang="en-US" dirty="0"/>
          </a:p>
          <a:p>
            <a:endParaRPr lang="en-US" altLang="en-US" dirty="0"/>
          </a:p>
        </p:txBody>
      </p:sp>
      <p:sp>
        <p:nvSpPr>
          <p:cNvPr id="4" name="Slide Number Placeholder 3">
            <a:extLst>
              <a:ext uri="{FF2B5EF4-FFF2-40B4-BE49-F238E27FC236}">
                <a16:creationId xmlns:a16="http://schemas.microsoft.com/office/drawing/2014/main" id="{C8369788-A5FB-4C4C-A5BA-51D1FF18B04B}"/>
              </a:ext>
            </a:extLst>
          </p:cNvPr>
          <p:cNvSpPr>
            <a:spLocks noGrp="1"/>
          </p:cNvSpPr>
          <p:nvPr>
            <p:ph type="sldNum" sz="quarter" idx="5"/>
          </p:nvPr>
        </p:nvSpPr>
        <p:spPr/>
        <p:txBody>
          <a:bodyPr/>
          <a:lstStyle/>
          <a:p>
            <a:pPr>
              <a:defRPr/>
            </a:pPr>
            <a:fld id="{E35B1B4A-D125-4FB7-9A43-374DCA654EA2}" type="slidenum">
              <a:rPr lang="en-US" smtClean="0"/>
              <a:pPr>
                <a:defRPr/>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a:extLst>
              <a:ext uri="{FF2B5EF4-FFF2-40B4-BE49-F238E27FC236}">
                <a16:creationId xmlns:a16="http://schemas.microsoft.com/office/drawing/2014/main" id="{FEFE60DF-FFB4-4070-9FE6-C6F62439B8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0" name="Notes Placeholder 2">
            <a:extLst>
              <a:ext uri="{FF2B5EF4-FFF2-40B4-BE49-F238E27FC236}">
                <a16:creationId xmlns:a16="http://schemas.microsoft.com/office/drawing/2014/main" id="{CB8F7D0A-35A4-49E4-B747-0C448D3710F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a:p>
            <a:endParaRPr lang="en-GB" altLang="en-US"/>
          </a:p>
        </p:txBody>
      </p:sp>
      <p:sp>
        <p:nvSpPr>
          <p:cNvPr id="4" name="Slide Number Placeholder 3">
            <a:extLst>
              <a:ext uri="{FF2B5EF4-FFF2-40B4-BE49-F238E27FC236}">
                <a16:creationId xmlns:a16="http://schemas.microsoft.com/office/drawing/2014/main" id="{EF768D63-5783-5041-9FA0-0E73E3B758BA}"/>
              </a:ext>
            </a:extLst>
          </p:cNvPr>
          <p:cNvSpPr>
            <a:spLocks noGrp="1"/>
          </p:cNvSpPr>
          <p:nvPr>
            <p:ph type="sldNum" sz="quarter" idx="5"/>
          </p:nvPr>
        </p:nvSpPr>
        <p:spPr/>
        <p:txBody>
          <a:bodyPr/>
          <a:lstStyle/>
          <a:p>
            <a:pPr>
              <a:defRPr/>
            </a:pPr>
            <a:fld id="{120C57C7-C82F-493A-89C3-1F9191AF0ECA}" type="slidenum">
              <a:rPr lang="en-US" smtClean="0"/>
              <a:pPr>
                <a:defRPr/>
              </a:pPr>
              <a:t>25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a:extLst>
              <a:ext uri="{FF2B5EF4-FFF2-40B4-BE49-F238E27FC236}">
                <a16:creationId xmlns:a16="http://schemas.microsoft.com/office/drawing/2014/main" id="{70330F9A-CD0B-49DB-998C-9029067A14D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0" name="Notes Placeholder 2">
            <a:extLst>
              <a:ext uri="{FF2B5EF4-FFF2-40B4-BE49-F238E27FC236}">
                <a16:creationId xmlns:a16="http://schemas.microsoft.com/office/drawing/2014/main" id="{8DA7041D-7F01-4F59-B0F3-54DE4C6C08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 name="Slide Number Placeholder 3">
            <a:extLst>
              <a:ext uri="{FF2B5EF4-FFF2-40B4-BE49-F238E27FC236}">
                <a16:creationId xmlns:a16="http://schemas.microsoft.com/office/drawing/2014/main" id="{76046E8A-C3E7-4856-AC43-DFA7A9529696}"/>
              </a:ext>
            </a:extLst>
          </p:cNvPr>
          <p:cNvSpPr>
            <a:spLocks noGrp="1"/>
          </p:cNvSpPr>
          <p:nvPr>
            <p:ph type="sldNum" sz="quarter" idx="5"/>
          </p:nvPr>
        </p:nvSpPr>
        <p:spPr/>
        <p:txBody>
          <a:bodyPr/>
          <a:lstStyle/>
          <a:p>
            <a:pPr>
              <a:defRPr/>
            </a:pPr>
            <a:fld id="{3DEAC1D3-6A39-4B98-B786-E101133ADFE2}" type="slidenum">
              <a:rPr lang="en-US" smtClean="0"/>
              <a:pPr>
                <a:defRPr/>
              </a:pPr>
              <a:t>34</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1668B09F-DB3F-4785-AD6B-D524220FAD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6" name="Notes Placeholder 2">
            <a:extLst>
              <a:ext uri="{FF2B5EF4-FFF2-40B4-BE49-F238E27FC236}">
                <a16:creationId xmlns:a16="http://schemas.microsoft.com/office/drawing/2014/main" id="{EEE6C8ED-07D7-4704-B858-2E265BF104B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 name="Slide Number Placeholder 3">
            <a:extLst>
              <a:ext uri="{FF2B5EF4-FFF2-40B4-BE49-F238E27FC236}">
                <a16:creationId xmlns:a16="http://schemas.microsoft.com/office/drawing/2014/main" id="{B4AE3375-CC4B-1446-BFD0-5BC0905CC3F5}"/>
              </a:ext>
            </a:extLst>
          </p:cNvPr>
          <p:cNvSpPr>
            <a:spLocks noGrp="1"/>
          </p:cNvSpPr>
          <p:nvPr>
            <p:ph type="sldNum" sz="quarter" idx="5"/>
          </p:nvPr>
        </p:nvSpPr>
        <p:spPr/>
        <p:txBody>
          <a:bodyPr/>
          <a:lstStyle/>
          <a:p>
            <a:pPr>
              <a:defRPr/>
            </a:pPr>
            <a:fld id="{1CC9A877-B15C-42D4-8A8A-82DA9E79CAA2}" type="slidenum">
              <a:rPr lang="en-US" smtClean="0"/>
              <a:pPr>
                <a:defRPr/>
              </a:pPr>
              <a:t>37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Forbes inspectors are guided to think about the various areas throughout the guests stay.</a:t>
            </a:r>
          </a:p>
        </p:txBody>
      </p:sp>
      <p:sp>
        <p:nvSpPr>
          <p:cNvPr id="4" name="Slide Number Placeholder 3"/>
          <p:cNvSpPr>
            <a:spLocks noGrp="1"/>
          </p:cNvSpPr>
          <p:nvPr>
            <p:ph type="sldNum" sz="quarter" idx="5"/>
          </p:nvPr>
        </p:nvSpPr>
        <p:spPr/>
        <p:txBody>
          <a:bodyPr/>
          <a:lstStyle/>
          <a:p>
            <a:fld id="{2473DEB2-4BB8-4F36-A0BE-3C4D01B9B3D8}" type="slidenum">
              <a:rPr lang="en-GB" smtClean="0"/>
              <a:t>42</a:t>
            </a:fld>
            <a:endParaRPr lang="en-GB"/>
          </a:p>
        </p:txBody>
      </p:sp>
    </p:spTree>
    <p:extLst>
      <p:ext uri="{BB962C8B-B14F-4D97-AF65-F5344CB8AC3E}">
        <p14:creationId xmlns:p14="http://schemas.microsoft.com/office/powerpoint/2010/main" val="521599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73DEB2-4BB8-4F36-A0BE-3C4D01B9B3D8}" type="slidenum">
              <a:rPr lang="en-GB" smtClean="0"/>
              <a:t>48</a:t>
            </a:fld>
            <a:endParaRPr lang="en-GB"/>
          </a:p>
        </p:txBody>
      </p:sp>
    </p:spTree>
    <p:extLst>
      <p:ext uri="{BB962C8B-B14F-4D97-AF65-F5344CB8AC3E}">
        <p14:creationId xmlns:p14="http://schemas.microsoft.com/office/powerpoint/2010/main" val="3770152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a:extLst>
              <a:ext uri="{FF2B5EF4-FFF2-40B4-BE49-F238E27FC236}">
                <a16:creationId xmlns:a16="http://schemas.microsoft.com/office/drawing/2014/main" id="{4E56BBED-C63E-4F65-881C-B9B5FD4C26E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8" name="Notes Placeholder 2">
            <a:extLst>
              <a:ext uri="{FF2B5EF4-FFF2-40B4-BE49-F238E27FC236}">
                <a16:creationId xmlns:a16="http://schemas.microsoft.com/office/drawing/2014/main" id="{D5F9D98C-66FE-4BB9-8E9E-915EB99E79E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Lets talk about reviews and the importance of these today and how the grading system is used.</a:t>
            </a:r>
          </a:p>
        </p:txBody>
      </p:sp>
      <p:sp>
        <p:nvSpPr>
          <p:cNvPr id="4" name="Slide Number Placeholder 3">
            <a:extLst>
              <a:ext uri="{FF2B5EF4-FFF2-40B4-BE49-F238E27FC236}">
                <a16:creationId xmlns:a16="http://schemas.microsoft.com/office/drawing/2014/main" id="{9B25FBAD-6EAB-4944-95BB-B9374CA54E8A}"/>
              </a:ext>
            </a:extLst>
          </p:cNvPr>
          <p:cNvSpPr>
            <a:spLocks noGrp="1"/>
          </p:cNvSpPr>
          <p:nvPr>
            <p:ph type="sldNum" sz="quarter" idx="5"/>
          </p:nvPr>
        </p:nvSpPr>
        <p:spPr/>
        <p:txBody>
          <a:bodyPr/>
          <a:lstStyle/>
          <a:p>
            <a:pPr>
              <a:defRPr/>
            </a:pPr>
            <a:fld id="{F6C2FCEA-45D3-438E-A863-050526126100}" type="slidenum">
              <a:rPr lang="en-US" smtClean="0"/>
              <a:pPr>
                <a:defRPr/>
              </a:pPr>
              <a:t>53</a:t>
            </a:fld>
            <a:endParaRPr lang="en-US" dirty="0"/>
          </a:p>
        </p:txBody>
      </p:sp>
    </p:spTree>
    <p:extLst>
      <p:ext uri="{BB962C8B-B14F-4D97-AF65-F5344CB8AC3E}">
        <p14:creationId xmlns:p14="http://schemas.microsoft.com/office/powerpoint/2010/main" val="3313429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13/03/2023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13/03/2023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13/03/2023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13/03/2023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13/03/2023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13/03/2023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13/03/2023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mmons.wikimedia.org/wiki/File:5_star_superior_hotel.jpg"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time_continue=7&amp;v=rxB10YgeSqc" TargetMode="External"/><Relationship Id="rId2" Type="http://schemas.openxmlformats.org/officeDocument/2006/relationships/hyperlink" Target="https://www.coylehospitality.com/mystery-shopping-services/hotel-resort-consulting/" TargetMode="External"/><Relationship Id="rId1" Type="http://schemas.openxmlformats.org/officeDocument/2006/relationships/slideLayout" Target="../slideLayouts/slideLayout2.xml"/><Relationship Id="rId5" Type="http://schemas.openxmlformats.org/officeDocument/2006/relationships/hyperlink" Target="http://brandnsand.blogspot.com/2010/07/solving-big-mystery.html" TargetMode="Externa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tiff"/><Relationship Id="rId5" Type="http://schemas.openxmlformats.org/officeDocument/2006/relationships/image" Target="../media/image14.tiff"/><Relationship Id="rId4" Type="http://schemas.microsoft.com/office/2007/relationships/hdphoto" Target="../media/hdphoto1.wdp"/><Relationship Id="rId9" Type="http://schemas.openxmlformats.org/officeDocument/2006/relationships/image" Target="../media/image18.tiff"/></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www.luxuryrestaurantguide.com/blog/the-full-list-of-aa-rosette-uk-restaurants-for-2020/" TargetMode="External"/><Relationship Id="rId2" Type="http://schemas.openxmlformats.org/officeDocument/2006/relationships/hyperlink" Target="https://blog.luxuryrestaurantguide.com/2019/09/24/the-full-list-of-aa-rosette-uk-restaurants-for-2020/" TargetMode="Externa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2.tiff"/></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hotelstars.eu/" TargetMode="External"/><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hyperlink" Target="https://www.hotelstars.eu/belgium/criteria/"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2.tiff"/></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video" Target="https://www.youtube.com/embed/bIsbQTlYJVY" TargetMode="External"/><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3" Type="http://schemas.openxmlformats.org/officeDocument/2006/relationships/hyperlink" Target="https://en.wikipedia.org/wiki/Michelin_Guide" TargetMode="External"/><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video" Target="https://www.youtube.com/embed/J-O0u24Hlpw"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tiff"/><Relationship Id="rId2" Type="http://schemas.openxmlformats.org/officeDocument/2006/relationships/slideLayout" Target="../slideLayouts/slideLayout2.xml"/><Relationship Id="rId1" Type="http://schemas.openxmlformats.org/officeDocument/2006/relationships/video" Target="https://www.youtube.com/embed/oAuif6PmKVE" TargetMode="Externa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8.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7.tif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tif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10mosttoday.com/most-luxurious-hotels/"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foxnews.com/travel/understanding-hotel-star-and-diamond-ratings" TargetMode="External"/><Relationship Id="rId2" Type="http://schemas.openxmlformats.org/officeDocument/2006/relationships/hyperlink" Target="https://edition.cnn.com/travel/article/hotel-star-ratings/index.html" TargetMode="External"/><Relationship Id="rId1" Type="http://schemas.openxmlformats.org/officeDocument/2006/relationships/slideLayout" Target="../slideLayouts/slideLayout2.xml"/><Relationship Id="rId4" Type="http://schemas.openxmlformats.org/officeDocument/2006/relationships/hyperlink" Target="https://eu.usatoday.com/story/travel/roadwarriorvoices/2015/10/19/what-do-hotel-star-ratings-really-mean-not-much/83201180/"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3" Type="http://schemas.openxmlformats.org/officeDocument/2006/relationships/image" Target="../media/image69.tif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1.xml"/><Relationship Id="rId1" Type="http://schemas.openxmlformats.org/officeDocument/2006/relationships/video" Target="https://www.youtube.com/embed/Q3eQh6GLIvk"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1.xml"/><Relationship Id="rId1" Type="http://schemas.openxmlformats.org/officeDocument/2006/relationships/video" Target="https://www.youtube.com/embed/tlFLUbnAAMw"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1.xml"/><Relationship Id="rId1" Type="http://schemas.openxmlformats.org/officeDocument/2006/relationships/video" Target="https://www.youtube.com/embed/yN_eTBe3NQ4"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1.xml"/><Relationship Id="rId1" Type="http://schemas.openxmlformats.org/officeDocument/2006/relationships/video" Target="https://www.youtube.com/embed/JWPdFjU10jU"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93A699-D347-46F4-B559-0F11D9E879A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703640" y="1323081"/>
            <a:ext cx="5148064" cy="3861048"/>
          </a:xfrm>
          <a:prstGeom prst="ellipse">
            <a:avLst/>
          </a:prstGeom>
          <a:ln>
            <a:noFill/>
          </a:ln>
          <a:effectLst>
            <a:softEdge rad="112500"/>
          </a:effectLst>
        </p:spPr>
      </p:pic>
      <p:sp>
        <p:nvSpPr>
          <p:cNvPr id="2" name="Title 1"/>
          <p:cNvSpPr>
            <a:spLocks noGrp="1"/>
          </p:cNvSpPr>
          <p:nvPr>
            <p:ph type="ctrTitle"/>
          </p:nvPr>
        </p:nvSpPr>
        <p:spPr>
          <a:xfrm>
            <a:off x="1143000" y="300636"/>
            <a:ext cx="6858000" cy="1022445"/>
          </a:xfrm>
        </p:spPr>
        <p:txBody>
          <a:bodyPr/>
          <a:lstStyle/>
          <a:p>
            <a:r>
              <a:rPr lang="en-GB" dirty="0"/>
              <a:t>Hotel Grading Systems</a:t>
            </a:r>
          </a:p>
        </p:txBody>
      </p:sp>
      <p:sp>
        <p:nvSpPr>
          <p:cNvPr id="3" name="Subtitle 2"/>
          <p:cNvSpPr>
            <a:spLocks noGrp="1"/>
          </p:cNvSpPr>
          <p:nvPr>
            <p:ph type="subTitle" idx="1"/>
          </p:nvPr>
        </p:nvSpPr>
        <p:spPr>
          <a:xfrm>
            <a:off x="292296" y="4293096"/>
            <a:ext cx="6858000" cy="1241822"/>
          </a:xfrm>
        </p:spPr>
        <p:txBody>
          <a:bodyPr vert="horz" lIns="91440" tIns="45720" rIns="91440" bIns="45720" rtlCol="0" anchor="t">
            <a:normAutofit/>
          </a:bodyPr>
          <a:lstStyle/>
          <a:p>
            <a:pPr algn="l"/>
            <a:r>
              <a:rPr lang="en-GB" sz="2400" dirty="0"/>
              <a:t>Week 7 </a:t>
            </a:r>
          </a:p>
        </p:txBody>
      </p:sp>
      <p:sp>
        <p:nvSpPr>
          <p:cNvPr id="4" name="Rectangle 3">
            <a:extLst>
              <a:ext uri="{FF2B5EF4-FFF2-40B4-BE49-F238E27FC236}">
                <a16:creationId xmlns:a16="http://schemas.microsoft.com/office/drawing/2014/main" id="{7B7C375B-7218-4AAB-A6C1-9C5B29EAABC8}"/>
              </a:ext>
            </a:extLst>
          </p:cNvPr>
          <p:cNvSpPr/>
          <p:nvPr/>
        </p:nvSpPr>
        <p:spPr>
          <a:xfrm>
            <a:off x="4448408" y="3244334"/>
            <a:ext cx="247184" cy="369332"/>
          </a:xfrm>
          <a:prstGeom prst="rect">
            <a:avLst/>
          </a:prstGeom>
        </p:spPr>
        <p:txBody>
          <a:bodyPr wrap="none">
            <a:spAutoFit/>
          </a:bodyPr>
          <a:lstStyle/>
          <a:p>
            <a:r>
              <a:rPr lang="en-GB" dirty="0"/>
              <a:t> </a:t>
            </a:r>
          </a:p>
        </p:txBody>
      </p:sp>
      <p:sp>
        <p:nvSpPr>
          <p:cNvPr id="7" name="AutoShape 4" descr="https://ukc-powerpoint.officeapps.live.com/pods/GetClipboardImage.ashx?Id=b40a68f3-61b4-4feb-bea9-d33e1039cec2&amp;DC=GUK2&amp;wdoverrides=GetClipboardImageEnabled:true">
            <a:extLst>
              <a:ext uri="{FF2B5EF4-FFF2-40B4-BE49-F238E27FC236}">
                <a16:creationId xmlns:a16="http://schemas.microsoft.com/office/drawing/2014/main" id="{30AB1850-5B36-41B9-8366-A8CCC2D0FB1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59857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5086" r="17347" b="-4"/>
          <a:stretch/>
        </p:blipFill>
        <p:spPr>
          <a:xfrm>
            <a:off x="1" y="852574"/>
            <a:ext cx="2441552" cy="1879092"/>
          </a:xfrm>
          <a:custGeom>
            <a:avLst/>
            <a:gdLst>
              <a:gd name="connsiteX0" fmla="*/ 0 w 3255403"/>
              <a:gd name="connsiteY0" fmla="*/ 0 h 2505456"/>
              <a:gd name="connsiteX1" fmla="*/ 3255403 w 3255403"/>
              <a:gd name="connsiteY1" fmla="*/ 0 h 2505456"/>
              <a:gd name="connsiteX2" fmla="*/ 2094477 w 3255403"/>
              <a:gd name="connsiteY2" fmla="*/ 2505456 h 2505456"/>
              <a:gd name="connsiteX3" fmla="*/ 0 w 3255403"/>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255403" h="2505456">
                <a:moveTo>
                  <a:pt x="0" y="0"/>
                </a:moveTo>
                <a:lnTo>
                  <a:pt x="3255403" y="0"/>
                </a:lnTo>
                <a:lnTo>
                  <a:pt x="2094477" y="2505456"/>
                </a:lnTo>
                <a:lnTo>
                  <a:pt x="0" y="2505456"/>
                </a:lnTo>
                <a:close/>
              </a:path>
            </a:pathLst>
          </a:custGeom>
        </p:spPr>
      </p:pic>
      <p:pic>
        <p:nvPicPr>
          <p:cNvPr id="8" name="Picture 7"/>
          <p:cNvPicPr>
            <a:picLocks noChangeAspect="1"/>
          </p:cNvPicPr>
          <p:nvPr/>
        </p:nvPicPr>
        <p:blipFill rotWithShape="1">
          <a:blip r:embed="rId3"/>
          <a:srcRect l="2888" r="3863"/>
          <a:stretch/>
        </p:blipFill>
        <p:spPr>
          <a:xfrm>
            <a:off x="5536407" y="857258"/>
            <a:ext cx="3607594" cy="1876370"/>
          </a:xfrm>
          <a:custGeom>
            <a:avLst/>
            <a:gdLst>
              <a:gd name="connsiteX0" fmla="*/ 1159248 w 4810125"/>
              <a:gd name="connsiteY0" fmla="*/ 0 h 2501837"/>
              <a:gd name="connsiteX1" fmla="*/ 4810125 w 4810125"/>
              <a:gd name="connsiteY1" fmla="*/ 0 h 2501837"/>
              <a:gd name="connsiteX2" fmla="*/ 4810125 w 4810125"/>
              <a:gd name="connsiteY2" fmla="*/ 2501837 h 2501837"/>
              <a:gd name="connsiteX3" fmla="*/ 0 w 4810125"/>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4810125" h="2501837">
                <a:moveTo>
                  <a:pt x="1159248" y="0"/>
                </a:moveTo>
                <a:lnTo>
                  <a:pt x="4810125" y="0"/>
                </a:lnTo>
                <a:lnTo>
                  <a:pt x="4810125" y="2501837"/>
                </a:lnTo>
                <a:lnTo>
                  <a:pt x="0" y="2501837"/>
                </a:lnTo>
                <a:close/>
              </a:path>
            </a:pathLst>
          </a:custGeom>
        </p:spPr>
      </p:pic>
      <p:pic>
        <p:nvPicPr>
          <p:cNvPr id="4" name="Picture 3"/>
          <p:cNvPicPr>
            <a:picLocks noChangeAspect="1"/>
          </p:cNvPicPr>
          <p:nvPr/>
        </p:nvPicPr>
        <p:blipFill rotWithShape="1">
          <a:blip r:embed="rId4"/>
          <a:srcRect l="2016" r="3" b="3"/>
          <a:stretch/>
        </p:blipFill>
        <p:spPr>
          <a:xfrm>
            <a:off x="3506653" y="852574"/>
            <a:ext cx="2758363" cy="1879092"/>
          </a:xfrm>
          <a:custGeom>
            <a:avLst/>
            <a:gdLst>
              <a:gd name="connsiteX0" fmla="*/ 1160926 w 3677817"/>
              <a:gd name="connsiteY0" fmla="*/ 0 h 2505456"/>
              <a:gd name="connsiteX1" fmla="*/ 3677817 w 3677817"/>
              <a:gd name="connsiteY1" fmla="*/ 0 h 2505456"/>
              <a:gd name="connsiteX2" fmla="*/ 2516891 w 3677817"/>
              <a:gd name="connsiteY2" fmla="*/ 2505456 h 2505456"/>
              <a:gd name="connsiteX3" fmla="*/ 0 w 3677817"/>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677817" h="2505456">
                <a:moveTo>
                  <a:pt x="1160926" y="0"/>
                </a:moveTo>
                <a:lnTo>
                  <a:pt x="3677817" y="0"/>
                </a:lnTo>
                <a:lnTo>
                  <a:pt x="2516891" y="2505456"/>
                </a:lnTo>
                <a:lnTo>
                  <a:pt x="0" y="2505456"/>
                </a:lnTo>
                <a:close/>
              </a:path>
            </a:pathLst>
          </a:custGeom>
        </p:spPr>
      </p:pic>
      <p:pic>
        <p:nvPicPr>
          <p:cNvPr id="5" name="Picture 4"/>
          <p:cNvPicPr>
            <a:picLocks noChangeAspect="1"/>
          </p:cNvPicPr>
          <p:nvPr/>
        </p:nvPicPr>
        <p:blipFill rotWithShape="1">
          <a:blip r:embed="rId5"/>
          <a:srcRect r="8289" b="2"/>
          <a:stretch/>
        </p:blipFill>
        <p:spPr>
          <a:xfrm>
            <a:off x="1" y="2852317"/>
            <a:ext cx="5341892" cy="2762663"/>
          </a:xfrm>
          <a:custGeom>
            <a:avLst/>
            <a:gdLst>
              <a:gd name="connsiteX0" fmla="*/ 0 w 7122523"/>
              <a:gd name="connsiteY0" fmla="*/ 0 h 4197911"/>
              <a:gd name="connsiteX1" fmla="*/ 7122523 w 7122523"/>
              <a:gd name="connsiteY1" fmla="*/ 0 h 4197911"/>
              <a:gd name="connsiteX2" fmla="*/ 5177382 w 7122523"/>
              <a:gd name="connsiteY2" fmla="*/ 4197911 h 4197911"/>
              <a:gd name="connsiteX3" fmla="*/ 5171159 w 7122523"/>
              <a:gd name="connsiteY3" fmla="*/ 4197911 h 4197911"/>
              <a:gd name="connsiteX4" fmla="*/ 3981368 w 7122523"/>
              <a:gd name="connsiteY4" fmla="*/ 4197911 h 4197911"/>
              <a:gd name="connsiteX5" fmla="*/ 2331323 w 7122523"/>
              <a:gd name="connsiteY5" fmla="*/ 4197911 h 4197911"/>
              <a:gd name="connsiteX6" fmla="*/ 0 w 7122523"/>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0"/>
                </a:moveTo>
                <a:lnTo>
                  <a:pt x="7122523" y="0"/>
                </a:lnTo>
                <a:lnTo>
                  <a:pt x="5177382" y="4197911"/>
                </a:lnTo>
                <a:lnTo>
                  <a:pt x="5171159" y="4197911"/>
                </a:lnTo>
                <a:lnTo>
                  <a:pt x="3981368" y="4197911"/>
                </a:lnTo>
                <a:lnTo>
                  <a:pt x="2331323" y="4197911"/>
                </a:lnTo>
                <a:lnTo>
                  <a:pt x="0" y="4197911"/>
                </a:lnTo>
                <a:close/>
              </a:path>
            </a:pathLst>
          </a:custGeom>
        </p:spPr>
      </p:pic>
      <p:sp>
        <p:nvSpPr>
          <p:cNvPr id="2" name="Title 1"/>
          <p:cNvSpPr>
            <a:spLocks noGrp="1"/>
          </p:cNvSpPr>
          <p:nvPr>
            <p:ph type="ctrTitle"/>
          </p:nvPr>
        </p:nvSpPr>
        <p:spPr>
          <a:xfrm>
            <a:off x="5106149" y="3992076"/>
            <a:ext cx="3748016" cy="1622904"/>
          </a:xfrm>
        </p:spPr>
        <p:txBody>
          <a:bodyPr anchor="t">
            <a:normAutofit/>
          </a:bodyPr>
          <a:lstStyle/>
          <a:p>
            <a:pPr algn="r"/>
            <a:r>
              <a:rPr lang="en-GB" sz="4500" dirty="0"/>
              <a:t>Hospitality</a:t>
            </a:r>
          </a:p>
        </p:txBody>
      </p:sp>
      <p:sp>
        <p:nvSpPr>
          <p:cNvPr id="3" name="Subtitle 2"/>
          <p:cNvSpPr>
            <a:spLocks noGrp="1"/>
          </p:cNvSpPr>
          <p:nvPr>
            <p:ph type="subTitle" idx="1"/>
          </p:nvPr>
        </p:nvSpPr>
        <p:spPr>
          <a:xfrm>
            <a:off x="5536407" y="3133630"/>
            <a:ext cx="3175982" cy="619996"/>
          </a:xfrm>
        </p:spPr>
        <p:txBody>
          <a:bodyPr anchor="b">
            <a:normAutofit fontScale="92500"/>
          </a:bodyPr>
          <a:lstStyle/>
          <a:p>
            <a:pPr algn="r"/>
            <a:r>
              <a:rPr lang="en-GB" sz="2400" dirty="0">
                <a:solidFill>
                  <a:schemeClr val="tx1"/>
                </a:solidFill>
              </a:rPr>
              <a:t>Verification &amp; Grading</a:t>
            </a:r>
          </a:p>
        </p:txBody>
      </p:sp>
      <p:pic>
        <p:nvPicPr>
          <p:cNvPr id="7" name="Picture 6"/>
          <p:cNvPicPr>
            <a:picLocks noChangeAspect="1"/>
          </p:cNvPicPr>
          <p:nvPr/>
        </p:nvPicPr>
        <p:blipFill rotWithShape="1">
          <a:blip r:embed="rId6"/>
          <a:srcRect t="6038" r="2" b="19848"/>
          <a:stretch/>
        </p:blipFill>
        <p:spPr>
          <a:xfrm>
            <a:off x="1701375" y="709794"/>
            <a:ext cx="2545457" cy="1877125"/>
          </a:xfrm>
          <a:custGeom>
            <a:avLst/>
            <a:gdLst>
              <a:gd name="connsiteX0" fmla="*/ 1159715 w 3393943"/>
              <a:gd name="connsiteY0" fmla="*/ 0 h 2502843"/>
              <a:gd name="connsiteX1" fmla="*/ 3393943 w 3393943"/>
              <a:gd name="connsiteY1" fmla="*/ 0 h 2502843"/>
              <a:gd name="connsiteX2" fmla="*/ 2234228 w 3393943"/>
              <a:gd name="connsiteY2" fmla="*/ 2502843 h 2502843"/>
              <a:gd name="connsiteX3" fmla="*/ 0 w 3393943"/>
              <a:gd name="connsiteY3" fmla="*/ 2502843 h 2502843"/>
            </a:gdLst>
            <a:ahLst/>
            <a:cxnLst>
              <a:cxn ang="0">
                <a:pos x="connsiteX0" y="connsiteY0"/>
              </a:cxn>
              <a:cxn ang="0">
                <a:pos x="connsiteX1" y="connsiteY1"/>
              </a:cxn>
              <a:cxn ang="0">
                <a:pos x="connsiteX2" y="connsiteY2"/>
              </a:cxn>
              <a:cxn ang="0">
                <a:pos x="connsiteX3" y="connsiteY3"/>
              </a:cxn>
            </a:cxnLst>
            <a:rect l="l" t="t" r="r" b="b"/>
            <a:pathLst>
              <a:path w="3393943" h="2502843">
                <a:moveTo>
                  <a:pt x="1159715" y="0"/>
                </a:moveTo>
                <a:lnTo>
                  <a:pt x="3393943" y="0"/>
                </a:lnTo>
                <a:lnTo>
                  <a:pt x="2234228" y="2502843"/>
                </a:lnTo>
                <a:lnTo>
                  <a:pt x="0" y="2502843"/>
                </a:lnTo>
                <a:close/>
              </a:path>
            </a:pathLst>
          </a:custGeom>
        </p:spPr>
      </p:pic>
    </p:spTree>
    <p:extLst>
      <p:ext uri="{BB962C8B-B14F-4D97-AF65-F5344CB8AC3E}">
        <p14:creationId xmlns:p14="http://schemas.microsoft.com/office/powerpoint/2010/main" val="3848339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4" name="TextBox 6">
            <a:extLst>
              <a:ext uri="{FF2B5EF4-FFF2-40B4-BE49-F238E27FC236}">
                <a16:creationId xmlns:a16="http://schemas.microsoft.com/office/drawing/2014/main" id="{215EDD6C-5FD1-4466-90F0-C3AF04D089E1}"/>
              </a:ext>
            </a:extLst>
          </p:cNvPr>
          <p:cNvSpPr txBox="1">
            <a:spLocks noChangeArrowheads="1"/>
          </p:cNvSpPr>
          <p:nvPr/>
        </p:nvSpPr>
        <p:spPr bwMode="auto">
          <a:xfrm>
            <a:off x="938559" y="1132026"/>
            <a:ext cx="5206603" cy="45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en-US" sz="2000" dirty="0">
                <a:latin typeface="+mn-lt"/>
              </a:rPr>
              <a:t>What is hotel classification?</a:t>
            </a:r>
          </a:p>
          <a:p>
            <a:pPr eaLnBrk="1" hangingPunct="1">
              <a:lnSpc>
                <a:spcPct val="150000"/>
              </a:lnSpc>
              <a:spcBef>
                <a:spcPct val="0"/>
              </a:spcBef>
              <a:buFontTx/>
              <a:buNone/>
            </a:pPr>
            <a:r>
              <a:rPr lang="en-US" altLang="en-US" sz="2000" dirty="0">
                <a:latin typeface="+mn-lt"/>
              </a:rPr>
              <a:t>Verification, Classification &amp; Grading</a:t>
            </a:r>
          </a:p>
          <a:p>
            <a:pPr eaLnBrk="1" hangingPunct="1">
              <a:lnSpc>
                <a:spcPct val="150000"/>
              </a:lnSpc>
              <a:spcBef>
                <a:spcPct val="0"/>
              </a:spcBef>
              <a:buFontTx/>
              <a:buNone/>
            </a:pPr>
            <a:r>
              <a:rPr lang="en-US" altLang="en-US" sz="2000" dirty="0">
                <a:latin typeface="+mn-lt"/>
              </a:rPr>
              <a:t>The UK system &amp; AA</a:t>
            </a:r>
          </a:p>
          <a:p>
            <a:pPr eaLnBrk="1" hangingPunct="1">
              <a:lnSpc>
                <a:spcPct val="150000"/>
              </a:lnSpc>
              <a:spcBef>
                <a:spcPct val="0"/>
              </a:spcBef>
              <a:buFontTx/>
              <a:buNone/>
            </a:pPr>
            <a:r>
              <a:rPr lang="en-US" altLang="en-US" sz="2000" dirty="0">
                <a:latin typeface="+mn-lt"/>
              </a:rPr>
              <a:t>The UK vs. the rest of the world</a:t>
            </a:r>
          </a:p>
          <a:p>
            <a:pPr eaLnBrk="1" hangingPunct="1">
              <a:lnSpc>
                <a:spcPct val="150000"/>
              </a:lnSpc>
              <a:spcBef>
                <a:spcPct val="0"/>
              </a:spcBef>
              <a:buFont typeface="Arial" panose="020B0604020202020204" pitchFamily="34" charset="0"/>
              <a:buNone/>
            </a:pPr>
            <a:r>
              <a:rPr lang="en-US" altLang="en-US" sz="2000" dirty="0">
                <a:latin typeface="+mn-lt"/>
              </a:rPr>
              <a:t>TripAdvisor – </a:t>
            </a:r>
            <a:r>
              <a:rPr lang="en-US" altLang="en-US" sz="2000" b="1" dirty="0">
                <a:latin typeface="+mn-lt"/>
              </a:rPr>
              <a:t>The Debate!</a:t>
            </a:r>
            <a:endParaRPr lang="en-US" altLang="en-US" sz="2000" dirty="0">
              <a:latin typeface="+mn-lt"/>
            </a:endParaRPr>
          </a:p>
          <a:p>
            <a:pPr eaLnBrk="1" hangingPunct="1">
              <a:lnSpc>
                <a:spcPct val="150000"/>
              </a:lnSpc>
              <a:spcBef>
                <a:spcPct val="0"/>
              </a:spcBef>
              <a:buFontTx/>
              <a:buNone/>
            </a:pPr>
            <a:r>
              <a:rPr lang="en-US" altLang="en-US" sz="2000" dirty="0">
                <a:latin typeface="+mn-lt"/>
              </a:rPr>
              <a:t>Michelin</a:t>
            </a:r>
          </a:p>
          <a:p>
            <a:pPr eaLnBrk="1" hangingPunct="1">
              <a:lnSpc>
                <a:spcPct val="150000"/>
              </a:lnSpc>
              <a:spcBef>
                <a:spcPct val="0"/>
              </a:spcBef>
              <a:buFontTx/>
              <a:buNone/>
            </a:pPr>
            <a:r>
              <a:rPr lang="en-US" altLang="en-US" sz="2000" dirty="0">
                <a:latin typeface="+mn-lt"/>
              </a:rPr>
              <a:t>Forbes</a:t>
            </a:r>
          </a:p>
          <a:p>
            <a:pPr eaLnBrk="1" hangingPunct="1">
              <a:lnSpc>
                <a:spcPct val="150000"/>
              </a:lnSpc>
              <a:spcBef>
                <a:spcPct val="0"/>
              </a:spcBef>
              <a:buFontTx/>
              <a:buNone/>
            </a:pPr>
            <a:r>
              <a:rPr lang="en-US" altLang="en-US" sz="2000" dirty="0">
                <a:latin typeface="+mn-lt"/>
              </a:rPr>
              <a:t>References</a:t>
            </a:r>
          </a:p>
          <a:p>
            <a:pPr eaLnBrk="1" hangingPunct="1">
              <a:lnSpc>
                <a:spcPct val="150000"/>
              </a:lnSpc>
              <a:spcBef>
                <a:spcPct val="0"/>
              </a:spcBef>
              <a:buFontTx/>
              <a:buNone/>
            </a:pPr>
            <a:endParaRPr lang="en-US" altLang="en-US" sz="1800" dirty="0"/>
          </a:p>
          <a:p>
            <a:pPr eaLnBrk="1" hangingPunct="1">
              <a:lnSpc>
                <a:spcPct val="150000"/>
              </a:lnSpc>
              <a:spcBef>
                <a:spcPct val="0"/>
              </a:spcBef>
              <a:buFontTx/>
              <a:buNone/>
            </a:pPr>
            <a:endParaRPr lang="en-US" altLang="en-US" sz="1800" dirty="0"/>
          </a:p>
        </p:txBody>
      </p:sp>
      <p:sp>
        <p:nvSpPr>
          <p:cNvPr id="15365" name="TextBox 7">
            <a:extLst>
              <a:ext uri="{FF2B5EF4-FFF2-40B4-BE49-F238E27FC236}">
                <a16:creationId xmlns:a16="http://schemas.microsoft.com/office/drawing/2014/main" id="{0BAA4F01-DEED-48D4-8A10-6D7A606DA9A9}"/>
              </a:ext>
            </a:extLst>
          </p:cNvPr>
          <p:cNvSpPr txBox="1">
            <a:spLocks noChangeArrowheads="1"/>
          </p:cNvSpPr>
          <p:nvPr/>
        </p:nvSpPr>
        <p:spPr bwMode="auto">
          <a:xfrm>
            <a:off x="3541860" y="301029"/>
            <a:ext cx="5206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Content – Week 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6" name="Rectangle 1">
            <a:extLst>
              <a:ext uri="{FF2B5EF4-FFF2-40B4-BE49-F238E27FC236}">
                <a16:creationId xmlns:a16="http://schemas.microsoft.com/office/drawing/2014/main" id="{4575A8DC-E4E6-47E9-9938-A2B1A660861F}"/>
              </a:ext>
            </a:extLst>
          </p:cNvPr>
          <p:cNvSpPr>
            <a:spLocks noChangeArrowheads="1"/>
          </p:cNvSpPr>
          <p:nvPr/>
        </p:nvSpPr>
        <p:spPr bwMode="auto">
          <a:xfrm>
            <a:off x="676275" y="814646"/>
            <a:ext cx="45720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dirty="0">
                <a:latin typeface="+mn-lt"/>
              </a:rPr>
              <a:t>Hotel classification is the ranking of hotels, usually by using stars (or diamonds), with one star denoting basic facilities and </a:t>
            </a:r>
          </a:p>
          <a:p>
            <a:pPr algn="just"/>
            <a:r>
              <a:rPr lang="en-US" altLang="en-US" dirty="0">
                <a:latin typeface="+mn-lt"/>
              </a:rPr>
              <a:t>standards of comfort and five stars denoting luxury in facilities and services. </a:t>
            </a:r>
          </a:p>
          <a:p>
            <a:pPr algn="just"/>
            <a:endParaRPr lang="en-US" altLang="en-US" dirty="0">
              <a:latin typeface="+mn-lt"/>
            </a:endParaRPr>
          </a:p>
          <a:p>
            <a:pPr algn="just"/>
            <a:r>
              <a:rPr lang="en-US" altLang="en-US" dirty="0">
                <a:latin typeface="+mn-lt"/>
              </a:rPr>
              <a:t>The purpose is to inform intending guests in advance on what can be expected in order to reduce the gap between expected and experienced facilities and service delivery. </a:t>
            </a:r>
          </a:p>
          <a:p>
            <a:pPr algn="just"/>
            <a:endParaRPr lang="en-US" altLang="en-US" dirty="0">
              <a:latin typeface="+mn-lt"/>
            </a:endParaRPr>
          </a:p>
          <a:p>
            <a:pPr algn="just"/>
            <a:r>
              <a:rPr lang="en-US" altLang="en-US" dirty="0">
                <a:latin typeface="+mn-lt"/>
              </a:rPr>
              <a:t>The terms ‘grading’, ‘rating’, ‘classification’ and ‘star rating’ are used to refer to the same concept, i.e. to rank hotels by their facilities and standards.</a:t>
            </a:r>
          </a:p>
        </p:txBody>
      </p:sp>
      <p:sp>
        <p:nvSpPr>
          <p:cNvPr id="3" name="Rectangle 2">
            <a:extLst>
              <a:ext uri="{FF2B5EF4-FFF2-40B4-BE49-F238E27FC236}">
                <a16:creationId xmlns:a16="http://schemas.microsoft.com/office/drawing/2014/main" id="{8459F794-6989-A747-BE0E-020E6AA8DF69}"/>
              </a:ext>
            </a:extLst>
          </p:cNvPr>
          <p:cNvSpPr/>
          <p:nvPr/>
        </p:nvSpPr>
        <p:spPr>
          <a:xfrm>
            <a:off x="251519" y="260648"/>
            <a:ext cx="6545759" cy="553998"/>
          </a:xfrm>
          <a:prstGeom prst="rect">
            <a:avLst/>
          </a:prstGeom>
        </p:spPr>
        <p:txBody>
          <a:bodyPr wrap="square">
            <a:spAutoFit/>
          </a:bodyPr>
          <a:lstStyle/>
          <a:p>
            <a:pPr>
              <a:defRPr/>
            </a:pPr>
            <a:r>
              <a:rPr lang="en-GB" sz="3000" b="1" dirty="0"/>
              <a:t>What is hotel classification?</a:t>
            </a:r>
          </a:p>
        </p:txBody>
      </p:sp>
      <p:sp>
        <p:nvSpPr>
          <p:cNvPr id="18438" name="Rectangle 12">
            <a:extLst>
              <a:ext uri="{FF2B5EF4-FFF2-40B4-BE49-F238E27FC236}">
                <a16:creationId xmlns:a16="http://schemas.microsoft.com/office/drawing/2014/main" id="{D243E4BC-FB54-47FE-9F0C-C3241E1B9AD4}"/>
              </a:ext>
            </a:extLst>
          </p:cNvPr>
          <p:cNvSpPr>
            <a:spLocks noChangeArrowheads="1"/>
          </p:cNvSpPr>
          <p:nvPr/>
        </p:nvSpPr>
        <p:spPr bwMode="auto">
          <a:xfrm>
            <a:off x="5220072" y="5244086"/>
            <a:ext cx="45720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350" dirty="0"/>
              <a:t>(World Tourism Organization, 2015).</a:t>
            </a:r>
          </a:p>
        </p:txBody>
      </p:sp>
      <p:sp>
        <p:nvSpPr>
          <p:cNvPr id="20" name="5-Point Star 19">
            <a:extLst>
              <a:ext uri="{FF2B5EF4-FFF2-40B4-BE49-F238E27FC236}">
                <a16:creationId xmlns:a16="http://schemas.microsoft.com/office/drawing/2014/main" id="{CC3091E2-AC82-2F4F-AE1A-A6C4B2A9DA84}"/>
              </a:ext>
            </a:extLst>
          </p:cNvPr>
          <p:cNvSpPr/>
          <p:nvPr/>
        </p:nvSpPr>
        <p:spPr>
          <a:xfrm>
            <a:off x="5556647" y="1854994"/>
            <a:ext cx="62388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21" name="5-Point Star 20">
            <a:extLst>
              <a:ext uri="{FF2B5EF4-FFF2-40B4-BE49-F238E27FC236}">
                <a16:creationId xmlns:a16="http://schemas.microsoft.com/office/drawing/2014/main" id="{AAA2E8F0-AB01-FB46-86D6-32F5474BF93B}"/>
              </a:ext>
            </a:extLst>
          </p:cNvPr>
          <p:cNvSpPr/>
          <p:nvPr/>
        </p:nvSpPr>
        <p:spPr>
          <a:xfrm>
            <a:off x="6173391" y="1854994"/>
            <a:ext cx="62388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2" name="5-Point Star 21">
            <a:extLst>
              <a:ext uri="{FF2B5EF4-FFF2-40B4-BE49-F238E27FC236}">
                <a16:creationId xmlns:a16="http://schemas.microsoft.com/office/drawing/2014/main" id="{5B79BEAD-A8F9-7F42-87BF-2D473BB3363D}"/>
              </a:ext>
            </a:extLst>
          </p:cNvPr>
          <p:cNvSpPr/>
          <p:nvPr/>
        </p:nvSpPr>
        <p:spPr>
          <a:xfrm>
            <a:off x="6781800" y="1854994"/>
            <a:ext cx="625079"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3" name="5-Point Star 22">
            <a:extLst>
              <a:ext uri="{FF2B5EF4-FFF2-40B4-BE49-F238E27FC236}">
                <a16:creationId xmlns:a16="http://schemas.microsoft.com/office/drawing/2014/main" id="{3A32B525-CC54-2049-9F6B-C1185230490C}"/>
              </a:ext>
            </a:extLst>
          </p:cNvPr>
          <p:cNvSpPr/>
          <p:nvPr/>
        </p:nvSpPr>
        <p:spPr>
          <a:xfrm>
            <a:off x="7409260" y="1853804"/>
            <a:ext cx="623888" cy="608409"/>
          </a:xfrm>
          <a:prstGeom prst="star5">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4" name="5-Point Star 23">
            <a:extLst>
              <a:ext uri="{FF2B5EF4-FFF2-40B4-BE49-F238E27FC236}">
                <a16:creationId xmlns:a16="http://schemas.microsoft.com/office/drawing/2014/main" id="{E68795EF-C97F-EE4D-870E-2B20AAA6EF7F}"/>
              </a:ext>
            </a:extLst>
          </p:cNvPr>
          <p:cNvSpPr/>
          <p:nvPr/>
        </p:nvSpPr>
        <p:spPr>
          <a:xfrm>
            <a:off x="8012906" y="1854994"/>
            <a:ext cx="623888" cy="608410"/>
          </a:xfrm>
          <a:prstGeom prst="star5">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508" y="44624"/>
            <a:ext cx="6577928" cy="743284"/>
          </a:xfrm>
          <a:noFill/>
          <a:ln>
            <a:noFill/>
          </a:ln>
        </p:spPr>
        <p:txBody>
          <a:bodyPr>
            <a:normAutofit/>
          </a:bodyPr>
          <a:lstStyle/>
          <a:p>
            <a:r>
              <a:rPr lang="en-GB" sz="3300" dirty="0"/>
              <a:t>Maintain standards</a:t>
            </a:r>
          </a:p>
        </p:txBody>
      </p:sp>
      <p:sp>
        <p:nvSpPr>
          <p:cNvPr id="3" name="Content Placeholder 2"/>
          <p:cNvSpPr>
            <a:spLocks noGrp="1"/>
          </p:cNvSpPr>
          <p:nvPr>
            <p:ph idx="1"/>
          </p:nvPr>
        </p:nvSpPr>
        <p:spPr>
          <a:xfrm>
            <a:off x="233768" y="1308192"/>
            <a:ext cx="6493668" cy="3826072"/>
          </a:xfrm>
        </p:spPr>
        <p:txBody>
          <a:bodyPr>
            <a:normAutofit/>
          </a:bodyPr>
          <a:lstStyle/>
          <a:p>
            <a:pPr>
              <a:lnSpc>
                <a:spcPct val="101000"/>
              </a:lnSpc>
            </a:pPr>
            <a:r>
              <a:rPr lang="en-GB" sz="1800" dirty="0"/>
              <a:t>Mystery shoppers- objectively measure crucial aspects of the hotel guest experience that affect guest satisfaction and loyalty</a:t>
            </a:r>
          </a:p>
          <a:p>
            <a:pPr>
              <a:lnSpc>
                <a:spcPct val="101000"/>
              </a:lnSpc>
            </a:pPr>
            <a:r>
              <a:rPr lang="en-GB" sz="1800" dirty="0">
                <a:hlinkClick r:id="rId2"/>
              </a:rPr>
              <a:t>https://www.coylehospitality.com/mystery-shopping-services/hotel-resort-consulting/</a:t>
            </a:r>
            <a:endParaRPr lang="en-GB" sz="1800" dirty="0"/>
          </a:p>
          <a:p>
            <a:pPr>
              <a:lnSpc>
                <a:spcPct val="101000"/>
              </a:lnSpc>
            </a:pPr>
            <a:r>
              <a:rPr lang="en-GB" sz="1800" dirty="0"/>
              <a:t>Visit England - Inspectors</a:t>
            </a:r>
          </a:p>
          <a:p>
            <a:pPr>
              <a:lnSpc>
                <a:spcPct val="101000"/>
              </a:lnSpc>
            </a:pPr>
            <a:r>
              <a:rPr lang="en-GB" sz="1800" dirty="0"/>
              <a:t>Northern Ireland - Assessors</a:t>
            </a:r>
          </a:p>
          <a:p>
            <a:pPr>
              <a:lnSpc>
                <a:spcPct val="101000"/>
              </a:lnSpc>
            </a:pPr>
            <a:r>
              <a:rPr lang="en-GB" sz="1800" dirty="0"/>
              <a:t>Visit Wales - team of professional Advisers </a:t>
            </a:r>
          </a:p>
          <a:p>
            <a:pPr>
              <a:lnSpc>
                <a:spcPct val="101000"/>
              </a:lnSpc>
            </a:pPr>
            <a:r>
              <a:rPr lang="en-GB" sz="1800" dirty="0"/>
              <a:t>Visit Scotland - Quality &amp; Tourism Advisor (QTA) will visit to carry out their assessment.</a:t>
            </a:r>
          </a:p>
          <a:p>
            <a:pPr>
              <a:lnSpc>
                <a:spcPct val="101000"/>
              </a:lnSpc>
            </a:pPr>
            <a:r>
              <a:rPr lang="en-GB" sz="1800" dirty="0">
                <a:hlinkClick r:id="rId3"/>
              </a:rPr>
              <a:t>https://www.youtube.com/watch?time_continue=7&amp;v=rxB10YgeSqc</a:t>
            </a:r>
            <a:endParaRPr lang="en-GB" sz="1800" dirty="0"/>
          </a:p>
          <a:p>
            <a:pPr>
              <a:lnSpc>
                <a:spcPct val="101000"/>
              </a:lnSpc>
            </a:pPr>
            <a:endParaRPr lang="en-GB" sz="1050" dirty="0"/>
          </a:p>
        </p:txBody>
      </p:sp>
      <p:pic>
        <p:nvPicPr>
          <p:cNvPr id="5" name="Picture 4" descr="A person wearing a hat and glasses&#10;&#10;Description automatically generated">
            <a:extLst>
              <a:ext uri="{FF2B5EF4-FFF2-40B4-BE49-F238E27FC236}">
                <a16:creationId xmlns:a16="http://schemas.microsoft.com/office/drawing/2014/main" id="{9D3B3A30-2B0F-426E-842C-12DD122139C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72099" y="2614020"/>
            <a:ext cx="2200451" cy="2493428"/>
          </a:xfrm>
          <a:prstGeom prst="rect">
            <a:avLst/>
          </a:prstGeom>
          <a:solidFill>
            <a:srgbClr val="FFFF00">
              <a:alpha val="56000"/>
            </a:srgbClr>
          </a:solidFill>
          <a:ln>
            <a:solidFill>
              <a:schemeClr val="accent1"/>
            </a:solidFill>
          </a:ln>
        </p:spPr>
      </p:pic>
    </p:spTree>
    <p:extLst>
      <p:ext uri="{BB962C8B-B14F-4D97-AF65-F5344CB8AC3E}">
        <p14:creationId xmlns:p14="http://schemas.microsoft.com/office/powerpoint/2010/main" val="2663508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229600" cy="1143000"/>
          </a:xfrm>
        </p:spPr>
        <p:txBody>
          <a:bodyPr/>
          <a:lstStyle/>
          <a:p>
            <a:r>
              <a:rPr lang="en-GB" dirty="0"/>
              <a:t>Generic Hotel Categories</a:t>
            </a:r>
          </a:p>
        </p:txBody>
      </p:sp>
      <p:sp>
        <p:nvSpPr>
          <p:cNvPr id="3" name="Content Placeholder 2"/>
          <p:cNvSpPr>
            <a:spLocks noGrp="1"/>
          </p:cNvSpPr>
          <p:nvPr>
            <p:ph idx="1"/>
          </p:nvPr>
        </p:nvSpPr>
        <p:spPr>
          <a:xfrm>
            <a:off x="251520" y="1727027"/>
            <a:ext cx="6577928" cy="3218260"/>
          </a:xfrm>
        </p:spPr>
        <p:txBody>
          <a:bodyPr>
            <a:normAutofit lnSpcReduction="10000"/>
          </a:bodyPr>
          <a:lstStyle/>
          <a:p>
            <a:r>
              <a:rPr lang="en-GB" sz="2250" dirty="0"/>
              <a:t>Hostels</a:t>
            </a:r>
          </a:p>
          <a:p>
            <a:r>
              <a:rPr lang="en-GB" sz="2250" dirty="0"/>
              <a:t>Budget Hotels</a:t>
            </a:r>
          </a:p>
          <a:p>
            <a:r>
              <a:rPr lang="en-GB" sz="2250" dirty="0"/>
              <a:t>B and B’s</a:t>
            </a:r>
          </a:p>
          <a:p>
            <a:r>
              <a:rPr lang="en-GB" sz="2250" dirty="0"/>
              <a:t>Boutique Hotels</a:t>
            </a:r>
          </a:p>
          <a:p>
            <a:r>
              <a:rPr lang="en-GB" sz="2250" dirty="0"/>
              <a:t>Luxury Hotels</a:t>
            </a:r>
          </a:p>
          <a:p>
            <a:r>
              <a:rPr lang="en-GB" sz="2250" dirty="0"/>
              <a:t>Resort Hotels</a:t>
            </a:r>
          </a:p>
          <a:p>
            <a:r>
              <a:rPr lang="en-GB" sz="2250" dirty="0"/>
              <a:t>Business Hotels</a:t>
            </a:r>
          </a:p>
          <a:p>
            <a:r>
              <a:rPr lang="en-GB" sz="2250" dirty="0"/>
              <a:t>Convention Centres</a:t>
            </a:r>
          </a:p>
          <a:p>
            <a:endParaRPr lang="en-GB" dirty="0"/>
          </a:p>
        </p:txBody>
      </p:sp>
      <p:pic>
        <p:nvPicPr>
          <p:cNvPr id="4" name="Picture 3"/>
          <p:cNvPicPr>
            <a:picLocks noChangeAspect="1"/>
          </p:cNvPicPr>
          <p:nvPr/>
        </p:nvPicPr>
        <p:blipFill>
          <a:blip r:embed="rId2"/>
          <a:stretch>
            <a:fillRect/>
          </a:stretch>
        </p:blipFill>
        <p:spPr>
          <a:xfrm>
            <a:off x="4572000" y="1727027"/>
            <a:ext cx="3984961" cy="26864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566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A60F2EA-AA41-4AA9-B8EC-672789314742}"/>
              </a:ext>
            </a:extLst>
          </p:cNvPr>
          <p:cNvPicPr>
            <a:picLocks noChangeAspect="1"/>
          </p:cNvPicPr>
          <p:nvPr/>
        </p:nvPicPr>
        <p:blipFill rotWithShape="1">
          <a:blip r:embed="rId2"/>
          <a:srcRect t="23447" r="-3" b="21481"/>
          <a:stretch/>
        </p:blipFill>
        <p:spPr>
          <a:xfrm>
            <a:off x="6832904" y="1711724"/>
            <a:ext cx="2396819" cy="1134390"/>
          </a:xfrm>
          <a:prstGeom prst="ellipse">
            <a:avLst/>
          </a:prstGeom>
          <a:ln>
            <a:noFill/>
          </a:ln>
          <a:effectLst>
            <a:softEdge rad="112500"/>
          </a:effectLst>
        </p:spPr>
      </p:pic>
      <p:pic>
        <p:nvPicPr>
          <p:cNvPr id="4" name="Picture 3">
            <a:extLst>
              <a:ext uri="{FF2B5EF4-FFF2-40B4-BE49-F238E27FC236}">
                <a16:creationId xmlns:a16="http://schemas.microsoft.com/office/drawing/2014/main" id="{BF29416A-074F-4932-B01C-4DAE7DF544AC}"/>
              </a:ext>
            </a:extLst>
          </p:cNvPr>
          <p:cNvPicPr>
            <a:picLocks noChangeAspect="1"/>
          </p:cNvPicPr>
          <p:nvPr/>
        </p:nvPicPr>
        <p:blipFill rotWithShape="1">
          <a:blip r:embed="rId3"/>
          <a:srcRect t="31394" b="7378"/>
          <a:stretch/>
        </p:blipFill>
        <p:spPr>
          <a:xfrm>
            <a:off x="7158037" y="3072601"/>
            <a:ext cx="1985963" cy="1042909"/>
          </a:xfrm>
          <a:prstGeom prst="ellipse">
            <a:avLst/>
          </a:prstGeom>
          <a:ln>
            <a:noFill/>
          </a:ln>
          <a:effectLst>
            <a:softEdge rad="112500"/>
          </a:effectLst>
        </p:spPr>
      </p:pic>
      <p:pic>
        <p:nvPicPr>
          <p:cNvPr id="6" name="Picture 5">
            <a:extLst>
              <a:ext uri="{FF2B5EF4-FFF2-40B4-BE49-F238E27FC236}">
                <a16:creationId xmlns:a16="http://schemas.microsoft.com/office/drawing/2014/main" id="{160DC7CE-9B8E-4A25-9921-6659FAF4E052}"/>
              </a:ext>
            </a:extLst>
          </p:cNvPr>
          <p:cNvPicPr>
            <a:picLocks noChangeAspect="1"/>
          </p:cNvPicPr>
          <p:nvPr/>
        </p:nvPicPr>
        <p:blipFill rotWithShape="1">
          <a:blip r:embed="rId4"/>
          <a:srcRect t="11746"/>
          <a:stretch/>
        </p:blipFill>
        <p:spPr>
          <a:xfrm>
            <a:off x="7308056" y="4286251"/>
            <a:ext cx="1835944" cy="1213650"/>
          </a:xfrm>
          <a:prstGeom prst="ellipse">
            <a:avLst/>
          </a:prstGeom>
          <a:ln>
            <a:noFill/>
          </a:ln>
          <a:effectLst>
            <a:softEdge rad="112500"/>
          </a:effectLst>
        </p:spPr>
      </p:pic>
      <p:sp>
        <p:nvSpPr>
          <p:cNvPr id="2" name="Title 1"/>
          <p:cNvSpPr>
            <a:spLocks noGrp="1"/>
          </p:cNvSpPr>
          <p:nvPr>
            <p:ph type="title"/>
          </p:nvPr>
        </p:nvSpPr>
        <p:spPr>
          <a:xfrm>
            <a:off x="323528" y="0"/>
            <a:ext cx="3672014" cy="731315"/>
          </a:xfrm>
        </p:spPr>
        <p:txBody>
          <a:bodyPr>
            <a:normAutofit fontScale="90000"/>
          </a:bodyPr>
          <a:lstStyle/>
          <a:p>
            <a:r>
              <a:rPr lang="en-GB" sz="2700" dirty="0">
                <a:solidFill>
                  <a:srgbClr val="000000"/>
                </a:solidFill>
              </a:rPr>
              <a:t>International Categories</a:t>
            </a:r>
          </a:p>
        </p:txBody>
      </p:sp>
      <p:sp>
        <p:nvSpPr>
          <p:cNvPr id="3" name="Content Placeholder 2"/>
          <p:cNvSpPr>
            <a:spLocks noGrp="1"/>
          </p:cNvSpPr>
          <p:nvPr>
            <p:ph idx="1"/>
          </p:nvPr>
        </p:nvSpPr>
        <p:spPr>
          <a:xfrm>
            <a:off x="0" y="836712"/>
            <a:ext cx="7008018" cy="5754290"/>
          </a:xfrm>
        </p:spPr>
        <p:txBody>
          <a:bodyPr>
            <a:noAutofit/>
          </a:bodyPr>
          <a:lstStyle/>
          <a:p>
            <a:r>
              <a:rPr lang="en-GB" sz="1800" b="1" dirty="0">
                <a:solidFill>
                  <a:srgbClr val="000000"/>
                </a:solidFill>
              </a:rPr>
              <a:t>Paradors</a:t>
            </a:r>
            <a:r>
              <a:rPr lang="en-GB" sz="1500" b="1" dirty="0">
                <a:solidFill>
                  <a:srgbClr val="000000"/>
                </a:solidFill>
              </a:rPr>
              <a:t> </a:t>
            </a:r>
            <a:r>
              <a:rPr lang="en-GB" sz="1500" dirty="0">
                <a:solidFill>
                  <a:srgbClr val="000000"/>
                </a:solidFill>
              </a:rPr>
              <a:t>- in Spain and other Spanish-speaking countries, is luxury hotel, usually located in a converted historic building such as a monastery or castle, or in a modern building with a panoramic view of a historic and monumental city. </a:t>
            </a:r>
          </a:p>
          <a:p>
            <a:r>
              <a:rPr lang="en-GB" sz="1800" b="1" dirty="0" err="1">
                <a:solidFill>
                  <a:srgbClr val="000000"/>
                </a:solidFill>
              </a:rPr>
              <a:t>Gites</a:t>
            </a:r>
            <a:r>
              <a:rPr lang="en-GB" sz="1500" dirty="0">
                <a:solidFill>
                  <a:srgbClr val="000000"/>
                </a:solidFill>
              </a:rPr>
              <a:t> -is a specific type of holiday accommodation. holiday home available for rent. are usually fully furnished and equipped for self-catering </a:t>
            </a:r>
          </a:p>
          <a:p>
            <a:r>
              <a:rPr lang="en-GB" sz="1800" b="1" dirty="0" err="1">
                <a:solidFill>
                  <a:srgbClr val="000000"/>
                </a:solidFill>
              </a:rPr>
              <a:t>Fincas</a:t>
            </a:r>
            <a:r>
              <a:rPr lang="en-GB" sz="1800" dirty="0">
                <a:solidFill>
                  <a:srgbClr val="000000"/>
                </a:solidFill>
              </a:rPr>
              <a:t> </a:t>
            </a:r>
            <a:r>
              <a:rPr lang="en-GB" sz="1500" dirty="0">
                <a:solidFill>
                  <a:srgbClr val="000000"/>
                </a:solidFill>
              </a:rPr>
              <a:t>- refers to a piece of rural or agricultural land, typically with a cottage, farmhouse or estate building present, and often adjacent to a woodland or plantation.</a:t>
            </a:r>
          </a:p>
          <a:p>
            <a:r>
              <a:rPr lang="en-GB" sz="1800" b="1" dirty="0">
                <a:solidFill>
                  <a:srgbClr val="000000"/>
                </a:solidFill>
              </a:rPr>
              <a:t>Condominiums </a:t>
            </a:r>
            <a:r>
              <a:rPr lang="en-GB" sz="1500" dirty="0">
                <a:solidFill>
                  <a:srgbClr val="000000"/>
                </a:solidFill>
              </a:rPr>
              <a:t>- often shortened to condo, in the USA and Canada type of living space like an apartment but independently sellable and therefore regarded as real estate. </a:t>
            </a:r>
          </a:p>
          <a:p>
            <a:r>
              <a:rPr lang="en-GB" sz="1800" b="1" dirty="0">
                <a:solidFill>
                  <a:srgbClr val="000000"/>
                </a:solidFill>
              </a:rPr>
              <a:t>Villas</a:t>
            </a:r>
            <a:r>
              <a:rPr lang="en-GB" sz="1800" dirty="0">
                <a:solidFill>
                  <a:srgbClr val="000000"/>
                </a:solidFill>
              </a:rPr>
              <a:t> </a:t>
            </a:r>
            <a:r>
              <a:rPr lang="en-GB" sz="1500" dirty="0">
                <a:solidFill>
                  <a:srgbClr val="000000"/>
                </a:solidFill>
              </a:rPr>
              <a:t>- A villa is a type of house that was originally an ancient Roman upper-class country house</a:t>
            </a:r>
          </a:p>
          <a:p>
            <a:r>
              <a:rPr lang="en-GB" sz="1800" b="1" dirty="0">
                <a:solidFill>
                  <a:srgbClr val="000000"/>
                </a:solidFill>
              </a:rPr>
              <a:t>Chalets</a:t>
            </a:r>
            <a:r>
              <a:rPr lang="en-GB" sz="1500" b="1" dirty="0">
                <a:solidFill>
                  <a:srgbClr val="000000"/>
                </a:solidFill>
              </a:rPr>
              <a:t> - </a:t>
            </a:r>
            <a:r>
              <a:rPr lang="en-GB" sz="1500" dirty="0">
                <a:solidFill>
                  <a:srgbClr val="000000"/>
                </a:solidFill>
              </a:rPr>
              <a:t>A Swiss chalet is a building or house, Alpine region in Europe. made of wood, with a gently sloping roof set at right angles to the front of the house. </a:t>
            </a:r>
          </a:p>
        </p:txBody>
      </p:sp>
    </p:spTree>
    <p:extLst>
      <p:ext uri="{BB962C8B-B14F-4D97-AF65-F5344CB8AC3E}">
        <p14:creationId xmlns:p14="http://schemas.microsoft.com/office/powerpoint/2010/main" val="339240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FAF0C174-2253-4A4D-9235-17E83654AD9C}"/>
              </a:ext>
            </a:extLst>
          </p:cNvPr>
          <p:cNvSpPr>
            <a:spLocks noGrp="1" noChangeArrowheads="1"/>
          </p:cNvSpPr>
          <p:nvPr>
            <p:ph type="ctrTitle"/>
          </p:nvPr>
        </p:nvSpPr>
        <p:spPr>
          <a:xfrm>
            <a:off x="8012906" y="5336382"/>
            <a:ext cx="1076325" cy="351235"/>
          </a:xfrm>
        </p:spPr>
        <p:txBody>
          <a:bodyPr>
            <a:normAutofit fontScale="90000"/>
          </a:bodyPr>
          <a:lstStyle/>
          <a:p>
            <a:pPr eaLnBrk="1" hangingPunct="1"/>
            <a:r>
              <a:rPr lang="en-US" altLang="en-US" sz="900" b="1"/>
              <a:t>Hospitality and Guest Services</a:t>
            </a:r>
          </a:p>
        </p:txBody>
      </p:sp>
      <p:sp>
        <p:nvSpPr>
          <p:cNvPr id="20482" name="Subtitle 2">
            <a:extLst>
              <a:ext uri="{FF2B5EF4-FFF2-40B4-BE49-F238E27FC236}">
                <a16:creationId xmlns:a16="http://schemas.microsoft.com/office/drawing/2014/main" id="{9C752F0B-C32F-46E1-9359-E91CC71C4B30}"/>
              </a:ext>
            </a:extLst>
          </p:cNvPr>
          <p:cNvSpPr>
            <a:spLocks noGrp="1" noChangeArrowheads="1"/>
          </p:cNvSpPr>
          <p:nvPr>
            <p:ph type="subTitle" idx="1"/>
          </p:nvPr>
        </p:nvSpPr>
        <p:spPr>
          <a:xfrm>
            <a:off x="6950869" y="5605463"/>
            <a:ext cx="3200400" cy="322660"/>
          </a:xfrm>
        </p:spPr>
        <p:txBody>
          <a:bodyPr>
            <a:normAutofit fontScale="55000" lnSpcReduction="20000"/>
          </a:bodyPr>
          <a:lstStyle/>
          <a:p>
            <a:pPr eaLnBrk="1" hangingPunct="1"/>
            <a:r>
              <a:rPr lang="en-US" altLang="en-US"/>
              <a:t>M4X01915</a:t>
            </a:r>
          </a:p>
          <a:p>
            <a:pPr eaLnBrk="1" hangingPunct="1"/>
            <a:endParaRPr lang="en-US" altLang="en-US"/>
          </a:p>
        </p:txBody>
      </p:sp>
      <p:sp>
        <p:nvSpPr>
          <p:cNvPr id="20484" name="TextBox 6">
            <a:extLst>
              <a:ext uri="{FF2B5EF4-FFF2-40B4-BE49-F238E27FC236}">
                <a16:creationId xmlns:a16="http://schemas.microsoft.com/office/drawing/2014/main" id="{4D96F3A8-2B03-4C3E-ABED-E362BB3066D5}"/>
              </a:ext>
            </a:extLst>
          </p:cNvPr>
          <p:cNvSpPr txBox="1">
            <a:spLocks noChangeArrowheads="1"/>
          </p:cNvSpPr>
          <p:nvPr/>
        </p:nvSpPr>
        <p:spPr bwMode="auto">
          <a:xfrm>
            <a:off x="323529" y="332656"/>
            <a:ext cx="71902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b="1" dirty="0">
                <a:latin typeface="+mn-lt"/>
              </a:rPr>
              <a:t>Verification, Classification and Grading</a:t>
            </a:r>
          </a:p>
        </p:txBody>
      </p:sp>
      <p:sp>
        <p:nvSpPr>
          <p:cNvPr id="19461" name="TextBox 7">
            <a:extLst>
              <a:ext uri="{FF2B5EF4-FFF2-40B4-BE49-F238E27FC236}">
                <a16:creationId xmlns:a16="http://schemas.microsoft.com/office/drawing/2014/main" id="{05229168-5300-1948-9633-FFC124F469EB}"/>
              </a:ext>
            </a:extLst>
          </p:cNvPr>
          <p:cNvSpPr txBox="1">
            <a:spLocks noChangeArrowheads="1"/>
          </p:cNvSpPr>
          <p:nvPr/>
        </p:nvSpPr>
        <p:spPr bwMode="auto">
          <a:xfrm>
            <a:off x="4127897" y="1806179"/>
            <a:ext cx="4761309" cy="2618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50000"/>
              </a:lnSpc>
              <a:spcBef>
                <a:spcPct val="0"/>
              </a:spcBef>
              <a:buFontTx/>
              <a:buNone/>
              <a:defRPr/>
            </a:pPr>
            <a:r>
              <a:rPr lang="en-US" altLang="en-US" sz="2400" b="1" dirty="0">
                <a:latin typeface="+mn-lt"/>
              </a:rPr>
              <a:t>Activity 1:</a:t>
            </a:r>
            <a:endParaRPr lang="en-US" altLang="en-US" sz="2400" dirty="0">
              <a:latin typeface="+mn-lt"/>
            </a:endParaRPr>
          </a:p>
          <a:p>
            <a:pPr eaLnBrk="1" hangingPunct="1">
              <a:lnSpc>
                <a:spcPct val="150000"/>
              </a:lnSpc>
              <a:spcBef>
                <a:spcPct val="0"/>
              </a:spcBef>
              <a:buFont typeface="Arial" panose="020B0604020202020204" pitchFamily="34" charset="0"/>
              <a:buNone/>
              <a:defRPr/>
            </a:pPr>
            <a:r>
              <a:rPr lang="en-US" altLang="en-US" sz="2400" dirty="0">
                <a:latin typeface="+mn-lt"/>
              </a:rPr>
              <a:t>What would you expect to see / experience at a 1*, 2*, 3*, 4* and 5* hotel? </a:t>
            </a:r>
          </a:p>
          <a:p>
            <a:pPr marL="342900" indent="-342900">
              <a:lnSpc>
                <a:spcPct val="150000"/>
              </a:lnSpc>
              <a:spcBef>
                <a:spcPct val="0"/>
              </a:spcBef>
              <a:defRPr/>
            </a:pPr>
            <a:endParaRPr lang="en-US" altLang="en-US" sz="1500" dirty="0"/>
          </a:p>
        </p:txBody>
      </p:sp>
      <p:sp>
        <p:nvSpPr>
          <p:cNvPr id="2" name="5-Point Star 1">
            <a:extLst>
              <a:ext uri="{FF2B5EF4-FFF2-40B4-BE49-F238E27FC236}">
                <a16:creationId xmlns:a16="http://schemas.microsoft.com/office/drawing/2014/main" id="{49CEF017-6632-8C44-8372-A9F585B821B1}"/>
              </a:ext>
            </a:extLst>
          </p:cNvPr>
          <p:cNvSpPr/>
          <p:nvPr/>
        </p:nvSpPr>
        <p:spPr>
          <a:xfrm>
            <a:off x="469106" y="2513410"/>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3" name="5-Point Star 22">
            <a:extLst>
              <a:ext uri="{FF2B5EF4-FFF2-40B4-BE49-F238E27FC236}">
                <a16:creationId xmlns:a16="http://schemas.microsoft.com/office/drawing/2014/main" id="{7E482A4E-DE53-424A-8DE8-0DE1219E9F38}"/>
              </a:ext>
            </a:extLst>
          </p:cNvPr>
          <p:cNvSpPr/>
          <p:nvPr/>
        </p:nvSpPr>
        <p:spPr>
          <a:xfrm>
            <a:off x="420291" y="3373041"/>
            <a:ext cx="62507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4" name="5-Point Star 23">
            <a:extLst>
              <a:ext uri="{FF2B5EF4-FFF2-40B4-BE49-F238E27FC236}">
                <a16:creationId xmlns:a16="http://schemas.microsoft.com/office/drawing/2014/main" id="{D68EEAB9-B077-2B4E-9E71-A64F5C950CA1}"/>
              </a:ext>
            </a:extLst>
          </p:cNvPr>
          <p:cNvSpPr/>
          <p:nvPr/>
        </p:nvSpPr>
        <p:spPr>
          <a:xfrm>
            <a:off x="1063229" y="3374232"/>
            <a:ext cx="62507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25" name="5-Point Star 24">
            <a:extLst>
              <a:ext uri="{FF2B5EF4-FFF2-40B4-BE49-F238E27FC236}">
                <a16:creationId xmlns:a16="http://schemas.microsoft.com/office/drawing/2014/main" id="{98A0F0BE-0FBA-8C4D-A0B0-9FAAF3AEF9AC}"/>
              </a:ext>
            </a:extLst>
          </p:cNvPr>
          <p:cNvSpPr/>
          <p:nvPr/>
        </p:nvSpPr>
        <p:spPr>
          <a:xfrm>
            <a:off x="469106" y="4232672"/>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6" name="5-Point Star 25">
            <a:extLst>
              <a:ext uri="{FF2B5EF4-FFF2-40B4-BE49-F238E27FC236}">
                <a16:creationId xmlns:a16="http://schemas.microsoft.com/office/drawing/2014/main" id="{E09C1ED0-A2B3-5143-90FD-AA166DF03EEF}"/>
              </a:ext>
            </a:extLst>
          </p:cNvPr>
          <p:cNvSpPr/>
          <p:nvPr/>
        </p:nvSpPr>
        <p:spPr>
          <a:xfrm>
            <a:off x="1094185" y="4232672"/>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7" name="5-Point Star 26">
            <a:extLst>
              <a:ext uri="{FF2B5EF4-FFF2-40B4-BE49-F238E27FC236}">
                <a16:creationId xmlns:a16="http://schemas.microsoft.com/office/drawing/2014/main" id="{2EDB2F91-7D49-7E42-81BA-FF7BB297D068}"/>
              </a:ext>
            </a:extLst>
          </p:cNvPr>
          <p:cNvSpPr/>
          <p:nvPr/>
        </p:nvSpPr>
        <p:spPr>
          <a:xfrm>
            <a:off x="1718073" y="4232672"/>
            <a:ext cx="62507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8" name="5-Point Star 27">
            <a:extLst>
              <a:ext uri="{FF2B5EF4-FFF2-40B4-BE49-F238E27FC236}">
                <a16:creationId xmlns:a16="http://schemas.microsoft.com/office/drawing/2014/main" id="{46F0EF53-5447-DB4E-A4C6-6D029758F22A}"/>
              </a:ext>
            </a:extLst>
          </p:cNvPr>
          <p:cNvSpPr/>
          <p:nvPr/>
        </p:nvSpPr>
        <p:spPr>
          <a:xfrm>
            <a:off x="469106"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9" name="5-Point Star 28">
            <a:extLst>
              <a:ext uri="{FF2B5EF4-FFF2-40B4-BE49-F238E27FC236}">
                <a16:creationId xmlns:a16="http://schemas.microsoft.com/office/drawing/2014/main" id="{34F9BDB8-A075-A946-8C6A-82A33449D7CB}"/>
              </a:ext>
            </a:extLst>
          </p:cNvPr>
          <p:cNvSpPr/>
          <p:nvPr/>
        </p:nvSpPr>
        <p:spPr>
          <a:xfrm>
            <a:off x="1085850"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0" name="5-Point Star 29">
            <a:extLst>
              <a:ext uri="{FF2B5EF4-FFF2-40B4-BE49-F238E27FC236}">
                <a16:creationId xmlns:a16="http://schemas.microsoft.com/office/drawing/2014/main" id="{EBD43E93-362C-3E4A-94D4-309D33E3802D}"/>
              </a:ext>
            </a:extLst>
          </p:cNvPr>
          <p:cNvSpPr/>
          <p:nvPr/>
        </p:nvSpPr>
        <p:spPr>
          <a:xfrm>
            <a:off x="1695450"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1" name="5-Point Star 30">
            <a:extLst>
              <a:ext uri="{FF2B5EF4-FFF2-40B4-BE49-F238E27FC236}">
                <a16:creationId xmlns:a16="http://schemas.microsoft.com/office/drawing/2014/main" id="{1D323EE5-8DE7-1C43-BAD5-78E27C4FA580}"/>
              </a:ext>
            </a:extLst>
          </p:cNvPr>
          <p:cNvSpPr/>
          <p:nvPr/>
        </p:nvSpPr>
        <p:spPr>
          <a:xfrm>
            <a:off x="2321719" y="5030391"/>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2" name="5-Point Star 31">
            <a:extLst>
              <a:ext uri="{FF2B5EF4-FFF2-40B4-BE49-F238E27FC236}">
                <a16:creationId xmlns:a16="http://schemas.microsoft.com/office/drawing/2014/main" id="{AD5DF852-0A75-844B-A01E-6ACAD6C5F024}"/>
              </a:ext>
            </a:extLst>
          </p:cNvPr>
          <p:cNvSpPr/>
          <p:nvPr/>
        </p:nvSpPr>
        <p:spPr>
          <a:xfrm>
            <a:off x="2926556" y="5032773"/>
            <a:ext cx="623888"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3" name="5-Point Star 32">
            <a:extLst>
              <a:ext uri="{FF2B5EF4-FFF2-40B4-BE49-F238E27FC236}">
                <a16:creationId xmlns:a16="http://schemas.microsoft.com/office/drawing/2014/main" id="{CCBFDAA6-E329-1D42-85EB-D4DA184C527E}"/>
              </a:ext>
            </a:extLst>
          </p:cNvPr>
          <p:cNvSpPr/>
          <p:nvPr/>
        </p:nvSpPr>
        <p:spPr>
          <a:xfrm>
            <a:off x="2341960" y="4229100"/>
            <a:ext cx="62507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4" name="5-Point Star 33">
            <a:extLst>
              <a:ext uri="{FF2B5EF4-FFF2-40B4-BE49-F238E27FC236}">
                <a16:creationId xmlns:a16="http://schemas.microsoft.com/office/drawing/2014/main" id="{CD0E00FD-7903-B944-9D80-3087ECA8DE76}"/>
              </a:ext>
            </a:extLst>
          </p:cNvPr>
          <p:cNvSpPr/>
          <p:nvPr/>
        </p:nvSpPr>
        <p:spPr>
          <a:xfrm>
            <a:off x="1706166" y="3373041"/>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5" name="5-Point Star 34">
            <a:extLst>
              <a:ext uri="{FF2B5EF4-FFF2-40B4-BE49-F238E27FC236}">
                <a16:creationId xmlns:a16="http://schemas.microsoft.com/office/drawing/2014/main" id="{31D11378-43D8-9546-8781-BFF1AA403718}"/>
              </a:ext>
            </a:extLst>
          </p:cNvPr>
          <p:cNvSpPr/>
          <p:nvPr/>
        </p:nvSpPr>
        <p:spPr>
          <a:xfrm>
            <a:off x="1109662" y="2513410"/>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6" name="5-Point Star 35">
            <a:extLst>
              <a:ext uri="{FF2B5EF4-FFF2-40B4-BE49-F238E27FC236}">
                <a16:creationId xmlns:a16="http://schemas.microsoft.com/office/drawing/2014/main" id="{EE85413E-9757-054F-BC49-0197DC142973}"/>
              </a:ext>
            </a:extLst>
          </p:cNvPr>
          <p:cNvSpPr/>
          <p:nvPr/>
        </p:nvSpPr>
        <p:spPr>
          <a:xfrm>
            <a:off x="420290" y="1652588"/>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5" descr="A close up of a flag&#10;&#10;Description automatically generated">
            <a:extLst>
              <a:ext uri="{FF2B5EF4-FFF2-40B4-BE49-F238E27FC236}">
                <a16:creationId xmlns:a16="http://schemas.microsoft.com/office/drawing/2014/main" id="{AAFD4E68-708B-4E26-9F31-984A14D2CD01}"/>
              </a:ext>
            </a:extLst>
          </p:cNvPr>
          <p:cNvPicPr>
            <a:picLocks noChangeAspect="1" noChangeArrowheads="1"/>
          </p:cNvPicPr>
          <p:nvPr/>
        </p:nvPicPr>
        <p:blipFill>
          <a:blip r:embed="rId3">
            <a:lum bright="70000" contrast="-70000"/>
            <a:extLst>
              <a:ext uri="{BEBA8EAE-BF5A-486C-A8C5-ECC9F3942E4B}">
                <a14:imgProps xmlns:a14="http://schemas.microsoft.com/office/drawing/2010/main">
                  <a14:imgLayer r:embed="rId4">
                    <a14:imgEffect>
                      <a14:colorTemperature colorTemp="3741"/>
                    </a14:imgEffect>
                    <a14:imgEffect>
                      <a14:saturation sat="80000"/>
                    </a14:imgEffect>
                  </a14:imgLayer>
                </a14:imgProps>
              </a:ext>
              <a:ext uri="{28A0092B-C50C-407E-A947-70E740481C1C}">
                <a14:useLocalDpi xmlns:a14="http://schemas.microsoft.com/office/drawing/2010/main" val="0"/>
              </a:ext>
            </a:extLst>
          </a:blip>
          <a:srcRect/>
          <a:stretch>
            <a:fillRect/>
          </a:stretch>
        </p:blipFill>
        <p:spPr bwMode="auto">
          <a:xfrm>
            <a:off x="1837135" y="436959"/>
            <a:ext cx="5944790" cy="594598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7" name="Picture 6">
            <a:extLst>
              <a:ext uri="{FF2B5EF4-FFF2-40B4-BE49-F238E27FC236}">
                <a16:creationId xmlns:a16="http://schemas.microsoft.com/office/drawing/2014/main" id="{213D1C1B-C558-42FF-9B9C-33281AE7D1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4572" y="3429000"/>
            <a:ext cx="1133475" cy="1207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8" name="Picture 4">
            <a:extLst>
              <a:ext uri="{FF2B5EF4-FFF2-40B4-BE49-F238E27FC236}">
                <a16:creationId xmlns:a16="http://schemas.microsoft.com/office/drawing/2014/main" id="{E7FB209C-9917-4D74-8DB6-890DD373988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213" y="1789510"/>
            <a:ext cx="1448991" cy="89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itle 1">
            <a:extLst>
              <a:ext uri="{FF2B5EF4-FFF2-40B4-BE49-F238E27FC236}">
                <a16:creationId xmlns:a16="http://schemas.microsoft.com/office/drawing/2014/main" id="{4E591728-2353-4BCD-B45A-AF2B1490EC7F}"/>
              </a:ext>
            </a:extLst>
          </p:cNvPr>
          <p:cNvSpPr>
            <a:spLocks noGrp="1" noChangeArrowheads="1"/>
          </p:cNvSpPr>
          <p:nvPr>
            <p:ph type="title"/>
          </p:nvPr>
        </p:nvSpPr>
        <p:spPr>
          <a:xfrm>
            <a:off x="196324" y="210742"/>
            <a:ext cx="3070622" cy="664369"/>
          </a:xfrm>
        </p:spPr>
        <p:txBody>
          <a:bodyPr anchor="b">
            <a:normAutofit/>
          </a:bodyPr>
          <a:lstStyle/>
          <a:p>
            <a:r>
              <a:rPr lang="en-GB" altLang="en-US" sz="2800" b="1" dirty="0"/>
              <a:t>United Kingdom</a:t>
            </a:r>
          </a:p>
        </p:txBody>
      </p:sp>
      <p:sp>
        <p:nvSpPr>
          <p:cNvPr id="3" name="Content Placeholder 2">
            <a:extLst>
              <a:ext uri="{FF2B5EF4-FFF2-40B4-BE49-F238E27FC236}">
                <a16:creationId xmlns:a16="http://schemas.microsoft.com/office/drawing/2014/main" id="{D47C9CAF-98BB-44F2-9703-DB751B4DEF24}"/>
              </a:ext>
            </a:extLst>
          </p:cNvPr>
          <p:cNvSpPr>
            <a:spLocks noGrp="1"/>
          </p:cNvSpPr>
          <p:nvPr>
            <p:ph idx="1"/>
          </p:nvPr>
        </p:nvSpPr>
        <p:spPr>
          <a:xfrm>
            <a:off x="1993107" y="1063229"/>
            <a:ext cx="5632847" cy="4542234"/>
          </a:xfrm>
        </p:spPr>
        <p:txBody>
          <a:bodyPr>
            <a:normAutofit lnSpcReduction="10000"/>
          </a:bodyPr>
          <a:lstStyle/>
          <a:p>
            <a:pPr marL="0" indent="0">
              <a:lnSpc>
                <a:spcPct val="101000"/>
              </a:lnSpc>
              <a:buNone/>
              <a:defRPr/>
            </a:pPr>
            <a:endParaRPr lang="en-GB" sz="1200" dirty="0"/>
          </a:p>
          <a:p>
            <a:pPr>
              <a:lnSpc>
                <a:spcPct val="120000"/>
              </a:lnSpc>
              <a:defRPr/>
            </a:pPr>
            <a:r>
              <a:rPr lang="en-GB" sz="1700" dirty="0"/>
              <a:t>Hotels are rated from one-star to five stars. </a:t>
            </a:r>
          </a:p>
          <a:p>
            <a:pPr>
              <a:lnSpc>
                <a:spcPct val="120000"/>
              </a:lnSpc>
              <a:defRPr/>
            </a:pPr>
            <a:r>
              <a:rPr lang="en-GB" sz="1700" dirty="0"/>
              <a:t>Grading schemes in operation are those </a:t>
            </a:r>
            <a:r>
              <a:rPr lang="en-GB" sz="1700" b="1" dirty="0"/>
              <a:t>operated by the AA (Automobile Association) </a:t>
            </a:r>
            <a:r>
              <a:rPr lang="en-GB" sz="1700" dirty="0"/>
              <a:t>and the national tourist boards: Visit England, Visit Wales, the Scottish Tourist Board and the Northern Ireland Tourist Board. </a:t>
            </a:r>
          </a:p>
          <a:p>
            <a:pPr>
              <a:lnSpc>
                <a:spcPct val="120000"/>
              </a:lnSpc>
              <a:defRPr/>
            </a:pPr>
            <a:r>
              <a:rPr lang="en-GB" sz="1700" dirty="0"/>
              <a:t>The schemes were all 'harmonised’ in 2007, to ensure consistency between the schemes. </a:t>
            </a:r>
          </a:p>
          <a:p>
            <a:pPr>
              <a:lnSpc>
                <a:spcPct val="120000"/>
              </a:lnSpc>
              <a:defRPr/>
            </a:pPr>
            <a:r>
              <a:rPr lang="en-GB" sz="1700" dirty="0"/>
              <a:t>This applies to all accommodation types apart from self-catering.</a:t>
            </a:r>
          </a:p>
          <a:p>
            <a:pPr>
              <a:lnSpc>
                <a:spcPct val="120000"/>
              </a:lnSpc>
              <a:defRPr/>
            </a:pPr>
            <a:r>
              <a:rPr lang="en-GB" sz="1700" dirty="0"/>
              <a:t>In addition to the usual black stars (ranging from one (the lowest) to five (the highest), the AA awards </a:t>
            </a:r>
            <a:r>
              <a:rPr lang="en-GB" sz="1700" b="1" dirty="0">
                <a:solidFill>
                  <a:srgbClr val="FF0000"/>
                </a:solidFill>
              </a:rPr>
              <a:t>red stars to the highest-rated</a:t>
            </a:r>
            <a:r>
              <a:rPr lang="en-GB" sz="1700" dirty="0"/>
              <a:t>, which are deemed 'Inspectors' Choice'. </a:t>
            </a:r>
          </a:p>
        </p:txBody>
      </p:sp>
      <p:sp>
        <p:nvSpPr>
          <p:cNvPr id="24583" name="Title 1">
            <a:extLst>
              <a:ext uri="{FF2B5EF4-FFF2-40B4-BE49-F238E27FC236}">
                <a16:creationId xmlns:a16="http://schemas.microsoft.com/office/drawing/2014/main" id="{DFE3DBAE-54C5-4786-B63E-99177F3ED7CA}"/>
              </a:ext>
            </a:extLst>
          </p:cNvPr>
          <p:cNvSpPr txBox="1">
            <a:spLocks noChangeArrowheads="1"/>
          </p:cNvSpPr>
          <p:nvPr/>
        </p:nvSpPr>
        <p:spPr bwMode="auto">
          <a:xfrm>
            <a:off x="8012906" y="5336382"/>
            <a:ext cx="1076325" cy="3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Tx/>
              <a:buNone/>
            </a:pPr>
            <a:r>
              <a:rPr lang="en-US" altLang="en-US" sz="900" b="1">
                <a:latin typeface="Calibri Light" panose="020F0302020204030204" pitchFamily="34" charset="0"/>
              </a:rPr>
              <a:t>Hospitality and Guest Services</a:t>
            </a:r>
          </a:p>
        </p:txBody>
      </p:sp>
      <p:sp>
        <p:nvSpPr>
          <p:cNvPr id="24584" name="Subtitle 2">
            <a:extLst>
              <a:ext uri="{FF2B5EF4-FFF2-40B4-BE49-F238E27FC236}">
                <a16:creationId xmlns:a16="http://schemas.microsoft.com/office/drawing/2014/main" id="{69385DBC-66CC-429A-98C4-11512D697592}"/>
              </a:ext>
            </a:extLst>
          </p:cNvPr>
          <p:cNvSpPr txBox="1">
            <a:spLocks noChangeArrowheads="1"/>
          </p:cNvSpPr>
          <p:nvPr/>
        </p:nvSpPr>
        <p:spPr bwMode="auto">
          <a:xfrm>
            <a:off x="6950869" y="5605463"/>
            <a:ext cx="3200400" cy="3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sz="2100"/>
              <a:t>M4X01915</a:t>
            </a:r>
          </a:p>
          <a:p>
            <a:pPr algn="ctr" eaLnBrk="1" hangingPunct="1">
              <a:buFont typeface="Arial" panose="020B0604020202020204" pitchFamily="34" charset="0"/>
              <a:buNone/>
            </a:pPr>
            <a:endParaRPr lang="en-US" altLang="en-US" sz="2100"/>
          </a:p>
        </p:txBody>
      </p:sp>
      <p:sp>
        <p:nvSpPr>
          <p:cNvPr id="24585" name="TextBox 6">
            <a:extLst>
              <a:ext uri="{FF2B5EF4-FFF2-40B4-BE49-F238E27FC236}">
                <a16:creationId xmlns:a16="http://schemas.microsoft.com/office/drawing/2014/main" id="{F6F4666C-E115-4826-B1A7-18C942ECC678}"/>
              </a:ext>
            </a:extLst>
          </p:cNvPr>
          <p:cNvSpPr txBox="1">
            <a:spLocks noChangeArrowheads="1"/>
          </p:cNvSpPr>
          <p:nvPr/>
        </p:nvSpPr>
        <p:spPr bwMode="auto">
          <a:xfrm>
            <a:off x="3682604" y="1063228"/>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a:t>Grading</a:t>
            </a:r>
          </a:p>
        </p:txBody>
      </p:sp>
      <p:pic>
        <p:nvPicPr>
          <p:cNvPr id="24586" name="Picture 17">
            <a:extLst>
              <a:ext uri="{FF2B5EF4-FFF2-40B4-BE49-F238E27FC236}">
                <a16:creationId xmlns:a16="http://schemas.microsoft.com/office/drawing/2014/main" id="{AC5AC1D4-6D31-4497-8C2A-39B2332C29E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5751"/>
          <a:stretch>
            <a:fillRect/>
          </a:stretch>
        </p:blipFill>
        <p:spPr bwMode="auto">
          <a:xfrm>
            <a:off x="7834313" y="1539479"/>
            <a:ext cx="1258491" cy="1335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9">
            <a:extLst>
              <a:ext uri="{FF2B5EF4-FFF2-40B4-BE49-F238E27FC236}">
                <a16:creationId xmlns:a16="http://schemas.microsoft.com/office/drawing/2014/main" id="{B489EC12-DD2E-44E1-8563-98361115EE8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9063" y="2853929"/>
            <a:ext cx="1665685" cy="541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9">
            <a:extLst>
              <a:ext uri="{FF2B5EF4-FFF2-40B4-BE49-F238E27FC236}">
                <a16:creationId xmlns:a16="http://schemas.microsoft.com/office/drawing/2014/main" id="{A4545540-AA8B-4B1A-91F2-B2702F9888D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b="43010"/>
          <a:stretch>
            <a:fillRect/>
          </a:stretch>
        </p:blipFill>
        <p:spPr bwMode="auto">
          <a:xfrm>
            <a:off x="155972" y="4824412"/>
            <a:ext cx="1614488" cy="57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7">
            <a:extLst>
              <a:ext uri="{FF2B5EF4-FFF2-40B4-BE49-F238E27FC236}">
                <a16:creationId xmlns:a16="http://schemas.microsoft.com/office/drawing/2014/main" id="{678E24E5-360D-43FC-A9A4-C97D5DB85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6820358" y="1022748"/>
            <a:ext cx="2268874" cy="24062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2">
            <a:extLst>
              <a:ext uri="{FF2B5EF4-FFF2-40B4-BE49-F238E27FC236}">
                <a16:creationId xmlns:a16="http://schemas.microsoft.com/office/drawing/2014/main" id="{D827EE91-AC66-4ED0-80D6-2C26AB067D11}"/>
              </a:ext>
            </a:extLst>
          </p:cNvPr>
          <p:cNvSpPr>
            <a:spLocks noChangeArrowheads="1"/>
          </p:cNvSpPr>
          <p:nvPr/>
        </p:nvSpPr>
        <p:spPr bwMode="auto">
          <a:xfrm>
            <a:off x="301228" y="5410200"/>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
        <p:nvSpPr>
          <p:cNvPr id="25606" name="Rectangle 3">
            <a:extLst>
              <a:ext uri="{FF2B5EF4-FFF2-40B4-BE49-F238E27FC236}">
                <a16:creationId xmlns:a16="http://schemas.microsoft.com/office/drawing/2014/main" id="{7BE838A8-5F76-40C5-8645-09E87E4D5CDE}"/>
              </a:ext>
            </a:extLst>
          </p:cNvPr>
          <p:cNvSpPr>
            <a:spLocks noChangeArrowheads="1"/>
          </p:cNvSpPr>
          <p:nvPr/>
        </p:nvSpPr>
        <p:spPr bwMode="auto">
          <a:xfrm>
            <a:off x="60488" y="442021"/>
            <a:ext cx="6671752"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600" dirty="0">
                <a:latin typeface="+mn-lt"/>
              </a:rPr>
              <a:t>The AA have been recognising accommodation since 1908 and first introduced the star rating scheme in 1912, recognising and rewarding establishments for the quality and range of their services and facilities. </a:t>
            </a:r>
            <a:r>
              <a:rPr lang="en-US" altLang="en-US" sz="1600" b="1" dirty="0">
                <a:latin typeface="+mn-lt"/>
              </a:rPr>
              <a:t>In 2006.</a:t>
            </a:r>
          </a:p>
          <a:p>
            <a:pPr algn="just"/>
            <a:endParaRPr lang="en-US" altLang="en-US" sz="1600" dirty="0">
              <a:latin typeface="+mn-lt"/>
            </a:endParaRPr>
          </a:p>
          <a:p>
            <a:pPr algn="just"/>
            <a:r>
              <a:rPr lang="en-US" altLang="en-US" sz="1600" dirty="0">
                <a:latin typeface="+mn-lt"/>
              </a:rPr>
              <a:t>The AA developed </a:t>
            </a:r>
            <a:r>
              <a:rPr lang="en-US" altLang="en-US" sz="1600" b="1" dirty="0">
                <a:latin typeface="+mn-lt"/>
              </a:rPr>
              <a:t>Common Quality Standards </a:t>
            </a:r>
            <a:r>
              <a:rPr lang="en-US" altLang="en-US" sz="1600" dirty="0">
                <a:latin typeface="+mn-lt"/>
              </a:rPr>
              <a:t>(alongside the main tourist boards) for inspecting and rating accommodation. These standards and rating categories are now applied throughout the British Isles.</a:t>
            </a:r>
          </a:p>
          <a:p>
            <a:pPr algn="just"/>
            <a:endParaRPr lang="en-US" altLang="en-US" sz="1600" dirty="0">
              <a:latin typeface="+mn-lt"/>
            </a:endParaRPr>
          </a:p>
          <a:p>
            <a:pPr algn="just"/>
            <a:r>
              <a:rPr lang="en-US" altLang="en-US" sz="1600" dirty="0">
                <a:latin typeface="+mn-lt"/>
              </a:rPr>
              <a:t>Hotel star ratings are only awarded and managed by four national and accredited bodies: The  AA (specifically AA Hotel Services which is a division of the Automobile Association), Visit England, Visit Scotland and Visit Wales. </a:t>
            </a:r>
          </a:p>
          <a:p>
            <a:pPr algn="just"/>
            <a:endParaRPr lang="en-US" altLang="en-US" sz="1600" dirty="0">
              <a:latin typeface="+mn-lt"/>
            </a:endParaRPr>
          </a:p>
          <a:p>
            <a:pPr algn="just"/>
            <a:r>
              <a:rPr lang="en-US" altLang="en-US" sz="1600" dirty="0">
                <a:latin typeface="+mn-lt"/>
              </a:rPr>
              <a:t>The AA is the British Hospitality Association’s patron supplier for quality rating and assessment within the hospitality industry. The AA's star ratings are broken down into categories based on the different types of hotel in Britain.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1" name="Picture 8">
            <a:extLst>
              <a:ext uri="{FF2B5EF4-FFF2-40B4-BE49-F238E27FC236}">
                <a16:creationId xmlns:a16="http://schemas.microsoft.com/office/drawing/2014/main" id="{B8284DDA-B04E-4B63-B01C-EB23BEBAF3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747398" y="211346"/>
            <a:ext cx="1258490" cy="13346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1">
            <a:extLst>
              <a:ext uri="{FF2B5EF4-FFF2-40B4-BE49-F238E27FC236}">
                <a16:creationId xmlns:a16="http://schemas.microsoft.com/office/drawing/2014/main" id="{70792A25-F62F-4C31-B445-5F1E7D7B3F5C}"/>
              </a:ext>
            </a:extLst>
          </p:cNvPr>
          <p:cNvSpPr>
            <a:spLocks noChangeArrowheads="1"/>
          </p:cNvSpPr>
          <p:nvPr/>
        </p:nvSpPr>
        <p:spPr bwMode="auto">
          <a:xfrm>
            <a:off x="138112" y="157105"/>
            <a:ext cx="7609286" cy="122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endParaRPr lang="en-GB" altLang="en-US" sz="1350" dirty="0">
              <a:latin typeface="MetaPlusNormal"/>
            </a:endParaRPr>
          </a:p>
          <a:p>
            <a:pPr algn="just"/>
            <a:r>
              <a:rPr lang="en-GB" altLang="en-US" sz="2000" dirty="0">
                <a:latin typeface="+mj-lt"/>
              </a:rPr>
              <a:t>Any establishment operating with the word ‘hotel’ as part of their business name will be assessed using the AA hotel requirement standards.</a:t>
            </a:r>
          </a:p>
        </p:txBody>
      </p:sp>
      <p:sp>
        <p:nvSpPr>
          <p:cNvPr id="26630" name="Rectangle 2">
            <a:extLst>
              <a:ext uri="{FF2B5EF4-FFF2-40B4-BE49-F238E27FC236}">
                <a16:creationId xmlns:a16="http://schemas.microsoft.com/office/drawing/2014/main" id="{EE1FF157-D984-422B-A586-1EC2259A515A}"/>
              </a:ext>
            </a:extLst>
          </p:cNvPr>
          <p:cNvSpPr>
            <a:spLocks noChangeArrowheads="1"/>
          </p:cNvSpPr>
          <p:nvPr/>
        </p:nvSpPr>
        <p:spPr bwMode="auto">
          <a:xfrm>
            <a:off x="138112" y="1496356"/>
            <a:ext cx="841295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The AA standards are identical to those that will be applied by </a:t>
            </a:r>
            <a:r>
              <a:rPr lang="en-GB" altLang="en-US" dirty="0" err="1">
                <a:latin typeface="+mn-lt"/>
              </a:rPr>
              <a:t>VisitEngland</a:t>
            </a:r>
            <a:r>
              <a:rPr lang="en-GB" altLang="en-US" dirty="0">
                <a:latin typeface="+mn-lt"/>
              </a:rPr>
              <a:t>, VisitScotland, </a:t>
            </a:r>
            <a:r>
              <a:rPr lang="en-GB" altLang="en-US" dirty="0" err="1">
                <a:latin typeface="+mn-lt"/>
              </a:rPr>
              <a:t>VisitWales</a:t>
            </a:r>
            <a:r>
              <a:rPr lang="en-GB" altLang="en-US" dirty="0">
                <a:latin typeface="+mn-lt"/>
              </a:rPr>
              <a:t> and Tourism Northern Ireland, for assessing the quality of serviced accommodation in Britain.</a:t>
            </a:r>
          </a:p>
          <a:p>
            <a:pPr algn="just"/>
            <a:endParaRPr lang="en-GB" altLang="en-US" dirty="0">
              <a:latin typeface="+mn-lt"/>
            </a:endParaRPr>
          </a:p>
          <a:p>
            <a:pPr algn="just"/>
            <a:r>
              <a:rPr lang="en-GB" altLang="en-US" dirty="0">
                <a:latin typeface="+mn-lt"/>
              </a:rPr>
              <a:t>The </a:t>
            </a:r>
            <a:r>
              <a:rPr lang="en-GB" altLang="en-US" b="1" dirty="0">
                <a:latin typeface="+mn-lt"/>
              </a:rPr>
              <a:t>rating would be the same </a:t>
            </a:r>
            <a:r>
              <a:rPr lang="en-GB" altLang="en-US" dirty="0">
                <a:latin typeface="+mn-lt"/>
              </a:rPr>
              <a:t>whichever organisation carries out your assessment. </a:t>
            </a:r>
          </a:p>
          <a:p>
            <a:pPr algn="just"/>
            <a:endParaRPr lang="en-GB" altLang="en-US" dirty="0">
              <a:latin typeface="+mn-lt"/>
            </a:endParaRPr>
          </a:p>
          <a:p>
            <a:pPr algn="just"/>
            <a:r>
              <a:rPr lang="en-GB" altLang="en-US" dirty="0">
                <a:latin typeface="+mn-lt"/>
              </a:rPr>
              <a:t>If a hotel chooses to be assessed by more than one organisation, each organisation will award them the same star rating.</a:t>
            </a:r>
          </a:p>
          <a:p>
            <a:pPr algn="just"/>
            <a:endParaRPr lang="en-GB" altLang="en-US" dirty="0">
              <a:latin typeface="+mn-lt"/>
            </a:endParaRPr>
          </a:p>
          <a:p>
            <a:pPr algn="just"/>
            <a:r>
              <a:rPr lang="en-GB" altLang="en-US" dirty="0">
                <a:latin typeface="+mn-lt"/>
              </a:rPr>
              <a:t>They will only be eligible for </a:t>
            </a:r>
            <a:r>
              <a:rPr lang="en-GB" altLang="en-US" b="1" dirty="0">
                <a:latin typeface="+mn-lt"/>
              </a:rPr>
              <a:t>special AA Awards</a:t>
            </a:r>
            <a:r>
              <a:rPr lang="en-GB" altLang="en-US" dirty="0">
                <a:latin typeface="+mn-lt"/>
              </a:rPr>
              <a:t>, (e.g. AA Hotel of the Year, Rosettes for food etc.) if they have full AA recognition through annual AA inspection</a:t>
            </a:r>
            <a:r>
              <a:rPr lang="en-GB" altLang="en-US" sz="1350" dirty="0">
                <a:latin typeface="MetaPlusNormal"/>
              </a:rPr>
              <a:t>. </a:t>
            </a:r>
            <a:endParaRPr lang="en-GB" altLang="en-US" sz="1350" dirty="0"/>
          </a:p>
        </p:txBody>
      </p:sp>
      <p:sp>
        <p:nvSpPr>
          <p:cNvPr id="26632" name="Rectangle 3">
            <a:extLst>
              <a:ext uri="{FF2B5EF4-FFF2-40B4-BE49-F238E27FC236}">
                <a16:creationId xmlns:a16="http://schemas.microsoft.com/office/drawing/2014/main" id="{69957C50-61FF-4D38-A26A-2B052DB9C4B0}"/>
              </a:ext>
            </a:extLst>
          </p:cNvPr>
          <p:cNvSpPr>
            <a:spLocks noChangeArrowheads="1"/>
          </p:cNvSpPr>
          <p:nvPr/>
        </p:nvSpPr>
        <p:spPr bwMode="auto">
          <a:xfrm>
            <a:off x="4572000" y="5361644"/>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Box 6">
            <a:extLst>
              <a:ext uri="{FF2B5EF4-FFF2-40B4-BE49-F238E27FC236}">
                <a16:creationId xmlns:a16="http://schemas.microsoft.com/office/drawing/2014/main" id="{0FA2D86B-F1AD-45F7-9500-682D3CB1E957}"/>
              </a:ext>
            </a:extLst>
          </p:cNvPr>
          <p:cNvSpPr txBox="1">
            <a:spLocks noChangeArrowheads="1"/>
          </p:cNvSpPr>
          <p:nvPr/>
        </p:nvSpPr>
        <p:spPr bwMode="auto">
          <a:xfrm>
            <a:off x="6228184" y="72651"/>
            <a:ext cx="289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Brief Summary of UK system</a:t>
            </a:r>
          </a:p>
        </p:txBody>
      </p:sp>
      <p:pic>
        <p:nvPicPr>
          <p:cNvPr id="34821" name="Picture 2">
            <a:extLst>
              <a:ext uri="{FF2B5EF4-FFF2-40B4-BE49-F238E27FC236}">
                <a16:creationId xmlns:a16="http://schemas.microsoft.com/office/drawing/2014/main" id="{1CA1652F-01B9-431C-8AC6-0213267746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2651"/>
            <a:ext cx="5940151" cy="671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A79CA55-6750-3E41-AA8C-C84E7CC21F83}"/>
              </a:ext>
            </a:extLst>
          </p:cNvPr>
          <p:cNvSpPr/>
          <p:nvPr/>
        </p:nvSpPr>
        <p:spPr>
          <a:xfrm>
            <a:off x="4723210" y="5511404"/>
            <a:ext cx="502444" cy="416719"/>
          </a:xfrm>
          <a:prstGeom prst="rect">
            <a:avLst/>
          </a:prstGeom>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sz="1350"/>
          </a:p>
        </p:txBody>
      </p:sp>
      <p:sp>
        <p:nvSpPr>
          <p:cNvPr id="34823" name="Rectangle 11">
            <a:extLst>
              <a:ext uri="{FF2B5EF4-FFF2-40B4-BE49-F238E27FC236}">
                <a16:creationId xmlns:a16="http://schemas.microsoft.com/office/drawing/2014/main" id="{DEBBD0BE-9F8C-4D90-9AE7-8DFE3A1CF7B9}"/>
              </a:ext>
            </a:extLst>
          </p:cNvPr>
          <p:cNvSpPr>
            <a:spLocks noChangeArrowheads="1"/>
          </p:cNvSpPr>
          <p:nvPr/>
        </p:nvSpPr>
        <p:spPr bwMode="auto">
          <a:xfrm>
            <a:off x="6504955" y="5370553"/>
            <a:ext cx="14718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050" dirty="0">
                <a:solidFill>
                  <a:srgbClr val="000000"/>
                </a:solidFill>
                <a:latin typeface="Open Sans"/>
              </a:rPr>
              <a:t>(Which? Travel, 2020).</a:t>
            </a:r>
            <a:endParaRPr lang="en-US" altLang="en-US" sz="1050" dirty="0"/>
          </a:p>
        </p:txBody>
      </p:sp>
      <p:pic>
        <p:nvPicPr>
          <p:cNvPr id="2" name="Picture 1">
            <a:extLst>
              <a:ext uri="{FF2B5EF4-FFF2-40B4-BE49-F238E27FC236}">
                <a16:creationId xmlns:a16="http://schemas.microsoft.com/office/drawing/2014/main" id="{389B0843-D557-463E-9D1B-8103E1C2A8A9}"/>
              </a:ext>
            </a:extLst>
          </p:cNvPr>
          <p:cNvPicPr>
            <a:picLocks noChangeAspect="1"/>
          </p:cNvPicPr>
          <p:nvPr/>
        </p:nvPicPr>
        <p:blipFill>
          <a:blip r:embed="rId3"/>
          <a:stretch>
            <a:fillRect/>
          </a:stretch>
        </p:blipFill>
        <p:spPr>
          <a:xfrm>
            <a:off x="6321924" y="2229722"/>
            <a:ext cx="2793969" cy="139698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F56831AA-2D1D-4BDE-8F28-7DC5B06E54D3}"/>
              </a:ext>
            </a:extLst>
          </p:cNvPr>
          <p:cNvSpPr txBox="1">
            <a:spLocks noChangeArrowheads="1"/>
          </p:cNvSpPr>
          <p:nvPr/>
        </p:nvSpPr>
        <p:spPr bwMode="auto">
          <a:xfrm>
            <a:off x="8012906" y="5336382"/>
            <a:ext cx="1076325" cy="3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Tx/>
              <a:buNone/>
            </a:pPr>
            <a:r>
              <a:rPr lang="en-US" altLang="en-US" sz="900" b="1">
                <a:latin typeface="Calibri Light" panose="020F0302020204030204" pitchFamily="34" charset="0"/>
              </a:rPr>
              <a:t>Hospitality and Guest Services</a:t>
            </a:r>
          </a:p>
        </p:txBody>
      </p:sp>
      <p:sp>
        <p:nvSpPr>
          <p:cNvPr id="11" name="Subtitle 2">
            <a:extLst>
              <a:ext uri="{FF2B5EF4-FFF2-40B4-BE49-F238E27FC236}">
                <a16:creationId xmlns:a16="http://schemas.microsoft.com/office/drawing/2014/main" id="{26E79718-542E-E047-84ED-7FA916CE197F}"/>
              </a:ext>
            </a:extLst>
          </p:cNvPr>
          <p:cNvSpPr txBox="1">
            <a:spLocks/>
          </p:cNvSpPr>
          <p:nvPr/>
        </p:nvSpPr>
        <p:spPr>
          <a:xfrm>
            <a:off x="6950869" y="5605463"/>
            <a:ext cx="3200400" cy="32266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US" sz="2100" dirty="0"/>
              <a:t>M4X01915</a:t>
            </a:r>
          </a:p>
          <a:p>
            <a:pPr marL="0" indent="0" algn="ctr">
              <a:buNone/>
              <a:defRPr/>
            </a:pPr>
            <a:endParaRPr lang="en-US" sz="2100" dirty="0"/>
          </a:p>
        </p:txBody>
      </p:sp>
      <p:sp>
        <p:nvSpPr>
          <p:cNvPr id="27652" name="Rectangle 1">
            <a:extLst>
              <a:ext uri="{FF2B5EF4-FFF2-40B4-BE49-F238E27FC236}">
                <a16:creationId xmlns:a16="http://schemas.microsoft.com/office/drawing/2014/main" id="{F2EDBC89-C714-4761-885C-0EE286ED95B0}"/>
              </a:ext>
            </a:extLst>
          </p:cNvPr>
          <p:cNvSpPr>
            <a:spLocks noChangeArrowheads="1"/>
          </p:cNvSpPr>
          <p:nvPr/>
        </p:nvSpPr>
        <p:spPr bwMode="auto">
          <a:xfrm>
            <a:off x="82163" y="293557"/>
            <a:ext cx="741878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2000" dirty="0">
                <a:latin typeface="+mn-lt"/>
              </a:rPr>
              <a:t>There are five levels of quality ranging from One to Five Stars. To obtain a higher star rating, a progressively </a:t>
            </a:r>
            <a:r>
              <a:rPr lang="en-GB" altLang="en-US" sz="2000" b="1" dirty="0">
                <a:latin typeface="+mn-lt"/>
              </a:rPr>
              <a:t>higher quality and range of services and physical facilities </a:t>
            </a:r>
            <a:r>
              <a:rPr lang="en-GB" altLang="en-US" sz="2000" dirty="0">
                <a:latin typeface="+mn-lt"/>
              </a:rPr>
              <a:t>should be provided across all areas with particular emphasis </a:t>
            </a:r>
            <a:r>
              <a:rPr lang="en-GB" altLang="en-US" sz="2000" u="sng" dirty="0">
                <a:latin typeface="+mn-lt"/>
              </a:rPr>
              <a:t>in six key areas</a:t>
            </a:r>
            <a:r>
              <a:rPr lang="en-GB" altLang="en-US" sz="2000" dirty="0">
                <a:latin typeface="+mn-lt"/>
              </a:rPr>
              <a:t>: </a:t>
            </a:r>
          </a:p>
          <a:p>
            <a:endParaRPr lang="en-GB" altLang="en-US" sz="2000" dirty="0">
              <a:latin typeface="+mn-lt"/>
            </a:endParaRPr>
          </a:p>
          <a:p>
            <a:pPr algn="ctr"/>
            <a:r>
              <a:rPr lang="en-GB" altLang="en-US" sz="2000" dirty="0">
                <a:latin typeface="+mn-lt"/>
              </a:rPr>
              <a:t>• Cleanliness</a:t>
            </a:r>
          </a:p>
          <a:p>
            <a:pPr algn="ctr"/>
            <a:r>
              <a:rPr lang="en-GB" altLang="en-US" sz="2000" dirty="0">
                <a:latin typeface="+mn-lt"/>
              </a:rPr>
              <a:t>• Service</a:t>
            </a:r>
          </a:p>
          <a:p>
            <a:pPr algn="ctr"/>
            <a:r>
              <a:rPr lang="en-GB" altLang="en-US" sz="2000" dirty="0">
                <a:latin typeface="+mn-lt"/>
              </a:rPr>
              <a:t>• Food </a:t>
            </a:r>
          </a:p>
          <a:p>
            <a:pPr algn="ctr"/>
            <a:r>
              <a:rPr lang="en-GB" altLang="en-US" sz="2000" dirty="0">
                <a:latin typeface="+mn-lt"/>
              </a:rPr>
              <a:t>• Bedrooms </a:t>
            </a:r>
          </a:p>
          <a:p>
            <a:pPr algn="ctr"/>
            <a:r>
              <a:rPr lang="en-GB" altLang="en-US" sz="2000" dirty="0">
                <a:latin typeface="+mn-lt"/>
              </a:rPr>
              <a:t>• Bathrooms </a:t>
            </a:r>
          </a:p>
          <a:p>
            <a:pPr algn="ctr"/>
            <a:r>
              <a:rPr lang="en-GB" altLang="en-US" sz="2000" dirty="0">
                <a:latin typeface="+mn-lt"/>
              </a:rPr>
              <a:t>• Hospitality </a:t>
            </a:r>
          </a:p>
          <a:p>
            <a:endParaRPr lang="en-GB" altLang="en-US" sz="2000" dirty="0">
              <a:latin typeface="+mn-lt"/>
            </a:endParaRPr>
          </a:p>
          <a:p>
            <a:pPr algn="just"/>
            <a:r>
              <a:rPr lang="en-GB" altLang="en-US" sz="2000" dirty="0">
                <a:latin typeface="+mn-lt"/>
              </a:rPr>
              <a:t>Research indicates </a:t>
            </a:r>
            <a:r>
              <a:rPr lang="en-GB" altLang="en-US" sz="2000" b="1" dirty="0">
                <a:latin typeface="+mn-lt"/>
              </a:rPr>
              <a:t>that quality is of key importance </a:t>
            </a:r>
            <a:r>
              <a:rPr lang="en-GB" altLang="en-US" sz="2000" dirty="0">
                <a:latin typeface="+mn-lt"/>
              </a:rPr>
              <a:t>but visitors also expect the </a:t>
            </a:r>
            <a:r>
              <a:rPr lang="en-GB" altLang="en-US" sz="2000" b="1" dirty="0">
                <a:latin typeface="+mn-lt"/>
              </a:rPr>
              <a:t>level of services and range of facilities </a:t>
            </a:r>
            <a:r>
              <a:rPr lang="en-GB" altLang="en-US" sz="2000" dirty="0">
                <a:latin typeface="+mn-lt"/>
              </a:rPr>
              <a:t>in hotels to increase at each star rating level. </a:t>
            </a:r>
          </a:p>
        </p:txBody>
      </p:sp>
      <p:pic>
        <p:nvPicPr>
          <p:cNvPr id="27653" name="Picture 7">
            <a:extLst>
              <a:ext uri="{FF2B5EF4-FFF2-40B4-BE49-F238E27FC236}">
                <a16:creationId xmlns:a16="http://schemas.microsoft.com/office/drawing/2014/main" id="{24BE1403-13D9-4ACA-B8EB-76F9F91C43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830742" y="1022748"/>
            <a:ext cx="1258490" cy="1334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Rectangle 2">
            <a:extLst>
              <a:ext uri="{FF2B5EF4-FFF2-40B4-BE49-F238E27FC236}">
                <a16:creationId xmlns:a16="http://schemas.microsoft.com/office/drawing/2014/main" id="{E1094EEA-D77B-4B4D-ABEF-0EAA8E9A48DD}"/>
              </a:ext>
            </a:extLst>
          </p:cNvPr>
          <p:cNvSpPr>
            <a:spLocks noChangeArrowheads="1"/>
          </p:cNvSpPr>
          <p:nvPr/>
        </p:nvSpPr>
        <p:spPr bwMode="auto">
          <a:xfrm>
            <a:off x="357187" y="5308997"/>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a:solidFill>
                  <a:srgbClr val="000000"/>
                </a:solidFill>
                <a:latin typeface="Open Sans"/>
              </a:rPr>
              <a:t>(Automobile Association Developments Ltd, 2020).</a:t>
            </a:r>
            <a:endParaRPr lang="en-US" altLang="en-US" sz="135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8DB120-9584-3142-BE09-F344A80B543D}"/>
              </a:ext>
            </a:extLst>
          </p:cNvPr>
          <p:cNvSpPr/>
          <p:nvPr/>
        </p:nvSpPr>
        <p:spPr>
          <a:xfrm>
            <a:off x="54768" y="141862"/>
            <a:ext cx="7428310" cy="4247317"/>
          </a:xfrm>
          <a:prstGeom prst="rect">
            <a:avLst/>
          </a:prstGeom>
        </p:spPr>
        <p:txBody>
          <a:bodyPr>
            <a:spAutoFit/>
          </a:bodyPr>
          <a:lstStyle/>
          <a:p>
            <a:pPr algn="just">
              <a:defRPr/>
            </a:pPr>
            <a:r>
              <a:rPr lang="en-GB" dirty="0"/>
              <a:t>When AA inspectors visit a property, they will evaluate and give a quality score to all aspects of the accommodation and service. </a:t>
            </a:r>
          </a:p>
          <a:p>
            <a:pPr algn="just">
              <a:defRPr/>
            </a:pPr>
            <a:endParaRPr lang="en-GB" dirty="0"/>
          </a:p>
          <a:p>
            <a:pPr algn="just">
              <a:defRPr/>
            </a:pPr>
            <a:r>
              <a:rPr lang="en-GB" dirty="0"/>
              <a:t>The total of all these scores establishes an overall percentage score for quality. Inspectors will award a score of between 1 and 5 in each specific area. </a:t>
            </a:r>
          </a:p>
          <a:p>
            <a:pPr>
              <a:defRPr/>
            </a:pPr>
            <a:endParaRPr lang="en-GB" dirty="0"/>
          </a:p>
          <a:p>
            <a:pPr>
              <a:defRPr/>
            </a:pPr>
            <a:r>
              <a:rPr lang="en-GB" b="1" dirty="0"/>
              <a:t>1 = acceptable </a:t>
            </a:r>
          </a:p>
          <a:p>
            <a:pPr>
              <a:defRPr/>
            </a:pPr>
            <a:r>
              <a:rPr lang="en-GB" b="1" dirty="0"/>
              <a:t>2 = average </a:t>
            </a:r>
          </a:p>
          <a:p>
            <a:pPr>
              <a:defRPr/>
            </a:pPr>
            <a:r>
              <a:rPr lang="en-GB" b="1" dirty="0"/>
              <a:t>3 = good </a:t>
            </a:r>
          </a:p>
          <a:p>
            <a:pPr>
              <a:defRPr/>
            </a:pPr>
            <a:r>
              <a:rPr lang="en-GB" b="1" dirty="0"/>
              <a:t>4 = very good </a:t>
            </a:r>
          </a:p>
          <a:p>
            <a:pPr>
              <a:defRPr/>
            </a:pPr>
            <a:r>
              <a:rPr lang="en-GB" b="1" dirty="0"/>
              <a:t>5 = excellent </a:t>
            </a:r>
          </a:p>
          <a:p>
            <a:pPr>
              <a:defRPr/>
            </a:pPr>
            <a:endParaRPr lang="en-GB" dirty="0"/>
          </a:p>
          <a:p>
            <a:pPr algn="just">
              <a:defRPr/>
            </a:pPr>
            <a:r>
              <a:rPr lang="en-GB" dirty="0"/>
              <a:t>Based on this score, establishments will be given an overall quality rating on a scale of One to Five Stars, based on the chart below:</a:t>
            </a:r>
          </a:p>
        </p:txBody>
      </p:sp>
      <p:pic>
        <p:nvPicPr>
          <p:cNvPr id="28677" name="Picture 3">
            <a:extLst>
              <a:ext uri="{FF2B5EF4-FFF2-40B4-BE49-F238E27FC236}">
                <a16:creationId xmlns:a16="http://schemas.microsoft.com/office/drawing/2014/main" id="{6BFDF0F5-5E1D-4A20-BABE-A97D37B05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68" y="4437586"/>
            <a:ext cx="8512969" cy="1250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9">
            <a:extLst>
              <a:ext uri="{FF2B5EF4-FFF2-40B4-BE49-F238E27FC236}">
                <a16:creationId xmlns:a16="http://schemas.microsoft.com/office/drawing/2014/main" id="{9140EF88-AD42-4D81-8F41-410649847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751"/>
          <a:stretch>
            <a:fillRect/>
          </a:stretch>
        </p:blipFill>
        <p:spPr bwMode="auto">
          <a:xfrm>
            <a:off x="7830742" y="1022748"/>
            <a:ext cx="1258490" cy="1334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Rectangle 4">
            <a:extLst>
              <a:ext uri="{FF2B5EF4-FFF2-40B4-BE49-F238E27FC236}">
                <a16:creationId xmlns:a16="http://schemas.microsoft.com/office/drawing/2014/main" id="{62AEDC0A-FED2-4DC4-BA55-532C87EE8044}"/>
              </a:ext>
            </a:extLst>
          </p:cNvPr>
          <p:cNvSpPr>
            <a:spLocks noChangeArrowheads="1"/>
          </p:cNvSpPr>
          <p:nvPr/>
        </p:nvSpPr>
        <p:spPr bwMode="auto">
          <a:xfrm>
            <a:off x="3741499" y="5736723"/>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9">
            <a:extLst>
              <a:ext uri="{FF2B5EF4-FFF2-40B4-BE49-F238E27FC236}">
                <a16:creationId xmlns:a16="http://schemas.microsoft.com/office/drawing/2014/main" id="{D901EE77-6838-4E6E-B2BE-DA2FDCFAF8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780052" y="276439"/>
            <a:ext cx="1258490" cy="13346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Rectangle 2">
            <a:extLst>
              <a:ext uri="{FF2B5EF4-FFF2-40B4-BE49-F238E27FC236}">
                <a16:creationId xmlns:a16="http://schemas.microsoft.com/office/drawing/2014/main" id="{C5380CC8-D503-4059-9D18-239CDB443C73}"/>
              </a:ext>
            </a:extLst>
          </p:cNvPr>
          <p:cNvSpPr>
            <a:spLocks noChangeArrowheads="1"/>
          </p:cNvSpPr>
          <p:nvPr/>
        </p:nvSpPr>
        <p:spPr bwMode="auto">
          <a:xfrm>
            <a:off x="109537" y="214208"/>
            <a:ext cx="734278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All hotels will be positioned in one of the </a:t>
            </a:r>
            <a:r>
              <a:rPr lang="en-GB" altLang="en-US" b="1" dirty="0">
                <a:latin typeface="+mn-lt"/>
              </a:rPr>
              <a:t>following descriptive sub-categories. </a:t>
            </a:r>
            <a:r>
              <a:rPr lang="en-GB" altLang="en-US" dirty="0">
                <a:latin typeface="+mn-lt"/>
              </a:rPr>
              <a:t>These have been developed to help consumers understand more clearly the different types of hotels available in Britain.</a:t>
            </a:r>
          </a:p>
          <a:p>
            <a:pPr algn="just"/>
            <a:r>
              <a:rPr lang="en-GB" altLang="en-US" dirty="0">
                <a:latin typeface="+mn-lt"/>
              </a:rPr>
              <a:t> </a:t>
            </a:r>
          </a:p>
          <a:p>
            <a:pPr algn="just"/>
            <a:r>
              <a:rPr lang="en-GB" altLang="en-US" dirty="0">
                <a:latin typeface="+mn-lt"/>
              </a:rPr>
              <a:t>Hotels in each of these sub-categories need to fulfil all hotel requirements detailed in the standards, with the exception of Metro Hotels where provision of dinner is not a requirement</a:t>
            </a:r>
            <a:r>
              <a:rPr lang="en-GB" altLang="en-US" dirty="0">
                <a:latin typeface="MetaPlusNormal"/>
              </a:rPr>
              <a:t>. </a:t>
            </a:r>
            <a:endParaRPr lang="en-GB" altLang="en-US" dirty="0"/>
          </a:p>
        </p:txBody>
      </p:sp>
      <p:pic>
        <p:nvPicPr>
          <p:cNvPr id="29702" name="Picture 5">
            <a:extLst>
              <a:ext uri="{FF2B5EF4-FFF2-40B4-BE49-F238E27FC236}">
                <a16:creationId xmlns:a16="http://schemas.microsoft.com/office/drawing/2014/main" id="{17750E70-574E-401F-82C5-AA5C27FF7B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7992" y="2526858"/>
            <a:ext cx="8888016" cy="306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Rectangle 6">
            <a:extLst>
              <a:ext uri="{FF2B5EF4-FFF2-40B4-BE49-F238E27FC236}">
                <a16:creationId xmlns:a16="http://schemas.microsoft.com/office/drawing/2014/main" id="{71561293-DD22-4757-87E5-412E12EA6673}"/>
              </a:ext>
            </a:extLst>
          </p:cNvPr>
          <p:cNvSpPr>
            <a:spLocks noChangeArrowheads="1"/>
          </p:cNvSpPr>
          <p:nvPr/>
        </p:nvSpPr>
        <p:spPr bwMode="auto">
          <a:xfrm>
            <a:off x="5220072" y="5414920"/>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92D3A0-8B3F-4A63-A8B8-4C8772E5840C}"/>
              </a:ext>
            </a:extLst>
          </p:cNvPr>
          <p:cNvPicPr>
            <a:picLocks noChangeAspect="1"/>
          </p:cNvPicPr>
          <p:nvPr/>
        </p:nvPicPr>
        <p:blipFill>
          <a:blip r:embed="rId2"/>
          <a:stretch>
            <a:fillRect/>
          </a:stretch>
        </p:blipFill>
        <p:spPr>
          <a:xfrm>
            <a:off x="7916966" y="0"/>
            <a:ext cx="1261981" cy="1335140"/>
          </a:xfrm>
          <a:prstGeom prst="rect">
            <a:avLst/>
          </a:prstGeom>
        </p:spPr>
      </p:pic>
      <p:sp>
        <p:nvSpPr>
          <p:cNvPr id="2" name="Title 1">
            <a:extLst>
              <a:ext uri="{FF2B5EF4-FFF2-40B4-BE49-F238E27FC236}">
                <a16:creationId xmlns:a16="http://schemas.microsoft.com/office/drawing/2014/main" id="{431A3838-ACCE-4C92-A724-41214E2EFA37}"/>
              </a:ext>
            </a:extLst>
          </p:cNvPr>
          <p:cNvSpPr>
            <a:spLocks noGrp="1"/>
          </p:cNvSpPr>
          <p:nvPr>
            <p:ph type="title"/>
          </p:nvPr>
        </p:nvSpPr>
        <p:spPr>
          <a:xfrm>
            <a:off x="197246" y="96070"/>
            <a:ext cx="8229600" cy="1143000"/>
          </a:xfrm>
        </p:spPr>
        <p:txBody>
          <a:bodyPr>
            <a:normAutofit fontScale="90000"/>
          </a:bodyPr>
          <a:lstStyle/>
          <a:p>
            <a:pPr algn="l"/>
            <a:r>
              <a:rPr lang="en-GB" sz="4000" dirty="0"/>
              <a:t>AA - Assessing guest accommodation</a:t>
            </a:r>
            <a:br>
              <a:rPr lang="en-GB" dirty="0"/>
            </a:br>
            <a:endParaRPr lang="en-GB" dirty="0"/>
          </a:p>
        </p:txBody>
      </p:sp>
      <p:sp>
        <p:nvSpPr>
          <p:cNvPr id="3" name="Content Placeholder 2">
            <a:extLst>
              <a:ext uri="{FF2B5EF4-FFF2-40B4-BE49-F238E27FC236}">
                <a16:creationId xmlns:a16="http://schemas.microsoft.com/office/drawing/2014/main" id="{D75BAEC5-93F9-4CE1-9566-0B30DA88E651}"/>
              </a:ext>
            </a:extLst>
          </p:cNvPr>
          <p:cNvSpPr>
            <a:spLocks noGrp="1"/>
          </p:cNvSpPr>
          <p:nvPr>
            <p:ph idx="1"/>
          </p:nvPr>
        </p:nvSpPr>
        <p:spPr>
          <a:xfrm>
            <a:off x="179512" y="980728"/>
            <a:ext cx="8229600" cy="4680520"/>
          </a:xfrm>
        </p:spPr>
        <p:txBody>
          <a:bodyPr>
            <a:normAutofit fontScale="40000" lnSpcReduction="20000"/>
          </a:bodyPr>
          <a:lstStyle/>
          <a:p>
            <a:pPr>
              <a:lnSpc>
                <a:spcPct val="120000"/>
              </a:lnSpc>
            </a:pPr>
            <a:r>
              <a:rPr lang="en-GB" dirty="0"/>
              <a:t>Guest accommodations are given one of the following designators and assessed against the Common Quality Standards for guest accommodation. Guest accommodation is awarded a rating on a scale of 1 to 5 stars.</a:t>
            </a:r>
          </a:p>
          <a:p>
            <a:pPr>
              <a:lnSpc>
                <a:spcPct val="120000"/>
              </a:lnSpc>
            </a:pPr>
            <a:endParaRPr lang="en-GB" dirty="0"/>
          </a:p>
          <a:p>
            <a:pPr>
              <a:lnSpc>
                <a:spcPct val="120000"/>
              </a:lnSpc>
            </a:pPr>
            <a:r>
              <a:rPr lang="en-GB" b="1" dirty="0"/>
              <a:t>B&amp;B</a:t>
            </a:r>
            <a:r>
              <a:rPr lang="en-GB" dirty="0"/>
              <a:t>: Accommodation provided in a private house by the owner for up to 6 paying guests</a:t>
            </a:r>
          </a:p>
          <a:p>
            <a:pPr>
              <a:lnSpc>
                <a:spcPct val="120000"/>
              </a:lnSpc>
            </a:pPr>
            <a:endParaRPr lang="en-GB" dirty="0"/>
          </a:p>
          <a:p>
            <a:pPr>
              <a:lnSpc>
                <a:spcPct val="120000"/>
              </a:lnSpc>
            </a:pPr>
            <a:r>
              <a:rPr lang="en-GB" b="1" dirty="0"/>
              <a:t>Guest House</a:t>
            </a:r>
            <a:r>
              <a:rPr lang="en-GB" dirty="0"/>
              <a:t>: Accommodation for more than 6 paying guests, with the owner and staff providing more services, </a:t>
            </a:r>
            <a:r>
              <a:rPr lang="en-GB" dirty="0" err="1"/>
              <a:t>eg</a:t>
            </a:r>
            <a:r>
              <a:rPr lang="en-GB" dirty="0"/>
              <a:t> dinner</a:t>
            </a:r>
          </a:p>
          <a:p>
            <a:pPr>
              <a:lnSpc>
                <a:spcPct val="120000"/>
              </a:lnSpc>
            </a:pPr>
            <a:endParaRPr lang="en-GB" dirty="0"/>
          </a:p>
          <a:p>
            <a:pPr>
              <a:lnSpc>
                <a:spcPct val="120000"/>
              </a:lnSpc>
            </a:pPr>
            <a:r>
              <a:rPr lang="en-GB" b="1" dirty="0"/>
              <a:t>Farmhouse</a:t>
            </a:r>
            <a:r>
              <a:rPr lang="en-GB" dirty="0"/>
              <a:t>: B&amp;B or Guest House accommodation provided on a working farm</a:t>
            </a:r>
          </a:p>
          <a:p>
            <a:pPr>
              <a:lnSpc>
                <a:spcPct val="120000"/>
              </a:lnSpc>
            </a:pPr>
            <a:endParaRPr lang="en-GB" dirty="0"/>
          </a:p>
          <a:p>
            <a:pPr>
              <a:lnSpc>
                <a:spcPct val="120000"/>
              </a:lnSpc>
            </a:pPr>
            <a:r>
              <a:rPr lang="en-GB" b="1" dirty="0"/>
              <a:t>Inn: </a:t>
            </a:r>
            <a:r>
              <a:rPr lang="en-GB" dirty="0"/>
              <a:t>Accommodation provided in a fully licensed establishment. The bar will be open to non-residents and provide food in the evenings</a:t>
            </a:r>
          </a:p>
          <a:p>
            <a:pPr>
              <a:lnSpc>
                <a:spcPct val="120000"/>
              </a:lnSpc>
            </a:pPr>
            <a:endParaRPr lang="en-GB" dirty="0"/>
          </a:p>
          <a:p>
            <a:pPr>
              <a:lnSpc>
                <a:spcPct val="120000"/>
              </a:lnSpc>
            </a:pPr>
            <a:r>
              <a:rPr lang="en-GB" b="1" dirty="0"/>
              <a:t>Restaurant with Rooms</a:t>
            </a:r>
            <a:r>
              <a:rPr lang="en-GB" dirty="0"/>
              <a:t>: A restaurant offering a maximum of 12 bedrooms</a:t>
            </a:r>
          </a:p>
          <a:p>
            <a:pPr>
              <a:lnSpc>
                <a:spcPct val="120000"/>
              </a:lnSpc>
            </a:pPr>
            <a:endParaRPr lang="en-GB" dirty="0"/>
          </a:p>
          <a:p>
            <a:pPr>
              <a:lnSpc>
                <a:spcPct val="120000"/>
              </a:lnSpc>
            </a:pPr>
            <a:r>
              <a:rPr lang="en-GB" b="1" dirty="0"/>
              <a:t>Guest Accommodation</a:t>
            </a:r>
            <a:r>
              <a:rPr lang="en-GB" dirty="0"/>
              <a:t>: Any establishment that meets the minimum entry requirements can choose to use this general category</a:t>
            </a:r>
          </a:p>
        </p:txBody>
      </p:sp>
    </p:spTree>
    <p:extLst>
      <p:ext uri="{BB962C8B-B14F-4D97-AF65-F5344CB8AC3E}">
        <p14:creationId xmlns:p14="http://schemas.microsoft.com/office/powerpoint/2010/main" val="1127387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5175D-CFD0-44AE-BB97-3323CDA3FA82}"/>
              </a:ext>
            </a:extLst>
          </p:cNvPr>
          <p:cNvSpPr>
            <a:spLocks noGrp="1"/>
          </p:cNvSpPr>
          <p:nvPr>
            <p:ph type="title"/>
          </p:nvPr>
        </p:nvSpPr>
        <p:spPr>
          <a:xfrm>
            <a:off x="457200" y="125760"/>
            <a:ext cx="8229600" cy="1143000"/>
          </a:xfrm>
        </p:spPr>
        <p:txBody>
          <a:bodyPr>
            <a:normAutofit fontScale="90000"/>
          </a:bodyPr>
          <a:lstStyle/>
          <a:p>
            <a:pPr algn="l"/>
            <a:r>
              <a:rPr lang="en-GB" sz="3100" dirty="0"/>
              <a:t>AA - Assessing self-catering and serviced accommodation</a:t>
            </a:r>
            <a:br>
              <a:rPr lang="en-GB" dirty="0"/>
            </a:br>
            <a:endParaRPr lang="en-GB" dirty="0"/>
          </a:p>
        </p:txBody>
      </p:sp>
      <p:sp>
        <p:nvSpPr>
          <p:cNvPr id="3" name="Content Placeholder 2">
            <a:extLst>
              <a:ext uri="{FF2B5EF4-FFF2-40B4-BE49-F238E27FC236}">
                <a16:creationId xmlns:a16="http://schemas.microsoft.com/office/drawing/2014/main" id="{993D4DED-82EC-49D4-8560-A60E7B2CF01B}"/>
              </a:ext>
            </a:extLst>
          </p:cNvPr>
          <p:cNvSpPr>
            <a:spLocks noGrp="1"/>
          </p:cNvSpPr>
          <p:nvPr>
            <p:ph idx="1"/>
          </p:nvPr>
        </p:nvSpPr>
        <p:spPr>
          <a:xfrm>
            <a:off x="179512" y="1052736"/>
            <a:ext cx="8229600" cy="4536504"/>
          </a:xfrm>
        </p:spPr>
        <p:txBody>
          <a:bodyPr>
            <a:normAutofit fontScale="47500" lnSpcReduction="20000"/>
          </a:bodyPr>
          <a:lstStyle/>
          <a:p>
            <a:pPr>
              <a:lnSpc>
                <a:spcPct val="120000"/>
              </a:lnSpc>
            </a:pPr>
            <a:r>
              <a:rPr lang="en-GB" dirty="0"/>
              <a:t>This is living accommodation for </a:t>
            </a:r>
            <a:r>
              <a:rPr lang="en-GB" b="1" dirty="0"/>
              <a:t>fixed term rental for holiday and business purposes</a:t>
            </a:r>
            <a:r>
              <a:rPr lang="en-GB" dirty="0"/>
              <a:t>. The normal letting term is 1 week; however shorter and longer periods may be arranged. </a:t>
            </a:r>
          </a:p>
          <a:p>
            <a:pPr>
              <a:lnSpc>
                <a:spcPct val="120000"/>
              </a:lnSpc>
            </a:pPr>
            <a:r>
              <a:rPr lang="en-GB" dirty="0"/>
              <a:t>To be appointed by the AA, properties are required to undergo a </a:t>
            </a:r>
            <a:r>
              <a:rPr lang="en-GB" b="1" dirty="0"/>
              <a:t>quality-based assessment </a:t>
            </a:r>
            <a:r>
              <a:rPr lang="en-GB" dirty="0"/>
              <a:t>and must achieve the </a:t>
            </a:r>
            <a:r>
              <a:rPr lang="en-GB" b="1" dirty="0"/>
              <a:t>minimum entry requirements as detailed in the Common Quality Standards </a:t>
            </a:r>
            <a:r>
              <a:rPr lang="en-GB" dirty="0"/>
              <a:t>for self-catering and Common Quality Standards for serviced accommodation. </a:t>
            </a:r>
          </a:p>
          <a:p>
            <a:pPr>
              <a:lnSpc>
                <a:spcPct val="120000"/>
              </a:lnSpc>
            </a:pPr>
            <a:r>
              <a:rPr lang="en-GB" dirty="0"/>
              <a:t>Appointed self-catering properties and serviced accommodation are awarded a rating on a scale of 1 to 5 stars.</a:t>
            </a:r>
          </a:p>
          <a:p>
            <a:pPr>
              <a:lnSpc>
                <a:spcPct val="120000"/>
              </a:lnSpc>
            </a:pPr>
            <a:endParaRPr lang="en-GB" dirty="0"/>
          </a:p>
          <a:p>
            <a:pPr marL="0" indent="0">
              <a:lnSpc>
                <a:spcPct val="120000"/>
              </a:lnSpc>
              <a:buNone/>
            </a:pPr>
            <a:r>
              <a:rPr lang="en-GB" b="1" dirty="0"/>
              <a:t>Assessing caravan parks, campsites and glamping sites</a:t>
            </a:r>
          </a:p>
          <a:p>
            <a:pPr>
              <a:lnSpc>
                <a:spcPct val="120000"/>
              </a:lnSpc>
            </a:pPr>
            <a:r>
              <a:rPr lang="en-GB" dirty="0"/>
              <a:t>Caravan parks, campsites and glamping sites are assessed against the Common Quality Standards for caravan and camping sites and Common Quality Standards for glamping sites. </a:t>
            </a:r>
          </a:p>
          <a:p>
            <a:pPr>
              <a:lnSpc>
                <a:spcPct val="120000"/>
              </a:lnSpc>
            </a:pPr>
            <a:r>
              <a:rPr lang="en-GB" dirty="0"/>
              <a:t>Sites are awarded a rating on a scale of 1 to 5 black pennants.</a:t>
            </a:r>
          </a:p>
          <a:p>
            <a:pPr>
              <a:lnSpc>
                <a:spcPct val="120000"/>
              </a:lnSpc>
            </a:pPr>
            <a:r>
              <a:rPr lang="en-GB" dirty="0"/>
              <a:t>The AA pennant rating is only based on the touring pitches and the facilities at campsites and caravan parks</a:t>
            </a:r>
          </a:p>
        </p:txBody>
      </p:sp>
      <p:pic>
        <p:nvPicPr>
          <p:cNvPr id="4" name="Picture 3">
            <a:extLst>
              <a:ext uri="{FF2B5EF4-FFF2-40B4-BE49-F238E27FC236}">
                <a16:creationId xmlns:a16="http://schemas.microsoft.com/office/drawing/2014/main" id="{D7E49DB8-6A42-4F8F-8D22-5856BDCEBB72}"/>
              </a:ext>
            </a:extLst>
          </p:cNvPr>
          <p:cNvPicPr>
            <a:picLocks noChangeAspect="1"/>
          </p:cNvPicPr>
          <p:nvPr/>
        </p:nvPicPr>
        <p:blipFill>
          <a:blip r:embed="rId2"/>
          <a:stretch>
            <a:fillRect/>
          </a:stretch>
        </p:blipFill>
        <p:spPr>
          <a:xfrm>
            <a:off x="7882019" y="101698"/>
            <a:ext cx="1261981" cy="1335140"/>
          </a:xfrm>
          <a:prstGeom prst="rect">
            <a:avLst/>
          </a:prstGeom>
        </p:spPr>
      </p:pic>
    </p:spTree>
    <p:extLst>
      <p:ext uri="{BB962C8B-B14F-4D97-AF65-F5344CB8AC3E}">
        <p14:creationId xmlns:p14="http://schemas.microsoft.com/office/powerpoint/2010/main" val="2638487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724" name="TextBox 6">
            <a:extLst>
              <a:ext uri="{FF2B5EF4-FFF2-40B4-BE49-F238E27FC236}">
                <a16:creationId xmlns:a16="http://schemas.microsoft.com/office/drawing/2014/main" id="{1C6679FF-CB74-469C-9AA7-5BEAB113D7E2}"/>
              </a:ext>
            </a:extLst>
          </p:cNvPr>
          <p:cNvSpPr txBox="1">
            <a:spLocks noChangeArrowheads="1"/>
          </p:cNvSpPr>
          <p:nvPr/>
        </p:nvSpPr>
        <p:spPr bwMode="auto">
          <a:xfrm>
            <a:off x="442677" y="113488"/>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latin typeface="+mj-lt"/>
              </a:rPr>
              <a:t>AA Awards</a:t>
            </a:r>
          </a:p>
        </p:txBody>
      </p:sp>
      <p:sp>
        <p:nvSpPr>
          <p:cNvPr id="30725" name="Rectangle 1">
            <a:extLst>
              <a:ext uri="{FF2B5EF4-FFF2-40B4-BE49-F238E27FC236}">
                <a16:creationId xmlns:a16="http://schemas.microsoft.com/office/drawing/2014/main" id="{2C8099FD-54EB-4D78-B1B4-2A68F1119DC9}"/>
              </a:ext>
            </a:extLst>
          </p:cNvPr>
          <p:cNvSpPr>
            <a:spLocks noChangeArrowheads="1"/>
          </p:cNvSpPr>
          <p:nvPr/>
        </p:nvSpPr>
        <p:spPr bwMode="auto">
          <a:xfrm>
            <a:off x="476250" y="616713"/>
            <a:ext cx="8604647"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Every year, AA select hotels that significantly exceed expectations within the expectations of the star classification. This is recognised </a:t>
            </a:r>
            <a:r>
              <a:rPr lang="en-GB" altLang="en-US" b="1" dirty="0">
                <a:latin typeface="+mn-lt"/>
              </a:rPr>
              <a:t>by two award categories</a:t>
            </a:r>
            <a:r>
              <a:rPr lang="en-GB" altLang="en-US" dirty="0">
                <a:latin typeface="+mn-lt"/>
              </a:rPr>
              <a:t>:</a:t>
            </a:r>
          </a:p>
          <a:p>
            <a:pPr algn="just"/>
            <a:endParaRPr lang="en-GB" altLang="en-US" dirty="0">
              <a:latin typeface="+mn-lt"/>
            </a:endParaRPr>
          </a:p>
          <a:p>
            <a:pPr marL="285750" indent="-285750" algn="just">
              <a:buFont typeface="Arial" panose="020B0604020202020204" pitchFamily="34" charset="0"/>
              <a:buChar char="•"/>
            </a:pPr>
            <a:r>
              <a:rPr lang="en-GB" altLang="en-US" b="1" dirty="0">
                <a:latin typeface="+mn-lt"/>
              </a:rPr>
              <a:t>Inspector Choice Red Stars </a:t>
            </a:r>
            <a:r>
              <a:rPr lang="en-GB" altLang="en-US" dirty="0">
                <a:latin typeface="+mn-lt"/>
              </a:rPr>
              <a:t>are awarded to hotels that stand out as the very best in the British Isles, regardless of style. The AA's </a:t>
            </a:r>
            <a:r>
              <a:rPr lang="en-GB" altLang="en-US" b="1" dirty="0">
                <a:latin typeface="+mn-lt"/>
              </a:rPr>
              <a:t>supreme accolade </a:t>
            </a:r>
            <a:r>
              <a:rPr lang="en-GB" altLang="en-US" dirty="0">
                <a:latin typeface="+mn-lt"/>
              </a:rPr>
              <a:t>for hotels, regardless of size or type of operation. These hotels offer excellent levels of quality throughout, outstanding levels of hospitality and service. Red Stars are awarded on annual basis in September.</a:t>
            </a:r>
          </a:p>
          <a:p>
            <a:pPr marL="285750" indent="-285750" algn="just">
              <a:buFont typeface="Arial" panose="020B0604020202020204" pitchFamily="34" charset="0"/>
              <a:buChar char="•"/>
            </a:pPr>
            <a:r>
              <a:rPr lang="en-GB" altLang="en-US" b="1" dirty="0">
                <a:latin typeface="+mn-lt"/>
              </a:rPr>
              <a:t>Highly Recommended Silver Stars </a:t>
            </a:r>
            <a:r>
              <a:rPr lang="en-GB" altLang="en-US" dirty="0">
                <a:latin typeface="+mn-lt"/>
              </a:rPr>
              <a:t>are awarded to hotels that provide superior levels of quality, high standards of hotel keeping in particular hospitality, service and cleanliness and hold an AA Rosette award for the quality of their food. </a:t>
            </a:r>
          </a:p>
          <a:p>
            <a:pPr marL="285750" indent="-285750" algn="just">
              <a:buFont typeface="Arial" panose="020B0604020202020204" pitchFamily="34" charset="0"/>
              <a:buChar char="•"/>
            </a:pPr>
            <a:r>
              <a:rPr lang="en-GB" altLang="en-US" b="1" dirty="0">
                <a:latin typeface="+mn-lt"/>
              </a:rPr>
              <a:t>Guest Accommodation Gold &amp; Silver Star Award</a:t>
            </a:r>
          </a:p>
          <a:p>
            <a:pPr marL="285750" indent="-285750" algn="just">
              <a:buFont typeface="Arial" panose="020B0604020202020204" pitchFamily="34" charset="0"/>
              <a:buChar char="•"/>
            </a:pPr>
            <a:r>
              <a:rPr lang="en-GB" altLang="en-US" b="1" dirty="0">
                <a:latin typeface="+mn-lt"/>
              </a:rPr>
              <a:t>AA Breakfast Award </a:t>
            </a:r>
            <a:r>
              <a:rPr lang="en-GB" altLang="en-US" dirty="0">
                <a:latin typeface="+mn-lt"/>
              </a:rPr>
              <a:t>acknowledges hotels who achieve very high scores for the quality and range of their breakfast offering and those who deliver excellent hospitality and service in this key area. Excellence will be evident in the offer of all hot and cold produce, with particular care and accuracy of cooked breakfast combined by high levels of customer care. Breakfast and Dinner awards for guest accommodation, the </a:t>
            </a:r>
            <a:r>
              <a:rPr lang="en-GB" altLang="en-US" b="1" dirty="0">
                <a:latin typeface="+mn-lt"/>
              </a:rPr>
              <a:t>eggcup and pie symbols </a:t>
            </a:r>
            <a:r>
              <a:rPr lang="en-GB" altLang="en-US" dirty="0">
                <a:latin typeface="+mn-lt"/>
              </a:rPr>
              <a:t>indicate a very special breakfast or dinner, with an emphasis on </a:t>
            </a:r>
            <a:r>
              <a:rPr lang="en-GB" altLang="en-US" b="1" dirty="0">
                <a:latin typeface="+mn-lt"/>
              </a:rPr>
              <a:t>freshly prepared local </a:t>
            </a:r>
            <a:r>
              <a:rPr lang="en-GB" altLang="en-US" dirty="0">
                <a:latin typeface="+mn-lt"/>
              </a:rPr>
              <a:t>ingredients.</a:t>
            </a:r>
          </a:p>
          <a:p>
            <a:pPr marL="285750" indent="-285750" algn="just">
              <a:buFont typeface="Arial" panose="020B0604020202020204" pitchFamily="34" charset="0"/>
              <a:buChar char="•"/>
            </a:pPr>
            <a:r>
              <a:rPr lang="en-GB" altLang="en-US" dirty="0">
                <a:latin typeface="+mn-lt"/>
              </a:rPr>
              <a:t>Hotels are also eligible for two food awards, </a:t>
            </a:r>
            <a:r>
              <a:rPr lang="en-GB" altLang="en-US" b="1" dirty="0">
                <a:latin typeface="+mn-lt"/>
              </a:rPr>
              <a:t>AA Rosettes </a:t>
            </a:r>
            <a:r>
              <a:rPr lang="en-GB" altLang="en-US" dirty="0">
                <a:latin typeface="+mn-lt"/>
              </a:rPr>
              <a:t>and </a:t>
            </a:r>
            <a:r>
              <a:rPr lang="en-GB" altLang="en-US" b="1" dirty="0">
                <a:latin typeface="+mn-lt"/>
              </a:rPr>
              <a:t>AA Breakfast Award</a:t>
            </a:r>
            <a:r>
              <a:rPr lang="en-GB" altLang="en-US" dirty="0">
                <a:latin typeface="+mn-lt"/>
              </a:rPr>
              <a:t>. </a:t>
            </a:r>
          </a:p>
        </p:txBody>
      </p:sp>
      <p:pic>
        <p:nvPicPr>
          <p:cNvPr id="30726" name="Picture 3">
            <a:extLst>
              <a:ext uri="{FF2B5EF4-FFF2-40B4-BE49-F238E27FC236}">
                <a16:creationId xmlns:a16="http://schemas.microsoft.com/office/drawing/2014/main" id="{4CCAFAC0-FC03-4DA7-A48B-36F7D39DF2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5712" t="34361"/>
          <a:stretch>
            <a:fillRect/>
          </a:stretch>
        </p:blipFill>
        <p:spPr bwMode="auto">
          <a:xfrm>
            <a:off x="-56097" y="2924944"/>
            <a:ext cx="452438" cy="266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Rectangle 4">
            <a:extLst>
              <a:ext uri="{FF2B5EF4-FFF2-40B4-BE49-F238E27FC236}">
                <a16:creationId xmlns:a16="http://schemas.microsoft.com/office/drawing/2014/main" id="{0C293C85-33AC-4197-ACFF-2F6B52544957}"/>
              </a:ext>
            </a:extLst>
          </p:cNvPr>
          <p:cNvSpPr>
            <a:spLocks noChangeArrowheads="1"/>
          </p:cNvSpPr>
          <p:nvPr/>
        </p:nvSpPr>
        <p:spPr bwMode="auto">
          <a:xfrm>
            <a:off x="4283968" y="6506028"/>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pic>
        <p:nvPicPr>
          <p:cNvPr id="2" name="Picture 1">
            <a:extLst>
              <a:ext uri="{FF2B5EF4-FFF2-40B4-BE49-F238E27FC236}">
                <a16:creationId xmlns:a16="http://schemas.microsoft.com/office/drawing/2014/main" id="{F8AF849A-F92D-4161-9859-0ED7FDEF2702}"/>
              </a:ext>
            </a:extLst>
          </p:cNvPr>
          <p:cNvPicPr>
            <a:picLocks noChangeAspect="1"/>
          </p:cNvPicPr>
          <p:nvPr/>
        </p:nvPicPr>
        <p:blipFill>
          <a:blip r:embed="rId3"/>
          <a:stretch>
            <a:fillRect/>
          </a:stretch>
        </p:blipFill>
        <p:spPr>
          <a:xfrm>
            <a:off x="63103" y="5813862"/>
            <a:ext cx="476250" cy="476250"/>
          </a:xfrm>
          <a:prstGeom prst="rect">
            <a:avLst/>
          </a:prstGeom>
        </p:spPr>
      </p:pic>
      <p:pic>
        <p:nvPicPr>
          <p:cNvPr id="3" name="Picture 2">
            <a:extLst>
              <a:ext uri="{FF2B5EF4-FFF2-40B4-BE49-F238E27FC236}">
                <a16:creationId xmlns:a16="http://schemas.microsoft.com/office/drawing/2014/main" id="{9604E0AA-843C-4390-ADA4-8020BA39B184}"/>
              </a:ext>
            </a:extLst>
          </p:cNvPr>
          <p:cNvPicPr>
            <a:picLocks noChangeAspect="1"/>
          </p:cNvPicPr>
          <p:nvPr/>
        </p:nvPicPr>
        <p:blipFill>
          <a:blip r:embed="rId4"/>
          <a:stretch>
            <a:fillRect/>
          </a:stretch>
        </p:blipFill>
        <p:spPr>
          <a:xfrm rot="16200000">
            <a:off x="-373798" y="2047760"/>
            <a:ext cx="1161900" cy="28809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chor="ctr">
            <a:normAutofit fontScale="90000"/>
          </a:bodyPr>
          <a:lstStyle/>
          <a:p>
            <a:pPr algn="l"/>
            <a:r>
              <a:rPr lang="en-GB" dirty="0"/>
              <a:t>AA Rosette Award</a:t>
            </a:r>
          </a:p>
        </p:txBody>
      </p:sp>
      <p:sp>
        <p:nvSpPr>
          <p:cNvPr id="3" name="Content Placeholder 2"/>
          <p:cNvSpPr>
            <a:spLocks noGrp="1"/>
          </p:cNvSpPr>
          <p:nvPr>
            <p:ph sz="half" idx="1"/>
          </p:nvPr>
        </p:nvSpPr>
        <p:spPr>
          <a:xfrm>
            <a:off x="457200" y="908720"/>
            <a:ext cx="6203032" cy="4680521"/>
          </a:xfrm>
        </p:spPr>
        <p:txBody>
          <a:bodyPr>
            <a:normAutofit fontScale="85000" lnSpcReduction="10000"/>
          </a:bodyPr>
          <a:lstStyle/>
          <a:p>
            <a:pPr marL="0" indent="0">
              <a:lnSpc>
                <a:spcPct val="120000"/>
              </a:lnSpc>
              <a:buNone/>
            </a:pPr>
            <a:r>
              <a:rPr lang="en-GB" sz="1800" dirty="0"/>
              <a:t>Introduced 1956, was the first </a:t>
            </a:r>
            <a:r>
              <a:rPr lang="en-GB" sz="1800" b="1" dirty="0"/>
              <a:t>nationwide scheme </a:t>
            </a:r>
            <a:r>
              <a:rPr lang="en-GB" sz="1800" dirty="0"/>
              <a:t>for assessing the </a:t>
            </a:r>
            <a:r>
              <a:rPr lang="en-GB" sz="1800" b="1" dirty="0"/>
              <a:t>quality of food served </a:t>
            </a:r>
            <a:r>
              <a:rPr lang="en-GB" sz="1800" dirty="0"/>
              <a:t>in restaurants and hotels.</a:t>
            </a:r>
          </a:p>
          <a:p>
            <a:pPr marL="0" indent="0">
              <a:lnSpc>
                <a:spcPct val="120000"/>
              </a:lnSpc>
              <a:buNone/>
            </a:pPr>
            <a:r>
              <a:rPr lang="en-GB" sz="1800" dirty="0"/>
              <a:t>Since its inception it has become a </a:t>
            </a:r>
            <a:r>
              <a:rPr lang="en-GB" sz="1800" u="sng" dirty="0"/>
              <a:t>recognised benchmark for food quality </a:t>
            </a:r>
            <a:r>
              <a:rPr lang="en-GB" sz="1800" dirty="0"/>
              <a:t>in the hospitality industry. </a:t>
            </a:r>
          </a:p>
          <a:p>
            <a:pPr>
              <a:lnSpc>
                <a:spcPct val="120000"/>
              </a:lnSpc>
            </a:pPr>
            <a:r>
              <a:rPr lang="en-GB" sz="1800" dirty="0"/>
              <a:t> </a:t>
            </a:r>
            <a:r>
              <a:rPr lang="en-GB" sz="1800" b="1" dirty="0"/>
              <a:t>One Rosette </a:t>
            </a:r>
            <a:r>
              <a:rPr lang="en-GB" sz="1800" dirty="0"/>
              <a:t>: restaurants achieving standards that standout in local area, featuring: • food prepared with care, understanding and skill • good quality ingredients</a:t>
            </a:r>
          </a:p>
          <a:p>
            <a:pPr>
              <a:lnSpc>
                <a:spcPct val="120000"/>
              </a:lnSpc>
            </a:pPr>
            <a:r>
              <a:rPr lang="en-GB" sz="1800" b="1" dirty="0"/>
              <a:t>Two Rosettes: </a:t>
            </a:r>
            <a:r>
              <a:rPr lang="en-GB" sz="1800" dirty="0"/>
              <a:t>The best local restaurants, which aim for and achieve: • higher standards • better consistency, greater precision is apparent in the cooking • obvious attention to the selection of quality ingredients </a:t>
            </a:r>
          </a:p>
          <a:p>
            <a:pPr>
              <a:lnSpc>
                <a:spcPct val="120000"/>
              </a:lnSpc>
            </a:pPr>
            <a:r>
              <a:rPr lang="en-GB" sz="1800" b="1" dirty="0"/>
              <a:t>Three Rosettes : </a:t>
            </a:r>
            <a:r>
              <a:rPr lang="en-GB" sz="1800" dirty="0"/>
              <a:t>Outstanding restaurants that achieve standards national recognition well beyond their local area.-The cooking will be underpinned by: • the selection and sympathetic treatment of highest quality ingredients • timing, seasoning and the judgment of flavour combinations will be consistently excellent, intuitive service and a well-chosen wine list.</a:t>
            </a:r>
          </a:p>
          <a:p>
            <a:pPr>
              <a:lnSpc>
                <a:spcPct val="90000"/>
              </a:lnSpc>
            </a:pPr>
            <a:endParaRPr lang="en-GB" sz="1100" dirty="0"/>
          </a:p>
        </p:txBody>
      </p:sp>
      <p:pic>
        <p:nvPicPr>
          <p:cNvPr id="4" name="Picture 3" descr="A close up of a logo&#10;&#10;Description automatically generated"/>
          <p:cNvPicPr>
            <a:picLocks noChangeAspect="1"/>
          </p:cNvPicPr>
          <p:nvPr/>
        </p:nvPicPr>
        <p:blipFill>
          <a:blip r:embed="rId2"/>
          <a:stretch>
            <a:fillRect/>
          </a:stretch>
        </p:blipFill>
        <p:spPr>
          <a:xfrm rot="21600000">
            <a:off x="6228184" y="1196752"/>
            <a:ext cx="2915816" cy="3384376"/>
          </a:xfrm>
          <a:prstGeom prst="rect">
            <a:avLst/>
          </a:prstGeom>
          <a:noFill/>
          <a:ln>
            <a:noFill/>
          </a:ln>
          <a:effectLst>
            <a:softEdge rad="112500"/>
          </a:effectLst>
        </p:spPr>
      </p:pic>
    </p:spTree>
    <p:extLst>
      <p:ext uri="{BB962C8B-B14F-4D97-AF65-F5344CB8AC3E}">
        <p14:creationId xmlns:p14="http://schemas.microsoft.com/office/powerpoint/2010/main" val="533252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C6DC1-26AA-45F7-8A54-A3E62457F792}"/>
              </a:ext>
            </a:extLst>
          </p:cNvPr>
          <p:cNvSpPr>
            <a:spLocks noGrp="1"/>
          </p:cNvSpPr>
          <p:nvPr>
            <p:ph type="title"/>
          </p:nvPr>
        </p:nvSpPr>
        <p:spPr>
          <a:xfrm>
            <a:off x="457200" y="274638"/>
            <a:ext cx="8229600" cy="418058"/>
          </a:xfrm>
        </p:spPr>
        <p:txBody>
          <a:bodyPr anchor="ctr">
            <a:normAutofit fontScale="90000"/>
          </a:bodyPr>
          <a:lstStyle/>
          <a:p>
            <a:r>
              <a:rPr lang="en-GB" sz="3200" dirty="0"/>
              <a:t>AA Rosette Award</a:t>
            </a:r>
          </a:p>
        </p:txBody>
      </p:sp>
      <p:sp>
        <p:nvSpPr>
          <p:cNvPr id="3" name="Content Placeholder 2">
            <a:extLst>
              <a:ext uri="{FF2B5EF4-FFF2-40B4-BE49-F238E27FC236}">
                <a16:creationId xmlns:a16="http://schemas.microsoft.com/office/drawing/2014/main" id="{9A28CCB7-1DAF-4888-8EB3-44E6315F91E6}"/>
              </a:ext>
            </a:extLst>
          </p:cNvPr>
          <p:cNvSpPr>
            <a:spLocks noGrp="1"/>
          </p:cNvSpPr>
          <p:nvPr>
            <p:ph sz="half" idx="1"/>
          </p:nvPr>
        </p:nvSpPr>
        <p:spPr>
          <a:xfrm>
            <a:off x="107504" y="1052736"/>
            <a:ext cx="5832648" cy="4680519"/>
          </a:xfrm>
        </p:spPr>
        <p:txBody>
          <a:bodyPr>
            <a:normAutofit lnSpcReduction="10000"/>
          </a:bodyPr>
          <a:lstStyle/>
          <a:p>
            <a:pPr marL="0" indent="0">
              <a:lnSpc>
                <a:spcPct val="110000"/>
              </a:lnSpc>
              <a:buNone/>
            </a:pPr>
            <a:r>
              <a:rPr lang="en-GB" sz="1600" b="1" dirty="0"/>
              <a:t>Four Rosettes: </a:t>
            </a:r>
            <a:r>
              <a:rPr lang="en-GB" sz="1600" dirty="0"/>
              <a:t>Among the top restaurants in the UK where the cooking demands </a:t>
            </a:r>
            <a:r>
              <a:rPr lang="en-GB" sz="1600" b="1" dirty="0"/>
              <a:t>national recognition</a:t>
            </a:r>
            <a:r>
              <a:rPr lang="en-GB" sz="1600" dirty="0"/>
              <a:t>.</a:t>
            </a:r>
          </a:p>
          <a:p>
            <a:pPr lvl="0">
              <a:lnSpc>
                <a:spcPct val="110000"/>
              </a:lnSpc>
              <a:buFontTx/>
              <a:buChar char="-"/>
            </a:pPr>
            <a:r>
              <a:rPr lang="en-GB" sz="1600" dirty="0"/>
              <a:t>These restaurants will exhibit: • intense ambition • a passion for excellence • superb technical skills • remarkable consistency • an appreciation of culinary traditions combined with a passionate desire for further exploration and improvement </a:t>
            </a:r>
          </a:p>
          <a:p>
            <a:pPr marL="0" indent="0">
              <a:lnSpc>
                <a:spcPct val="110000"/>
              </a:lnSpc>
              <a:buNone/>
            </a:pPr>
            <a:r>
              <a:rPr lang="en-GB" sz="1600" b="1" dirty="0"/>
              <a:t>Five Rosettes: </a:t>
            </a:r>
            <a:r>
              <a:rPr lang="en-GB" sz="1600" dirty="0"/>
              <a:t>The pinnacle, where the cooking compares with the </a:t>
            </a:r>
            <a:r>
              <a:rPr lang="en-GB" sz="1600" b="1" dirty="0"/>
              <a:t>best in the world</a:t>
            </a:r>
            <a:r>
              <a:rPr lang="en-GB" sz="1600" dirty="0"/>
              <a:t>.</a:t>
            </a:r>
          </a:p>
          <a:p>
            <a:pPr marL="0" indent="0">
              <a:lnSpc>
                <a:spcPct val="110000"/>
              </a:lnSpc>
              <a:buNone/>
            </a:pPr>
            <a:r>
              <a:rPr lang="en-GB" sz="1600" dirty="0"/>
              <a:t>- These restaurants will have: • highly individual voices • exhibit breath taking culinary skills and set the standards to which others aspire to.</a:t>
            </a:r>
            <a:endParaRPr lang="en-GB" sz="1600" dirty="0">
              <a:hlinkClick r:id="rId2">
                <a:extLst>
                  <a:ext uri="{A12FA001-AC4F-418D-AE19-62706E023703}">
                    <ahyp:hlinkClr xmlns:ahyp="http://schemas.microsoft.com/office/drawing/2018/hyperlinkcolor" val="tx"/>
                  </a:ext>
                </a:extLst>
              </a:hlinkClick>
            </a:endParaRPr>
          </a:p>
          <a:p>
            <a:pPr marL="0" indent="0">
              <a:lnSpc>
                <a:spcPct val="110000"/>
              </a:lnSpc>
              <a:buNone/>
            </a:pPr>
            <a:endParaRPr lang="en-GB" sz="1600" dirty="0"/>
          </a:p>
          <a:p>
            <a:pPr marL="0" indent="0">
              <a:lnSpc>
                <a:spcPct val="90000"/>
              </a:lnSpc>
              <a:buNone/>
            </a:pPr>
            <a:r>
              <a:rPr lang="en-GB" sz="1600" dirty="0">
                <a:hlinkClick r:id="rId3"/>
              </a:rPr>
              <a:t>https://www.luxuryrestaurantguide.com/blog/the-full-list-of-aa-rosette-uk-restaurants-for-2020/</a:t>
            </a:r>
            <a:endParaRPr lang="en-GB" sz="1600" dirty="0"/>
          </a:p>
          <a:p>
            <a:pPr marL="0" indent="0">
              <a:lnSpc>
                <a:spcPct val="90000"/>
              </a:lnSpc>
              <a:buNone/>
            </a:pPr>
            <a:endParaRPr lang="en-GB" sz="1600" dirty="0"/>
          </a:p>
          <a:p>
            <a:pPr marL="0" indent="0">
              <a:lnSpc>
                <a:spcPct val="90000"/>
              </a:lnSpc>
              <a:buNone/>
            </a:pPr>
            <a:endParaRPr lang="en-GB" sz="1600" dirty="0"/>
          </a:p>
          <a:p>
            <a:pPr marL="0" indent="0">
              <a:lnSpc>
                <a:spcPct val="90000"/>
              </a:lnSpc>
              <a:buNone/>
            </a:pPr>
            <a:r>
              <a:rPr lang="en-GB" sz="1600" dirty="0"/>
              <a:t>www.theaa.com/hotel-services/quality-assessment/restaurants</a:t>
            </a:r>
          </a:p>
          <a:p>
            <a:pPr marL="0" indent="0">
              <a:lnSpc>
                <a:spcPct val="90000"/>
              </a:lnSpc>
              <a:buNone/>
            </a:pPr>
            <a:endParaRPr lang="en-GB" sz="1100" dirty="0"/>
          </a:p>
        </p:txBody>
      </p:sp>
      <p:pic>
        <p:nvPicPr>
          <p:cNvPr id="4" name="Picture 3">
            <a:extLst>
              <a:ext uri="{FF2B5EF4-FFF2-40B4-BE49-F238E27FC236}">
                <a16:creationId xmlns:a16="http://schemas.microsoft.com/office/drawing/2014/main" id="{B42761AD-75E7-4B38-868C-869034A48978}"/>
              </a:ext>
            </a:extLst>
          </p:cNvPr>
          <p:cNvPicPr>
            <a:picLocks noChangeAspect="1"/>
          </p:cNvPicPr>
          <p:nvPr/>
        </p:nvPicPr>
        <p:blipFill rotWithShape="1">
          <a:blip r:embed="rId4"/>
          <a:srcRect r="5" b="1232"/>
          <a:stretch/>
        </p:blipFill>
        <p:spPr>
          <a:xfrm>
            <a:off x="6689474" y="1600201"/>
            <a:ext cx="1997325" cy="1972815"/>
          </a:xfrm>
          <a:prstGeom prst="rect">
            <a:avLst/>
          </a:prstGeom>
          <a:noFill/>
          <a:ln>
            <a:noFill/>
          </a:ln>
          <a:effectLst>
            <a:softEdge rad="112500"/>
          </a:effectLst>
        </p:spPr>
      </p:pic>
    </p:spTree>
    <p:extLst>
      <p:ext uri="{BB962C8B-B14F-4D97-AF65-F5344CB8AC3E}">
        <p14:creationId xmlns:p14="http://schemas.microsoft.com/office/powerpoint/2010/main" val="5478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3">
            <a:extLst>
              <a:ext uri="{FF2B5EF4-FFF2-40B4-BE49-F238E27FC236}">
                <a16:creationId xmlns:a16="http://schemas.microsoft.com/office/drawing/2014/main" id="{114EA52E-ED7A-4ECF-858D-152746292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816" y="997815"/>
            <a:ext cx="6768752" cy="4343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0" name="TextBox 6">
            <a:extLst>
              <a:ext uri="{FF2B5EF4-FFF2-40B4-BE49-F238E27FC236}">
                <a16:creationId xmlns:a16="http://schemas.microsoft.com/office/drawing/2014/main" id="{EF14B70C-83AA-43C3-AE10-9F8DCB25C88A}"/>
              </a:ext>
            </a:extLst>
          </p:cNvPr>
          <p:cNvSpPr txBox="1">
            <a:spLocks noChangeArrowheads="1"/>
          </p:cNvSpPr>
          <p:nvPr/>
        </p:nvSpPr>
        <p:spPr bwMode="auto">
          <a:xfrm>
            <a:off x="174816" y="282241"/>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latin typeface="+mj-lt"/>
              </a:rPr>
              <a:t>AA Awards</a:t>
            </a:r>
          </a:p>
        </p:txBody>
      </p:sp>
      <p:sp>
        <p:nvSpPr>
          <p:cNvPr id="33802" name="Rectangle 9">
            <a:extLst>
              <a:ext uri="{FF2B5EF4-FFF2-40B4-BE49-F238E27FC236}">
                <a16:creationId xmlns:a16="http://schemas.microsoft.com/office/drawing/2014/main" id="{C97373BD-E8CA-4C8F-8E7E-B47696A69B14}"/>
              </a:ext>
            </a:extLst>
          </p:cNvPr>
          <p:cNvSpPr>
            <a:spLocks noChangeArrowheads="1"/>
          </p:cNvSpPr>
          <p:nvPr/>
        </p:nvSpPr>
        <p:spPr bwMode="auto">
          <a:xfrm>
            <a:off x="0" y="5385676"/>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58869" y="4626769"/>
            <a:ext cx="2261989" cy="1373981"/>
          </a:xfrm>
          <a:prstGeom prst="ellipse">
            <a:avLst/>
          </a:prstGeom>
          <a:ln>
            <a:noFill/>
          </a:ln>
          <a:effectLst>
            <a:softEdge rad="112500"/>
          </a:effectLst>
        </p:spPr>
      </p:pic>
      <p:sp>
        <p:nvSpPr>
          <p:cNvPr id="2" name="Title 1"/>
          <p:cNvSpPr>
            <a:spLocks noGrp="1"/>
          </p:cNvSpPr>
          <p:nvPr>
            <p:ph type="title"/>
          </p:nvPr>
        </p:nvSpPr>
        <p:spPr>
          <a:xfrm>
            <a:off x="51860" y="238228"/>
            <a:ext cx="3215368" cy="994172"/>
          </a:xfrm>
        </p:spPr>
        <p:txBody>
          <a:bodyPr>
            <a:normAutofit fontScale="90000"/>
          </a:bodyPr>
          <a:lstStyle/>
          <a:p>
            <a:r>
              <a:rPr lang="en-GB" dirty="0"/>
              <a:t>Hospitality Awards</a:t>
            </a:r>
          </a:p>
        </p:txBody>
      </p:sp>
      <p:pic>
        <p:nvPicPr>
          <p:cNvPr id="4" name="Content Placeholder 3"/>
          <p:cNvPicPr>
            <a:picLocks noGrp="1" noChangeAspect="1"/>
          </p:cNvPicPr>
          <p:nvPr>
            <p:ph idx="1"/>
          </p:nvPr>
        </p:nvPicPr>
        <p:blipFill>
          <a:blip r:embed="rId3"/>
          <a:stretch>
            <a:fillRect/>
          </a:stretch>
        </p:blipFill>
        <p:spPr>
          <a:xfrm rot="21175663">
            <a:off x="5329975" y="2023605"/>
            <a:ext cx="3087189" cy="1337072"/>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6" name="Picture 5"/>
          <p:cNvPicPr>
            <a:picLocks noChangeAspect="1"/>
          </p:cNvPicPr>
          <p:nvPr/>
        </p:nvPicPr>
        <p:blipFill>
          <a:blip r:embed="rId4"/>
          <a:stretch>
            <a:fillRect/>
          </a:stretch>
        </p:blipFill>
        <p:spPr>
          <a:xfrm>
            <a:off x="2880782" y="4572472"/>
            <a:ext cx="2514600" cy="102155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Picture 6"/>
          <p:cNvPicPr>
            <a:picLocks noChangeAspect="1"/>
          </p:cNvPicPr>
          <p:nvPr/>
        </p:nvPicPr>
        <p:blipFill>
          <a:blip r:embed="rId5"/>
          <a:stretch>
            <a:fillRect/>
          </a:stretch>
        </p:blipFill>
        <p:spPr>
          <a:xfrm>
            <a:off x="249540" y="1624115"/>
            <a:ext cx="1943311" cy="16281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6"/>
          <a:stretch>
            <a:fillRect/>
          </a:stretch>
        </p:blipFill>
        <p:spPr>
          <a:xfrm>
            <a:off x="4846737" y="442487"/>
            <a:ext cx="1607344" cy="160734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Picture 8"/>
          <p:cNvPicPr>
            <a:picLocks noChangeAspect="1"/>
          </p:cNvPicPr>
          <p:nvPr/>
        </p:nvPicPr>
        <p:blipFill>
          <a:blip r:embed="rId7"/>
          <a:stretch>
            <a:fillRect/>
          </a:stretch>
        </p:blipFill>
        <p:spPr>
          <a:xfrm>
            <a:off x="2271034" y="2185807"/>
            <a:ext cx="2474594" cy="20621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9"/>
          <p:cNvPicPr>
            <a:picLocks noChangeAspect="1"/>
          </p:cNvPicPr>
          <p:nvPr/>
        </p:nvPicPr>
        <p:blipFill>
          <a:blip r:embed="rId8"/>
          <a:stretch>
            <a:fillRect/>
          </a:stretch>
        </p:blipFill>
        <p:spPr>
          <a:xfrm>
            <a:off x="6889863" y="238228"/>
            <a:ext cx="1847849" cy="13858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1" name="Picture 10"/>
          <p:cNvPicPr>
            <a:picLocks noChangeAspect="1"/>
          </p:cNvPicPr>
          <p:nvPr/>
        </p:nvPicPr>
        <p:blipFill>
          <a:blip r:embed="rId9"/>
          <a:stretch>
            <a:fillRect/>
          </a:stretch>
        </p:blipFill>
        <p:spPr>
          <a:xfrm>
            <a:off x="24080" y="3783805"/>
            <a:ext cx="2534645" cy="20216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2" name="Picture 11"/>
          <p:cNvPicPr>
            <a:picLocks noChangeAspect="1"/>
          </p:cNvPicPr>
          <p:nvPr/>
        </p:nvPicPr>
        <p:blipFill>
          <a:blip r:embed="rId10"/>
          <a:stretch>
            <a:fillRect/>
          </a:stretch>
        </p:blipFill>
        <p:spPr>
          <a:xfrm>
            <a:off x="3043063" y="251620"/>
            <a:ext cx="1943311" cy="1457483"/>
          </a:xfrm>
          <a:prstGeom prst="ellipse">
            <a:avLst/>
          </a:prstGeom>
          <a:ln>
            <a:noFill/>
          </a:ln>
          <a:effectLst>
            <a:softEdge rad="112500"/>
          </a:effectLst>
        </p:spPr>
      </p:pic>
      <p:pic>
        <p:nvPicPr>
          <p:cNvPr id="13" name="Picture 12"/>
          <p:cNvPicPr>
            <a:picLocks noChangeAspect="1"/>
          </p:cNvPicPr>
          <p:nvPr/>
        </p:nvPicPr>
        <p:blipFill>
          <a:blip r:embed="rId11"/>
          <a:stretch>
            <a:fillRect/>
          </a:stretch>
        </p:blipFill>
        <p:spPr>
          <a:xfrm rot="1404603">
            <a:off x="6506288" y="3607414"/>
            <a:ext cx="2405990" cy="12811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611718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8D3AD-1B43-4B57-9AE0-3D7E1655ED98}"/>
              </a:ext>
            </a:extLst>
          </p:cNvPr>
          <p:cNvSpPr>
            <a:spLocks noGrp="1"/>
          </p:cNvSpPr>
          <p:nvPr>
            <p:ph type="title"/>
          </p:nvPr>
        </p:nvSpPr>
        <p:spPr/>
        <p:txBody>
          <a:bodyPr>
            <a:normAutofit/>
          </a:bodyPr>
          <a:lstStyle/>
          <a:p>
            <a:pPr algn="l"/>
            <a:r>
              <a:rPr lang="en-GB" sz="3600" dirty="0"/>
              <a:t>AA Inspections</a:t>
            </a:r>
          </a:p>
        </p:txBody>
      </p:sp>
      <p:sp>
        <p:nvSpPr>
          <p:cNvPr id="3" name="Content Placeholder 2">
            <a:extLst>
              <a:ext uri="{FF2B5EF4-FFF2-40B4-BE49-F238E27FC236}">
                <a16:creationId xmlns:a16="http://schemas.microsoft.com/office/drawing/2014/main" id="{1DEFBCDC-8D3C-4F46-8A34-8DE1F9CE691A}"/>
              </a:ext>
            </a:extLst>
          </p:cNvPr>
          <p:cNvSpPr>
            <a:spLocks noGrp="1"/>
          </p:cNvSpPr>
          <p:nvPr>
            <p:ph idx="1"/>
          </p:nvPr>
        </p:nvSpPr>
        <p:spPr/>
        <p:txBody>
          <a:bodyPr>
            <a:normAutofit lnSpcReduction="10000"/>
          </a:bodyPr>
          <a:lstStyle/>
          <a:p>
            <a:r>
              <a:rPr lang="en-GB" dirty="0"/>
              <a:t>Simon </a:t>
            </a:r>
            <a:r>
              <a:rPr lang="en-GB" dirty="0" err="1"/>
              <a:t>Numphud</a:t>
            </a:r>
            <a:r>
              <a:rPr lang="en-GB" dirty="0"/>
              <a:t>, head of hotel services at the AA, says the system guarantees balanced and unbiased reviews.</a:t>
            </a:r>
          </a:p>
          <a:p>
            <a:r>
              <a:rPr lang="en-GB" dirty="0"/>
              <a:t>"Website ratings are based on personal opinion and individual guest experience, whereas AA inspections are carried out using a </a:t>
            </a:r>
            <a:r>
              <a:rPr lang="en-GB" u="sng" dirty="0"/>
              <a:t>set of quality standards by a highly experienced inspector,</a:t>
            </a:r>
            <a:r>
              <a:rPr lang="en-GB" dirty="0"/>
              <a:t>" he says.</a:t>
            </a:r>
          </a:p>
        </p:txBody>
      </p:sp>
    </p:spTree>
    <p:extLst>
      <p:ext uri="{BB962C8B-B14F-4D97-AF65-F5344CB8AC3E}">
        <p14:creationId xmlns:p14="http://schemas.microsoft.com/office/powerpoint/2010/main" val="15043486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828800" y="1124744"/>
            <a:ext cx="5486400" cy="3346704"/>
          </a:xfrm>
          <a:prstGeom prst="rect">
            <a:avLst/>
          </a:prstGeom>
          <a:noFill/>
        </p:spPr>
      </p:pic>
    </p:spTree>
    <p:extLst>
      <p:ext uri="{BB962C8B-B14F-4D97-AF65-F5344CB8AC3E}">
        <p14:creationId xmlns:p14="http://schemas.microsoft.com/office/powerpoint/2010/main" val="3126214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E048CF-EB93-4742-9922-8920575AED6D}"/>
              </a:ext>
            </a:extLst>
          </p:cNvPr>
          <p:cNvSpPr/>
          <p:nvPr/>
        </p:nvSpPr>
        <p:spPr>
          <a:xfrm>
            <a:off x="171886" y="1550358"/>
            <a:ext cx="8623697" cy="3916457"/>
          </a:xfrm>
          <a:prstGeom prst="rect">
            <a:avLst/>
          </a:prstGeom>
        </p:spPr>
        <p:txBody>
          <a:bodyPr>
            <a:spAutoFit/>
          </a:bodyPr>
          <a:lstStyle/>
          <a:p>
            <a:pPr algn="just">
              <a:defRPr/>
            </a:pPr>
            <a:r>
              <a:rPr lang="en-GB" sz="1600" dirty="0">
                <a:solidFill>
                  <a:srgbClr val="000000"/>
                </a:solidFill>
              </a:rPr>
              <a:t>Despite claiming to be an umbrella system across Europe, there are some notable absentees. France has its own ratings criteria based on the size of the hotel’s rooms and reception areas: double bedrooms, for instance, must be a minimum of nine square metres for a one-star hotel and 24 square metres for a five-star room.  The rules for Spanish hotel rooms are also linked to room sizes, but you get more space with a one-star double room in Spain than you do in France, with the smallest permitted size being 12 square metres.  The Italian scheme also varies considerably from the UK’s: one-star hotels need only have one bathroom for every three bedrooms, while breakfast isn’t required for hotels that are just one or two-star rated.  </a:t>
            </a:r>
          </a:p>
          <a:p>
            <a:pPr algn="just">
              <a:defRPr/>
            </a:pPr>
            <a:endParaRPr lang="en-GB" sz="1350" dirty="0">
              <a:solidFill>
                <a:srgbClr val="000000"/>
              </a:solidFill>
            </a:endParaRPr>
          </a:p>
          <a:p>
            <a:pPr algn="just">
              <a:defRPr/>
            </a:pPr>
            <a:endParaRPr lang="en-GB" sz="1350" dirty="0">
              <a:solidFill>
                <a:srgbClr val="000000"/>
              </a:solidFill>
            </a:endParaRPr>
          </a:p>
          <a:p>
            <a:pPr algn="just">
              <a:defRPr/>
            </a:pPr>
            <a:endParaRPr lang="en-GB" sz="1350" dirty="0">
              <a:solidFill>
                <a:srgbClr val="000000"/>
              </a:solidFill>
            </a:endParaRPr>
          </a:p>
          <a:p>
            <a:pPr algn="just">
              <a:defRPr/>
            </a:pPr>
            <a:r>
              <a:rPr lang="en-GB" sz="1600" dirty="0">
                <a:solidFill>
                  <a:srgbClr val="000000"/>
                </a:solidFill>
              </a:rPr>
              <a:t>In the US, roughly 32,000 of the country’s 50,000 hotels are ranked using a system of diamonds, instead of stars, distributed by the American Automobile Association. No shortage of superlatives is to be found in the gradings’ slightly vague criteria: five-diamond hotels must offer their guests the ‘ultimate luxury’, and ‘meticulous personalised service’, while also bearing ‘extraordinary physical attributes’.</a:t>
            </a:r>
            <a:endParaRPr lang="en-US" sz="1600" dirty="0"/>
          </a:p>
        </p:txBody>
      </p:sp>
      <p:sp>
        <p:nvSpPr>
          <p:cNvPr id="36869" name="Rectangle 6">
            <a:extLst>
              <a:ext uri="{FF2B5EF4-FFF2-40B4-BE49-F238E27FC236}">
                <a16:creationId xmlns:a16="http://schemas.microsoft.com/office/drawing/2014/main" id="{E0CF23E7-F222-4C26-AE45-D7737A0DB37C}"/>
              </a:ext>
            </a:extLst>
          </p:cNvPr>
          <p:cNvSpPr>
            <a:spLocks noChangeArrowheads="1"/>
          </p:cNvSpPr>
          <p:nvPr/>
        </p:nvSpPr>
        <p:spPr bwMode="auto">
          <a:xfrm>
            <a:off x="246460" y="5511404"/>
            <a:ext cx="14718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050">
                <a:solidFill>
                  <a:srgbClr val="000000"/>
                </a:solidFill>
                <a:latin typeface="Open Sans"/>
              </a:rPr>
              <a:t>(Which? Travel, 2020).</a:t>
            </a:r>
            <a:endParaRPr lang="en-US" altLang="en-US" sz="1050"/>
          </a:p>
        </p:txBody>
      </p:sp>
      <p:pic>
        <p:nvPicPr>
          <p:cNvPr id="36870" name="Picture 2">
            <a:extLst>
              <a:ext uri="{FF2B5EF4-FFF2-40B4-BE49-F238E27FC236}">
                <a16:creationId xmlns:a16="http://schemas.microsoft.com/office/drawing/2014/main" id="{8E848934-B433-4745-904A-09595B5F85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201" y="937075"/>
            <a:ext cx="829866" cy="553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3">
            <a:extLst>
              <a:ext uri="{FF2B5EF4-FFF2-40B4-BE49-F238E27FC236}">
                <a16:creationId xmlns:a16="http://schemas.microsoft.com/office/drawing/2014/main" id="{18E1F5A6-AE3A-4DBF-858B-B09B6DCDD00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0201" y="3645024"/>
            <a:ext cx="973931" cy="513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2" name="TextBox 6">
            <a:extLst>
              <a:ext uri="{FF2B5EF4-FFF2-40B4-BE49-F238E27FC236}">
                <a16:creationId xmlns:a16="http://schemas.microsoft.com/office/drawing/2014/main" id="{FD88AACE-F208-4D37-8CFA-10E9F7EB0187}"/>
              </a:ext>
            </a:extLst>
          </p:cNvPr>
          <p:cNvSpPr txBox="1">
            <a:spLocks noChangeArrowheads="1"/>
          </p:cNvSpPr>
          <p:nvPr/>
        </p:nvSpPr>
        <p:spPr bwMode="auto">
          <a:xfrm>
            <a:off x="32186" y="169263"/>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t>UK vs. other systems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18" y="113808"/>
            <a:ext cx="7886700" cy="383381"/>
          </a:xfrm>
        </p:spPr>
        <p:txBody>
          <a:bodyPr>
            <a:noAutofit/>
          </a:bodyPr>
          <a:lstStyle/>
          <a:p>
            <a:pPr algn="l"/>
            <a:r>
              <a:rPr lang="en-GB" sz="3200" dirty="0"/>
              <a:t>Australia</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97640"/>
              </p:ext>
            </p:extLst>
          </p:nvPr>
        </p:nvGraphicFramePr>
        <p:xfrm>
          <a:off x="0" y="620688"/>
          <a:ext cx="9144001" cy="6336705"/>
        </p:xfrm>
        <a:graphic>
          <a:graphicData uri="http://schemas.openxmlformats.org/drawingml/2006/table">
            <a:tbl>
              <a:tblPr/>
              <a:tblGrid>
                <a:gridCol w="3311129">
                  <a:extLst>
                    <a:ext uri="{9D8B030D-6E8A-4147-A177-3AD203B41FA5}">
                      <a16:colId xmlns:a16="http://schemas.microsoft.com/office/drawing/2014/main" val="2588457461"/>
                    </a:ext>
                  </a:extLst>
                </a:gridCol>
                <a:gridCol w="5832872">
                  <a:extLst>
                    <a:ext uri="{9D8B030D-6E8A-4147-A177-3AD203B41FA5}">
                      <a16:colId xmlns:a16="http://schemas.microsoft.com/office/drawing/2014/main" val="321413426"/>
                    </a:ext>
                  </a:extLst>
                </a:gridCol>
              </a:tblGrid>
              <a:tr h="719565">
                <a:tc>
                  <a:txBody>
                    <a:bodyPr/>
                    <a:lstStyle/>
                    <a:p>
                      <a:pPr algn="ctr"/>
                      <a:r>
                        <a:rPr lang="en-GB" sz="1800" b="1" dirty="0">
                          <a:effectLst/>
                        </a:rPr>
                        <a:t>Star Rating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EAECF0"/>
                    </a:solidFill>
                  </a:tcPr>
                </a:tc>
                <a:tc>
                  <a:txBody>
                    <a:bodyPr/>
                    <a:lstStyle/>
                    <a:p>
                      <a:pPr algn="ctr"/>
                      <a:r>
                        <a:rPr lang="en-GB" sz="1800" b="1" dirty="0">
                          <a:effectLst/>
                        </a:rPr>
                        <a:t>Overview of Criteria according to Star Ratings Australia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3907180465"/>
                  </a:ext>
                </a:extLst>
              </a:tr>
              <a:tr h="1178488">
                <a:tc>
                  <a:txBody>
                    <a:bodyPr/>
                    <a:lstStyle/>
                    <a:p>
                      <a:r>
                        <a:rPr lang="en-GB" sz="1200" dirty="0">
                          <a:solidFill>
                            <a:srgbClr val="222222"/>
                          </a:solidFill>
                          <a:effectLst/>
                        </a:rPr>
                        <a:t>★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Properties that luxury across all areas of operation. Guests enjoy an extensive range of facilities and comprehensive or highly </a:t>
                      </a:r>
                      <a:r>
                        <a:rPr lang="en-GB" sz="1500" u="sng" dirty="0">
                          <a:effectLst/>
                        </a:rPr>
                        <a:t>personalised services</a:t>
                      </a:r>
                      <a:r>
                        <a:rPr lang="en-GB" sz="1500" dirty="0">
                          <a:effectLst/>
                        </a:rPr>
                        <a:t>. Properties will display excellent design quality and attention to detail.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202177678"/>
                  </a:ext>
                </a:extLst>
              </a:tr>
              <a:tr h="989595">
                <a:tc>
                  <a:txBody>
                    <a:bodyPr/>
                    <a:lstStyle/>
                    <a:p>
                      <a:r>
                        <a:rPr lang="en-GB" sz="1200" dirty="0">
                          <a:solidFill>
                            <a:srgbClr val="222222"/>
                          </a:solidFill>
                          <a:effectLst/>
                        </a:rPr>
                        <a:t>★ ★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Achieve a </a:t>
                      </a:r>
                      <a:r>
                        <a:rPr lang="en-GB" sz="1500" u="sng" dirty="0">
                          <a:effectLst/>
                        </a:rPr>
                        <a:t>deluxe guest experience</a:t>
                      </a:r>
                      <a:r>
                        <a:rPr lang="en-GB" sz="1500" dirty="0">
                          <a:effectLst/>
                        </a:rPr>
                        <a:t>. A wide range of facilities and superior design qualities ,service standards that reflect the varied and discerning needs of the guest.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056545894"/>
                  </a:ext>
                </a:extLst>
              </a:tr>
              <a:tr h="989595">
                <a:tc>
                  <a:txBody>
                    <a:bodyPr/>
                    <a:lstStyle/>
                    <a:p>
                      <a:r>
                        <a:rPr lang="en-GB" sz="1200" dirty="0">
                          <a:solidFill>
                            <a:srgbClr val="222222"/>
                          </a:solidFill>
                          <a:effectLst/>
                        </a:rPr>
                        <a:t>★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Deliver a broad range of amenities that </a:t>
                      </a:r>
                      <a:r>
                        <a:rPr lang="en-GB" sz="1500" dirty="0">
                          <a:solidFill>
                            <a:srgbClr val="FF0000"/>
                          </a:solidFill>
                          <a:effectLst/>
                        </a:rPr>
                        <a:t>exceed above-average accommodation</a:t>
                      </a:r>
                      <a:r>
                        <a:rPr lang="en-GB" sz="1500" dirty="0">
                          <a:effectLst/>
                        </a:rPr>
                        <a:t> needs. Good quality service, design and physical attributes are typically fit for purpose to match guest expectations.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777719882"/>
                  </a:ext>
                </a:extLst>
              </a:tr>
              <a:tr h="989595">
                <a:tc>
                  <a:txBody>
                    <a:bodyPr/>
                    <a:lstStyle/>
                    <a:p>
                      <a:r>
                        <a:rPr lang="en-GB" sz="1200" dirty="0">
                          <a:solidFill>
                            <a:srgbClr val="222222"/>
                          </a:solidFill>
                          <a:effectLst/>
                        </a:rPr>
                        <a:t>★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Focus on the </a:t>
                      </a:r>
                      <a:r>
                        <a:rPr lang="en-GB" sz="1500" dirty="0">
                          <a:solidFill>
                            <a:srgbClr val="FF0000"/>
                          </a:solidFill>
                          <a:effectLst/>
                        </a:rPr>
                        <a:t>needs of price conscious travellers</a:t>
                      </a:r>
                      <a:r>
                        <a:rPr lang="en-GB" sz="1500" dirty="0">
                          <a:effectLst/>
                        </a:rPr>
                        <a:t>. Services and guest facilities are typically limited to keep room rates affordable and competitive</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27123383"/>
                  </a:ext>
                </a:extLst>
              </a:tr>
              <a:tr h="891661">
                <a:tc>
                  <a:txBody>
                    <a:bodyPr/>
                    <a:lstStyle/>
                    <a:p>
                      <a:r>
                        <a:rPr lang="en-GB" sz="1200" dirty="0">
                          <a:solidFill>
                            <a:srgbClr val="222222"/>
                          </a:solidFill>
                          <a:effectLst/>
                        </a:rPr>
                        <a:t>★</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Properties that offer budget facilities without compromising cleanliness or guest security. Guests may access fee-based services or facilities upon request.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910652390"/>
                  </a:ext>
                </a:extLst>
              </a:tr>
              <a:tr h="578206">
                <a:tc>
                  <a:txBody>
                    <a:bodyPr/>
                    <a:lstStyle/>
                    <a:p>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modest in the quality and condition of guest facilities</a:t>
                      </a:r>
                      <a:r>
                        <a:rPr lang="en-GB" sz="1200" dirty="0">
                          <a:effectLst/>
                        </a:rPr>
                        <a: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749359073"/>
                  </a:ext>
                </a:extLst>
              </a:tr>
            </a:tbl>
          </a:graphicData>
        </a:graphic>
      </p:graphicFrame>
      <p:sp>
        <p:nvSpPr>
          <p:cNvPr id="5" name="AutoShape 2" descr="\bigstar\bigsta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6" name="AutoShape 3" descr="\bigsta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7" name="AutoShape 4" desc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8" name="AutoShape 5" desc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9" name="AutoShape 6" descr="\bigstar "/>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1031" name="Picture 7" descr="halfs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358227">
            <a:off x="161106" y="5833322"/>
            <a:ext cx="135355" cy="1293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ye, I'm tellin' ya: Stories from Down Under: HAPPY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45182">
            <a:off x="2067583" y="40261"/>
            <a:ext cx="1741280" cy="1160853"/>
          </a:xfrm>
          <a:prstGeom prst="ellipse">
            <a:avLst/>
          </a:prstGeom>
          <a:ln>
            <a:noFill/>
          </a:ln>
          <a:effectLst>
            <a:softEdge rad="112500"/>
          </a:effectLst>
        </p:spPr>
      </p:pic>
    </p:spTree>
    <p:extLst>
      <p:ext uri="{BB962C8B-B14F-4D97-AF65-F5344CB8AC3E}">
        <p14:creationId xmlns:p14="http://schemas.microsoft.com/office/powerpoint/2010/main" val="13475878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r. Gore Goes to Bali, or... - Waving or Drown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819172">
            <a:off x="7242089" y="4202905"/>
            <a:ext cx="1666488" cy="1281113"/>
          </a:xfrm>
          <a:prstGeom prst="rect">
            <a:avLst/>
          </a:prstGeom>
        </p:spPr>
      </p:pic>
      <p:sp>
        <p:nvSpPr>
          <p:cNvPr id="2" name="Title 1"/>
          <p:cNvSpPr>
            <a:spLocks noGrp="1"/>
          </p:cNvSpPr>
          <p:nvPr>
            <p:ph type="title"/>
          </p:nvPr>
        </p:nvSpPr>
        <p:spPr>
          <a:xfrm>
            <a:off x="107504" y="62031"/>
            <a:ext cx="6577928" cy="1170537"/>
          </a:xfrm>
        </p:spPr>
        <p:txBody>
          <a:bodyPr>
            <a:normAutofit fontScale="90000"/>
          </a:bodyPr>
          <a:lstStyle/>
          <a:p>
            <a:pPr algn="l"/>
            <a:r>
              <a:rPr lang="en-GB" dirty="0"/>
              <a:t>   A</a:t>
            </a:r>
            <a:r>
              <a:rPr lang="en-GB" sz="2700" dirty="0"/>
              <a:t>MERICAN</a:t>
            </a:r>
            <a:br>
              <a:rPr lang="en-GB" sz="2700" dirty="0"/>
            </a:br>
            <a:r>
              <a:rPr lang="en-GB" sz="2700" dirty="0"/>
              <a:t>         AAA Diamond Ratings</a:t>
            </a:r>
            <a:endParaRPr lang="en-GB" dirty="0"/>
          </a:p>
        </p:txBody>
      </p:sp>
      <p:sp>
        <p:nvSpPr>
          <p:cNvPr id="3" name="Content Placeholder 2"/>
          <p:cNvSpPr>
            <a:spLocks noGrp="1"/>
          </p:cNvSpPr>
          <p:nvPr>
            <p:ph idx="1"/>
          </p:nvPr>
        </p:nvSpPr>
        <p:spPr>
          <a:xfrm>
            <a:off x="267662" y="1406847"/>
            <a:ext cx="6854429" cy="3886200"/>
          </a:xfrm>
        </p:spPr>
        <p:txBody>
          <a:bodyPr>
            <a:noAutofit/>
          </a:bodyPr>
          <a:lstStyle/>
          <a:p>
            <a:r>
              <a:rPr lang="en-GB" sz="2100" dirty="0"/>
              <a:t>Known as : American Automobile Association / Canadian Automobile Association, -AAA or CAA</a:t>
            </a:r>
          </a:p>
          <a:p>
            <a:r>
              <a:rPr lang="en-GB" sz="2100" dirty="0"/>
              <a:t>Establishments that demonstrate the basic requirements of cleanliness, comfort and hospitality during an unannounced inspection are designated as AAA/CAA Approved</a:t>
            </a:r>
          </a:p>
          <a:p>
            <a:r>
              <a:rPr lang="en-GB" sz="2100" dirty="0"/>
              <a:t>For approved establishments inspectors assign a rating of One to Five Diamonds based on the extensiveness of </a:t>
            </a:r>
            <a:r>
              <a:rPr lang="en-GB" sz="2100" b="1" dirty="0"/>
              <a:t>services, facilities and amenities typical of each rating level, </a:t>
            </a:r>
            <a:r>
              <a:rPr lang="en-GB" sz="2100" dirty="0"/>
              <a:t>indicating the type of experience to expect.</a:t>
            </a:r>
          </a:p>
        </p:txBody>
      </p:sp>
      <p:pic>
        <p:nvPicPr>
          <p:cNvPr id="4" name="Picture 3" descr="File:US Flag Backlit.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2825" y="188640"/>
            <a:ext cx="1599675" cy="1197174"/>
          </a:xfrm>
          <a:prstGeom prst="rect">
            <a:avLst/>
          </a:prstGeom>
        </p:spPr>
      </p:pic>
    </p:spTree>
    <p:extLst>
      <p:ext uri="{BB962C8B-B14F-4D97-AF65-F5344CB8AC3E}">
        <p14:creationId xmlns:p14="http://schemas.microsoft.com/office/powerpoint/2010/main" val="102024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chor="ctr">
            <a:normAutofit/>
          </a:bodyPr>
          <a:lstStyle/>
          <a:p>
            <a:pPr algn="l"/>
            <a:r>
              <a:rPr lang="en-GB" sz="3200" dirty="0"/>
              <a:t>Hotels – Diamond Ratings</a:t>
            </a:r>
          </a:p>
        </p:txBody>
      </p:sp>
      <p:sp>
        <p:nvSpPr>
          <p:cNvPr id="3" name="Content Placeholder 2"/>
          <p:cNvSpPr>
            <a:spLocks noGrp="1"/>
          </p:cNvSpPr>
          <p:nvPr>
            <p:ph sz="half" idx="1"/>
          </p:nvPr>
        </p:nvSpPr>
        <p:spPr>
          <a:xfrm>
            <a:off x="139449" y="949118"/>
            <a:ext cx="5915000" cy="4536505"/>
          </a:xfrm>
        </p:spPr>
        <p:txBody>
          <a:bodyPr>
            <a:noAutofit/>
          </a:bodyPr>
          <a:lstStyle/>
          <a:p>
            <a:pPr marL="0" indent="0">
              <a:buNone/>
            </a:pPr>
            <a:r>
              <a:rPr lang="en-GB" sz="1800" b="1" dirty="0">
                <a:effectLst/>
              </a:rPr>
              <a:t>1 Diamond </a:t>
            </a:r>
            <a:r>
              <a:rPr lang="en-GB" sz="1800" dirty="0">
                <a:effectLst/>
              </a:rPr>
              <a:t>- </a:t>
            </a:r>
            <a:r>
              <a:rPr lang="en-GB" sz="1800" dirty="0"/>
              <a:t>Budget-oriented, essential no-frills accommodations with basic comfort and hospitality.</a:t>
            </a:r>
          </a:p>
          <a:p>
            <a:pPr marL="0" indent="0">
              <a:buNone/>
            </a:pPr>
            <a:r>
              <a:rPr lang="en-GB" sz="1800" b="1" dirty="0"/>
              <a:t>2 Diamonds- </a:t>
            </a:r>
            <a:r>
              <a:rPr lang="en-GB" sz="1800" dirty="0"/>
              <a:t>Affordable, modestly enhanced physical attributes, design and amenities.</a:t>
            </a:r>
          </a:p>
          <a:p>
            <a:pPr marL="0" indent="0">
              <a:buNone/>
            </a:pPr>
            <a:r>
              <a:rPr lang="en-GB" sz="1800" b="1" dirty="0"/>
              <a:t>3 Diamonds-  </a:t>
            </a:r>
            <a:r>
              <a:rPr lang="en-GB" sz="1800" dirty="0"/>
              <a:t>Multifaceted accommodations with distinguished style, physical attributes, amenities and guest comforts.</a:t>
            </a:r>
          </a:p>
          <a:p>
            <a:pPr marL="0" indent="0">
              <a:buNone/>
            </a:pPr>
            <a:r>
              <a:rPr lang="en-GB" sz="1800" b="1" dirty="0"/>
              <a:t>4 Diamonds </a:t>
            </a:r>
            <a:r>
              <a:rPr lang="en-GB" sz="1800" dirty="0"/>
              <a:t>- Refined and stylish with upscale physical attributes that reflect enhanced quality throughout. Fundamental hallmarks include extensive amenities and a high degree of hospitality, service and attention to detail.</a:t>
            </a:r>
          </a:p>
          <a:p>
            <a:pPr marL="0" indent="0">
              <a:buNone/>
            </a:pPr>
            <a:r>
              <a:rPr lang="en-GB" sz="1800" b="1" dirty="0"/>
              <a:t>5 Diamonds </a:t>
            </a:r>
            <a:r>
              <a:rPr lang="en-GB" sz="1800" dirty="0"/>
              <a:t>-  The ultimate in luxury and sophistication. Extraordinary physical attributes, meticulous personalized service, extensive amenities and impeccable standards of excellence.</a:t>
            </a:r>
          </a:p>
        </p:txBody>
      </p:sp>
      <p:pic>
        <p:nvPicPr>
          <p:cNvPr id="5" name="Picture 4">
            <a:extLst>
              <a:ext uri="{FF2B5EF4-FFF2-40B4-BE49-F238E27FC236}">
                <a16:creationId xmlns:a16="http://schemas.microsoft.com/office/drawing/2014/main" id="{94E563E9-4832-469C-B88A-1532FD6164B7}"/>
              </a:ext>
            </a:extLst>
          </p:cNvPr>
          <p:cNvPicPr>
            <a:picLocks noChangeAspect="1"/>
          </p:cNvPicPr>
          <p:nvPr/>
        </p:nvPicPr>
        <p:blipFill>
          <a:blip r:embed="rId2"/>
          <a:stretch>
            <a:fillRect/>
          </a:stretch>
        </p:blipFill>
        <p:spPr>
          <a:xfrm>
            <a:off x="6374363" y="2492896"/>
            <a:ext cx="2634456" cy="1448950"/>
          </a:xfrm>
          <a:prstGeom prst="rect">
            <a:avLst/>
          </a:prstGeom>
          <a:noFill/>
        </p:spPr>
      </p:pic>
    </p:spTree>
    <p:extLst>
      <p:ext uri="{BB962C8B-B14F-4D97-AF65-F5344CB8AC3E}">
        <p14:creationId xmlns:p14="http://schemas.microsoft.com/office/powerpoint/2010/main" val="388164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0" y="188640"/>
            <a:ext cx="2888807" cy="1170537"/>
          </a:xfrm>
        </p:spPr>
        <p:txBody>
          <a:bodyPr>
            <a:normAutofit/>
          </a:bodyPr>
          <a:lstStyle/>
          <a:p>
            <a:pPr marL="257175" indent="-257175">
              <a:spcBef>
                <a:spcPct val="20000"/>
              </a:spcBef>
            </a:pPr>
            <a:r>
              <a:rPr lang="en-GB" sz="3300" b="1" dirty="0">
                <a:ea typeface="+mn-ea"/>
                <a:cs typeface="+mn-cs"/>
              </a:rPr>
              <a:t>Restaurants</a:t>
            </a:r>
            <a:br>
              <a:rPr lang="en-GB" sz="3300" b="1" dirty="0">
                <a:ea typeface="+mn-ea"/>
                <a:cs typeface="+mn-cs"/>
              </a:rPr>
            </a:br>
            <a:endParaRPr lang="en-GB" sz="3300" dirty="0"/>
          </a:p>
        </p:txBody>
      </p:sp>
      <p:pic>
        <p:nvPicPr>
          <p:cNvPr id="4" name="Picture 3">
            <a:extLst>
              <a:ext uri="{FF2B5EF4-FFF2-40B4-BE49-F238E27FC236}">
                <a16:creationId xmlns:a16="http://schemas.microsoft.com/office/drawing/2014/main" id="{6D8BAB47-C2BE-4B8F-B5C2-1DAA674EA314}"/>
              </a:ext>
            </a:extLst>
          </p:cNvPr>
          <p:cNvPicPr>
            <a:picLocks noChangeAspect="1"/>
          </p:cNvPicPr>
          <p:nvPr/>
        </p:nvPicPr>
        <p:blipFill>
          <a:blip r:embed="rId2"/>
          <a:stretch>
            <a:fillRect/>
          </a:stretch>
        </p:blipFill>
        <p:spPr>
          <a:xfrm>
            <a:off x="565059" y="1337295"/>
            <a:ext cx="2992853" cy="2992853"/>
          </a:xfrm>
          <a:prstGeom prst="rect">
            <a:avLst/>
          </a:prstGeom>
        </p:spPr>
      </p:pic>
      <p:sp>
        <p:nvSpPr>
          <p:cNvPr id="3" name="Content Placeholder 2"/>
          <p:cNvSpPr>
            <a:spLocks noGrp="1"/>
          </p:cNvSpPr>
          <p:nvPr>
            <p:ph idx="1"/>
          </p:nvPr>
        </p:nvSpPr>
        <p:spPr>
          <a:xfrm>
            <a:off x="4788024" y="1337295"/>
            <a:ext cx="3529640" cy="2746466"/>
          </a:xfrm>
        </p:spPr>
        <p:txBody>
          <a:bodyPr>
            <a:normAutofit lnSpcReduction="10000"/>
          </a:bodyPr>
          <a:lstStyle/>
          <a:p>
            <a:r>
              <a:rPr lang="en-GB" sz="2400" dirty="0"/>
              <a:t>AAA Diamond ratings for restaurants represent a combination of the overall food, service, décor and ambiance offered by the establishment. </a:t>
            </a:r>
          </a:p>
          <a:p>
            <a:endParaRPr lang="en-GB" sz="1500" dirty="0"/>
          </a:p>
        </p:txBody>
      </p:sp>
    </p:spTree>
    <p:extLst>
      <p:ext uri="{BB962C8B-B14F-4D97-AF65-F5344CB8AC3E}">
        <p14:creationId xmlns:p14="http://schemas.microsoft.com/office/powerpoint/2010/main" val="3872049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6172200" cy="681540"/>
          </a:xfrm>
        </p:spPr>
        <p:txBody>
          <a:bodyPr>
            <a:noAutofit/>
          </a:bodyPr>
          <a:lstStyle/>
          <a:p>
            <a:r>
              <a:rPr lang="en-GB" sz="3200" dirty="0"/>
              <a:t>Restaurants Diamond Ratings</a:t>
            </a:r>
          </a:p>
        </p:txBody>
      </p:sp>
      <p:sp>
        <p:nvSpPr>
          <p:cNvPr id="3" name="Content Placeholder 2"/>
          <p:cNvSpPr>
            <a:spLocks noGrp="1"/>
          </p:cNvSpPr>
          <p:nvPr>
            <p:ph idx="1"/>
          </p:nvPr>
        </p:nvSpPr>
        <p:spPr>
          <a:xfrm>
            <a:off x="251520" y="1171017"/>
            <a:ext cx="7621860" cy="4515966"/>
          </a:xfrm>
        </p:spPr>
        <p:txBody>
          <a:bodyPr>
            <a:normAutofit fontScale="92500" lnSpcReduction="10000"/>
          </a:bodyPr>
          <a:lstStyle/>
          <a:p>
            <a:pPr marL="0" indent="0">
              <a:lnSpc>
                <a:spcPct val="120000"/>
              </a:lnSpc>
              <a:buNone/>
            </a:pPr>
            <a:r>
              <a:rPr lang="en-GB" sz="1800" b="1" dirty="0"/>
              <a:t>1 Diamond </a:t>
            </a:r>
            <a:r>
              <a:rPr lang="en-GB" sz="1800" dirty="0"/>
              <a:t>- . Simple, familiar food at an economical price. Limited service, often self-service, and basic surroundings</a:t>
            </a:r>
          </a:p>
          <a:p>
            <a:pPr marL="0" indent="0">
              <a:lnSpc>
                <a:spcPct val="120000"/>
              </a:lnSpc>
              <a:buNone/>
            </a:pPr>
            <a:r>
              <a:rPr lang="en-GB" sz="1800" b="1" dirty="0"/>
              <a:t>2 Diamond </a:t>
            </a:r>
            <a:r>
              <a:rPr lang="en-GB" sz="1800" dirty="0"/>
              <a:t>- Enhanced food presentation, common garnishes and dishes, a wide selection of familiar or home-style foods. Relaxed service, often family oriented</a:t>
            </a:r>
          </a:p>
          <a:p>
            <a:pPr marL="0" indent="0">
              <a:lnSpc>
                <a:spcPct val="120000"/>
              </a:lnSpc>
              <a:buNone/>
            </a:pPr>
            <a:r>
              <a:rPr lang="en-GB" sz="1800" b="1" dirty="0"/>
              <a:t>3 Diamond - </a:t>
            </a:r>
            <a:r>
              <a:rPr lang="en-GB" sz="1800" dirty="0"/>
              <a:t>Skilfully prepared menu, interprets latest trends or a mastering of traditional cuisine with expanded drinks. Professional management, efficient service, well coordinated décor and adult orientated</a:t>
            </a:r>
          </a:p>
          <a:p>
            <a:pPr marL="0" indent="0">
              <a:lnSpc>
                <a:spcPct val="120000"/>
              </a:lnSpc>
              <a:buNone/>
            </a:pPr>
            <a:r>
              <a:rPr lang="en-GB" sz="1800" b="1" dirty="0"/>
              <a:t>4 Diamond </a:t>
            </a:r>
            <a:r>
              <a:rPr lang="en-GB" sz="1800" dirty="0"/>
              <a:t>- Distinctive fine-dining. Often a highly creative executive chef, imaginative presentations and market-fresh ingredients. Wine steward often available. Upscale ambiance. Typically expensive</a:t>
            </a:r>
          </a:p>
          <a:p>
            <a:pPr marL="0" indent="0">
              <a:lnSpc>
                <a:spcPct val="120000"/>
              </a:lnSpc>
              <a:buNone/>
            </a:pPr>
            <a:r>
              <a:rPr lang="en-GB" sz="1800" b="1" dirty="0"/>
              <a:t>5 Diamonds </a:t>
            </a:r>
            <a:r>
              <a:rPr lang="en-GB" sz="1800" dirty="0"/>
              <a:t>- Renowned, world-class experience. Cutting edge menus, unique food preparation by highly acclaimed chefs. Maître d’ leads unobtrusive expert service staff</a:t>
            </a:r>
          </a:p>
        </p:txBody>
      </p:sp>
    </p:spTree>
    <p:extLst>
      <p:ext uri="{BB962C8B-B14F-4D97-AF65-F5344CB8AC3E}">
        <p14:creationId xmlns:p14="http://schemas.microsoft.com/office/powerpoint/2010/main" val="2535099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5841" name="Picture 6">
            <a:extLst>
              <a:ext uri="{FF2B5EF4-FFF2-40B4-BE49-F238E27FC236}">
                <a16:creationId xmlns:a16="http://schemas.microsoft.com/office/drawing/2014/main" id="{3B371655-C581-4BDC-953B-DA0F7AA495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9775" y="0"/>
            <a:ext cx="4845911" cy="4357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Rectangle 3">
            <a:extLst>
              <a:ext uri="{FF2B5EF4-FFF2-40B4-BE49-F238E27FC236}">
                <a16:creationId xmlns:a16="http://schemas.microsoft.com/office/drawing/2014/main" id="{60249E01-8244-4FD7-81FB-9106B0146C55}"/>
              </a:ext>
            </a:extLst>
          </p:cNvPr>
          <p:cNvSpPr>
            <a:spLocks noChangeArrowheads="1"/>
          </p:cNvSpPr>
          <p:nvPr/>
        </p:nvSpPr>
        <p:spPr bwMode="auto">
          <a:xfrm>
            <a:off x="26684" y="571141"/>
            <a:ext cx="4105775"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solidFill>
                  <a:srgbClr val="000000"/>
                </a:solidFill>
                <a:latin typeface="+mn-lt"/>
              </a:rPr>
              <a:t>Since 2009, hotels in </a:t>
            </a:r>
            <a:r>
              <a:rPr lang="en-GB" altLang="en-US" b="1" dirty="0">
                <a:solidFill>
                  <a:srgbClr val="000000"/>
                </a:solidFill>
                <a:latin typeface="+mn-lt"/>
              </a:rPr>
              <a:t>17 European countries </a:t>
            </a:r>
            <a:r>
              <a:rPr lang="en-GB" altLang="en-US" dirty="0">
                <a:solidFill>
                  <a:srgbClr val="000000"/>
                </a:solidFill>
                <a:latin typeface="+mn-lt"/>
              </a:rPr>
              <a:t>have adopted a harmonised ratings system called </a:t>
            </a:r>
            <a:r>
              <a:rPr lang="en-GB" altLang="en-US" b="1" dirty="0" err="1">
                <a:solidFill>
                  <a:srgbClr val="000000"/>
                </a:solidFill>
                <a:latin typeface="+mn-lt"/>
              </a:rPr>
              <a:t>Hotelstars</a:t>
            </a:r>
            <a:r>
              <a:rPr lang="en-GB" altLang="en-US" b="1" dirty="0">
                <a:solidFill>
                  <a:srgbClr val="000000"/>
                </a:solidFill>
                <a:latin typeface="+mn-lt"/>
              </a:rPr>
              <a:t>.</a:t>
            </a:r>
            <a:r>
              <a:rPr lang="en-GB" altLang="en-US" dirty="0">
                <a:solidFill>
                  <a:srgbClr val="000000"/>
                </a:solidFill>
                <a:latin typeface="+mn-lt"/>
              </a:rPr>
              <a:t> </a:t>
            </a:r>
          </a:p>
          <a:p>
            <a:pPr algn="just"/>
            <a:endParaRPr lang="en-GB" altLang="en-US" dirty="0">
              <a:solidFill>
                <a:srgbClr val="000000"/>
              </a:solidFill>
              <a:latin typeface="+mn-lt"/>
            </a:endParaRPr>
          </a:p>
          <a:p>
            <a:pPr algn="dist"/>
            <a:r>
              <a:rPr lang="en-GB" altLang="en-US" dirty="0">
                <a:solidFill>
                  <a:srgbClr val="000000"/>
                </a:solidFill>
                <a:latin typeface="+mn-lt"/>
              </a:rPr>
              <a:t>These standards broadly mirror the British system, with some differences. </a:t>
            </a:r>
            <a:br>
              <a:rPr lang="en-GB" altLang="en-US" dirty="0">
                <a:solidFill>
                  <a:srgbClr val="000000"/>
                </a:solidFill>
                <a:latin typeface="+mn-lt"/>
              </a:rPr>
            </a:br>
            <a:endParaRPr lang="en-GB" altLang="en-US" dirty="0">
              <a:solidFill>
                <a:srgbClr val="000000"/>
              </a:solidFill>
              <a:latin typeface="+mn-lt"/>
            </a:endParaRPr>
          </a:p>
          <a:p>
            <a:pPr algn="dist"/>
            <a:r>
              <a:rPr lang="en-GB" altLang="en-US" dirty="0">
                <a:solidFill>
                  <a:srgbClr val="000000"/>
                </a:solidFill>
                <a:latin typeface="+mn-lt"/>
              </a:rPr>
              <a:t>For example, </a:t>
            </a:r>
            <a:r>
              <a:rPr lang="en-GB" altLang="en-US" b="1" dirty="0">
                <a:solidFill>
                  <a:srgbClr val="000000"/>
                </a:solidFill>
                <a:latin typeface="+mn-lt"/>
              </a:rPr>
              <a:t>three-star hotels</a:t>
            </a:r>
            <a:r>
              <a:rPr lang="en-GB" altLang="en-US" dirty="0">
                <a:solidFill>
                  <a:srgbClr val="000000"/>
                </a:solidFill>
                <a:latin typeface="+mn-lt"/>
              </a:rPr>
              <a:t> are required to provide sewing and shoe polishing kits, laundry and ironing </a:t>
            </a:r>
          </a:p>
          <a:p>
            <a:pPr algn="dist"/>
            <a:endParaRPr lang="en-GB" altLang="en-US" b="1" dirty="0">
              <a:solidFill>
                <a:srgbClr val="000000"/>
              </a:solidFill>
              <a:latin typeface="+mn-lt"/>
            </a:endParaRPr>
          </a:p>
          <a:p>
            <a:pPr algn="dist"/>
            <a:r>
              <a:rPr lang="en-GB" altLang="en-US" b="1" dirty="0">
                <a:solidFill>
                  <a:srgbClr val="000000"/>
                </a:solidFill>
                <a:latin typeface="+mn-lt"/>
              </a:rPr>
              <a:t>four-star hotels </a:t>
            </a:r>
            <a:r>
              <a:rPr lang="en-GB" altLang="en-US" dirty="0">
                <a:solidFill>
                  <a:srgbClr val="000000"/>
                </a:solidFill>
                <a:latin typeface="+mn-lt"/>
              </a:rPr>
              <a:t>need to furnish their guests with a ‘bath robe and slippers</a:t>
            </a:r>
          </a:p>
          <a:p>
            <a:pPr algn="just"/>
            <a:endParaRPr lang="en-GB" altLang="en-US" b="1" dirty="0">
              <a:solidFill>
                <a:srgbClr val="000000"/>
              </a:solidFill>
              <a:latin typeface="+mn-lt"/>
            </a:endParaRPr>
          </a:p>
          <a:p>
            <a:pPr algn="just"/>
            <a:r>
              <a:rPr lang="en-GB" altLang="en-US" b="1" dirty="0">
                <a:solidFill>
                  <a:srgbClr val="000000"/>
                </a:solidFill>
                <a:latin typeface="+mn-lt"/>
              </a:rPr>
              <a:t>five stars, hotels</a:t>
            </a:r>
            <a:r>
              <a:rPr lang="en-GB" altLang="en-US" dirty="0">
                <a:solidFill>
                  <a:srgbClr val="000000"/>
                </a:solidFill>
                <a:latin typeface="+mn-lt"/>
              </a:rPr>
              <a:t> should offer personal care products in individual bottles, and a personalised greeting for each guest, with fresh flowers or a gift in the room. </a:t>
            </a:r>
          </a:p>
        </p:txBody>
      </p:sp>
      <p:sp>
        <p:nvSpPr>
          <p:cNvPr id="35846" name="Rectangle 10">
            <a:extLst>
              <a:ext uri="{FF2B5EF4-FFF2-40B4-BE49-F238E27FC236}">
                <a16:creationId xmlns:a16="http://schemas.microsoft.com/office/drawing/2014/main" id="{B98422A6-DECB-4418-A41B-5FD569A53864}"/>
              </a:ext>
            </a:extLst>
          </p:cNvPr>
          <p:cNvSpPr>
            <a:spLocks noChangeArrowheads="1"/>
          </p:cNvSpPr>
          <p:nvPr/>
        </p:nvSpPr>
        <p:spPr bwMode="auto">
          <a:xfrm>
            <a:off x="6597500" y="4415750"/>
            <a:ext cx="20599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t>
            </a:r>
            <a:r>
              <a:rPr lang="en-GB" altLang="en-US" sz="1350" dirty="0" err="1">
                <a:solidFill>
                  <a:srgbClr val="000000"/>
                </a:solidFill>
                <a:latin typeface="Open Sans"/>
              </a:rPr>
              <a:t>Hotelstars</a:t>
            </a:r>
            <a:r>
              <a:rPr lang="en-GB" altLang="en-US" sz="1350" dirty="0">
                <a:solidFill>
                  <a:srgbClr val="000000"/>
                </a:solidFill>
                <a:latin typeface="Open Sans"/>
              </a:rPr>
              <a:t> Union, 2015).</a:t>
            </a:r>
            <a:endParaRPr lang="en-US" altLang="en-US" sz="1350" dirty="0"/>
          </a:p>
        </p:txBody>
      </p:sp>
      <p:sp>
        <p:nvSpPr>
          <p:cNvPr id="2" name="Rectangle 1">
            <a:extLst>
              <a:ext uri="{FF2B5EF4-FFF2-40B4-BE49-F238E27FC236}">
                <a16:creationId xmlns:a16="http://schemas.microsoft.com/office/drawing/2014/main" id="{CA55E751-DEC9-447D-A493-2494B7C48C76}"/>
              </a:ext>
            </a:extLst>
          </p:cNvPr>
          <p:cNvSpPr/>
          <p:nvPr/>
        </p:nvSpPr>
        <p:spPr>
          <a:xfrm>
            <a:off x="4167125" y="4952510"/>
            <a:ext cx="5001083" cy="1754326"/>
          </a:xfrm>
          <a:prstGeom prst="rect">
            <a:avLst/>
          </a:prstGeom>
        </p:spPr>
        <p:txBody>
          <a:bodyPr wrap="square">
            <a:spAutoFit/>
          </a:bodyPr>
          <a:lstStyle/>
          <a:p>
            <a:r>
              <a:rPr lang="en-GB" b="1" u="sng" dirty="0">
                <a:hlinkClick r:id="rId3"/>
              </a:rPr>
              <a:t>Lets look at these links – </a:t>
            </a:r>
          </a:p>
          <a:p>
            <a:endParaRPr lang="en-GB" b="1" u="sng" dirty="0">
              <a:hlinkClick r:id="rId3"/>
            </a:endParaRPr>
          </a:p>
          <a:p>
            <a:r>
              <a:rPr lang="en-GB" dirty="0">
                <a:hlinkClick r:id="rId3"/>
              </a:rPr>
              <a:t>https://www.hotelstars.eu</a:t>
            </a:r>
            <a:endParaRPr lang="en-GB" dirty="0"/>
          </a:p>
          <a:p>
            <a:endParaRPr lang="en-GB" dirty="0"/>
          </a:p>
          <a:p>
            <a:r>
              <a:rPr lang="en-GB" dirty="0">
                <a:hlinkClick r:id="rId4"/>
              </a:rPr>
              <a:t>https://www.hotelstars.eu/belgium/criteria/</a:t>
            </a:r>
            <a:endParaRPr lang="en-GB" dirty="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chor="ctr">
            <a:normAutofit fontScale="90000"/>
          </a:bodyPr>
          <a:lstStyle/>
          <a:p>
            <a:pPr>
              <a:lnSpc>
                <a:spcPct val="90000"/>
              </a:lnSpc>
            </a:pPr>
            <a:r>
              <a:rPr lang="en-GB" sz="3600" b="1" dirty="0"/>
              <a:t>More than five stars?</a:t>
            </a:r>
            <a:br>
              <a:rPr lang="en-GB" sz="3600" b="1" dirty="0"/>
            </a:br>
            <a:endParaRPr lang="en-GB" sz="3600" b="1" dirty="0"/>
          </a:p>
        </p:txBody>
      </p:sp>
      <p:sp>
        <p:nvSpPr>
          <p:cNvPr id="3" name="Content Placeholder 2"/>
          <p:cNvSpPr>
            <a:spLocks noGrp="1"/>
          </p:cNvSpPr>
          <p:nvPr>
            <p:ph sz="half" idx="1"/>
          </p:nvPr>
        </p:nvSpPr>
        <p:spPr>
          <a:xfrm>
            <a:off x="147437" y="692696"/>
            <a:ext cx="5698976" cy="5040560"/>
          </a:xfrm>
        </p:spPr>
        <p:txBody>
          <a:bodyPr>
            <a:normAutofit fontScale="92500" lnSpcReduction="20000"/>
          </a:bodyPr>
          <a:lstStyle/>
          <a:p>
            <a:pPr>
              <a:lnSpc>
                <a:spcPct val="110000"/>
              </a:lnSpc>
            </a:pPr>
            <a:r>
              <a:rPr lang="en-GB" sz="2000" dirty="0"/>
              <a:t>Advertised as 7-star hotels. The </a:t>
            </a:r>
            <a:r>
              <a:rPr lang="en-GB" sz="2000" b="1" dirty="0"/>
              <a:t>Burj Al Arab Hotel </a:t>
            </a:r>
            <a:r>
              <a:rPr lang="en-GB" sz="2000" dirty="0"/>
              <a:t>in Dubai with a butler for every room – this the first hotel being widely described as a “</a:t>
            </a:r>
            <a:r>
              <a:rPr lang="en-GB" sz="2000" b="1" dirty="0"/>
              <a:t>seven-star</a:t>
            </a:r>
            <a:r>
              <a:rPr lang="en-GB" sz="2000" dirty="0"/>
              <a:t>" property, originates from an unnamed British journalist on a press trip. </a:t>
            </a:r>
          </a:p>
          <a:p>
            <a:pPr>
              <a:lnSpc>
                <a:spcPct val="110000"/>
              </a:lnSpc>
            </a:pPr>
            <a:r>
              <a:rPr lang="en-GB" sz="2000" dirty="0"/>
              <a:t>Similarly the Emirates Palace Hotel in Abu Dhabi (open since 2005) is sometimes described as </a:t>
            </a:r>
            <a:r>
              <a:rPr lang="en-GB" sz="2000" b="1" dirty="0"/>
              <a:t>seven star </a:t>
            </a:r>
            <a:r>
              <a:rPr lang="en-GB" sz="2000" dirty="0"/>
              <a:t>as well, but the hotel uses only a </a:t>
            </a:r>
            <a:r>
              <a:rPr lang="en-GB" sz="2000" b="1" dirty="0"/>
              <a:t>five-star rating</a:t>
            </a:r>
            <a:r>
              <a:rPr lang="en-GB" sz="2000" dirty="0"/>
              <a:t>. </a:t>
            </a:r>
          </a:p>
          <a:p>
            <a:pPr>
              <a:lnSpc>
                <a:spcPct val="110000"/>
              </a:lnSpc>
            </a:pPr>
            <a:r>
              <a:rPr lang="en-GB" sz="2000" dirty="0"/>
              <a:t>The Galleria in Milan, Italy was opened in 2007 and it claims </a:t>
            </a:r>
            <a:r>
              <a:rPr lang="en-GB" sz="2000" b="1" dirty="0"/>
              <a:t>to have a seven-star certificate </a:t>
            </a:r>
            <a:r>
              <a:rPr lang="en-GB" sz="2000" dirty="0"/>
              <a:t>from SGS Italy2008. the SGS Italy (not the official tourism agency) only has five stars in the general hotel stars categorization.</a:t>
            </a:r>
          </a:p>
          <a:p>
            <a:pPr>
              <a:lnSpc>
                <a:spcPct val="110000"/>
              </a:lnSpc>
            </a:pPr>
            <a:r>
              <a:rPr lang="en-GB" sz="2000" dirty="0"/>
              <a:t>No traditional organization or formal body awards or </a:t>
            </a:r>
            <a:r>
              <a:rPr lang="en-GB" sz="2000" b="1" u="sng" dirty="0"/>
              <a:t>recognizes any rating over five-star deluxe</a:t>
            </a:r>
            <a:endParaRPr lang="en-GB" sz="2000" b="1" dirty="0"/>
          </a:p>
        </p:txBody>
      </p:sp>
      <p:pic>
        <p:nvPicPr>
          <p:cNvPr id="4" name="Picture 3" descr="Burj-Al-Arab Dubai · Free photo on Pixabay"/>
          <p:cNvPicPr>
            <a:picLocks noChangeAspect="1"/>
          </p:cNvPicPr>
          <p:nvPr/>
        </p:nvPicPr>
        <p:blipFill rotWithShape="1">
          <a:blip r:embed="rId2">
            <a:extLst>
              <a:ext uri="{28A0092B-C50C-407E-A947-70E740481C1C}">
                <a14:useLocalDpi xmlns:a14="http://schemas.microsoft.com/office/drawing/2010/main" val="0"/>
              </a:ext>
            </a:extLst>
          </a:blip>
          <a:srcRect l="3781" r="6093"/>
          <a:stretch/>
        </p:blipFill>
        <p:spPr>
          <a:xfrm>
            <a:off x="6300192" y="1124744"/>
            <a:ext cx="2696371" cy="3989040"/>
          </a:xfrm>
          <a:prstGeom prst="rect">
            <a:avLst/>
          </a:prstGeom>
          <a:noFill/>
          <a:effectLst/>
        </p:spPr>
      </p:pic>
    </p:spTree>
    <p:extLst>
      <p:ext uri="{BB962C8B-B14F-4D97-AF65-F5344CB8AC3E}">
        <p14:creationId xmlns:p14="http://schemas.microsoft.com/office/powerpoint/2010/main" val="562662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792288" y="851591"/>
            <a:ext cx="5486400" cy="3346704"/>
          </a:xfrm>
          <a:prstGeom prst="rect">
            <a:avLst/>
          </a:prstGeom>
          <a:noFill/>
        </p:spPr>
      </p:pic>
    </p:spTree>
    <p:extLst>
      <p:ext uri="{BB962C8B-B14F-4D97-AF65-F5344CB8AC3E}">
        <p14:creationId xmlns:p14="http://schemas.microsoft.com/office/powerpoint/2010/main" val="535784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TextBox 1">
            <a:extLst>
              <a:ext uri="{FF2B5EF4-FFF2-40B4-BE49-F238E27FC236}">
                <a16:creationId xmlns:a16="http://schemas.microsoft.com/office/drawing/2014/main" id="{2E4297D2-E710-4F70-A423-25318F06E497}"/>
              </a:ext>
            </a:extLst>
          </p:cNvPr>
          <p:cNvSpPr txBox="1">
            <a:spLocks noChangeArrowheads="1"/>
          </p:cNvSpPr>
          <p:nvPr/>
        </p:nvSpPr>
        <p:spPr bwMode="auto">
          <a:xfrm>
            <a:off x="1297781" y="4448176"/>
            <a:ext cx="6548438"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4500" b="1" dirty="0"/>
              <a:t>Five Star Experiences: </a:t>
            </a:r>
          </a:p>
          <a:p>
            <a:pPr algn="ctr"/>
            <a:r>
              <a:rPr lang="en-US" altLang="en-US" sz="3000" b="1" dirty="0"/>
              <a:t>The Best of the Best</a:t>
            </a:r>
          </a:p>
        </p:txBody>
      </p:sp>
      <p:pic>
        <p:nvPicPr>
          <p:cNvPr id="55301" name="Picture 7">
            <a:extLst>
              <a:ext uri="{FF2B5EF4-FFF2-40B4-BE49-F238E27FC236}">
                <a16:creationId xmlns:a16="http://schemas.microsoft.com/office/drawing/2014/main" id="{33320183-8A95-4A73-B725-9ECF470006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55808"/>
            <a:ext cx="3519488" cy="184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2" name="Picture 3">
            <a:extLst>
              <a:ext uri="{FF2B5EF4-FFF2-40B4-BE49-F238E27FC236}">
                <a16:creationId xmlns:a16="http://schemas.microsoft.com/office/drawing/2014/main" id="{FAC1B9E1-30CF-4746-BB64-383178DA2D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92696"/>
            <a:ext cx="5186363" cy="1356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384" y="188640"/>
            <a:ext cx="6577928" cy="677451"/>
          </a:xfrm>
        </p:spPr>
        <p:txBody>
          <a:bodyPr>
            <a:normAutofit fontScale="90000"/>
          </a:bodyPr>
          <a:lstStyle/>
          <a:p>
            <a:pPr algn="l"/>
            <a:r>
              <a:rPr lang="en-GB" dirty="0"/>
              <a:t>Michelin Stars</a:t>
            </a:r>
          </a:p>
        </p:txBody>
      </p:sp>
      <p:sp>
        <p:nvSpPr>
          <p:cNvPr id="3" name="Content Placeholder 2"/>
          <p:cNvSpPr>
            <a:spLocks noGrp="1"/>
          </p:cNvSpPr>
          <p:nvPr>
            <p:ph idx="1"/>
          </p:nvPr>
        </p:nvSpPr>
        <p:spPr>
          <a:xfrm>
            <a:off x="154159" y="1124744"/>
            <a:ext cx="5871629" cy="4256469"/>
          </a:xfrm>
        </p:spPr>
        <p:txBody>
          <a:bodyPr>
            <a:normAutofit fontScale="92500"/>
          </a:bodyPr>
          <a:lstStyle/>
          <a:p>
            <a:r>
              <a:rPr lang="en-GB" sz="1950" dirty="0"/>
              <a:t>Highly converted accolade</a:t>
            </a:r>
          </a:p>
          <a:p>
            <a:r>
              <a:rPr lang="en-GB" sz="1950" dirty="0"/>
              <a:t>The Michelin Guide started early 1900s as a European car and road trip guide – no advertising/fees</a:t>
            </a:r>
          </a:p>
          <a:p>
            <a:r>
              <a:rPr lang="en-GB" sz="1950" dirty="0"/>
              <a:t>2006 covered spread to cover NY and now US, HK and Japan</a:t>
            </a:r>
          </a:p>
          <a:p>
            <a:r>
              <a:rPr lang="en-GB" sz="1950" dirty="0"/>
              <a:t>Anonymous visits and perceived integrity</a:t>
            </a:r>
          </a:p>
          <a:p>
            <a:r>
              <a:rPr lang="en-GB" sz="1950" dirty="0"/>
              <a:t>Annual Publication - Speculation</a:t>
            </a:r>
          </a:p>
          <a:p>
            <a:r>
              <a:rPr lang="en-GB" sz="1950" dirty="0"/>
              <a:t>Influential</a:t>
            </a:r>
          </a:p>
          <a:p>
            <a:r>
              <a:rPr lang="en-GB" sz="1950" dirty="0"/>
              <a:t>Rates top restaurants and world chefs</a:t>
            </a:r>
          </a:p>
          <a:p>
            <a:r>
              <a:rPr lang="en-GB" sz="1950" dirty="0"/>
              <a:t>Ratings system of one to three stars</a:t>
            </a:r>
          </a:p>
          <a:p>
            <a:r>
              <a:rPr lang="en-GB" sz="1950" dirty="0"/>
              <a:t>Considered one of the highest levels of achievement </a:t>
            </a:r>
          </a:p>
          <a:p>
            <a:pPr marL="0" indent="0">
              <a:buNone/>
            </a:pPr>
            <a:r>
              <a:rPr lang="en-GB" sz="1950" dirty="0"/>
              <a:t>     a chef can attain</a:t>
            </a:r>
          </a:p>
          <a:p>
            <a:endParaRPr lang="en-GB" dirty="0"/>
          </a:p>
        </p:txBody>
      </p:sp>
      <p:pic>
        <p:nvPicPr>
          <p:cNvPr id="4" name="Picture 3">
            <a:extLst>
              <a:ext uri="{FF2B5EF4-FFF2-40B4-BE49-F238E27FC236}">
                <a16:creationId xmlns:a16="http://schemas.microsoft.com/office/drawing/2014/main" id="{E1010DF5-85A6-45DF-ABB5-49D5F80E6B42}"/>
              </a:ext>
            </a:extLst>
          </p:cNvPr>
          <p:cNvPicPr>
            <a:picLocks noChangeAspect="1"/>
          </p:cNvPicPr>
          <p:nvPr/>
        </p:nvPicPr>
        <p:blipFill>
          <a:blip r:embed="rId2"/>
          <a:stretch>
            <a:fillRect/>
          </a:stretch>
        </p:blipFill>
        <p:spPr>
          <a:xfrm>
            <a:off x="6058685" y="1412776"/>
            <a:ext cx="2942378" cy="3240360"/>
          </a:xfrm>
          <a:prstGeom prst="rect">
            <a:avLst/>
          </a:prstGeom>
        </p:spPr>
      </p:pic>
    </p:spTree>
    <p:extLst>
      <p:ext uri="{BB962C8B-B14F-4D97-AF65-F5344CB8AC3E}">
        <p14:creationId xmlns:p14="http://schemas.microsoft.com/office/powerpoint/2010/main" val="41797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47850"/>
            <a:ext cx="6577928" cy="709598"/>
          </a:xfrm>
        </p:spPr>
        <p:txBody>
          <a:bodyPr>
            <a:normAutofit fontScale="90000"/>
          </a:bodyPr>
          <a:lstStyle/>
          <a:p>
            <a:pPr algn="l"/>
            <a:r>
              <a:rPr lang="en-GB" dirty="0"/>
              <a:t>Michelin Star System </a:t>
            </a:r>
          </a:p>
        </p:txBody>
      </p:sp>
      <p:sp>
        <p:nvSpPr>
          <p:cNvPr id="3" name="Content Placeholder 2"/>
          <p:cNvSpPr>
            <a:spLocks noGrp="1"/>
          </p:cNvSpPr>
          <p:nvPr>
            <p:ph idx="1"/>
          </p:nvPr>
        </p:nvSpPr>
        <p:spPr>
          <a:xfrm>
            <a:off x="323528" y="1532294"/>
            <a:ext cx="6577928" cy="3793412"/>
          </a:xfrm>
        </p:spPr>
        <p:txBody>
          <a:bodyPr>
            <a:noAutofit/>
          </a:bodyPr>
          <a:lstStyle/>
          <a:p>
            <a:r>
              <a:rPr lang="en-GB" sz="2100" dirty="0"/>
              <a:t>Precise definitions, inspections and assessments are a closely guarded secret</a:t>
            </a:r>
          </a:p>
          <a:p>
            <a:r>
              <a:rPr lang="en-GB" sz="2100" dirty="0"/>
              <a:t>1 star – Very good cooking in it’s category</a:t>
            </a:r>
          </a:p>
          <a:p>
            <a:r>
              <a:rPr lang="en-GB" sz="2100" dirty="0"/>
              <a:t>Two Star – Excellent cooking worth a detour</a:t>
            </a:r>
          </a:p>
          <a:p>
            <a:r>
              <a:rPr lang="en-GB" sz="2100" dirty="0"/>
              <a:t>Three Stars – Exceptional cuisine, worthy of a special journey</a:t>
            </a:r>
          </a:p>
          <a:p>
            <a:r>
              <a:rPr lang="en-GB" sz="2100" dirty="0"/>
              <a:t>Bib Gourmand – Good cooking at moderate prices</a:t>
            </a:r>
          </a:p>
          <a:p>
            <a:r>
              <a:rPr lang="en-GB" sz="2100" dirty="0"/>
              <a:t>Espoir – Rising Star launched in 2005 (2-year status before promotion or non recognition)</a:t>
            </a:r>
          </a:p>
        </p:txBody>
      </p:sp>
      <p:pic>
        <p:nvPicPr>
          <p:cNvPr id="4" name="Picture 3">
            <a:extLst>
              <a:ext uri="{FF2B5EF4-FFF2-40B4-BE49-F238E27FC236}">
                <a16:creationId xmlns:a16="http://schemas.microsoft.com/office/drawing/2014/main" id="{082A248E-F3A3-469E-AF1C-5AB1D340F738}"/>
              </a:ext>
            </a:extLst>
          </p:cNvPr>
          <p:cNvPicPr>
            <a:picLocks noChangeAspect="1"/>
          </p:cNvPicPr>
          <p:nvPr/>
        </p:nvPicPr>
        <p:blipFill>
          <a:blip r:embed="rId2"/>
          <a:stretch>
            <a:fillRect/>
          </a:stretch>
        </p:blipFill>
        <p:spPr>
          <a:xfrm>
            <a:off x="6451246" y="369521"/>
            <a:ext cx="2369226" cy="975854"/>
          </a:xfrm>
          <a:prstGeom prst="rect">
            <a:avLst/>
          </a:prstGeom>
        </p:spPr>
      </p:pic>
    </p:spTree>
    <p:extLst>
      <p:ext uri="{BB962C8B-B14F-4D97-AF65-F5344CB8AC3E}">
        <p14:creationId xmlns:p14="http://schemas.microsoft.com/office/powerpoint/2010/main" val="340347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6">
            <a:extLst>
              <a:ext uri="{FF2B5EF4-FFF2-40B4-BE49-F238E27FC236}">
                <a16:creationId xmlns:a16="http://schemas.microsoft.com/office/drawing/2014/main" id="{6AF22347-8B7E-4AF6-A750-0989B37A96C2}"/>
              </a:ext>
            </a:extLst>
          </p:cNvPr>
          <p:cNvSpPr txBox="1">
            <a:spLocks noChangeArrowheads="1"/>
          </p:cNvSpPr>
          <p:nvPr/>
        </p:nvSpPr>
        <p:spPr bwMode="auto">
          <a:xfrm>
            <a:off x="611560"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100" b="1" dirty="0"/>
              <a:t>Michelin Star Guide</a:t>
            </a:r>
          </a:p>
        </p:txBody>
      </p:sp>
      <p:pic>
        <p:nvPicPr>
          <p:cNvPr id="2" name="Online Media 1">
            <a:hlinkClick r:id="" action="ppaction://media"/>
            <a:extLst>
              <a:ext uri="{FF2B5EF4-FFF2-40B4-BE49-F238E27FC236}">
                <a16:creationId xmlns:a16="http://schemas.microsoft.com/office/drawing/2014/main" id="{B976265F-8B95-4F4D-84A0-3A92B518379A}"/>
              </a:ext>
            </a:extLst>
          </p:cNvPr>
          <p:cNvPicPr>
            <a:picLocks noRot="1" noChangeAspect="1"/>
          </p:cNvPicPr>
          <p:nvPr>
            <a:videoFile r:link="rId1"/>
          </p:nvPr>
        </p:nvPicPr>
        <p:blipFill>
          <a:blip r:embed="rId4"/>
          <a:stretch>
            <a:fillRect/>
          </a:stretch>
        </p:blipFill>
        <p:spPr>
          <a:xfrm>
            <a:off x="611560" y="1201252"/>
            <a:ext cx="7704856" cy="4333982"/>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pPr algn="l"/>
            <a:r>
              <a:rPr lang="en-GB" dirty="0"/>
              <a:t>Impact</a:t>
            </a:r>
          </a:p>
        </p:txBody>
      </p:sp>
      <p:sp>
        <p:nvSpPr>
          <p:cNvPr id="3" name="Content Placeholder 2"/>
          <p:cNvSpPr>
            <a:spLocks noGrp="1"/>
          </p:cNvSpPr>
          <p:nvPr>
            <p:ph idx="1"/>
          </p:nvPr>
        </p:nvSpPr>
        <p:spPr>
          <a:xfrm>
            <a:off x="179512" y="1124744"/>
            <a:ext cx="6120680" cy="4392488"/>
          </a:xfrm>
        </p:spPr>
        <p:txBody>
          <a:bodyPr>
            <a:normAutofit/>
          </a:bodyPr>
          <a:lstStyle/>
          <a:p>
            <a:pPr lvl="0">
              <a:lnSpc>
                <a:spcPct val="150000"/>
              </a:lnSpc>
            </a:pPr>
            <a:r>
              <a:rPr lang="en-GB" sz="2000" dirty="0">
                <a:solidFill>
                  <a:prstClr val="black"/>
                </a:solidFill>
              </a:rPr>
              <a:t>3 Star Chef High Exposure  and visibility creating fame and wealth</a:t>
            </a:r>
          </a:p>
          <a:p>
            <a:pPr lvl="0">
              <a:lnSpc>
                <a:spcPct val="150000"/>
              </a:lnSpc>
            </a:pPr>
            <a:r>
              <a:rPr lang="en-GB" sz="2000" b="1" dirty="0">
                <a:solidFill>
                  <a:prstClr val="black"/>
                </a:solidFill>
              </a:rPr>
              <a:t>A three star rating </a:t>
            </a:r>
            <a:r>
              <a:rPr lang="en-GB" sz="2000" dirty="0">
                <a:solidFill>
                  <a:prstClr val="black"/>
                </a:solidFill>
              </a:rPr>
              <a:t>is a testament to a chef’s talent for food preparation and creativity as well as the business skills needed to run a successful operation</a:t>
            </a:r>
          </a:p>
          <a:p>
            <a:pPr lvl="0">
              <a:lnSpc>
                <a:spcPct val="150000"/>
              </a:lnSpc>
            </a:pPr>
            <a:r>
              <a:rPr lang="en-GB" sz="2000" dirty="0">
                <a:solidFill>
                  <a:prstClr val="black"/>
                </a:solidFill>
              </a:rPr>
              <a:t>Michelin stars will impact on the business's success</a:t>
            </a:r>
          </a:p>
          <a:p>
            <a:pPr lvl="0">
              <a:lnSpc>
                <a:spcPct val="150000"/>
              </a:lnSpc>
            </a:pPr>
            <a:r>
              <a:rPr lang="en-GB" sz="2000" dirty="0">
                <a:solidFill>
                  <a:prstClr val="black"/>
                </a:solidFill>
              </a:rPr>
              <a:t>Losing Stars may = losing business</a:t>
            </a:r>
          </a:p>
          <a:p>
            <a:endParaRPr lang="en-GB" dirty="0"/>
          </a:p>
        </p:txBody>
      </p:sp>
      <p:pic>
        <p:nvPicPr>
          <p:cNvPr id="5" name="Picture 4">
            <a:extLst>
              <a:ext uri="{FF2B5EF4-FFF2-40B4-BE49-F238E27FC236}">
                <a16:creationId xmlns:a16="http://schemas.microsoft.com/office/drawing/2014/main" id="{375B066B-FD41-42A1-87B2-C36CDF1EA6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11661" y="1178402"/>
            <a:ext cx="2242592" cy="3863374"/>
          </a:xfrm>
          <a:prstGeom prst="rect">
            <a:avLst/>
          </a:prstGeom>
          <a:ln>
            <a:noFill/>
          </a:ln>
          <a:effectLst>
            <a:softEdge rad="112500"/>
          </a:effectLst>
        </p:spPr>
      </p:pic>
    </p:spTree>
    <p:extLst>
      <p:ext uri="{BB962C8B-B14F-4D97-AF65-F5344CB8AC3E}">
        <p14:creationId xmlns:p14="http://schemas.microsoft.com/office/powerpoint/2010/main" val="132735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DC575-B053-4C53-A4AF-E14245270C81}"/>
              </a:ext>
            </a:extLst>
          </p:cNvPr>
          <p:cNvSpPr>
            <a:spLocks noGrp="1"/>
          </p:cNvSpPr>
          <p:nvPr>
            <p:ph type="title"/>
          </p:nvPr>
        </p:nvSpPr>
        <p:spPr>
          <a:xfrm>
            <a:off x="457200" y="274638"/>
            <a:ext cx="8229600" cy="634082"/>
          </a:xfrm>
        </p:spPr>
        <p:txBody>
          <a:bodyPr>
            <a:noAutofit/>
          </a:bodyPr>
          <a:lstStyle/>
          <a:p>
            <a:r>
              <a:rPr lang="en-GB" sz="2000" dirty="0"/>
              <a:t>Forbes Travel Guide Global Star Rating Awards</a:t>
            </a:r>
          </a:p>
        </p:txBody>
      </p:sp>
      <p:pic>
        <p:nvPicPr>
          <p:cNvPr id="4" name="Online Media 3">
            <a:hlinkClick r:id="" action="ppaction://media"/>
            <a:extLst>
              <a:ext uri="{FF2B5EF4-FFF2-40B4-BE49-F238E27FC236}">
                <a16:creationId xmlns:a16="http://schemas.microsoft.com/office/drawing/2014/main" id="{D1A65192-CA4F-471A-9FA1-CCB2E016ECAF}"/>
              </a:ext>
            </a:extLst>
          </p:cNvPr>
          <p:cNvPicPr>
            <a:picLocks noGrp="1" noRot="1" noChangeAspect="1"/>
          </p:cNvPicPr>
          <p:nvPr>
            <p:ph idx="1"/>
            <a:videoFile r:link="rId1"/>
          </p:nvPr>
        </p:nvPicPr>
        <p:blipFill>
          <a:blip r:embed="rId3"/>
          <a:stretch>
            <a:fillRect/>
          </a:stretch>
        </p:blipFill>
        <p:spPr>
          <a:xfrm>
            <a:off x="899592" y="1196752"/>
            <a:ext cx="7272808" cy="4181598"/>
          </a:xfrm>
          <a:prstGeom prst="rect">
            <a:avLst/>
          </a:prstGeom>
        </p:spPr>
      </p:pic>
    </p:spTree>
    <p:extLst>
      <p:ext uri="{BB962C8B-B14F-4D97-AF65-F5344CB8AC3E}">
        <p14:creationId xmlns:p14="http://schemas.microsoft.com/office/powerpoint/2010/main" val="398498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01230"/>
            <a:ext cx="6577928" cy="763176"/>
          </a:xfrm>
        </p:spPr>
        <p:txBody>
          <a:bodyPr/>
          <a:lstStyle/>
          <a:p>
            <a:r>
              <a:rPr lang="en-GB" dirty="0"/>
              <a:t>Forbes Travel Reviews</a:t>
            </a:r>
          </a:p>
        </p:txBody>
      </p:sp>
      <p:sp>
        <p:nvSpPr>
          <p:cNvPr id="3" name="Content Placeholder 2"/>
          <p:cNvSpPr>
            <a:spLocks noGrp="1"/>
          </p:cNvSpPr>
          <p:nvPr>
            <p:ph idx="1"/>
          </p:nvPr>
        </p:nvSpPr>
        <p:spPr>
          <a:xfrm>
            <a:off x="683568" y="1196752"/>
            <a:ext cx="7293770" cy="4185840"/>
          </a:xfrm>
        </p:spPr>
        <p:txBody>
          <a:bodyPr>
            <a:normAutofit/>
          </a:bodyPr>
          <a:lstStyle/>
          <a:p>
            <a:r>
              <a:rPr lang="en-GB" sz="2100" dirty="0"/>
              <a:t>Established 1958 in USA</a:t>
            </a:r>
          </a:p>
          <a:p>
            <a:r>
              <a:rPr lang="en-GB" sz="2100" dirty="0"/>
              <a:t>Traditional Mobil Grading</a:t>
            </a:r>
          </a:p>
          <a:p>
            <a:r>
              <a:rPr lang="en-GB" sz="2100" dirty="0"/>
              <a:t>Team of incognito inspectors and editors</a:t>
            </a:r>
          </a:p>
          <a:p>
            <a:r>
              <a:rPr lang="en-GB" sz="2100" dirty="0"/>
              <a:t>Forbes Guide</a:t>
            </a:r>
          </a:p>
          <a:p>
            <a:r>
              <a:rPr lang="en-GB" sz="2100" dirty="0"/>
              <a:t>Worldwide Excellence travel Guide</a:t>
            </a:r>
          </a:p>
          <a:p>
            <a:r>
              <a:rPr lang="en-GB" sz="2100" dirty="0"/>
              <a:t>Hotels, Restaurants and Spa’s</a:t>
            </a:r>
          </a:p>
          <a:p>
            <a:r>
              <a:rPr lang="en-GB" sz="2100" dirty="0"/>
              <a:t>Soon to be rates categories</a:t>
            </a:r>
          </a:p>
          <a:p>
            <a:r>
              <a:rPr lang="en-GB" sz="2100" dirty="0"/>
              <a:t>Editors Picks</a:t>
            </a:r>
          </a:p>
          <a:p>
            <a:r>
              <a:rPr lang="en-GB" sz="2100" dirty="0"/>
              <a:t>Operational and management raining and independent investigations</a:t>
            </a:r>
          </a:p>
        </p:txBody>
      </p:sp>
    </p:spTree>
    <p:extLst>
      <p:ext uri="{BB962C8B-B14F-4D97-AF65-F5344CB8AC3E}">
        <p14:creationId xmlns:p14="http://schemas.microsoft.com/office/powerpoint/2010/main" val="22703342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8">
            <a:extLst>
              <a:ext uri="{FF2B5EF4-FFF2-40B4-BE49-F238E27FC236}">
                <a16:creationId xmlns:a16="http://schemas.microsoft.com/office/drawing/2014/main" id="{960069A2-DC9B-4FE1-848E-DF58627BC4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116632"/>
            <a:ext cx="2131219" cy="55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nline Media 1">
            <a:hlinkClick r:id="" action="ppaction://media"/>
            <a:extLst>
              <a:ext uri="{FF2B5EF4-FFF2-40B4-BE49-F238E27FC236}">
                <a16:creationId xmlns:a16="http://schemas.microsoft.com/office/drawing/2014/main" id="{C0A9DC73-9309-4434-9975-DFD70EE0DFB3}"/>
              </a:ext>
            </a:extLst>
          </p:cNvPr>
          <p:cNvPicPr>
            <a:picLocks noRot="1" noChangeAspect="1"/>
          </p:cNvPicPr>
          <p:nvPr>
            <a:videoFile r:link="rId1"/>
          </p:nvPr>
        </p:nvPicPr>
        <p:blipFill>
          <a:blip r:embed="rId4"/>
          <a:stretch>
            <a:fillRect/>
          </a:stretch>
        </p:blipFill>
        <p:spPr>
          <a:xfrm>
            <a:off x="827584" y="1196752"/>
            <a:ext cx="7184053" cy="404103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a:extLst>
              <a:ext uri="{FF2B5EF4-FFF2-40B4-BE49-F238E27FC236}">
                <a16:creationId xmlns:a16="http://schemas.microsoft.com/office/drawing/2014/main" id="{20CBA85E-79C9-40CF-8F66-E40B6401632F}"/>
              </a:ext>
            </a:extLst>
          </p:cNvPr>
          <p:cNvSpPr>
            <a:spLocks noChangeArrowheads="1"/>
          </p:cNvSpPr>
          <p:nvPr/>
        </p:nvSpPr>
        <p:spPr bwMode="auto">
          <a:xfrm>
            <a:off x="0" y="248488"/>
            <a:ext cx="4740547"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Top-notch room service</a:t>
            </a:r>
          </a:p>
          <a:p>
            <a:pPr algn="just"/>
            <a:br>
              <a:rPr lang="en-GB" altLang="en-US" sz="1600" b="1" dirty="0">
                <a:solidFill>
                  <a:srgbClr val="1B1B1B"/>
                </a:solidFill>
                <a:latin typeface="+mn-lt"/>
              </a:rPr>
            </a:br>
            <a:r>
              <a:rPr lang="en-GB" altLang="en-US" sz="1600" dirty="0">
                <a:solidFill>
                  <a:srgbClr val="1B1B1B"/>
                </a:solidFill>
                <a:latin typeface="+mn-lt"/>
              </a:rPr>
              <a:t>A Forbes Travel Guide Five-Star hotel pampers you during </a:t>
            </a:r>
            <a:r>
              <a:rPr lang="en-GB" altLang="en-US" sz="1600" b="1" dirty="0">
                <a:solidFill>
                  <a:srgbClr val="1B1B1B"/>
                </a:solidFill>
                <a:latin typeface="+mn-lt"/>
              </a:rPr>
              <a:t>room service</a:t>
            </a:r>
            <a:r>
              <a:rPr lang="en-GB" altLang="en-US" sz="1600" dirty="0">
                <a:solidFill>
                  <a:srgbClr val="1B1B1B"/>
                </a:solidFill>
                <a:latin typeface="+mn-lt"/>
              </a:rPr>
              <a:t>. Did the order taker think about all aspects of your meal? Was the food beautifully presented, original and thoughtfully plated? Were there any elements of luxury, such as fresh flowers, a glass of wine poured in the room, petit fours as a gift from the chef? Was the server personable and did he try to create a mini-restaurant in your room?</a:t>
            </a:r>
            <a:endParaRPr lang="en-US" altLang="en-US" sz="1600" dirty="0">
              <a:latin typeface="+mn-lt"/>
            </a:endParaRPr>
          </a:p>
        </p:txBody>
      </p:sp>
      <p:pic>
        <p:nvPicPr>
          <p:cNvPr id="62466" name="Picture 8">
            <a:extLst>
              <a:ext uri="{FF2B5EF4-FFF2-40B4-BE49-F238E27FC236}">
                <a16:creationId xmlns:a16="http://schemas.microsoft.com/office/drawing/2014/main" id="{8073E0EA-AC40-47E7-B918-19B6F29AD5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4126" y="175742"/>
            <a:ext cx="1412841" cy="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Rectangle 12">
            <a:extLst>
              <a:ext uri="{FF2B5EF4-FFF2-40B4-BE49-F238E27FC236}">
                <a16:creationId xmlns:a16="http://schemas.microsoft.com/office/drawing/2014/main" id="{6D38FC06-581C-4300-B46B-56F2C3131114}"/>
              </a:ext>
            </a:extLst>
          </p:cNvPr>
          <p:cNvSpPr>
            <a:spLocks noChangeArrowheads="1"/>
          </p:cNvSpPr>
          <p:nvPr/>
        </p:nvSpPr>
        <p:spPr bwMode="auto">
          <a:xfrm>
            <a:off x="0" y="3717032"/>
            <a:ext cx="6592938"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Beautiful beds</a:t>
            </a:r>
          </a:p>
          <a:p>
            <a:pPr algn="just"/>
            <a:r>
              <a:rPr lang="en-GB" altLang="en-US" sz="1600" dirty="0">
                <a:solidFill>
                  <a:srgbClr val="1B1B1B"/>
                </a:solidFill>
                <a:latin typeface="+mn-lt"/>
              </a:rPr>
              <a:t>There’s nothing like a great hotel bed. So, what makes </a:t>
            </a:r>
            <a:r>
              <a:rPr lang="en-GB" altLang="en-US" sz="1600" b="1" dirty="0">
                <a:solidFill>
                  <a:srgbClr val="1B1B1B"/>
                </a:solidFill>
                <a:latin typeface="+mn-lt"/>
              </a:rPr>
              <a:t>a Forbes Travel Guide Five-Star bed? T</a:t>
            </a:r>
            <a:r>
              <a:rPr lang="en-GB" altLang="en-US" sz="1600" dirty="0">
                <a:solidFill>
                  <a:srgbClr val="1B1B1B"/>
                </a:solidFill>
                <a:latin typeface="+mn-lt"/>
              </a:rPr>
              <a:t>he mattress must be of exceptional quality, the linens have to be soft and comfortable, the pillows full and plump and thoughtfully placed on the bed. There also should be </a:t>
            </a:r>
            <a:r>
              <a:rPr lang="en-GB" altLang="en-US" sz="1600" b="1" dirty="0">
                <a:solidFill>
                  <a:srgbClr val="1B1B1B"/>
                </a:solidFill>
                <a:latin typeface="+mn-lt"/>
              </a:rPr>
              <a:t>decorative elements</a:t>
            </a:r>
            <a:r>
              <a:rPr lang="en-GB" altLang="en-US" sz="1600" dirty="0">
                <a:solidFill>
                  <a:srgbClr val="1B1B1B"/>
                </a:solidFill>
                <a:latin typeface="+mn-lt"/>
              </a:rPr>
              <a:t> that make the presentation interesting. Is there a </a:t>
            </a:r>
            <a:r>
              <a:rPr lang="en-GB" altLang="en-US" sz="1600" b="1" dirty="0">
                <a:solidFill>
                  <a:srgbClr val="1B1B1B"/>
                </a:solidFill>
                <a:latin typeface="+mn-lt"/>
              </a:rPr>
              <a:t>unique pattern </a:t>
            </a:r>
            <a:r>
              <a:rPr lang="en-GB" altLang="en-US" sz="1600" dirty="0">
                <a:solidFill>
                  <a:srgbClr val="1B1B1B"/>
                </a:solidFill>
                <a:latin typeface="+mn-lt"/>
              </a:rPr>
              <a:t>on the duvet? Are there throw blankets, bolsters or decorative pillows that add a sense of place?</a:t>
            </a:r>
            <a:endParaRPr lang="en-US" altLang="en-US" sz="1600" dirty="0">
              <a:latin typeface="+mn-lt"/>
            </a:endParaRPr>
          </a:p>
        </p:txBody>
      </p:sp>
      <p:sp>
        <p:nvSpPr>
          <p:cNvPr id="62471" name="Rectangle 13">
            <a:extLst>
              <a:ext uri="{FF2B5EF4-FFF2-40B4-BE49-F238E27FC236}">
                <a16:creationId xmlns:a16="http://schemas.microsoft.com/office/drawing/2014/main" id="{0DBE0415-8864-42EC-9E9A-9C8D3E0054B3}"/>
              </a:ext>
            </a:extLst>
          </p:cNvPr>
          <p:cNvSpPr>
            <a:spLocks noChangeArrowheads="1"/>
          </p:cNvSpPr>
          <p:nvPr/>
        </p:nvSpPr>
        <p:spPr bwMode="auto">
          <a:xfrm>
            <a:off x="5292080" y="545133"/>
            <a:ext cx="37133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Distinctive drinks</a:t>
            </a:r>
          </a:p>
          <a:p>
            <a:pPr algn="just"/>
            <a:r>
              <a:rPr lang="en-GB" altLang="en-US" sz="1600" dirty="0">
                <a:solidFill>
                  <a:srgbClr val="1B1B1B"/>
                </a:solidFill>
                <a:latin typeface="+mn-lt"/>
              </a:rPr>
              <a:t>At a </a:t>
            </a:r>
            <a:r>
              <a:rPr lang="en-GB" altLang="en-US" sz="1600" b="1" dirty="0">
                <a:solidFill>
                  <a:srgbClr val="1B1B1B"/>
                </a:solidFill>
                <a:latin typeface="+mn-lt"/>
              </a:rPr>
              <a:t>Forbes Travel Guide Five-Star bar or lounge, y</a:t>
            </a:r>
            <a:r>
              <a:rPr lang="en-GB" altLang="en-US" sz="1600" dirty="0">
                <a:solidFill>
                  <a:srgbClr val="1B1B1B"/>
                </a:solidFill>
                <a:latin typeface="+mn-lt"/>
              </a:rPr>
              <a:t>ou should not only be able to order a cocktail, but also </a:t>
            </a:r>
            <a:r>
              <a:rPr lang="en-GB" altLang="en-US" sz="1600" b="1" dirty="0">
                <a:solidFill>
                  <a:srgbClr val="1B1B1B"/>
                </a:solidFill>
                <a:latin typeface="+mn-lt"/>
              </a:rPr>
              <a:t>learn how the property wants you to experience </a:t>
            </a:r>
            <a:r>
              <a:rPr lang="en-GB" altLang="en-US" sz="1600" dirty="0">
                <a:solidFill>
                  <a:srgbClr val="1B1B1B"/>
                </a:solidFill>
                <a:latin typeface="+mn-lt"/>
              </a:rPr>
              <a:t>its libation. Could a simple gin and tonic come with modified club service, ice cubes with juniper berries frozen inside, house made tonic water or tonic water that has been specially picked for the type of gin you’ve ordered because it’s the </a:t>
            </a:r>
            <a:r>
              <a:rPr lang="en-GB" altLang="en-US" sz="1600" b="1" dirty="0">
                <a:solidFill>
                  <a:srgbClr val="1B1B1B"/>
                </a:solidFill>
                <a:latin typeface="+mn-lt"/>
              </a:rPr>
              <a:t>perfect balance of quinine to the botanicals in the spirit?</a:t>
            </a:r>
            <a:endParaRPr lang="en-US" altLang="en-US" sz="1600" b="1" dirty="0">
              <a:latin typeface="+mn-lt"/>
            </a:endParaRPr>
          </a:p>
        </p:txBody>
      </p:sp>
      <p:sp>
        <p:nvSpPr>
          <p:cNvPr id="62472" name="Rectangle 14">
            <a:extLst>
              <a:ext uri="{FF2B5EF4-FFF2-40B4-BE49-F238E27FC236}">
                <a16:creationId xmlns:a16="http://schemas.microsoft.com/office/drawing/2014/main" id="{17FD33D5-630E-4E05-9269-E938551114AC}"/>
              </a:ext>
            </a:extLst>
          </p:cNvPr>
          <p:cNvSpPr>
            <a:spLocks noChangeArrowheads="1"/>
          </p:cNvSpPr>
          <p:nvPr/>
        </p:nvSpPr>
        <p:spPr bwMode="auto">
          <a:xfrm>
            <a:off x="7902313" y="5301208"/>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8">
            <a:extLst>
              <a:ext uri="{FF2B5EF4-FFF2-40B4-BE49-F238E27FC236}">
                <a16:creationId xmlns:a16="http://schemas.microsoft.com/office/drawing/2014/main" id="{43BB944B-CC4D-4360-A6BF-01DA7873D1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4258" y="45744"/>
            <a:ext cx="1634238" cy="52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Rectangle 1">
            <a:extLst>
              <a:ext uri="{FF2B5EF4-FFF2-40B4-BE49-F238E27FC236}">
                <a16:creationId xmlns:a16="http://schemas.microsoft.com/office/drawing/2014/main" id="{1E84C744-EB1F-4BC8-BB57-2063E7C8E216}"/>
              </a:ext>
            </a:extLst>
          </p:cNvPr>
          <p:cNvSpPr>
            <a:spLocks noChangeArrowheads="1"/>
          </p:cNvSpPr>
          <p:nvPr/>
        </p:nvSpPr>
        <p:spPr bwMode="auto">
          <a:xfrm>
            <a:off x="29065" y="166739"/>
            <a:ext cx="45720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Supreme service</a:t>
            </a:r>
          </a:p>
          <a:p>
            <a:pPr algn="just"/>
            <a:br>
              <a:rPr lang="en-GB" altLang="en-US" sz="1600" b="1" dirty="0">
                <a:solidFill>
                  <a:srgbClr val="1B1B1B"/>
                </a:solidFill>
                <a:latin typeface="+mn-lt"/>
              </a:rPr>
            </a:br>
            <a:r>
              <a:rPr lang="en-GB" altLang="en-US" sz="1600" dirty="0">
                <a:solidFill>
                  <a:srgbClr val="1B1B1B"/>
                </a:solidFill>
                <a:latin typeface="+mn-lt"/>
              </a:rPr>
              <a:t>A </a:t>
            </a:r>
            <a:r>
              <a:rPr lang="en-GB" altLang="en-US" sz="1600" b="1" dirty="0">
                <a:solidFill>
                  <a:srgbClr val="1B1B1B"/>
                </a:solidFill>
                <a:latin typeface="+mn-lt"/>
              </a:rPr>
              <a:t>staff member of a Forbes Travel Guide Five-Star hotel</a:t>
            </a:r>
            <a:r>
              <a:rPr lang="en-GB" altLang="en-US" sz="1600" dirty="0">
                <a:solidFill>
                  <a:srgbClr val="1B1B1B"/>
                </a:solidFill>
                <a:latin typeface="+mn-lt"/>
              </a:rPr>
              <a:t> not only has to be extremely professional, but also demonstrate intuitive, thoughtful and </a:t>
            </a:r>
            <a:r>
              <a:rPr lang="en-GB" altLang="en-US" sz="1600" b="1" dirty="0">
                <a:solidFill>
                  <a:srgbClr val="1B1B1B"/>
                </a:solidFill>
                <a:latin typeface="+mn-lt"/>
              </a:rPr>
              <a:t>anticipatory service</a:t>
            </a:r>
            <a:r>
              <a:rPr lang="en-GB" altLang="en-US" sz="1600" dirty="0">
                <a:solidFill>
                  <a:srgbClr val="1B1B1B"/>
                </a:solidFill>
                <a:latin typeface="+mn-lt"/>
              </a:rPr>
              <a:t>. Does the staff seem to magically know what you want, even before you ask it? Is the bellman aware you’re there for a work trip, and offer pressing and </a:t>
            </a:r>
            <a:r>
              <a:rPr lang="en-GB" altLang="en-US" sz="1600" b="1" dirty="0">
                <a:solidFill>
                  <a:srgbClr val="1B1B1B"/>
                </a:solidFill>
                <a:latin typeface="+mn-lt"/>
              </a:rPr>
              <a:t>shoeshine service </a:t>
            </a:r>
            <a:r>
              <a:rPr lang="en-GB" altLang="en-US" sz="1600" dirty="0">
                <a:solidFill>
                  <a:srgbClr val="1B1B1B"/>
                </a:solidFill>
                <a:latin typeface="+mn-lt"/>
              </a:rPr>
              <a:t>so you look sharp before a meeting? Does the concierge not only provide dinner reservations and driving directions, but </a:t>
            </a:r>
            <a:r>
              <a:rPr lang="en-GB" altLang="en-US" sz="1600" b="1" dirty="0">
                <a:solidFill>
                  <a:srgbClr val="1B1B1B"/>
                </a:solidFill>
                <a:latin typeface="+mn-lt"/>
              </a:rPr>
              <a:t>call ahead </a:t>
            </a:r>
            <a:r>
              <a:rPr lang="en-GB" altLang="en-US" sz="1600" dirty="0">
                <a:solidFill>
                  <a:srgbClr val="1B1B1B"/>
                </a:solidFill>
                <a:latin typeface="+mn-lt"/>
              </a:rPr>
              <a:t>to ensure you get the restaurant’s best table?</a:t>
            </a:r>
            <a:endParaRPr lang="en-US" altLang="en-US" sz="1600" dirty="0">
              <a:latin typeface="+mn-lt"/>
            </a:endParaRPr>
          </a:p>
        </p:txBody>
      </p:sp>
      <p:sp>
        <p:nvSpPr>
          <p:cNvPr id="63494" name="Rectangle 2">
            <a:extLst>
              <a:ext uri="{FF2B5EF4-FFF2-40B4-BE49-F238E27FC236}">
                <a16:creationId xmlns:a16="http://schemas.microsoft.com/office/drawing/2014/main" id="{113CDE74-4B8B-4709-BB06-DAFA3BB45EAD}"/>
              </a:ext>
            </a:extLst>
          </p:cNvPr>
          <p:cNvSpPr>
            <a:spLocks noChangeArrowheads="1"/>
          </p:cNvSpPr>
          <p:nvPr/>
        </p:nvSpPr>
        <p:spPr bwMode="auto">
          <a:xfrm>
            <a:off x="42174" y="3685245"/>
            <a:ext cx="697809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Memorable meals</a:t>
            </a:r>
          </a:p>
          <a:p>
            <a:pPr algn="just"/>
            <a:br>
              <a:rPr lang="en-GB" altLang="en-US" sz="1600" b="1" dirty="0">
                <a:solidFill>
                  <a:srgbClr val="1B1B1B"/>
                </a:solidFill>
                <a:latin typeface="+mn-lt"/>
              </a:rPr>
            </a:br>
            <a:r>
              <a:rPr lang="en-GB" altLang="en-US" sz="1600" dirty="0">
                <a:solidFill>
                  <a:srgbClr val="1B1B1B"/>
                </a:solidFill>
                <a:latin typeface="+mn-lt"/>
              </a:rPr>
              <a:t>It’s not enough for the food at a Forbes Travel Guide Five-Star restaurant to be perfectly balanced in flavour and painstakingly plated. Along with numerous aspects of execution</a:t>
            </a:r>
            <a:r>
              <a:rPr lang="en-GB" altLang="en-US" sz="1600" b="1" dirty="0">
                <a:solidFill>
                  <a:srgbClr val="1B1B1B"/>
                </a:solidFill>
                <a:latin typeface="+mn-lt"/>
              </a:rPr>
              <a:t>, it also has to be memorable</a:t>
            </a:r>
            <a:r>
              <a:rPr lang="en-GB" altLang="en-US" sz="1600" dirty="0">
                <a:solidFill>
                  <a:srgbClr val="1B1B1B"/>
                </a:solidFill>
                <a:latin typeface="+mn-lt"/>
              </a:rPr>
              <a:t>. Inspectors think about their meal a few days after they’ve dined — can they easily recall a dish because it stands out as </a:t>
            </a:r>
            <a:r>
              <a:rPr lang="en-GB" altLang="en-US" sz="1600" b="1" dirty="0">
                <a:solidFill>
                  <a:srgbClr val="1B1B1B"/>
                </a:solidFill>
                <a:latin typeface="+mn-lt"/>
              </a:rPr>
              <a:t>unique, remarkable </a:t>
            </a:r>
            <a:r>
              <a:rPr lang="en-GB" altLang="en-US" sz="1600" dirty="0">
                <a:solidFill>
                  <a:srgbClr val="1B1B1B"/>
                </a:solidFill>
                <a:latin typeface="+mn-lt"/>
              </a:rPr>
              <a:t>and something that they’d have to go to that specific restaurant to get?</a:t>
            </a:r>
            <a:endParaRPr lang="en-US" altLang="en-US" sz="1600" dirty="0">
              <a:latin typeface="+mn-lt"/>
            </a:endParaRPr>
          </a:p>
        </p:txBody>
      </p:sp>
      <p:sp>
        <p:nvSpPr>
          <p:cNvPr id="63495" name="Rectangle 3">
            <a:extLst>
              <a:ext uri="{FF2B5EF4-FFF2-40B4-BE49-F238E27FC236}">
                <a16:creationId xmlns:a16="http://schemas.microsoft.com/office/drawing/2014/main" id="{086D5469-5974-4A0B-9AA3-F10B9C78748B}"/>
              </a:ext>
            </a:extLst>
          </p:cNvPr>
          <p:cNvSpPr>
            <a:spLocks noChangeArrowheads="1"/>
          </p:cNvSpPr>
          <p:nvPr/>
        </p:nvSpPr>
        <p:spPr bwMode="auto">
          <a:xfrm>
            <a:off x="5061688" y="538591"/>
            <a:ext cx="3869531"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Thoughtful turndown</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expect thoughtful </a:t>
            </a:r>
            <a:r>
              <a:rPr lang="en-GB" altLang="en-US" sz="1600" b="1" dirty="0">
                <a:solidFill>
                  <a:srgbClr val="1B1B1B"/>
                </a:solidFill>
                <a:latin typeface="+mn-lt"/>
              </a:rPr>
              <a:t>turndown service</a:t>
            </a:r>
            <a:r>
              <a:rPr lang="en-GB" altLang="en-US" sz="1600" dirty="0">
                <a:solidFill>
                  <a:srgbClr val="1B1B1B"/>
                </a:solidFill>
                <a:latin typeface="+mn-lt"/>
              </a:rPr>
              <a:t>. Is there a sense of magic that the room has changed from day into evening? At a Five-Star property, there’s something very special about returning to the room — and forget the chocolate on the pillow (unless it’s a house made bonbon in your favourite flavour). Instead, you’ll get </a:t>
            </a:r>
            <a:r>
              <a:rPr lang="en-GB" altLang="en-US" sz="1600" b="1" dirty="0">
                <a:solidFill>
                  <a:srgbClr val="1B1B1B"/>
                </a:solidFill>
                <a:latin typeface="+mn-lt"/>
              </a:rPr>
              <a:t>freshly baked chocolate chip cookies and a pitcher of milk, bedtime stories, eye masks and lavender mists.</a:t>
            </a:r>
            <a:endParaRPr lang="en-US" altLang="en-US" sz="1600" b="1" dirty="0">
              <a:latin typeface="+mn-lt"/>
            </a:endParaRPr>
          </a:p>
        </p:txBody>
      </p:sp>
      <p:sp>
        <p:nvSpPr>
          <p:cNvPr id="63496" name="Rectangle 4">
            <a:extLst>
              <a:ext uri="{FF2B5EF4-FFF2-40B4-BE49-F238E27FC236}">
                <a16:creationId xmlns:a16="http://schemas.microsoft.com/office/drawing/2014/main" id="{07A6C914-C1AC-41CE-800E-C430ED7F71A0}"/>
              </a:ext>
            </a:extLst>
          </p:cNvPr>
          <p:cNvSpPr>
            <a:spLocks noChangeArrowheads="1"/>
          </p:cNvSpPr>
          <p:nvPr/>
        </p:nvSpPr>
        <p:spPr bwMode="auto">
          <a:xfrm>
            <a:off x="7692827" y="5229200"/>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8">
            <a:extLst>
              <a:ext uri="{FF2B5EF4-FFF2-40B4-BE49-F238E27FC236}">
                <a16:creationId xmlns:a16="http://schemas.microsoft.com/office/drawing/2014/main" id="{DDBC8B4B-9768-4D5C-B6D9-7EA3AFD895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104357"/>
            <a:ext cx="1377075" cy="36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7" name="Rectangle 4">
            <a:extLst>
              <a:ext uri="{FF2B5EF4-FFF2-40B4-BE49-F238E27FC236}">
                <a16:creationId xmlns:a16="http://schemas.microsoft.com/office/drawing/2014/main" id="{73289215-F980-4BCA-94B0-43282F741855}"/>
              </a:ext>
            </a:extLst>
          </p:cNvPr>
          <p:cNvSpPr>
            <a:spLocks noChangeArrowheads="1"/>
          </p:cNvSpPr>
          <p:nvPr/>
        </p:nvSpPr>
        <p:spPr bwMode="auto">
          <a:xfrm>
            <a:off x="242103" y="620688"/>
            <a:ext cx="509111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Helpful housekeeping</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it’s expected that your room would be beautifully designed and appointed, as well as exceptionally clean. But housekeeping isn’t about simply cleaning — it’s about restoring the space to its original condition with the guest’s items in it. But how are those items handled? Did the housekeeper see your sunglasses and provide a hotel-logoed microfiber cloth? Did she notice you’re a fan of gummy bears and leave a gratis bag? Are cell phone and laptop chargers nicely coiled, and perhaps secured with a ribbon?</a:t>
            </a:r>
            <a:endParaRPr lang="en-US" altLang="en-US" sz="1600" dirty="0">
              <a:latin typeface="+mn-lt"/>
            </a:endParaRPr>
          </a:p>
        </p:txBody>
      </p:sp>
      <p:sp>
        <p:nvSpPr>
          <p:cNvPr id="64519" name="Rectangle 6">
            <a:extLst>
              <a:ext uri="{FF2B5EF4-FFF2-40B4-BE49-F238E27FC236}">
                <a16:creationId xmlns:a16="http://schemas.microsoft.com/office/drawing/2014/main" id="{4C04B08F-D029-400E-A6A5-BC372CCE03AD}"/>
              </a:ext>
            </a:extLst>
          </p:cNvPr>
          <p:cNvSpPr>
            <a:spLocks noChangeArrowheads="1"/>
          </p:cNvSpPr>
          <p:nvPr/>
        </p:nvSpPr>
        <p:spPr bwMode="auto">
          <a:xfrm>
            <a:off x="5498597" y="464397"/>
            <a:ext cx="3402806"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Exceeding expectations</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it’s all about going above and beyond a guest’s expectations. Great lengths are taken to record your preferences to create a seamless experience. Have the housekeepers noted you like your accommodations at 68 degrees, and every time you check in your room has been set to that temperature? Did they remember your nut allergy and proactively remove those items from the mini-bar? Do they know your </a:t>
            </a:r>
            <a:r>
              <a:rPr lang="en-GB" altLang="en-US" sz="1600" dirty="0" err="1">
                <a:solidFill>
                  <a:srgbClr val="1B1B1B"/>
                </a:solidFill>
                <a:latin typeface="+mn-lt"/>
              </a:rPr>
              <a:t>favorite</a:t>
            </a:r>
            <a:r>
              <a:rPr lang="en-GB" altLang="en-US" sz="1600" dirty="0">
                <a:solidFill>
                  <a:srgbClr val="1B1B1B"/>
                </a:solidFill>
                <a:latin typeface="+mn-lt"/>
              </a:rPr>
              <a:t> football team and remind you what time and channel the game will be playing?</a:t>
            </a:r>
            <a:endParaRPr lang="en-US" altLang="en-US" sz="1600" dirty="0">
              <a:latin typeface="+mn-lt"/>
            </a:endParaRPr>
          </a:p>
        </p:txBody>
      </p:sp>
      <p:sp>
        <p:nvSpPr>
          <p:cNvPr id="64520" name="Rectangle 7">
            <a:extLst>
              <a:ext uri="{FF2B5EF4-FFF2-40B4-BE49-F238E27FC236}">
                <a16:creationId xmlns:a16="http://schemas.microsoft.com/office/drawing/2014/main" id="{66682922-B8D7-4B3B-842C-B98508ACC1BC}"/>
              </a:ext>
            </a:extLst>
          </p:cNvPr>
          <p:cNvSpPr>
            <a:spLocks noChangeArrowheads="1"/>
          </p:cNvSpPr>
          <p:nvPr/>
        </p:nvSpPr>
        <p:spPr bwMode="auto">
          <a:xfrm>
            <a:off x="7380312" y="5020864"/>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577928" cy="685800"/>
          </a:xfrm>
        </p:spPr>
        <p:txBody>
          <a:bodyPr>
            <a:normAutofit/>
          </a:bodyPr>
          <a:lstStyle/>
          <a:p>
            <a:r>
              <a:rPr lang="en-GB" sz="3300" dirty="0"/>
              <a:t>Forbes Recommended</a:t>
            </a:r>
          </a:p>
        </p:txBody>
      </p:sp>
      <p:sp>
        <p:nvSpPr>
          <p:cNvPr id="3" name="Content Placeholder 2"/>
          <p:cNvSpPr>
            <a:spLocks noGrp="1"/>
          </p:cNvSpPr>
          <p:nvPr>
            <p:ph idx="1"/>
          </p:nvPr>
        </p:nvSpPr>
        <p:spPr>
          <a:xfrm>
            <a:off x="251520" y="1126276"/>
            <a:ext cx="6577928" cy="4605448"/>
          </a:xfrm>
        </p:spPr>
        <p:txBody>
          <a:bodyPr>
            <a:normAutofit/>
          </a:bodyPr>
          <a:lstStyle/>
          <a:p>
            <a:pPr>
              <a:lnSpc>
                <a:spcPct val="101000"/>
              </a:lnSpc>
            </a:pPr>
            <a:r>
              <a:rPr lang="en-GB" sz="1875" dirty="0"/>
              <a:t>Well-appointed hotels, enhanced amenities and design that provide </a:t>
            </a:r>
            <a:r>
              <a:rPr lang="en-GB" sz="1875" b="1" dirty="0"/>
              <a:t>a strong sense of location</a:t>
            </a:r>
            <a:r>
              <a:rPr lang="en-GB" sz="1875" dirty="0"/>
              <a:t>, whether through style or function.</a:t>
            </a:r>
          </a:p>
          <a:p>
            <a:pPr>
              <a:lnSpc>
                <a:spcPct val="101000"/>
              </a:lnSpc>
            </a:pPr>
            <a:r>
              <a:rPr lang="en-GB" sz="1875" dirty="0"/>
              <a:t>May have a </a:t>
            </a:r>
            <a:r>
              <a:rPr lang="en-GB" sz="1875" b="1" dirty="0"/>
              <a:t>distinguishing design and ambience</a:t>
            </a:r>
            <a:r>
              <a:rPr lang="en-GB" sz="1875" dirty="0"/>
              <a:t>, or may be more focused on functionality, providing easy access to local hot spots. </a:t>
            </a:r>
          </a:p>
          <a:p>
            <a:pPr>
              <a:lnSpc>
                <a:spcPct val="101000"/>
              </a:lnSpc>
            </a:pPr>
            <a:r>
              <a:rPr lang="en-GB" sz="1875" dirty="0"/>
              <a:t>Forbes Travel Guide Star Rated Hotels, Restaurants &amp; Spas is the </a:t>
            </a:r>
            <a:r>
              <a:rPr lang="en-GB" sz="1875" b="1" dirty="0"/>
              <a:t>only independent, </a:t>
            </a:r>
            <a:r>
              <a:rPr lang="en-GB" sz="1875" dirty="0"/>
              <a:t>global rating system for luxury hotels, restaurants and spas.</a:t>
            </a:r>
          </a:p>
          <a:p>
            <a:pPr>
              <a:lnSpc>
                <a:spcPct val="101000"/>
              </a:lnSpc>
            </a:pPr>
            <a:r>
              <a:rPr lang="en-GB" sz="1875" dirty="0"/>
              <a:t> Verify luxury. Highly trained inspectors visit every property we rate, evaluating based on up to 900 objective criteria.</a:t>
            </a:r>
          </a:p>
          <a:p>
            <a:pPr>
              <a:lnSpc>
                <a:spcPct val="101000"/>
              </a:lnSpc>
            </a:pPr>
            <a:endParaRPr lang="en-GB" sz="1875" dirty="0"/>
          </a:p>
          <a:p>
            <a:pPr>
              <a:lnSpc>
                <a:spcPct val="101000"/>
              </a:lnSpc>
            </a:pPr>
            <a:r>
              <a:rPr lang="en-GB" sz="1875" dirty="0">
                <a:hlinkClick r:id="rId2"/>
              </a:rPr>
              <a:t>https://10mosttoday.com/most-luxurious-hotels/</a:t>
            </a:r>
            <a:endParaRPr lang="en-GB" sz="1875" dirty="0"/>
          </a:p>
          <a:p>
            <a:pPr>
              <a:lnSpc>
                <a:spcPct val="101000"/>
              </a:lnSpc>
            </a:pPr>
            <a:endParaRPr lang="en-GB" sz="1200" dirty="0"/>
          </a:p>
        </p:txBody>
      </p:sp>
      <p:pic>
        <p:nvPicPr>
          <p:cNvPr id="4" name="Picture 3"/>
          <p:cNvPicPr>
            <a:picLocks noChangeAspect="1"/>
          </p:cNvPicPr>
          <p:nvPr/>
        </p:nvPicPr>
        <p:blipFill>
          <a:blip r:embed="rId3"/>
          <a:stretch>
            <a:fillRect/>
          </a:stretch>
        </p:blipFill>
        <p:spPr>
          <a:xfrm>
            <a:off x="7092280" y="2060848"/>
            <a:ext cx="1800200" cy="2232248"/>
          </a:xfrm>
          <a:prstGeom prst="rect">
            <a:avLst/>
          </a:prstGeom>
        </p:spPr>
      </p:pic>
    </p:spTree>
    <p:extLst>
      <p:ext uri="{BB962C8B-B14F-4D97-AF65-F5344CB8AC3E}">
        <p14:creationId xmlns:p14="http://schemas.microsoft.com/office/powerpoint/2010/main" val="5580009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455042-50AA-4EF7-B1B0-70B2A9DE736A}"/>
              </a:ext>
            </a:extLst>
          </p:cNvPr>
          <p:cNvPicPr>
            <a:picLocks noChangeAspect="1"/>
          </p:cNvPicPr>
          <p:nvPr/>
        </p:nvPicPr>
        <p:blipFill>
          <a:blip r:embed="rId2"/>
          <a:stretch>
            <a:fillRect/>
          </a:stretch>
        </p:blipFill>
        <p:spPr>
          <a:xfrm>
            <a:off x="5648367" y="1988840"/>
            <a:ext cx="3478720" cy="2664296"/>
          </a:xfrm>
          <a:prstGeom prst="rect">
            <a:avLst/>
          </a:prstGeom>
        </p:spPr>
      </p:pic>
      <p:sp>
        <p:nvSpPr>
          <p:cNvPr id="2" name="Title 1"/>
          <p:cNvSpPr>
            <a:spLocks noGrp="1"/>
          </p:cNvSpPr>
          <p:nvPr>
            <p:ph type="title"/>
          </p:nvPr>
        </p:nvSpPr>
        <p:spPr>
          <a:xfrm>
            <a:off x="127425" y="104515"/>
            <a:ext cx="6577928" cy="763176"/>
          </a:xfrm>
        </p:spPr>
        <p:txBody>
          <a:bodyPr>
            <a:normAutofit/>
          </a:bodyPr>
          <a:lstStyle/>
          <a:p>
            <a:pPr algn="l"/>
            <a:r>
              <a:rPr lang="en-GB" sz="3600" dirty="0"/>
              <a:t>Forbes 4 Star</a:t>
            </a:r>
          </a:p>
        </p:txBody>
      </p:sp>
      <p:sp>
        <p:nvSpPr>
          <p:cNvPr id="3" name="Content Placeholder 2"/>
          <p:cNvSpPr>
            <a:spLocks noGrp="1"/>
          </p:cNvSpPr>
          <p:nvPr>
            <p:ph idx="1"/>
          </p:nvPr>
        </p:nvSpPr>
        <p:spPr>
          <a:xfrm>
            <a:off x="251520" y="1294308"/>
            <a:ext cx="5616624" cy="4438947"/>
          </a:xfrm>
        </p:spPr>
        <p:txBody>
          <a:bodyPr>
            <a:normAutofit lnSpcReduction="10000"/>
          </a:bodyPr>
          <a:lstStyle/>
          <a:p>
            <a:pPr>
              <a:lnSpc>
                <a:spcPct val="150000"/>
              </a:lnSpc>
            </a:pPr>
            <a:r>
              <a:rPr lang="en-GB" sz="2100" dirty="0"/>
              <a:t>Provide a distinctive setting, and you will find many interesting and inviting elements to enjoy</a:t>
            </a:r>
          </a:p>
          <a:p>
            <a:pPr>
              <a:lnSpc>
                <a:spcPct val="150000"/>
              </a:lnSpc>
            </a:pPr>
            <a:r>
              <a:rPr lang="en-GB" sz="2100" dirty="0"/>
              <a:t>Attention to detail is prominent throughout the property, from design concept to quality of products provided</a:t>
            </a:r>
          </a:p>
          <a:p>
            <a:pPr>
              <a:lnSpc>
                <a:spcPct val="150000"/>
              </a:lnSpc>
            </a:pPr>
            <a:r>
              <a:rPr lang="en-GB" sz="2100" dirty="0"/>
              <a:t>Staff accommodating and take pride in catering to your specific needs throughout your stay.</a:t>
            </a:r>
          </a:p>
        </p:txBody>
      </p:sp>
    </p:spTree>
    <p:extLst>
      <p:ext uri="{BB962C8B-B14F-4D97-AF65-F5344CB8AC3E}">
        <p14:creationId xmlns:p14="http://schemas.microsoft.com/office/powerpoint/2010/main" val="25565705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C22673-C073-4CCE-9911-CE3A8E48953F}"/>
              </a:ext>
            </a:extLst>
          </p:cNvPr>
          <p:cNvPicPr>
            <a:picLocks noChangeAspect="1"/>
          </p:cNvPicPr>
          <p:nvPr/>
        </p:nvPicPr>
        <p:blipFill>
          <a:blip r:embed="rId2"/>
          <a:stretch>
            <a:fillRect/>
          </a:stretch>
        </p:blipFill>
        <p:spPr>
          <a:xfrm>
            <a:off x="5105400" y="1592796"/>
            <a:ext cx="4038600" cy="3672408"/>
          </a:xfrm>
          <a:prstGeom prst="rect">
            <a:avLst/>
          </a:prstGeom>
          <a:noFill/>
        </p:spPr>
      </p:pic>
      <p:sp>
        <p:nvSpPr>
          <p:cNvPr id="2" name="Title 1"/>
          <p:cNvSpPr>
            <a:spLocks noGrp="1"/>
          </p:cNvSpPr>
          <p:nvPr>
            <p:ph type="title"/>
          </p:nvPr>
        </p:nvSpPr>
        <p:spPr>
          <a:xfrm>
            <a:off x="457200" y="274638"/>
            <a:ext cx="8229600" cy="778098"/>
          </a:xfrm>
        </p:spPr>
        <p:txBody>
          <a:bodyPr anchor="ctr">
            <a:normAutofit/>
          </a:bodyPr>
          <a:lstStyle/>
          <a:p>
            <a:pPr algn="l"/>
            <a:r>
              <a:rPr lang="en-GB" sz="3600" dirty="0"/>
              <a:t>Forbes 5 Star</a:t>
            </a:r>
          </a:p>
        </p:txBody>
      </p:sp>
      <p:sp>
        <p:nvSpPr>
          <p:cNvPr id="3" name="Content Placeholder 2"/>
          <p:cNvSpPr>
            <a:spLocks noGrp="1"/>
          </p:cNvSpPr>
          <p:nvPr>
            <p:ph sz="half" idx="1"/>
          </p:nvPr>
        </p:nvSpPr>
        <p:spPr>
          <a:xfrm>
            <a:off x="457200" y="1600201"/>
            <a:ext cx="5698976" cy="3989040"/>
          </a:xfrm>
        </p:spPr>
        <p:txBody>
          <a:bodyPr>
            <a:normAutofit/>
          </a:bodyPr>
          <a:lstStyle/>
          <a:p>
            <a:r>
              <a:rPr lang="en-GB" sz="2000" dirty="0"/>
              <a:t>Exceptional hotels provide a memorable experience through virtually flawless service and the finest of amenities</a:t>
            </a:r>
          </a:p>
          <a:p>
            <a:r>
              <a:rPr lang="en-GB" sz="2000" dirty="0"/>
              <a:t>Staff intuitive, engaging and passionate, and eagerly goes beyond expectations</a:t>
            </a:r>
          </a:p>
          <a:p>
            <a:r>
              <a:rPr lang="en-GB" sz="2000" dirty="0"/>
              <a:t>The hotel was designed with your comfort in mind, with particular attention paid to craftsmanship and quality of product</a:t>
            </a:r>
          </a:p>
          <a:p>
            <a:r>
              <a:rPr lang="en-GB" sz="2000" dirty="0"/>
              <a:t>A Forbes Travel Guide Five Star property is</a:t>
            </a:r>
            <a:br>
              <a:rPr lang="en-GB" sz="2000" dirty="0"/>
            </a:br>
            <a:r>
              <a:rPr lang="en-GB" sz="2000" dirty="0"/>
              <a:t> a destination unto itself.</a:t>
            </a:r>
          </a:p>
          <a:p>
            <a:pPr>
              <a:lnSpc>
                <a:spcPct val="90000"/>
              </a:lnSpc>
            </a:pPr>
            <a:endParaRPr lang="en-GB" sz="1800" dirty="0"/>
          </a:p>
        </p:txBody>
      </p:sp>
    </p:spTree>
    <p:extLst>
      <p:ext uri="{BB962C8B-B14F-4D97-AF65-F5344CB8AC3E}">
        <p14:creationId xmlns:p14="http://schemas.microsoft.com/office/powerpoint/2010/main" val="33973221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6216" y="404665"/>
            <a:ext cx="2627784" cy="2448272"/>
          </a:xfrm>
        </p:spPr>
        <p:txBody>
          <a:bodyPr anchor="b">
            <a:normAutofit/>
          </a:bodyPr>
          <a:lstStyle/>
          <a:p>
            <a:r>
              <a:rPr lang="en-GB" sz="2400" b="1" dirty="0"/>
              <a:t>Forbes Recommended Restaurants</a:t>
            </a:r>
          </a:p>
        </p:txBody>
      </p:sp>
      <p:graphicFrame>
        <p:nvGraphicFramePr>
          <p:cNvPr id="5" name="Content Placeholder 2">
            <a:extLst>
              <a:ext uri="{FF2B5EF4-FFF2-40B4-BE49-F238E27FC236}">
                <a16:creationId xmlns:a16="http://schemas.microsoft.com/office/drawing/2014/main" id="{F83C4481-6D9A-4107-9383-C3A0DB42587D}"/>
              </a:ext>
            </a:extLst>
          </p:cNvPr>
          <p:cNvGraphicFramePr>
            <a:graphicFrameLocks noGrp="1"/>
          </p:cNvGraphicFramePr>
          <p:nvPr>
            <p:ph idx="1"/>
            <p:extLst>
              <p:ext uri="{D42A27DB-BD31-4B8C-83A1-F6EECF244321}">
                <p14:modId xmlns:p14="http://schemas.microsoft.com/office/powerpoint/2010/main" val="161816118"/>
              </p:ext>
            </p:extLst>
          </p:nvPr>
        </p:nvGraphicFramePr>
        <p:xfrm>
          <a:off x="827585" y="116631"/>
          <a:ext cx="5832647" cy="54578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31008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6815" y="188641"/>
            <a:ext cx="2888807" cy="936104"/>
          </a:xfrm>
        </p:spPr>
        <p:txBody>
          <a:bodyPr>
            <a:normAutofit fontScale="90000"/>
          </a:bodyPr>
          <a:lstStyle/>
          <a:p>
            <a:r>
              <a:rPr lang="en-GB" sz="3300" dirty="0"/>
              <a:t>Forbes 4 Star restaurants</a:t>
            </a:r>
          </a:p>
        </p:txBody>
      </p:sp>
      <p:pic>
        <p:nvPicPr>
          <p:cNvPr id="4" name="Picture 3">
            <a:extLst>
              <a:ext uri="{FF2B5EF4-FFF2-40B4-BE49-F238E27FC236}">
                <a16:creationId xmlns:a16="http://schemas.microsoft.com/office/drawing/2014/main" id="{63D7DEA5-9D20-43FA-A068-FDC6B37C193E}"/>
              </a:ext>
            </a:extLst>
          </p:cNvPr>
          <p:cNvPicPr>
            <a:picLocks noChangeAspect="1"/>
          </p:cNvPicPr>
          <p:nvPr/>
        </p:nvPicPr>
        <p:blipFill>
          <a:blip r:embed="rId2"/>
          <a:stretch>
            <a:fillRect/>
          </a:stretch>
        </p:blipFill>
        <p:spPr>
          <a:xfrm>
            <a:off x="299439" y="1244908"/>
            <a:ext cx="4272561" cy="4005527"/>
          </a:xfrm>
          <a:prstGeom prst="rect">
            <a:avLst/>
          </a:prstGeom>
        </p:spPr>
      </p:pic>
      <p:sp>
        <p:nvSpPr>
          <p:cNvPr id="3" name="Content Placeholder 2"/>
          <p:cNvSpPr>
            <a:spLocks noGrp="1"/>
          </p:cNvSpPr>
          <p:nvPr>
            <p:ph idx="1"/>
          </p:nvPr>
        </p:nvSpPr>
        <p:spPr>
          <a:xfrm>
            <a:off x="5011653" y="1254254"/>
            <a:ext cx="3473969" cy="3672408"/>
          </a:xfrm>
        </p:spPr>
        <p:txBody>
          <a:bodyPr>
            <a:normAutofit/>
          </a:bodyPr>
          <a:lstStyle/>
          <a:p>
            <a:r>
              <a:rPr lang="en-GB" sz="2100" dirty="0"/>
              <a:t>Exciting restaurants with often well-known chefs who feature creative, complex foods and emphasize various culinary techniques and a focus on seasonality</a:t>
            </a:r>
          </a:p>
          <a:p>
            <a:r>
              <a:rPr lang="en-GB" sz="2100" dirty="0"/>
              <a:t> A highly trained dining room staff provides refined personal service. </a:t>
            </a:r>
          </a:p>
          <a:p>
            <a:endParaRPr lang="en-GB" sz="1500" dirty="0"/>
          </a:p>
        </p:txBody>
      </p:sp>
    </p:spTree>
    <p:extLst>
      <p:ext uri="{BB962C8B-B14F-4D97-AF65-F5344CB8AC3E}">
        <p14:creationId xmlns:p14="http://schemas.microsoft.com/office/powerpoint/2010/main" val="9106110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6656" y="188640"/>
            <a:ext cx="2888807" cy="1170537"/>
          </a:xfrm>
        </p:spPr>
        <p:txBody>
          <a:bodyPr>
            <a:normAutofit/>
          </a:bodyPr>
          <a:lstStyle/>
          <a:p>
            <a:r>
              <a:rPr lang="en-GB" sz="3300" dirty="0"/>
              <a:t>Forbes 5 Star Restaurants</a:t>
            </a:r>
          </a:p>
        </p:txBody>
      </p:sp>
      <p:pic>
        <p:nvPicPr>
          <p:cNvPr id="4" name="Picture 3">
            <a:extLst>
              <a:ext uri="{FF2B5EF4-FFF2-40B4-BE49-F238E27FC236}">
                <a16:creationId xmlns:a16="http://schemas.microsoft.com/office/drawing/2014/main" id="{CA653766-5233-41D8-9CB8-C64A8D390B60}"/>
              </a:ext>
            </a:extLst>
          </p:cNvPr>
          <p:cNvPicPr>
            <a:picLocks noChangeAspect="1"/>
          </p:cNvPicPr>
          <p:nvPr/>
        </p:nvPicPr>
        <p:blipFill>
          <a:blip r:embed="rId2"/>
          <a:stretch>
            <a:fillRect/>
          </a:stretch>
        </p:blipFill>
        <p:spPr>
          <a:xfrm>
            <a:off x="251520" y="1351733"/>
            <a:ext cx="4124563" cy="3712107"/>
          </a:xfrm>
          <a:prstGeom prst="rect">
            <a:avLst/>
          </a:prstGeom>
        </p:spPr>
      </p:pic>
      <p:sp>
        <p:nvSpPr>
          <p:cNvPr id="3" name="Content Placeholder 2"/>
          <p:cNvSpPr>
            <a:spLocks noGrp="1"/>
          </p:cNvSpPr>
          <p:nvPr>
            <p:ph idx="1"/>
          </p:nvPr>
        </p:nvSpPr>
        <p:spPr>
          <a:xfrm>
            <a:off x="4572000" y="1359177"/>
            <a:ext cx="4189809" cy="4014039"/>
          </a:xfrm>
        </p:spPr>
        <p:txBody>
          <a:bodyPr>
            <a:normAutofit/>
          </a:bodyPr>
          <a:lstStyle/>
          <a:p>
            <a:pPr>
              <a:lnSpc>
                <a:spcPct val="101000"/>
              </a:lnSpc>
            </a:pPr>
            <a:r>
              <a:rPr lang="en-GB" sz="2000" dirty="0"/>
              <a:t>Offer a truly unique and distinctive dining experience</a:t>
            </a:r>
          </a:p>
          <a:p>
            <a:pPr>
              <a:lnSpc>
                <a:spcPct val="101000"/>
              </a:lnSpc>
            </a:pPr>
            <a:r>
              <a:rPr lang="en-GB" sz="2000" dirty="0"/>
              <a:t>Consistently provides exceptional food, superlative service and elegant décor</a:t>
            </a:r>
          </a:p>
          <a:p>
            <a:pPr>
              <a:lnSpc>
                <a:spcPct val="101000"/>
              </a:lnSpc>
            </a:pPr>
            <a:r>
              <a:rPr lang="en-GB" sz="2000" dirty="0"/>
              <a:t>An emphasis is placed on originality and personalized, attentive and discreet service</a:t>
            </a:r>
          </a:p>
          <a:p>
            <a:pPr>
              <a:lnSpc>
                <a:spcPct val="101000"/>
              </a:lnSpc>
            </a:pPr>
            <a:r>
              <a:rPr lang="en-GB" sz="2000" dirty="0"/>
              <a:t>A gracious, warm dining room team attends to every detail of the meal</a:t>
            </a:r>
            <a:r>
              <a:rPr lang="en-GB" sz="1800" dirty="0"/>
              <a:t>. </a:t>
            </a:r>
          </a:p>
          <a:p>
            <a:pPr>
              <a:lnSpc>
                <a:spcPct val="101000"/>
              </a:lnSpc>
            </a:pPr>
            <a:endParaRPr lang="en-GB" sz="1425" dirty="0"/>
          </a:p>
        </p:txBody>
      </p:sp>
    </p:spTree>
    <p:extLst>
      <p:ext uri="{BB962C8B-B14F-4D97-AF65-F5344CB8AC3E}">
        <p14:creationId xmlns:p14="http://schemas.microsoft.com/office/powerpoint/2010/main" val="18044742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3C9E0-FA97-4B0C-A502-C58255232DC8}"/>
              </a:ext>
            </a:extLst>
          </p:cNvPr>
          <p:cNvSpPr>
            <a:spLocks noGrp="1"/>
          </p:cNvSpPr>
          <p:nvPr>
            <p:ph type="title"/>
          </p:nvPr>
        </p:nvSpPr>
        <p:spPr/>
        <p:txBody>
          <a:bodyPr>
            <a:normAutofit/>
          </a:bodyPr>
          <a:lstStyle/>
          <a:p>
            <a:pPr algn="l"/>
            <a:r>
              <a:rPr lang="en-GB" sz="3200" dirty="0"/>
              <a:t>Global rating system?</a:t>
            </a:r>
          </a:p>
        </p:txBody>
      </p:sp>
      <p:sp>
        <p:nvSpPr>
          <p:cNvPr id="3" name="Content Placeholder 2">
            <a:extLst>
              <a:ext uri="{FF2B5EF4-FFF2-40B4-BE49-F238E27FC236}">
                <a16:creationId xmlns:a16="http://schemas.microsoft.com/office/drawing/2014/main" id="{0A7D46DA-D120-483F-BD02-CCB503534036}"/>
              </a:ext>
            </a:extLst>
          </p:cNvPr>
          <p:cNvSpPr>
            <a:spLocks noGrp="1"/>
          </p:cNvSpPr>
          <p:nvPr>
            <p:ph idx="1"/>
          </p:nvPr>
        </p:nvSpPr>
        <p:spPr>
          <a:xfrm>
            <a:off x="457200" y="1600201"/>
            <a:ext cx="8229600" cy="4061047"/>
          </a:xfrm>
        </p:spPr>
        <p:txBody>
          <a:bodyPr>
            <a:normAutofit fontScale="70000" lnSpcReduction="20000"/>
          </a:bodyPr>
          <a:lstStyle/>
          <a:p>
            <a:r>
              <a:rPr lang="en-GB" dirty="0"/>
              <a:t>“A unified global rating system has been proposed by the World Hotel Project” – </a:t>
            </a:r>
            <a:r>
              <a:rPr lang="en-GB" dirty="0">
                <a:hlinkClick r:id="rId2"/>
              </a:rPr>
              <a:t>Do hotel star ratings mean anything anymore? (CNN)</a:t>
            </a:r>
            <a:endParaRPr lang="en-GB" dirty="0"/>
          </a:p>
          <a:p>
            <a:endParaRPr lang="en-GB" dirty="0"/>
          </a:p>
          <a:p>
            <a:r>
              <a:rPr lang="en-GB" dirty="0"/>
              <a:t>“The World Hotel Rating project seeks to standardize hotel ratings throughout the world, adding international criteria and standards. It’s an exciting idea; if successful the program would be very useful to </a:t>
            </a:r>
            <a:r>
              <a:rPr lang="en-GB" dirty="0" err="1"/>
              <a:t>travelers</a:t>
            </a:r>
            <a:r>
              <a:rPr lang="en-GB" dirty="0"/>
              <a:t>.” – </a:t>
            </a:r>
            <a:r>
              <a:rPr lang="en-GB" dirty="0">
                <a:hlinkClick r:id="rId3"/>
              </a:rPr>
              <a:t>Understanding Hotel Star And Diamond Ratings (Fox News)</a:t>
            </a:r>
            <a:endParaRPr lang="en-GB" dirty="0"/>
          </a:p>
          <a:p>
            <a:endParaRPr lang="en-GB" dirty="0"/>
          </a:p>
          <a:p>
            <a:r>
              <a:rPr lang="en-GB" dirty="0"/>
              <a:t>“World Hotel Rating System proposed a worldwide standard for rating properties” – </a:t>
            </a:r>
            <a:r>
              <a:rPr lang="en-GB" dirty="0">
                <a:hlinkClick r:id="rId4"/>
              </a:rPr>
              <a:t>What do hotel star ratings really mean? Not much (USA Today</a:t>
            </a:r>
            <a:r>
              <a:rPr lang="en-GB" dirty="0"/>
              <a:t>)</a:t>
            </a:r>
          </a:p>
        </p:txBody>
      </p:sp>
      <p:sp>
        <p:nvSpPr>
          <p:cNvPr id="4" name="Rectangle 3">
            <a:extLst>
              <a:ext uri="{FF2B5EF4-FFF2-40B4-BE49-F238E27FC236}">
                <a16:creationId xmlns:a16="http://schemas.microsoft.com/office/drawing/2014/main" id="{18643CD8-C03E-42BB-A89F-7A4276EC1D22}"/>
              </a:ext>
            </a:extLst>
          </p:cNvPr>
          <p:cNvSpPr/>
          <p:nvPr/>
        </p:nvSpPr>
        <p:spPr>
          <a:xfrm>
            <a:off x="5580112" y="5085184"/>
            <a:ext cx="2884829" cy="369332"/>
          </a:xfrm>
          <a:prstGeom prst="rect">
            <a:avLst/>
          </a:prstGeom>
        </p:spPr>
        <p:txBody>
          <a:bodyPr wrap="none">
            <a:spAutoFit/>
          </a:bodyPr>
          <a:lstStyle/>
          <a:p>
            <a:r>
              <a:rPr lang="en-GB" dirty="0"/>
              <a:t>(World Hotel Rating, 2020)</a:t>
            </a:r>
          </a:p>
        </p:txBody>
      </p:sp>
    </p:spTree>
    <p:extLst>
      <p:ext uri="{BB962C8B-B14F-4D97-AF65-F5344CB8AC3E}">
        <p14:creationId xmlns:p14="http://schemas.microsoft.com/office/powerpoint/2010/main" val="24173465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792288" y="851591"/>
            <a:ext cx="5486400" cy="3346704"/>
          </a:xfrm>
          <a:prstGeom prst="rect">
            <a:avLst/>
          </a:prstGeom>
          <a:noFill/>
        </p:spPr>
      </p:pic>
    </p:spTree>
    <p:extLst>
      <p:ext uri="{BB962C8B-B14F-4D97-AF65-F5344CB8AC3E}">
        <p14:creationId xmlns:p14="http://schemas.microsoft.com/office/powerpoint/2010/main" val="8685101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TextBox 7">
            <a:extLst>
              <a:ext uri="{FF2B5EF4-FFF2-40B4-BE49-F238E27FC236}">
                <a16:creationId xmlns:a16="http://schemas.microsoft.com/office/drawing/2014/main" id="{481D8871-7553-484E-A16B-2759A2C34B3E}"/>
              </a:ext>
            </a:extLst>
          </p:cNvPr>
          <p:cNvSpPr txBox="1">
            <a:spLocks noChangeArrowheads="1"/>
          </p:cNvSpPr>
          <p:nvPr/>
        </p:nvSpPr>
        <p:spPr bwMode="auto">
          <a:xfrm>
            <a:off x="3719512" y="1026319"/>
            <a:ext cx="5206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The BIG Debate!</a:t>
            </a:r>
          </a:p>
        </p:txBody>
      </p:sp>
      <p:sp>
        <p:nvSpPr>
          <p:cNvPr id="48133" name="TextBox 1">
            <a:extLst>
              <a:ext uri="{FF2B5EF4-FFF2-40B4-BE49-F238E27FC236}">
                <a16:creationId xmlns:a16="http://schemas.microsoft.com/office/drawing/2014/main" id="{3D855029-0D46-4907-A175-DC848F853A48}"/>
              </a:ext>
            </a:extLst>
          </p:cNvPr>
          <p:cNvSpPr txBox="1">
            <a:spLocks noChangeArrowheads="1"/>
          </p:cNvSpPr>
          <p:nvPr/>
        </p:nvSpPr>
        <p:spPr bwMode="auto">
          <a:xfrm>
            <a:off x="1233874" y="3241367"/>
            <a:ext cx="65484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3000" b="1" dirty="0"/>
              <a:t>Is it a positive or negative platform for the hospitality industry?</a:t>
            </a:r>
          </a:p>
        </p:txBody>
      </p:sp>
      <p:pic>
        <p:nvPicPr>
          <p:cNvPr id="48134" name="Picture 2">
            <a:extLst>
              <a:ext uri="{FF2B5EF4-FFF2-40B4-BE49-F238E27FC236}">
                <a16:creationId xmlns:a16="http://schemas.microsoft.com/office/drawing/2014/main" id="{A9592785-036B-475F-AA5A-2A0858A9F3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2256" y="260648"/>
            <a:ext cx="5715000"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E2C81A30-605B-4219-B589-9766E71EC18D}"/>
              </a:ext>
            </a:extLst>
          </p:cNvPr>
          <p:cNvPicPr>
            <a:picLocks noChangeAspect="1"/>
          </p:cNvPicPr>
          <p:nvPr/>
        </p:nvPicPr>
        <p:blipFill>
          <a:blip r:embed="rId4"/>
          <a:stretch>
            <a:fillRect/>
          </a:stretch>
        </p:blipFill>
        <p:spPr>
          <a:xfrm>
            <a:off x="217884" y="122562"/>
            <a:ext cx="2507346" cy="1529481"/>
          </a:xfrm>
          <a:prstGeom prst="rect">
            <a:avLst/>
          </a:prstGeom>
        </p:spPr>
      </p:pic>
    </p:spTree>
    <p:extLst>
      <p:ext uri="{BB962C8B-B14F-4D97-AF65-F5344CB8AC3E}">
        <p14:creationId xmlns:p14="http://schemas.microsoft.com/office/powerpoint/2010/main" val="34213261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Box 6">
            <a:extLst>
              <a:ext uri="{FF2B5EF4-FFF2-40B4-BE49-F238E27FC236}">
                <a16:creationId xmlns:a16="http://schemas.microsoft.com/office/drawing/2014/main" id="{A9B5FA76-6A75-4B36-B518-A2D645050F3F}"/>
              </a:ext>
            </a:extLst>
          </p:cNvPr>
          <p:cNvSpPr txBox="1">
            <a:spLocks noChangeArrowheads="1"/>
          </p:cNvSpPr>
          <p:nvPr/>
        </p:nvSpPr>
        <p:spPr bwMode="auto">
          <a:xfrm>
            <a:off x="0"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TripAdvisor and its impact on hotel industry</a:t>
            </a:r>
          </a:p>
        </p:txBody>
      </p:sp>
      <p:pic>
        <p:nvPicPr>
          <p:cNvPr id="3" name="Online Media 2">
            <a:hlinkClick r:id="" action="ppaction://media"/>
            <a:extLst>
              <a:ext uri="{FF2B5EF4-FFF2-40B4-BE49-F238E27FC236}">
                <a16:creationId xmlns:a16="http://schemas.microsoft.com/office/drawing/2014/main" id="{58AFC796-2145-4388-BCCB-61B8CD41972A}"/>
              </a:ext>
            </a:extLst>
          </p:cNvPr>
          <p:cNvPicPr>
            <a:picLocks noRot="1" noChangeAspect="1"/>
          </p:cNvPicPr>
          <p:nvPr>
            <a:videoFile r:link="rId1"/>
          </p:nvPr>
        </p:nvPicPr>
        <p:blipFill>
          <a:blip r:embed="rId3"/>
          <a:stretch>
            <a:fillRect/>
          </a:stretch>
        </p:blipFill>
        <p:spPr>
          <a:xfrm>
            <a:off x="603559" y="1196752"/>
            <a:ext cx="7568841" cy="4257473"/>
          </a:xfrm>
          <a:prstGeom prst="rect">
            <a:avLst/>
          </a:prstGeom>
        </p:spPr>
      </p:pic>
    </p:spTree>
    <p:extLst>
      <p:ext uri="{BB962C8B-B14F-4D97-AF65-F5344CB8AC3E}">
        <p14:creationId xmlns:p14="http://schemas.microsoft.com/office/powerpoint/2010/main" val="3692684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Box 6">
            <a:extLst>
              <a:ext uri="{FF2B5EF4-FFF2-40B4-BE49-F238E27FC236}">
                <a16:creationId xmlns:a16="http://schemas.microsoft.com/office/drawing/2014/main" id="{2658C030-8DD4-4168-8C71-E884B2DAE896}"/>
              </a:ext>
            </a:extLst>
          </p:cNvPr>
          <p:cNvSpPr txBox="1">
            <a:spLocks noChangeArrowheads="1"/>
          </p:cNvSpPr>
          <p:nvPr/>
        </p:nvSpPr>
        <p:spPr bwMode="auto">
          <a:xfrm>
            <a:off x="144105" y="260648"/>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Which? - TripAdvisor and fake reviews</a:t>
            </a:r>
          </a:p>
        </p:txBody>
      </p:sp>
      <p:pic>
        <p:nvPicPr>
          <p:cNvPr id="3" name="Online Media 2">
            <a:hlinkClick r:id="" action="ppaction://media"/>
            <a:extLst>
              <a:ext uri="{FF2B5EF4-FFF2-40B4-BE49-F238E27FC236}">
                <a16:creationId xmlns:a16="http://schemas.microsoft.com/office/drawing/2014/main" id="{8C0FF969-4CC4-4678-A53C-B28783F727D8}"/>
              </a:ext>
            </a:extLst>
          </p:cNvPr>
          <p:cNvPicPr>
            <a:picLocks noRot="1" noChangeAspect="1"/>
          </p:cNvPicPr>
          <p:nvPr>
            <a:videoFile r:link="rId1"/>
          </p:nvPr>
        </p:nvPicPr>
        <p:blipFill>
          <a:blip r:embed="rId3"/>
          <a:stretch>
            <a:fillRect/>
          </a:stretch>
        </p:blipFill>
        <p:spPr>
          <a:xfrm>
            <a:off x="827584" y="1322766"/>
            <a:ext cx="7488832" cy="4212468"/>
          </a:xfrm>
          <a:prstGeom prst="rect">
            <a:avLst/>
          </a:prstGeom>
        </p:spPr>
      </p:pic>
    </p:spTree>
    <p:extLst>
      <p:ext uri="{BB962C8B-B14F-4D97-AF65-F5344CB8AC3E}">
        <p14:creationId xmlns:p14="http://schemas.microsoft.com/office/powerpoint/2010/main" val="11705380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TextBox 6">
            <a:extLst>
              <a:ext uri="{FF2B5EF4-FFF2-40B4-BE49-F238E27FC236}">
                <a16:creationId xmlns:a16="http://schemas.microsoft.com/office/drawing/2014/main" id="{66B877D8-F4F3-4707-B493-6AA56590EE37}"/>
              </a:ext>
            </a:extLst>
          </p:cNvPr>
          <p:cNvSpPr txBox="1">
            <a:spLocks noChangeArrowheads="1"/>
          </p:cNvSpPr>
          <p:nvPr/>
        </p:nvSpPr>
        <p:spPr bwMode="auto">
          <a:xfrm>
            <a:off x="118815" y="116632"/>
            <a:ext cx="520660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100" b="1" dirty="0"/>
              <a:t>Good Morning Britain – Number 1 in London?</a:t>
            </a:r>
          </a:p>
        </p:txBody>
      </p:sp>
      <p:pic>
        <p:nvPicPr>
          <p:cNvPr id="2" name="Online Media 1">
            <a:hlinkClick r:id="" action="ppaction://media"/>
            <a:extLst>
              <a:ext uri="{FF2B5EF4-FFF2-40B4-BE49-F238E27FC236}">
                <a16:creationId xmlns:a16="http://schemas.microsoft.com/office/drawing/2014/main" id="{D569A426-C7A3-444F-9CED-435E9AA47EB1}"/>
              </a:ext>
            </a:extLst>
          </p:cNvPr>
          <p:cNvPicPr>
            <a:picLocks noRot="1" noChangeAspect="1"/>
          </p:cNvPicPr>
          <p:nvPr>
            <a:videoFile r:link="rId1"/>
          </p:nvPr>
        </p:nvPicPr>
        <p:blipFill>
          <a:blip r:embed="rId3"/>
          <a:stretch>
            <a:fillRect/>
          </a:stretch>
        </p:blipFill>
        <p:spPr>
          <a:xfrm>
            <a:off x="539552" y="1160748"/>
            <a:ext cx="7632848" cy="4293477"/>
          </a:xfrm>
          <a:prstGeom prst="rect">
            <a:avLst/>
          </a:prstGeom>
        </p:spPr>
      </p:pic>
    </p:spTree>
    <p:extLst>
      <p:ext uri="{BB962C8B-B14F-4D97-AF65-F5344CB8AC3E}">
        <p14:creationId xmlns:p14="http://schemas.microsoft.com/office/powerpoint/2010/main" val="314430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TextBox 6">
            <a:extLst>
              <a:ext uri="{FF2B5EF4-FFF2-40B4-BE49-F238E27FC236}">
                <a16:creationId xmlns:a16="http://schemas.microsoft.com/office/drawing/2014/main" id="{24F74738-5538-48B1-84EF-DF020EFC58F8}"/>
              </a:ext>
            </a:extLst>
          </p:cNvPr>
          <p:cNvSpPr txBox="1">
            <a:spLocks noChangeArrowheads="1"/>
          </p:cNvSpPr>
          <p:nvPr/>
        </p:nvSpPr>
        <p:spPr bwMode="auto">
          <a:xfrm>
            <a:off x="119063"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BBC News - The impact of negative reviews</a:t>
            </a:r>
          </a:p>
        </p:txBody>
      </p:sp>
      <p:pic>
        <p:nvPicPr>
          <p:cNvPr id="3" name="Online Media 2">
            <a:hlinkClick r:id="" action="ppaction://media"/>
            <a:extLst>
              <a:ext uri="{FF2B5EF4-FFF2-40B4-BE49-F238E27FC236}">
                <a16:creationId xmlns:a16="http://schemas.microsoft.com/office/drawing/2014/main" id="{D15B6ADA-D6CA-4467-AE23-7FDC3B696992}"/>
              </a:ext>
            </a:extLst>
          </p:cNvPr>
          <p:cNvPicPr>
            <a:picLocks noRot="1" noChangeAspect="1"/>
          </p:cNvPicPr>
          <p:nvPr>
            <a:videoFile r:link="rId1"/>
          </p:nvPr>
        </p:nvPicPr>
        <p:blipFill>
          <a:blip r:embed="rId3"/>
          <a:stretch>
            <a:fillRect/>
          </a:stretch>
        </p:blipFill>
        <p:spPr>
          <a:xfrm>
            <a:off x="539552" y="908720"/>
            <a:ext cx="7752861" cy="4360985"/>
          </a:xfrm>
          <a:prstGeom prst="rect">
            <a:avLst/>
          </a:prstGeom>
        </p:spPr>
      </p:pic>
    </p:spTree>
    <p:extLst>
      <p:ext uri="{BB962C8B-B14F-4D97-AF65-F5344CB8AC3E}">
        <p14:creationId xmlns:p14="http://schemas.microsoft.com/office/powerpoint/2010/main" val="25660757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87352-6C75-4D14-8CC6-6B011A53216C}"/>
              </a:ext>
            </a:extLst>
          </p:cNvPr>
          <p:cNvSpPr>
            <a:spLocks noGrp="1"/>
          </p:cNvSpPr>
          <p:nvPr>
            <p:ph type="title"/>
          </p:nvPr>
        </p:nvSpPr>
        <p:spPr>
          <a:xfrm>
            <a:off x="323528" y="197767"/>
            <a:ext cx="8229600" cy="1143000"/>
          </a:xfrm>
        </p:spPr>
        <p:txBody>
          <a:bodyPr>
            <a:normAutofit/>
          </a:bodyPr>
          <a:lstStyle/>
          <a:p>
            <a:pPr algn="l"/>
            <a:r>
              <a:rPr lang="en-GB" sz="3200" dirty="0"/>
              <a:t>Modern times demand change</a:t>
            </a:r>
          </a:p>
        </p:txBody>
      </p:sp>
      <p:sp>
        <p:nvSpPr>
          <p:cNvPr id="3" name="Content Placeholder 2">
            <a:extLst>
              <a:ext uri="{FF2B5EF4-FFF2-40B4-BE49-F238E27FC236}">
                <a16:creationId xmlns:a16="http://schemas.microsoft.com/office/drawing/2014/main" id="{D114670E-7127-4877-912B-BF41EAF56FDD}"/>
              </a:ext>
            </a:extLst>
          </p:cNvPr>
          <p:cNvSpPr>
            <a:spLocks noGrp="1"/>
          </p:cNvSpPr>
          <p:nvPr>
            <p:ph idx="1"/>
          </p:nvPr>
        </p:nvSpPr>
        <p:spPr>
          <a:xfrm>
            <a:off x="572260" y="1196752"/>
            <a:ext cx="8229600" cy="4680520"/>
          </a:xfrm>
        </p:spPr>
        <p:txBody>
          <a:bodyPr>
            <a:normAutofit fontScale="55000" lnSpcReduction="20000"/>
          </a:bodyPr>
          <a:lstStyle/>
          <a:p>
            <a:pPr>
              <a:lnSpc>
                <a:spcPct val="120000"/>
              </a:lnSpc>
            </a:pPr>
            <a:r>
              <a:rPr lang="en-GB" dirty="0"/>
              <a:t>It’s difficult to </a:t>
            </a:r>
            <a:r>
              <a:rPr lang="en-GB" b="1" dirty="0"/>
              <a:t>maintain a consistent roll-call of criteria</a:t>
            </a:r>
            <a:r>
              <a:rPr lang="en-GB" dirty="0"/>
              <a:t>, as modern demands change. For example, Wi-Fi in the room is a relatively recent expectation and what we expect as standard has changed over the years, so what constitutes luxury now has altered accordingly. </a:t>
            </a:r>
          </a:p>
          <a:p>
            <a:pPr>
              <a:lnSpc>
                <a:spcPct val="120000"/>
              </a:lnSpc>
            </a:pPr>
            <a:r>
              <a:rPr lang="en-GB" dirty="0"/>
              <a:t>When Savoy Hotel in London opened 1889 it was boasting about features such as electric lifts, “speaking tubes” to link each floor, and fully plumbed bathrooms.</a:t>
            </a:r>
          </a:p>
          <a:p>
            <a:pPr>
              <a:lnSpc>
                <a:spcPct val="120000"/>
              </a:lnSpc>
            </a:pPr>
            <a:r>
              <a:rPr lang="en-GB" dirty="0"/>
              <a:t>Now though, in the era of Internet, </a:t>
            </a:r>
            <a:r>
              <a:rPr lang="en-GB" b="1" dirty="0"/>
              <a:t>crowd sourcing </a:t>
            </a:r>
            <a:r>
              <a:rPr lang="en-GB" dirty="0"/>
              <a:t>is often the most reliable way to judge somewhere. When hundreds of people on sites like TripAdvisor say a place is overpriced and terrible then it doesn’t matter what the official book says.</a:t>
            </a:r>
          </a:p>
          <a:p>
            <a:pPr>
              <a:lnSpc>
                <a:spcPct val="120000"/>
              </a:lnSpc>
            </a:pPr>
            <a:r>
              <a:rPr lang="en-GB" dirty="0"/>
              <a:t> And if a one-star hotel gets nothing but praise from 90% of the people commenting? There’s your consensus of rating right there.</a:t>
            </a:r>
          </a:p>
          <a:p>
            <a:pPr algn="r"/>
            <a:r>
              <a:rPr lang="en-GB" dirty="0"/>
              <a:t>(World Hotel Rating, 2020)</a:t>
            </a:r>
          </a:p>
        </p:txBody>
      </p:sp>
    </p:spTree>
    <p:extLst>
      <p:ext uri="{BB962C8B-B14F-4D97-AF65-F5344CB8AC3E}">
        <p14:creationId xmlns:p14="http://schemas.microsoft.com/office/powerpoint/2010/main" val="36863032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4">
            <a:extLst>
              <a:ext uri="{FF2B5EF4-FFF2-40B4-BE49-F238E27FC236}">
                <a16:creationId xmlns:a16="http://schemas.microsoft.com/office/drawing/2014/main" id="{49AB15DC-13CE-48FC-8E7D-47FD25123E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71295"/>
            <a:ext cx="1401366" cy="46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TextBox 6">
            <a:extLst>
              <a:ext uri="{FF2B5EF4-FFF2-40B4-BE49-F238E27FC236}">
                <a16:creationId xmlns:a16="http://schemas.microsoft.com/office/drawing/2014/main" id="{5147FECE-190E-46E8-A124-1B392536448D}"/>
              </a:ext>
            </a:extLst>
          </p:cNvPr>
          <p:cNvSpPr txBox="1">
            <a:spLocks noChangeArrowheads="1"/>
          </p:cNvSpPr>
          <p:nvPr/>
        </p:nvSpPr>
        <p:spPr bwMode="auto">
          <a:xfrm>
            <a:off x="3759388" y="227768"/>
            <a:ext cx="5206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Reference List</a:t>
            </a:r>
          </a:p>
        </p:txBody>
      </p:sp>
      <p:sp>
        <p:nvSpPr>
          <p:cNvPr id="66565" name="Rectangle 1">
            <a:extLst>
              <a:ext uri="{FF2B5EF4-FFF2-40B4-BE49-F238E27FC236}">
                <a16:creationId xmlns:a16="http://schemas.microsoft.com/office/drawing/2014/main" id="{092C502F-25A2-4A9F-BD42-1D571A2497C4}"/>
              </a:ext>
            </a:extLst>
          </p:cNvPr>
          <p:cNvSpPr>
            <a:spLocks noChangeArrowheads="1"/>
          </p:cNvSpPr>
          <p:nvPr/>
        </p:nvSpPr>
        <p:spPr bwMode="auto">
          <a:xfrm>
            <a:off x="426244" y="4696958"/>
            <a:ext cx="848915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350" dirty="0"/>
              <a:t>World Tourism Organization (2015), </a:t>
            </a:r>
            <a:r>
              <a:rPr lang="en-US" altLang="en-US" sz="1350" i="1" dirty="0"/>
              <a:t>Hotel Classification Systems: Recurrence of criteria in 4 and 5 stars hotels</a:t>
            </a:r>
            <a:r>
              <a:rPr lang="en-US" altLang="en-US" sz="1350" dirty="0"/>
              <a:t>, </a:t>
            </a:r>
          </a:p>
          <a:p>
            <a:pPr algn="just"/>
            <a:r>
              <a:rPr lang="en-US" altLang="en-US" sz="1350" dirty="0"/>
              <a:t>UNWTO, Madrid. </a:t>
            </a:r>
          </a:p>
        </p:txBody>
      </p:sp>
      <p:sp>
        <p:nvSpPr>
          <p:cNvPr id="66566" name="Rectangle 2">
            <a:extLst>
              <a:ext uri="{FF2B5EF4-FFF2-40B4-BE49-F238E27FC236}">
                <a16:creationId xmlns:a16="http://schemas.microsoft.com/office/drawing/2014/main" id="{F1FCA91D-79EF-4141-A9E2-FEC3AB0EFBAC}"/>
              </a:ext>
            </a:extLst>
          </p:cNvPr>
          <p:cNvSpPr>
            <a:spLocks noChangeArrowheads="1"/>
          </p:cNvSpPr>
          <p:nvPr/>
        </p:nvSpPr>
        <p:spPr bwMode="auto">
          <a:xfrm>
            <a:off x="386953" y="1155602"/>
            <a:ext cx="837009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Automobile Association Developments Ltd (2020). </a:t>
            </a:r>
            <a:r>
              <a:rPr lang="en-GB" altLang="en-US" sz="1350" i="1" dirty="0">
                <a:solidFill>
                  <a:srgbClr val="000000"/>
                </a:solidFill>
                <a:latin typeface="Open Sans"/>
              </a:rPr>
              <a:t>Ratings and awards – stars, rosettes and pennants</a:t>
            </a:r>
            <a:r>
              <a:rPr lang="en-GB" altLang="en-US" sz="1350" dirty="0">
                <a:solidFill>
                  <a:srgbClr val="000000"/>
                </a:solidFill>
                <a:latin typeface="Open Sans"/>
              </a:rPr>
              <a:t>. [online] Theaa.com. Available at: https://www.theaa.com/hotel-services/ratings-and-awards [Accessed 11 Feb. 2020].</a:t>
            </a:r>
            <a:endParaRPr lang="en-US" altLang="en-US" sz="1350" dirty="0"/>
          </a:p>
        </p:txBody>
      </p:sp>
      <p:sp>
        <p:nvSpPr>
          <p:cNvPr id="66567" name="Rectangle 3">
            <a:extLst>
              <a:ext uri="{FF2B5EF4-FFF2-40B4-BE49-F238E27FC236}">
                <a16:creationId xmlns:a16="http://schemas.microsoft.com/office/drawing/2014/main" id="{FEE93BBF-7659-48B8-BE0C-CCF745998D56}"/>
              </a:ext>
            </a:extLst>
          </p:cNvPr>
          <p:cNvSpPr>
            <a:spLocks noChangeArrowheads="1"/>
          </p:cNvSpPr>
          <p:nvPr/>
        </p:nvSpPr>
        <p:spPr bwMode="auto">
          <a:xfrm>
            <a:off x="386953" y="3925290"/>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Which? Travel (2020). </a:t>
            </a:r>
            <a:r>
              <a:rPr lang="en-GB" altLang="en-US" sz="1350" i="1" dirty="0">
                <a:solidFill>
                  <a:srgbClr val="000000"/>
                </a:solidFill>
                <a:latin typeface="Open Sans"/>
              </a:rPr>
              <a:t>Hotel Star Ratings Explained</a:t>
            </a:r>
            <a:r>
              <a:rPr lang="en-GB" altLang="en-US" sz="1350" dirty="0">
                <a:solidFill>
                  <a:srgbClr val="000000"/>
                </a:solidFill>
                <a:latin typeface="Open Sans"/>
              </a:rPr>
              <a:t>. [online] Which?. Available at: https://www.which.co.uk/reviews/uk-hotel-chains/article/hotel-star-ratings-explained [Accessed 11 Feb. 2020].</a:t>
            </a:r>
            <a:endParaRPr lang="en-US" altLang="en-US" sz="1350" dirty="0"/>
          </a:p>
        </p:txBody>
      </p:sp>
      <p:sp>
        <p:nvSpPr>
          <p:cNvPr id="66568" name="Rectangle 4">
            <a:extLst>
              <a:ext uri="{FF2B5EF4-FFF2-40B4-BE49-F238E27FC236}">
                <a16:creationId xmlns:a16="http://schemas.microsoft.com/office/drawing/2014/main" id="{4D9D82AE-67ED-4A84-8079-BC5E5F8B7E02}"/>
              </a:ext>
            </a:extLst>
          </p:cNvPr>
          <p:cNvSpPr>
            <a:spLocks noChangeArrowheads="1"/>
          </p:cNvSpPr>
          <p:nvPr/>
        </p:nvSpPr>
        <p:spPr bwMode="auto">
          <a:xfrm>
            <a:off x="386953" y="1720990"/>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err="1">
                <a:solidFill>
                  <a:srgbClr val="000000"/>
                </a:solidFill>
                <a:latin typeface="Open Sans"/>
              </a:rPr>
              <a:t>Hotelstars</a:t>
            </a:r>
            <a:r>
              <a:rPr lang="en-GB" altLang="en-US" sz="1350" dirty="0">
                <a:solidFill>
                  <a:srgbClr val="000000"/>
                </a:solidFill>
                <a:latin typeface="Open Sans"/>
              </a:rPr>
              <a:t> Union (2015). </a:t>
            </a:r>
            <a:r>
              <a:rPr lang="en-GB" altLang="en-US" sz="1350" i="1" dirty="0" err="1">
                <a:solidFill>
                  <a:srgbClr val="000000"/>
                </a:solidFill>
                <a:latin typeface="Open Sans"/>
              </a:rPr>
              <a:t>Hotelstars</a:t>
            </a:r>
            <a:r>
              <a:rPr lang="en-GB" altLang="en-US" sz="1350" i="1" dirty="0">
                <a:solidFill>
                  <a:srgbClr val="000000"/>
                </a:solidFill>
                <a:latin typeface="Open Sans"/>
              </a:rPr>
              <a:t> Criteria 2015 – 2020</a:t>
            </a:r>
            <a:r>
              <a:rPr lang="en-GB" altLang="en-US" sz="1350" dirty="0">
                <a:solidFill>
                  <a:srgbClr val="000000"/>
                </a:solidFill>
                <a:latin typeface="Open Sans"/>
              </a:rPr>
              <a:t>. [online] Hotelstars.eu. Available at: https://www.hotelstars.eu/fileadmin/Dateien/AUSTRIA/Criteria-Austrian-Hotelclassification-2015-2020.pdf [Accessed 11 Feb. 2020].</a:t>
            </a:r>
            <a:endParaRPr lang="en-US" altLang="en-US" sz="1350" dirty="0"/>
          </a:p>
        </p:txBody>
      </p:sp>
      <p:sp>
        <p:nvSpPr>
          <p:cNvPr id="66569" name="Rectangle 5">
            <a:extLst>
              <a:ext uri="{FF2B5EF4-FFF2-40B4-BE49-F238E27FC236}">
                <a16:creationId xmlns:a16="http://schemas.microsoft.com/office/drawing/2014/main" id="{279C5427-BF17-47A5-A15A-739EA35716CC}"/>
              </a:ext>
            </a:extLst>
          </p:cNvPr>
          <p:cNvSpPr>
            <a:spLocks noChangeArrowheads="1"/>
          </p:cNvSpPr>
          <p:nvPr/>
        </p:nvSpPr>
        <p:spPr bwMode="auto">
          <a:xfrm>
            <a:off x="426244" y="3209709"/>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Lake, E. (2019). </a:t>
            </a:r>
            <a:r>
              <a:rPr lang="en-GB" altLang="en-US" sz="1350" i="1" dirty="0">
                <a:solidFill>
                  <a:srgbClr val="000000"/>
                </a:solidFill>
                <a:latin typeface="Open Sans"/>
              </a:rPr>
              <a:t>TripAdvisor buys </a:t>
            </a:r>
            <a:r>
              <a:rPr lang="en-GB" altLang="en-US" sz="1350" i="1" dirty="0" err="1">
                <a:solidFill>
                  <a:srgbClr val="000000"/>
                </a:solidFill>
                <a:latin typeface="Open Sans"/>
              </a:rPr>
              <a:t>Bookatable</a:t>
            </a:r>
            <a:r>
              <a:rPr lang="en-GB" altLang="en-US" sz="1350" i="1" dirty="0">
                <a:solidFill>
                  <a:srgbClr val="000000"/>
                </a:solidFill>
                <a:latin typeface="Open Sans"/>
              </a:rPr>
              <a:t> by Michelin in deal that will see it flag stars, Bib Gourmands and Plates</a:t>
            </a:r>
            <a:r>
              <a:rPr lang="en-GB" altLang="en-US" sz="1350" dirty="0">
                <a:solidFill>
                  <a:srgbClr val="000000"/>
                </a:solidFill>
                <a:latin typeface="Open Sans"/>
              </a:rPr>
              <a:t>. [online] The Caterer. Available at: https://www.thecaterer.com/news/tripadvisor-buys-bookatable-michelin [Accessed 11 Feb. 2020].</a:t>
            </a:r>
            <a:endParaRPr lang="en-US" altLang="en-US" sz="1350" dirty="0"/>
          </a:p>
        </p:txBody>
      </p:sp>
      <p:sp>
        <p:nvSpPr>
          <p:cNvPr id="66570" name="Rectangle 6">
            <a:extLst>
              <a:ext uri="{FF2B5EF4-FFF2-40B4-BE49-F238E27FC236}">
                <a16:creationId xmlns:a16="http://schemas.microsoft.com/office/drawing/2014/main" id="{AE11ED1B-DC7E-4E21-8117-D8E864A5EF26}"/>
              </a:ext>
            </a:extLst>
          </p:cNvPr>
          <p:cNvSpPr>
            <a:spLocks noChangeArrowheads="1"/>
          </p:cNvSpPr>
          <p:nvPr/>
        </p:nvSpPr>
        <p:spPr bwMode="auto">
          <a:xfrm>
            <a:off x="426244" y="2436571"/>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Kester, F. (2019). </a:t>
            </a:r>
            <a:r>
              <a:rPr lang="en-GB" altLang="en-US" sz="1350" i="1" dirty="0">
                <a:solidFill>
                  <a:srgbClr val="000000"/>
                </a:solidFill>
                <a:latin typeface="Open Sans"/>
              </a:rPr>
              <a:t>What Makes A Forbes Travel Guide Five-Star?</a:t>
            </a:r>
            <a:r>
              <a:rPr lang="en-GB" altLang="en-US" sz="1350" dirty="0">
                <a:solidFill>
                  <a:srgbClr val="000000"/>
                </a:solidFill>
                <a:latin typeface="Open Sans"/>
              </a:rPr>
              <a:t>. [online] Forbes Travel Guide Stories. Available at: https://stories.forbestravelguide.com/what-makes-a-forbes-travel-guide-five-star [Accessed 11 Feb. 2020].</a:t>
            </a:r>
            <a:endParaRPr lang="en-US" altLang="en-US" sz="1350" dirty="0"/>
          </a:p>
        </p:txBody>
      </p:sp>
      <p:sp>
        <p:nvSpPr>
          <p:cNvPr id="2" name="Rectangle 1">
            <a:extLst>
              <a:ext uri="{FF2B5EF4-FFF2-40B4-BE49-F238E27FC236}">
                <a16:creationId xmlns:a16="http://schemas.microsoft.com/office/drawing/2014/main" id="{3274BB30-6DB1-442B-8BE8-FF0B63F1A77C}"/>
              </a:ext>
            </a:extLst>
          </p:cNvPr>
          <p:cNvSpPr/>
          <p:nvPr/>
        </p:nvSpPr>
        <p:spPr>
          <a:xfrm>
            <a:off x="426244" y="5229586"/>
            <a:ext cx="7746156" cy="461665"/>
          </a:xfrm>
          <a:prstGeom prst="rect">
            <a:avLst/>
          </a:prstGeom>
        </p:spPr>
        <p:txBody>
          <a:bodyPr wrap="square">
            <a:spAutoFit/>
          </a:bodyPr>
          <a:lstStyle/>
          <a:p>
            <a:r>
              <a:rPr lang="en-GB" sz="1200" dirty="0"/>
              <a:t>World Hotel Rating. 2020. </a:t>
            </a:r>
            <a:r>
              <a:rPr lang="en-GB" sz="1200" i="1" dirty="0"/>
              <a:t>World Hotel Rating</a:t>
            </a:r>
            <a:r>
              <a:rPr lang="en-GB" sz="1200" dirty="0"/>
              <a:t>. [online] Available at:  https://www.worldhotelrating.com [Accessed 2 November 2020].</a:t>
            </a: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4129E1942A84CA5D85470FB25F56B" ma:contentTypeVersion="4" ma:contentTypeDescription="Create a new document." ma:contentTypeScope="" ma:versionID="27a9905e4b6528ca8d0844120f09af53">
  <xsd:schema xmlns:xsd="http://www.w3.org/2001/XMLSchema" xmlns:xs="http://www.w3.org/2001/XMLSchema" xmlns:p="http://schemas.microsoft.com/office/2006/metadata/properties" xmlns:ns2="d0c16ae7-32b4-4740-b0a7-dfd26a9ffd57" targetNamespace="http://schemas.microsoft.com/office/2006/metadata/properties" ma:root="true" ma:fieldsID="0775bea60b7b898ec0c34674b7639abc" ns2:_="">
    <xsd:import namespace="d0c16ae7-32b4-4740-b0a7-dfd26a9ffd5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c16ae7-32b4-4740-b0a7-dfd26a9ffd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3E74BF-3F44-4311-BCF5-C3D1825EFF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c16ae7-32b4-4740-b0a7-dfd26a9ffd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5141</Words>
  <Application>Microsoft Office PowerPoint</Application>
  <PresentationFormat>On-screen Show (4:3)</PresentationFormat>
  <Paragraphs>346</Paragraphs>
  <Slides>59</Slides>
  <Notes>10</Notes>
  <HiddenSlides>0</HiddenSlides>
  <MMClips>7</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20140311PresentationUWTSDTemplate</vt:lpstr>
      <vt:lpstr>Hotel Grading Systems</vt:lpstr>
      <vt:lpstr>Hospitality</vt:lpstr>
      <vt:lpstr>PowerPoint Presentation</vt:lpstr>
      <vt:lpstr>PowerPoint Presentation</vt:lpstr>
      <vt:lpstr>Maintain standards</vt:lpstr>
      <vt:lpstr>Generic Hotel Categories</vt:lpstr>
      <vt:lpstr>International Categories</vt:lpstr>
      <vt:lpstr>Hospitality and Guest Services</vt:lpstr>
      <vt:lpstr>United Kingdom</vt:lpstr>
      <vt:lpstr>PowerPoint Presentation</vt:lpstr>
      <vt:lpstr>PowerPoint Presentation</vt:lpstr>
      <vt:lpstr>PowerPoint Presentation</vt:lpstr>
      <vt:lpstr>PowerPoint Presentation</vt:lpstr>
      <vt:lpstr>PowerPoint Presentation</vt:lpstr>
      <vt:lpstr>PowerPoint Presentation</vt:lpstr>
      <vt:lpstr>AA - Assessing guest accommodation </vt:lpstr>
      <vt:lpstr>AA - Assessing self-catering and serviced accommodation </vt:lpstr>
      <vt:lpstr>PowerPoint Presentation</vt:lpstr>
      <vt:lpstr>AA Rosette Award</vt:lpstr>
      <vt:lpstr>AA Rosette Award</vt:lpstr>
      <vt:lpstr>PowerPoint Presentation</vt:lpstr>
      <vt:lpstr>Hospitality Awards</vt:lpstr>
      <vt:lpstr>AA Inspections</vt:lpstr>
      <vt:lpstr>PowerPoint Presentation</vt:lpstr>
      <vt:lpstr>PowerPoint Presentation</vt:lpstr>
      <vt:lpstr>Australia</vt:lpstr>
      <vt:lpstr>   AMERICAN          AAA Diamond Ratings</vt:lpstr>
      <vt:lpstr>Hotels – Diamond Ratings</vt:lpstr>
      <vt:lpstr>Restaurants </vt:lpstr>
      <vt:lpstr>Restaurants Diamond Ratings</vt:lpstr>
      <vt:lpstr>PowerPoint Presentation</vt:lpstr>
      <vt:lpstr>More than five stars? </vt:lpstr>
      <vt:lpstr>PowerPoint Presentation</vt:lpstr>
      <vt:lpstr>PowerPoint Presentation</vt:lpstr>
      <vt:lpstr>Michelin Stars</vt:lpstr>
      <vt:lpstr>Michelin Star System </vt:lpstr>
      <vt:lpstr>PowerPoint Presentation</vt:lpstr>
      <vt:lpstr>Impact</vt:lpstr>
      <vt:lpstr>Forbes Travel Guide Global Star Rating Awards</vt:lpstr>
      <vt:lpstr>Forbes Travel Reviews</vt:lpstr>
      <vt:lpstr>PowerPoint Presentation</vt:lpstr>
      <vt:lpstr>PowerPoint Presentation</vt:lpstr>
      <vt:lpstr>PowerPoint Presentation</vt:lpstr>
      <vt:lpstr>PowerPoint Presentation</vt:lpstr>
      <vt:lpstr>Forbes Recommended</vt:lpstr>
      <vt:lpstr>Forbes 4 Star</vt:lpstr>
      <vt:lpstr>Forbes 5 Star</vt:lpstr>
      <vt:lpstr>Forbes Recommended Restaurants</vt:lpstr>
      <vt:lpstr>Forbes 4 Star restaurants</vt:lpstr>
      <vt:lpstr>Forbes 5 Star Restaurants</vt:lpstr>
      <vt:lpstr>Global rating system?</vt:lpstr>
      <vt:lpstr>PowerPoint Presentation</vt:lpstr>
      <vt:lpstr>PowerPoint Presentation</vt:lpstr>
      <vt:lpstr>PowerPoint Presentation</vt:lpstr>
      <vt:lpstr>PowerPoint Presentation</vt:lpstr>
      <vt:lpstr>PowerPoint Presentation</vt:lpstr>
      <vt:lpstr>PowerPoint Presentation</vt:lpstr>
      <vt:lpstr>Modern times demand change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Grading Systems</dc:title>
  <dc:creator>Deborah Jenkins</dc:creator>
  <cp:lastModifiedBy>Deborah Jenkins</cp:lastModifiedBy>
  <cp:revision>3</cp:revision>
  <dcterms:created xsi:type="dcterms:W3CDTF">2021-02-19T22:07:24Z</dcterms:created>
  <dcterms:modified xsi:type="dcterms:W3CDTF">2023-03-13T11:44:52Z</dcterms:modified>
</cp:coreProperties>
</file>