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4" r:id="rId4"/>
    <p:sldId id="259" r:id="rId5"/>
    <p:sldId id="260" r:id="rId6"/>
    <p:sldId id="261" r:id="rId7"/>
    <p:sldId id="262" r:id="rId8"/>
    <p:sldId id="265"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4D58A914-0D21-4491-8855-537230A470BF}"/>
    <pc:docChg chg="modSld">
      <pc:chgData name="Yiying Jiao" userId="dad89eff-c5db-47ef-b2c9-fb1a784356ef" providerId="ADAL" clId="{4D58A914-0D21-4491-8855-537230A470BF}" dt="2025-10-15T09:55:40.551" v="8" actId="20577"/>
      <pc:docMkLst>
        <pc:docMk/>
      </pc:docMkLst>
      <pc:sldChg chg="modSp mod">
        <pc:chgData name="Yiying Jiao" userId="dad89eff-c5db-47ef-b2c9-fb1a784356ef" providerId="ADAL" clId="{4D58A914-0D21-4491-8855-537230A470BF}" dt="2025-10-15T09:55:40.551" v="8" actId="20577"/>
        <pc:sldMkLst>
          <pc:docMk/>
          <pc:sldMk cId="109857222" sldId="257"/>
        </pc:sldMkLst>
        <pc:spChg chg="mod">
          <ac:chgData name="Yiying Jiao" userId="dad89eff-c5db-47ef-b2c9-fb1a784356ef" providerId="ADAL" clId="{4D58A914-0D21-4491-8855-537230A470BF}" dt="2025-10-15T09:55:40.551" v="8" actId="20577"/>
          <ac:spMkLst>
            <pc:docMk/>
            <pc:sldMk cId="109857222" sldId="257"/>
            <ac:spMk id="2" creationId="{00000000-0000-0000-0000-000000000000}"/>
          </ac:spMkLst>
        </pc:spChg>
      </pc:sldChg>
    </pc:docChg>
  </pc:docChgLst>
  <pc:docChgLst>
    <pc:chgData name="Yiying Jiao" userId="dad89eff-c5db-47ef-b2c9-fb1a784356ef" providerId="ADAL" clId="{CB5A0930-E8E3-4A61-AAE7-69DC8CFE06E3}"/>
    <pc:docChg chg="undo custSel addSld delSld modSld">
      <pc:chgData name="Yiying Jiao" userId="dad89eff-c5db-47ef-b2c9-fb1a784356ef" providerId="ADAL" clId="{CB5A0930-E8E3-4A61-AAE7-69DC8CFE06E3}" dt="2023-11-21T10:49:12.894" v="387" actId="6549"/>
      <pc:docMkLst>
        <pc:docMk/>
      </pc:docMkLst>
      <pc:sldChg chg="modSp new del mod">
        <pc:chgData name="Yiying Jiao" userId="dad89eff-c5db-47ef-b2c9-fb1a784356ef" providerId="ADAL" clId="{CB5A0930-E8E3-4A61-AAE7-69DC8CFE06E3}" dt="2023-11-21T10:25:57.998" v="5" actId="47"/>
        <pc:sldMkLst>
          <pc:docMk/>
          <pc:sldMk cId="1724541767" sldId="256"/>
        </pc:sldMkLst>
      </pc:sldChg>
      <pc:sldChg chg="modSp add mod">
        <pc:chgData name="Yiying Jiao" userId="dad89eff-c5db-47ef-b2c9-fb1a784356ef" providerId="ADAL" clId="{CB5A0930-E8E3-4A61-AAE7-69DC8CFE06E3}" dt="2023-11-21T10:29:39.040" v="56" actId="20577"/>
        <pc:sldMkLst>
          <pc:docMk/>
          <pc:sldMk cId="109857222" sldId="257"/>
        </pc:sldMkLst>
      </pc:sldChg>
      <pc:sldChg chg="addSp modSp new mod modAnim">
        <pc:chgData name="Yiying Jiao" userId="dad89eff-c5db-47ef-b2c9-fb1a784356ef" providerId="ADAL" clId="{CB5A0930-E8E3-4A61-AAE7-69DC8CFE06E3}" dt="2023-11-21T10:45:51.109" v="366" actId="6549"/>
        <pc:sldMkLst>
          <pc:docMk/>
          <pc:sldMk cId="3365695944" sldId="258"/>
        </pc:sldMkLst>
      </pc:sldChg>
      <pc:sldChg chg="modSp new mod">
        <pc:chgData name="Yiying Jiao" userId="dad89eff-c5db-47ef-b2c9-fb1a784356ef" providerId="ADAL" clId="{CB5A0930-E8E3-4A61-AAE7-69DC8CFE06E3}" dt="2023-11-21T10:37:51.202" v="248" actId="113"/>
        <pc:sldMkLst>
          <pc:docMk/>
          <pc:sldMk cId="3583052220" sldId="259"/>
        </pc:sldMkLst>
      </pc:sldChg>
      <pc:sldChg chg="modSp new mod">
        <pc:chgData name="Yiying Jiao" userId="dad89eff-c5db-47ef-b2c9-fb1a784356ef" providerId="ADAL" clId="{CB5A0930-E8E3-4A61-AAE7-69DC8CFE06E3}" dt="2023-11-21T10:38:38.802" v="262" actId="20577"/>
        <pc:sldMkLst>
          <pc:docMk/>
          <pc:sldMk cId="1519262553" sldId="260"/>
        </pc:sldMkLst>
      </pc:sldChg>
      <pc:sldChg chg="modSp new mod">
        <pc:chgData name="Yiying Jiao" userId="dad89eff-c5db-47ef-b2c9-fb1a784356ef" providerId="ADAL" clId="{CB5A0930-E8E3-4A61-AAE7-69DC8CFE06E3}" dt="2023-11-21T10:39:30.833" v="282" actId="14100"/>
        <pc:sldMkLst>
          <pc:docMk/>
          <pc:sldMk cId="1703159010" sldId="261"/>
        </pc:sldMkLst>
      </pc:sldChg>
      <pc:sldChg chg="modSp add mod">
        <pc:chgData name="Yiying Jiao" userId="dad89eff-c5db-47ef-b2c9-fb1a784356ef" providerId="ADAL" clId="{CB5A0930-E8E3-4A61-AAE7-69DC8CFE06E3}" dt="2023-11-21T10:39:49.129" v="285" actId="113"/>
        <pc:sldMkLst>
          <pc:docMk/>
          <pc:sldMk cId="861952165" sldId="262"/>
        </pc:sldMkLst>
      </pc:sldChg>
      <pc:sldChg chg="modSp add mod">
        <pc:chgData name="Yiying Jiao" userId="dad89eff-c5db-47ef-b2c9-fb1a784356ef" providerId="ADAL" clId="{CB5A0930-E8E3-4A61-AAE7-69DC8CFE06E3}" dt="2023-11-21T10:49:12.894" v="387" actId="6549"/>
        <pc:sldMkLst>
          <pc:docMk/>
          <pc:sldMk cId="1505788369" sldId="263"/>
        </pc:sldMkLst>
      </pc:sldChg>
      <pc:sldChg chg="modSp new mod">
        <pc:chgData name="Yiying Jiao" userId="dad89eff-c5db-47ef-b2c9-fb1a784356ef" providerId="ADAL" clId="{CB5A0930-E8E3-4A61-AAE7-69DC8CFE06E3}" dt="2023-11-21T10:46:13.924" v="367"/>
        <pc:sldMkLst>
          <pc:docMk/>
          <pc:sldMk cId="1613102875" sldId="264"/>
        </pc:sldMkLst>
      </pc:sldChg>
      <pc:sldChg chg="modSp new mod">
        <pc:chgData name="Yiying Jiao" userId="dad89eff-c5db-47ef-b2c9-fb1a784356ef" providerId="ADAL" clId="{CB5A0930-E8E3-4A61-AAE7-69DC8CFE06E3}" dt="2023-11-21T10:49:04.818" v="386"/>
        <pc:sldMkLst>
          <pc:docMk/>
          <pc:sldMk cId="3205189191"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632641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131107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694381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9A065A-E5B4-4257-8C9B-B822F159450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2054055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9A065A-E5B4-4257-8C9B-B822F159450B}" type="datetimeFigureOut">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4211898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1340618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2543976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1254199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9A065A-E5B4-4257-8C9B-B822F159450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1333793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9A065A-E5B4-4257-8C9B-B822F159450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2059077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3500927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70579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15011298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9397321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4149516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14957728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9A065A-E5B4-4257-8C9B-B822F159450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E141F-A419-45B4-8CE8-5E883E50C7FE}" type="slidenum">
              <a:rPr lang="en-GB" smtClean="0"/>
              <a:t>‹#›</a:t>
            </a:fld>
            <a:endParaRPr lang="en-GB"/>
          </a:p>
        </p:txBody>
      </p:sp>
    </p:spTree>
    <p:extLst>
      <p:ext uri="{BB962C8B-B14F-4D97-AF65-F5344CB8AC3E}">
        <p14:creationId xmlns:p14="http://schemas.microsoft.com/office/powerpoint/2010/main" val="2754796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B9A065A-E5B4-4257-8C9B-B822F159450B}" type="datetimeFigureOut">
              <a:rPr lang="en-GB" smtClean="0"/>
              <a:t>15/10/2025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A8E141F-A419-45B4-8CE8-5E883E50C7FE}" type="slidenum">
              <a:rPr lang="en-GB" smtClean="0"/>
              <a:t>‹#›</a:t>
            </a:fld>
            <a:endParaRPr lang="en-GB"/>
          </a:p>
        </p:txBody>
      </p:sp>
    </p:spTree>
    <p:extLst>
      <p:ext uri="{BB962C8B-B14F-4D97-AF65-F5344CB8AC3E}">
        <p14:creationId xmlns:p14="http://schemas.microsoft.com/office/powerpoint/2010/main" val="159622773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gZ0lbvTsvnI?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uowtsd.sharepoint.com/academic-office/PublishingImages/SitePages/Academic%20Misconduct/Academic%20Misconduct%20Policy.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uowtsd.sharepoint.com/academic-office/PublishingImages/SitePages/Academic%20Misconduct/ai-is-not-a-game-student-game%20(Swansea).pptx"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union.co.uk/academic-misconduct" TargetMode="External"/><Relationship Id="rId2" Type="http://schemas.openxmlformats.org/officeDocument/2006/relationships/hyperlink" Target="https://moodle.uwtsd.ac.uk/course/view.php?id=1122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573249"/>
          </a:xfrm>
        </p:spPr>
        <p:txBody>
          <a:bodyPr/>
          <a:lstStyle/>
          <a:p>
            <a:pPr algn="ctr"/>
            <a:r>
              <a:rPr lang="en-GB" sz="4800" dirty="0">
                <a:cs typeface="Calibri Light"/>
              </a:rPr>
              <a:t>MA Education Studies</a:t>
            </a:r>
            <a:br>
              <a:rPr lang="en-GB" sz="4800">
                <a:cs typeface="Calibri Light"/>
              </a:rPr>
            </a:br>
            <a:r>
              <a:rPr lang="en-GB" sz="4800">
                <a:cs typeface="Calibri Light"/>
              </a:rPr>
              <a:t>ECGE7005P</a:t>
            </a:r>
            <a:endParaRPr lang="en-US" sz="4800" dirty="0"/>
          </a:p>
        </p:txBody>
      </p:sp>
      <p:sp>
        <p:nvSpPr>
          <p:cNvPr id="3" name="Subtitle 2"/>
          <p:cNvSpPr>
            <a:spLocks noGrp="1"/>
          </p:cNvSpPr>
          <p:nvPr>
            <p:ph type="subTitle" idx="1"/>
          </p:nvPr>
        </p:nvSpPr>
        <p:spPr>
          <a:xfrm>
            <a:off x="1524000" y="3183229"/>
            <a:ext cx="9144000" cy="2074571"/>
          </a:xfrm>
        </p:spPr>
        <p:txBody>
          <a:bodyPr vert="horz" lIns="91440" tIns="45720" rIns="91440" bIns="45720" rtlCol="0" anchor="t">
            <a:noAutofit/>
          </a:bodyPr>
          <a:lstStyle/>
          <a:p>
            <a:pPr algn="ctr"/>
            <a:endParaRPr lang="en-GB" sz="2800" dirty="0"/>
          </a:p>
          <a:p>
            <a:pPr algn="ctr"/>
            <a:r>
              <a:rPr lang="en-GB" sz="2800" dirty="0"/>
              <a:t>Academic integrity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07231-5F98-BA0A-E7ED-639908676A15}"/>
              </a:ext>
            </a:extLst>
          </p:cNvPr>
          <p:cNvSpPr>
            <a:spLocks noGrp="1"/>
          </p:cNvSpPr>
          <p:nvPr>
            <p:ph type="title"/>
          </p:nvPr>
        </p:nvSpPr>
        <p:spPr/>
        <p:txBody>
          <a:bodyPr/>
          <a:lstStyle/>
          <a:p>
            <a:r>
              <a:rPr lang="en-GB" dirty="0"/>
              <a:t>Avoiding Academic Misconduct</a:t>
            </a:r>
          </a:p>
        </p:txBody>
      </p:sp>
      <p:sp>
        <p:nvSpPr>
          <p:cNvPr id="3" name="Content Placeholder 2">
            <a:extLst>
              <a:ext uri="{FF2B5EF4-FFF2-40B4-BE49-F238E27FC236}">
                <a16:creationId xmlns:a16="http://schemas.microsoft.com/office/drawing/2014/main" id="{C85C6DBC-641B-3A3B-ADA8-498A77690BD3}"/>
              </a:ext>
            </a:extLst>
          </p:cNvPr>
          <p:cNvSpPr>
            <a:spLocks noGrp="1"/>
          </p:cNvSpPr>
          <p:nvPr>
            <p:ph idx="1"/>
          </p:nvPr>
        </p:nvSpPr>
        <p:spPr>
          <a:xfrm>
            <a:off x="207574" y="1636152"/>
            <a:ext cx="3254084" cy="4195481"/>
          </a:xfrm>
        </p:spPr>
        <p:txBody>
          <a:bodyPr>
            <a:normAutofit/>
          </a:bodyPr>
          <a:lstStyle/>
          <a:p>
            <a:endParaRPr lang="en-GB" dirty="0"/>
          </a:p>
          <a:p>
            <a:endParaRPr lang="en-GB" dirty="0"/>
          </a:p>
          <a:p>
            <a:r>
              <a:rPr lang="en-GB" dirty="0"/>
              <a:t>What is academic integrity?</a:t>
            </a:r>
          </a:p>
          <a:p>
            <a:r>
              <a:rPr lang="en-GB" dirty="0"/>
              <a:t>What is academic misconduct?</a:t>
            </a:r>
          </a:p>
          <a:p>
            <a:pPr marL="0" indent="0">
              <a:buNone/>
            </a:pPr>
            <a:endParaRPr lang="en-GB" dirty="0"/>
          </a:p>
        </p:txBody>
      </p:sp>
      <p:pic>
        <p:nvPicPr>
          <p:cNvPr id="4" name="Online Media 3" title="Academic Misconduct | UWTSD">
            <a:hlinkClick r:id="" action="ppaction://media"/>
            <a:extLst>
              <a:ext uri="{FF2B5EF4-FFF2-40B4-BE49-F238E27FC236}">
                <a16:creationId xmlns:a16="http://schemas.microsoft.com/office/drawing/2014/main" id="{F47546AD-70B1-3D6C-F064-3E17FDB2BF75}"/>
              </a:ext>
            </a:extLst>
          </p:cNvPr>
          <p:cNvPicPr>
            <a:picLocks noRot="1" noChangeAspect="1"/>
          </p:cNvPicPr>
          <p:nvPr>
            <a:videoFile r:link="rId1"/>
          </p:nvPr>
        </p:nvPicPr>
        <p:blipFill>
          <a:blip r:embed="rId3"/>
          <a:stretch>
            <a:fillRect/>
          </a:stretch>
        </p:blipFill>
        <p:spPr>
          <a:xfrm>
            <a:off x="3268165" y="1652579"/>
            <a:ext cx="8788451" cy="4965475"/>
          </a:xfrm>
          <a:prstGeom prst="rect">
            <a:avLst/>
          </a:prstGeom>
        </p:spPr>
      </p:pic>
    </p:spTree>
    <p:extLst>
      <p:ext uri="{BB962C8B-B14F-4D97-AF65-F5344CB8AC3E}">
        <p14:creationId xmlns:p14="http://schemas.microsoft.com/office/powerpoint/2010/main" val="336569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68AEB-54C0-7258-C4D0-BDDB257AA36D}"/>
              </a:ext>
            </a:extLst>
          </p:cNvPr>
          <p:cNvSpPr>
            <a:spLocks noGrp="1"/>
          </p:cNvSpPr>
          <p:nvPr>
            <p:ph type="title"/>
          </p:nvPr>
        </p:nvSpPr>
        <p:spPr/>
        <p:txBody>
          <a:bodyPr/>
          <a:lstStyle/>
          <a:p>
            <a:r>
              <a:rPr lang="en-GB" dirty="0"/>
              <a:t>Avoiding Academic Misconduct</a:t>
            </a:r>
          </a:p>
        </p:txBody>
      </p:sp>
      <p:sp>
        <p:nvSpPr>
          <p:cNvPr id="3" name="Content Placeholder 2">
            <a:extLst>
              <a:ext uri="{FF2B5EF4-FFF2-40B4-BE49-F238E27FC236}">
                <a16:creationId xmlns:a16="http://schemas.microsoft.com/office/drawing/2014/main" id="{021EE463-64B2-837A-B7C1-49B07AD2EC31}"/>
              </a:ext>
            </a:extLst>
          </p:cNvPr>
          <p:cNvSpPr>
            <a:spLocks noGrp="1"/>
          </p:cNvSpPr>
          <p:nvPr>
            <p:ph idx="1"/>
          </p:nvPr>
        </p:nvSpPr>
        <p:spPr/>
        <p:txBody>
          <a:bodyPr/>
          <a:lstStyle/>
          <a:p>
            <a:r>
              <a:rPr lang="en-GB" dirty="0"/>
              <a:t>Definitions (</a:t>
            </a:r>
            <a:r>
              <a:rPr lang="en-GB" dirty="0">
                <a:hlinkClick r:id="rId2"/>
              </a:rPr>
              <a:t>UWTSD Academic Misconduct Policy</a:t>
            </a:r>
            <a:r>
              <a:rPr lang="en-GB" dirty="0"/>
              <a:t> 3. Definitions)</a:t>
            </a:r>
          </a:p>
          <a:p>
            <a:pPr marL="0" indent="0">
              <a:buNone/>
            </a:pPr>
            <a:r>
              <a:rPr lang="en-GB" dirty="0"/>
              <a:t>3.1.1. “</a:t>
            </a:r>
            <a:r>
              <a:rPr lang="en-GB" b="1" dirty="0"/>
              <a:t>Academic Misconduct</a:t>
            </a:r>
            <a:r>
              <a:rPr lang="en-GB" dirty="0"/>
              <a:t>”</a:t>
            </a:r>
          </a:p>
          <a:p>
            <a:r>
              <a:rPr lang="en-GB" dirty="0"/>
              <a:t>Any action by a student which gives or has the potential to give an unfair advantage in an examination or assessment, or might assist someone else to gain an unfair advantage, or any activity likely to undermine the integrity essential to scholarship and research. Examples may include: </a:t>
            </a:r>
          </a:p>
          <a:p>
            <a:pPr marL="0" indent="0">
              <a:buNone/>
            </a:pPr>
            <a:endParaRPr lang="en-GB" dirty="0"/>
          </a:p>
        </p:txBody>
      </p:sp>
    </p:spTree>
    <p:extLst>
      <p:ext uri="{BB962C8B-B14F-4D97-AF65-F5344CB8AC3E}">
        <p14:creationId xmlns:p14="http://schemas.microsoft.com/office/powerpoint/2010/main" val="161310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A5EEF-5B40-8DCA-4E0A-09AAFA1AC6EC}"/>
              </a:ext>
            </a:extLst>
          </p:cNvPr>
          <p:cNvSpPr>
            <a:spLocks noGrp="1"/>
          </p:cNvSpPr>
          <p:nvPr>
            <p:ph type="title"/>
          </p:nvPr>
        </p:nvSpPr>
        <p:spPr/>
        <p:txBody>
          <a:bodyPr/>
          <a:lstStyle/>
          <a:p>
            <a:r>
              <a:rPr lang="en-GB" dirty="0"/>
              <a:t>Avoiding Academic Misconduct</a:t>
            </a:r>
          </a:p>
        </p:txBody>
      </p:sp>
      <p:sp>
        <p:nvSpPr>
          <p:cNvPr id="3" name="Content Placeholder 2">
            <a:extLst>
              <a:ext uri="{FF2B5EF4-FFF2-40B4-BE49-F238E27FC236}">
                <a16:creationId xmlns:a16="http://schemas.microsoft.com/office/drawing/2014/main" id="{8455A455-376A-694A-E51D-9B36416CFE2F}"/>
              </a:ext>
            </a:extLst>
          </p:cNvPr>
          <p:cNvSpPr>
            <a:spLocks noGrp="1"/>
          </p:cNvSpPr>
          <p:nvPr>
            <p:ph idx="1"/>
          </p:nvPr>
        </p:nvSpPr>
        <p:spPr/>
        <p:txBody>
          <a:bodyPr>
            <a:normAutofit lnSpcReduction="10000"/>
          </a:bodyPr>
          <a:lstStyle/>
          <a:p>
            <a:pPr marL="0" indent="0">
              <a:buNone/>
            </a:pPr>
            <a:r>
              <a:rPr lang="en-GB" dirty="0"/>
              <a:t>3.1.1.1. “</a:t>
            </a:r>
            <a:r>
              <a:rPr lang="en-GB" b="1" dirty="0"/>
              <a:t>Plagiarism</a:t>
            </a:r>
            <a:r>
              <a:rPr lang="en-GB" dirty="0"/>
              <a:t>” – presenting someone else’s work or ideas as the student’s own, including</a:t>
            </a:r>
          </a:p>
          <a:p>
            <a:r>
              <a:rPr lang="en-GB" dirty="0"/>
              <a:t>Using another author’s work; </a:t>
            </a:r>
          </a:p>
          <a:p>
            <a:r>
              <a:rPr lang="en-GB" dirty="0"/>
              <a:t>Using automated paraphrasing software.</a:t>
            </a:r>
          </a:p>
          <a:p>
            <a:pPr marL="0" indent="0">
              <a:buNone/>
            </a:pPr>
            <a:endParaRPr lang="en-GB" dirty="0"/>
          </a:p>
          <a:p>
            <a:pPr marL="0" indent="0">
              <a:buNone/>
            </a:pPr>
            <a:r>
              <a:rPr lang="en-GB" dirty="0"/>
              <a:t>3.1.1.2. “</a:t>
            </a:r>
            <a:r>
              <a:rPr lang="en-GB" b="1" dirty="0"/>
              <a:t>Self-plagiarism</a:t>
            </a:r>
            <a:r>
              <a:rPr lang="en-GB" dirty="0"/>
              <a:t>” – submitting work that the student has already submitted for another assessment when this is not permitted;</a:t>
            </a:r>
          </a:p>
          <a:p>
            <a:pPr marL="0" indent="0">
              <a:buNone/>
            </a:pPr>
            <a:endParaRPr lang="en-GB" dirty="0"/>
          </a:p>
          <a:p>
            <a:pPr marL="0" indent="0">
              <a:buNone/>
            </a:pPr>
            <a:r>
              <a:rPr lang="en-GB" dirty="0"/>
              <a:t>3.1.1.3. “</a:t>
            </a:r>
            <a:r>
              <a:rPr lang="en-GB" b="1" dirty="0"/>
              <a:t>Collusion</a:t>
            </a:r>
            <a:r>
              <a:rPr lang="en-GB" dirty="0"/>
              <a:t>” – working with someone else on an assessment which is intended to be the student’s own work and leads to the work being submitted that is substantially different from what they originally wrote;</a:t>
            </a:r>
          </a:p>
        </p:txBody>
      </p:sp>
    </p:spTree>
    <p:extLst>
      <p:ext uri="{BB962C8B-B14F-4D97-AF65-F5344CB8AC3E}">
        <p14:creationId xmlns:p14="http://schemas.microsoft.com/office/powerpoint/2010/main" val="3583052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1319B-60B5-0A16-73A9-C1530CAF9474}"/>
              </a:ext>
            </a:extLst>
          </p:cNvPr>
          <p:cNvSpPr>
            <a:spLocks noGrp="1"/>
          </p:cNvSpPr>
          <p:nvPr>
            <p:ph type="title"/>
          </p:nvPr>
        </p:nvSpPr>
        <p:spPr/>
        <p:txBody>
          <a:bodyPr/>
          <a:lstStyle/>
          <a:p>
            <a:r>
              <a:rPr lang="en-GB" dirty="0"/>
              <a:t>Avoiding Academic Misconduct</a:t>
            </a:r>
          </a:p>
        </p:txBody>
      </p:sp>
      <p:sp>
        <p:nvSpPr>
          <p:cNvPr id="3" name="Content Placeholder 2">
            <a:extLst>
              <a:ext uri="{FF2B5EF4-FFF2-40B4-BE49-F238E27FC236}">
                <a16:creationId xmlns:a16="http://schemas.microsoft.com/office/drawing/2014/main" id="{81E17196-0F25-1053-0724-424C269FD94B}"/>
              </a:ext>
            </a:extLst>
          </p:cNvPr>
          <p:cNvSpPr>
            <a:spLocks noGrp="1"/>
          </p:cNvSpPr>
          <p:nvPr>
            <p:ph idx="1"/>
          </p:nvPr>
        </p:nvSpPr>
        <p:spPr/>
        <p:txBody>
          <a:bodyPr>
            <a:normAutofit fontScale="92500" lnSpcReduction="20000"/>
          </a:bodyPr>
          <a:lstStyle/>
          <a:p>
            <a:pPr marL="0" indent="0">
              <a:buNone/>
            </a:pPr>
            <a:r>
              <a:rPr lang="en-GB" dirty="0"/>
              <a:t>3.1.1.4. Falsifying data, evidence or experimental results</a:t>
            </a:r>
          </a:p>
          <a:p>
            <a:pPr marL="0" indent="0">
              <a:buNone/>
            </a:pPr>
            <a:endParaRPr lang="en-GB" dirty="0"/>
          </a:p>
          <a:p>
            <a:pPr marL="0" indent="0">
              <a:buNone/>
            </a:pPr>
            <a:r>
              <a:rPr lang="en-GB" dirty="0"/>
              <a:t>3.1.1.5. “False Authorship” – where someone completes work for a student who then submits it as their own, including: </a:t>
            </a:r>
          </a:p>
          <a:p>
            <a:r>
              <a:rPr lang="en-GB" dirty="0"/>
              <a:t>use of an essay writing service or buying work online; </a:t>
            </a:r>
          </a:p>
          <a:p>
            <a:r>
              <a:rPr lang="en-GB" dirty="0"/>
              <a:t>producing work for another student; </a:t>
            </a:r>
          </a:p>
          <a:p>
            <a:r>
              <a:rPr lang="en-GB" dirty="0"/>
              <a:t>arranging for someone else to impersonate a student in relation to an assessment; </a:t>
            </a:r>
          </a:p>
          <a:p>
            <a:r>
              <a:rPr lang="en-GB" dirty="0"/>
              <a:t>impersonating another student in relation to an assessment; </a:t>
            </a:r>
          </a:p>
          <a:p>
            <a:r>
              <a:rPr lang="en-GB" dirty="0"/>
              <a:t>use of a file-sharing service to access and use the work of others; </a:t>
            </a:r>
          </a:p>
          <a:p>
            <a:r>
              <a:rPr lang="en-GB" dirty="0"/>
              <a:t>using AI to generate material for submission where this is not permitted;</a:t>
            </a:r>
          </a:p>
          <a:p>
            <a:r>
              <a:rPr lang="en-GB" dirty="0"/>
              <a:t>submitting the work of another student or individual.</a:t>
            </a:r>
          </a:p>
        </p:txBody>
      </p:sp>
    </p:spTree>
    <p:extLst>
      <p:ext uri="{BB962C8B-B14F-4D97-AF65-F5344CB8AC3E}">
        <p14:creationId xmlns:p14="http://schemas.microsoft.com/office/powerpoint/2010/main" val="1519262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79219-87BE-7F38-204E-703431384D8E}"/>
              </a:ext>
            </a:extLst>
          </p:cNvPr>
          <p:cNvSpPr>
            <a:spLocks noGrp="1"/>
          </p:cNvSpPr>
          <p:nvPr>
            <p:ph type="title"/>
          </p:nvPr>
        </p:nvSpPr>
        <p:spPr/>
        <p:txBody>
          <a:bodyPr/>
          <a:lstStyle/>
          <a:p>
            <a:r>
              <a:rPr lang="en-GB" dirty="0"/>
              <a:t>Avoiding Academic Misconduct</a:t>
            </a:r>
          </a:p>
        </p:txBody>
      </p:sp>
      <p:sp>
        <p:nvSpPr>
          <p:cNvPr id="3" name="Content Placeholder 2">
            <a:extLst>
              <a:ext uri="{FF2B5EF4-FFF2-40B4-BE49-F238E27FC236}">
                <a16:creationId xmlns:a16="http://schemas.microsoft.com/office/drawing/2014/main" id="{5B5D8D4A-45A3-E994-922D-1F6F7FE0322B}"/>
              </a:ext>
            </a:extLst>
          </p:cNvPr>
          <p:cNvSpPr>
            <a:spLocks noGrp="1"/>
          </p:cNvSpPr>
          <p:nvPr>
            <p:ph idx="1"/>
          </p:nvPr>
        </p:nvSpPr>
        <p:spPr>
          <a:xfrm>
            <a:off x="1103312" y="1692442"/>
            <a:ext cx="8946541" cy="4973053"/>
          </a:xfrm>
        </p:spPr>
        <p:txBody>
          <a:bodyPr>
            <a:normAutofit fontScale="92500" lnSpcReduction="20000"/>
          </a:bodyPr>
          <a:lstStyle/>
          <a:p>
            <a:pPr marL="0" indent="0">
              <a:buNone/>
            </a:pPr>
            <a:r>
              <a:rPr lang="en-GB" dirty="0"/>
              <a:t>3.1.1.6. “</a:t>
            </a:r>
            <a:r>
              <a:rPr lang="en-GB" b="1" dirty="0"/>
              <a:t>Cheating in examinations</a:t>
            </a:r>
            <a:r>
              <a:rPr lang="en-GB" dirty="0"/>
              <a:t>” (or other formal assessment), including possession of unauthorised material or technology during an examination, and attempting to access unseen assessment materials in an advance of an examination; </a:t>
            </a:r>
          </a:p>
          <a:p>
            <a:pPr marL="0" indent="0">
              <a:buNone/>
            </a:pPr>
            <a:endParaRPr lang="en-GB" dirty="0"/>
          </a:p>
          <a:p>
            <a:pPr marL="0" indent="0">
              <a:buNone/>
            </a:pPr>
            <a:r>
              <a:rPr lang="en-GB" dirty="0"/>
              <a:t>3.1.1.7. Submitting fraudulent mitigating circumstances claims or other university processes or falsifying evidence in support of mitigating circumstances claims or other university processes (which may be dealt with under the Student Non-Academic Misconduct Policy); </a:t>
            </a:r>
          </a:p>
          <a:p>
            <a:pPr marL="0" indent="0">
              <a:buNone/>
            </a:pPr>
            <a:endParaRPr lang="en-GB" dirty="0"/>
          </a:p>
          <a:p>
            <a:pPr marL="0" indent="0">
              <a:buNone/>
            </a:pPr>
            <a:r>
              <a:rPr lang="en-GB" dirty="0"/>
              <a:t>3.1.1.8. Breaches of research and ethics policies – e.g. carrying out research without appropriate permission. </a:t>
            </a:r>
          </a:p>
          <a:p>
            <a:pPr marL="0" indent="0">
              <a:buNone/>
            </a:pPr>
            <a:endParaRPr lang="en-GB" dirty="0"/>
          </a:p>
          <a:p>
            <a:pPr marL="0" indent="0">
              <a:buNone/>
            </a:pPr>
            <a:r>
              <a:rPr lang="en-GB" dirty="0"/>
              <a:t>3.1.1.9. Enabling Plagiarism – making assignment work, including old assignment work, available to others. An exception to this is providing the University library with copies of Master’s or Doctoral Dissertations.</a:t>
            </a:r>
          </a:p>
        </p:txBody>
      </p:sp>
    </p:spTree>
    <p:extLst>
      <p:ext uri="{BB962C8B-B14F-4D97-AF65-F5344CB8AC3E}">
        <p14:creationId xmlns:p14="http://schemas.microsoft.com/office/powerpoint/2010/main" val="1703159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79219-87BE-7F38-204E-703431384D8E}"/>
              </a:ext>
            </a:extLst>
          </p:cNvPr>
          <p:cNvSpPr>
            <a:spLocks noGrp="1"/>
          </p:cNvSpPr>
          <p:nvPr>
            <p:ph type="title"/>
          </p:nvPr>
        </p:nvSpPr>
        <p:spPr/>
        <p:txBody>
          <a:bodyPr/>
          <a:lstStyle/>
          <a:p>
            <a:r>
              <a:rPr lang="en-GB" dirty="0"/>
              <a:t>Avoiding Academic Misconduct</a:t>
            </a:r>
          </a:p>
        </p:txBody>
      </p:sp>
      <p:sp>
        <p:nvSpPr>
          <p:cNvPr id="3" name="Content Placeholder 2">
            <a:extLst>
              <a:ext uri="{FF2B5EF4-FFF2-40B4-BE49-F238E27FC236}">
                <a16:creationId xmlns:a16="http://schemas.microsoft.com/office/drawing/2014/main" id="{5B5D8D4A-45A3-E994-922D-1F6F7FE0322B}"/>
              </a:ext>
            </a:extLst>
          </p:cNvPr>
          <p:cNvSpPr>
            <a:spLocks noGrp="1"/>
          </p:cNvSpPr>
          <p:nvPr>
            <p:ph idx="1"/>
          </p:nvPr>
        </p:nvSpPr>
        <p:spPr/>
        <p:txBody>
          <a:bodyPr/>
          <a:lstStyle/>
          <a:p>
            <a:pPr marL="0" indent="0">
              <a:buNone/>
            </a:pPr>
            <a:r>
              <a:rPr lang="en-GB" dirty="0"/>
              <a:t>3.1.2. “</a:t>
            </a:r>
            <a:r>
              <a:rPr lang="en-GB" b="1" dirty="0"/>
              <a:t>Poor Academic Practice</a:t>
            </a:r>
            <a:r>
              <a:rPr lang="en-GB" dirty="0"/>
              <a:t>” – is judged to be a minor breach of standard academic conventions, such as poorly attributed or incorrect referencing to a limited extent, or over-reliance on referenced material. This also includes failure to adequately understand and follow assessment instructions. </a:t>
            </a:r>
          </a:p>
        </p:txBody>
      </p:sp>
    </p:spTree>
    <p:extLst>
      <p:ext uri="{BB962C8B-B14F-4D97-AF65-F5344CB8AC3E}">
        <p14:creationId xmlns:p14="http://schemas.microsoft.com/office/powerpoint/2010/main" val="861952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E9A1D-333E-DD0F-02EC-98078EF1EF4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9A978427-2573-3566-88F9-87056DF4CCF3}"/>
              </a:ext>
            </a:extLst>
          </p:cNvPr>
          <p:cNvSpPr>
            <a:spLocks noGrp="1"/>
          </p:cNvSpPr>
          <p:nvPr>
            <p:ph idx="1"/>
          </p:nvPr>
        </p:nvSpPr>
        <p:spPr/>
        <p:txBody>
          <a:bodyPr/>
          <a:lstStyle/>
          <a:p>
            <a:pPr marL="0" indent="0">
              <a:buNone/>
            </a:pPr>
            <a:r>
              <a:rPr lang="en-GB" b="0" i="0" u="none" strike="noStrike" dirty="0">
                <a:solidFill>
                  <a:srgbClr val="03787C"/>
                </a:solidFill>
                <a:effectLst/>
                <a:latin typeface="Segoe UI" panose="020B0502040204020203" pitchFamily="34" charset="0"/>
                <a:hlinkClick r:id="rId2"/>
              </a:rPr>
              <a:t>AI is not a game student game (Swansea)</a:t>
            </a:r>
            <a:endParaRPr lang="en-GB" dirty="0"/>
          </a:p>
        </p:txBody>
      </p:sp>
    </p:spTree>
    <p:extLst>
      <p:ext uri="{BB962C8B-B14F-4D97-AF65-F5344CB8AC3E}">
        <p14:creationId xmlns:p14="http://schemas.microsoft.com/office/powerpoint/2010/main" val="3205189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79219-87BE-7F38-204E-703431384D8E}"/>
              </a:ext>
            </a:extLst>
          </p:cNvPr>
          <p:cNvSpPr>
            <a:spLocks noGrp="1"/>
          </p:cNvSpPr>
          <p:nvPr>
            <p:ph type="title"/>
          </p:nvPr>
        </p:nvSpPr>
        <p:spPr/>
        <p:txBody>
          <a:bodyPr/>
          <a:lstStyle/>
          <a:p>
            <a:r>
              <a:rPr lang="en-GB" dirty="0"/>
              <a:t>Useful Resources</a:t>
            </a:r>
          </a:p>
        </p:txBody>
      </p:sp>
      <p:sp>
        <p:nvSpPr>
          <p:cNvPr id="3" name="Content Placeholder 2">
            <a:extLst>
              <a:ext uri="{FF2B5EF4-FFF2-40B4-BE49-F238E27FC236}">
                <a16:creationId xmlns:a16="http://schemas.microsoft.com/office/drawing/2014/main" id="{5B5D8D4A-45A3-E994-922D-1F6F7FE0322B}"/>
              </a:ext>
            </a:extLst>
          </p:cNvPr>
          <p:cNvSpPr>
            <a:spLocks noGrp="1"/>
          </p:cNvSpPr>
          <p:nvPr>
            <p:ph idx="1"/>
          </p:nvPr>
        </p:nvSpPr>
        <p:spPr/>
        <p:txBody>
          <a:bodyPr/>
          <a:lstStyle/>
          <a:p>
            <a:r>
              <a:rPr lang="en-GB">
                <a:hlinkClick r:id="rId2"/>
              </a:rPr>
              <a:t>Course</a:t>
            </a:r>
            <a:r>
              <a:rPr lang="en-GB" dirty="0">
                <a:hlinkClick r:id="rId2"/>
              </a:rPr>
              <a:t>: Academic Misconduct Refresher (uwtsd.ac.uk)</a:t>
            </a:r>
            <a:endParaRPr lang="en-GB" dirty="0"/>
          </a:p>
          <a:p>
            <a:r>
              <a:rPr lang="en-GB" dirty="0">
                <a:hlinkClick r:id="rId3"/>
              </a:rPr>
              <a:t>Referencing &amp; Misconduct @ UWTSD Students' Union (uwtsdunion.co.uk)</a:t>
            </a:r>
            <a:endParaRPr lang="en-GB" dirty="0"/>
          </a:p>
        </p:txBody>
      </p:sp>
    </p:spTree>
    <p:extLst>
      <p:ext uri="{BB962C8B-B14F-4D97-AF65-F5344CB8AC3E}">
        <p14:creationId xmlns:p14="http://schemas.microsoft.com/office/powerpoint/2010/main" val="15057883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521</Words>
  <Application>Microsoft Office PowerPoint</Application>
  <PresentationFormat>Widescreen</PresentationFormat>
  <Paragraphs>46</Paragraphs>
  <Slides>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 Light</vt:lpstr>
      <vt:lpstr>Century Gothic</vt:lpstr>
      <vt:lpstr>Segoe UI</vt:lpstr>
      <vt:lpstr>Wingdings 3</vt:lpstr>
      <vt:lpstr>Ion</vt:lpstr>
      <vt:lpstr>MA Education Studies ECGE7005P</vt:lpstr>
      <vt:lpstr>Avoiding Academic Misconduct</vt:lpstr>
      <vt:lpstr>Avoiding Academic Misconduct</vt:lpstr>
      <vt:lpstr>Avoiding Academic Misconduct</vt:lpstr>
      <vt:lpstr>Avoiding Academic Misconduct</vt:lpstr>
      <vt:lpstr>Avoiding Academic Misconduct</vt:lpstr>
      <vt:lpstr>Avoiding Academic Misconduct</vt:lpstr>
      <vt:lpstr>Activity</vt:lpstr>
      <vt:lpstr>Useful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Education Studies Upskilling Course 23/24 </dc:title>
  <dc:creator>Yiying Jiao</dc:creator>
  <cp:lastModifiedBy>Yiying Jiao</cp:lastModifiedBy>
  <cp:revision>1</cp:revision>
  <dcterms:created xsi:type="dcterms:W3CDTF">2023-11-21T10:25:10Z</dcterms:created>
  <dcterms:modified xsi:type="dcterms:W3CDTF">2025-10-15T09:55:41Z</dcterms:modified>
</cp:coreProperties>
</file>