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charts/chart1.xml" ContentType="application/vnd.openxmlformats-officedocument.drawingml.chart+xml"/>
  <Override PartName="/ppt/slideMasters/slideMaster10.xml" ContentType="application/vnd.openxmlformats-officedocument.presentationml.slideMaster+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notesMasterIdLst>
    <p:notesMasterId r:id="rId12"/>
  </p:notesMaster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notesMaster" Target="notesMasters/notesMaster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s>
</file>

<file path=ppt/charts/_rels/chart1.xml.rels><?xml version="1.0" encoding="UTF-8" standalone="yes"?><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roundedCorners val="1"/>
  <c:chart>
    <c:title>
      <c:tx>
        <c:rich>
          <a:bodyPr/>
          <a:lstStyle/>
          <a:p>
            <a:pPr>
              <a:defRPr sz="1400" b="0" i="0" u="none" strike="noStrike">
                <a:solidFill>
                  <a:srgbClr val="3B2B24"/>
                </a:solidFill>
                <a:latin typeface="Cambria"/>
              </a:defRPr>
            </a:pPr>
            <a:r>
              <a:rPr sz="1400" b="0" i="0" u="none" strike="noStrike">
                <a:solidFill>
                  <a:srgbClr val="3B2B24"/>
                </a:solidFill>
                <a:latin typeface="Cambria"/>
              </a:rPr>
              <a:t>Revenue vs Operating Costs</a:t>
            </a:r>
          </a:p>
        </c:rich>
      </c:tx>
      <c:layout/>
      <c:overlay val="0"/>
    </c:title>
    <c:autoTitleDeleted val="0"/>
    <c:plotArea>
      <c:layout/>
      <c:barChart>
        <c:barDir val="col"/>
        <c:grouping val="clustered"/>
        <c:varyColors val="0"/>
        <c:ser>
          <c:idx val="0"/>
          <c:order val="0"/>
          <c:tx>
            <c:strRef>
              <c:f>Sheet1!$B$1</c:f>
              <c:strCache>
                <c:ptCount val="1"/>
                <c:pt idx="0">
                  <c:v>Revenue (£)</c:v>
                </c:pt>
              </c:strCache>
            </c:strRef>
          </c:tx>
          <c:spPr>
            <a:solidFill>
              <a:srgbClr val="B85042"/>
            </a:solidFill>
            <a:effectLst/>
          </c:spPr>
          <c:invertIfNegative val="0"/>
          <c:dLbls>
            <c:numFmt formatCode="#,##0" sourceLinked="0"/>
            <c:txPr>
              <a:bodyPr/>
              <a:lstStyle/>
              <a:p>
                <a:pPr>
                  <a:defRPr b="0" i="0" strike="noStrike" sz="1200" u="none">
                    <a:solidFill>
                      <a:srgbClr val="000000"/>
                    </a:solidFill>
                    <a:latin typeface="Arial"/>
                  </a:defRPr>
                </a:pPr>
              </a:p>
            </c:txPr>
            <c:showLegendKey val="0"/>
            <c:showVal val="0"/>
            <c:showCatName val="0"/>
            <c:showSerName val="0"/>
            <c:showPercent val="0"/>
            <c:showBubbleSize val="0"/>
            <c:showLeaderLines val="0"/>
          </c:dLbls>
          <c:cat>
            <c:multiLvlStrRef>
              <c:f>Sheet1!$A$2:$A$7</c:f>
              <c:multiLvlStrCache>
                <c:ptCount val="6"/>
                <c:lvl>
                  <c:pt idx="0">
                    <c:v>M1</c:v>
                  </c:pt>
                  <c:pt idx="1">
                    <c:v>M2</c:v>
                  </c:pt>
                  <c:pt idx="2">
                    <c:v>M3</c:v>
                  </c:pt>
                  <c:pt idx="3">
                    <c:v>M4</c:v>
                  </c:pt>
                  <c:pt idx="4">
                    <c:v>M5</c:v>
                  </c:pt>
                  <c:pt idx="5">
                    <c:v>M6</c:v>
                  </c:pt>
                </c:lvl>
              </c:multiLvlStrCache>
            </c:multiLvlStrRef>
          </c:cat>
          <c:val>
            <c:numRef>
              <c:f>Sheet1!$B$2:$B$7</c:f>
              <c:numCache>
                <c:formatCode>General</c:formatCode>
                <c:ptCount val="6"/>
                <c:pt idx="0">
                  <c:v>9000</c:v>
                </c:pt>
                <c:pt idx="1">
                  <c:v>11000</c:v>
                </c:pt>
                <c:pt idx="2">
                  <c:v>13500</c:v>
                </c:pt>
                <c:pt idx="3">
                  <c:v>15500</c:v>
                </c:pt>
                <c:pt idx="4">
                  <c:v>17000</c:v>
                </c:pt>
                <c:pt idx="5">
                  <c:v>18500</c:v>
                </c:pt>
              </c:numCache>
            </c:numRef>
          </c:val>
        </c:ser>
        <c:ser>
          <c:idx val="1"/>
          <c:order val="1"/>
          <c:tx>
            <c:strRef>
              <c:f>Sheet1!$C$1</c:f>
              <c:strCache>
                <c:ptCount val="1"/>
                <c:pt idx="0">
                  <c:v>Operating Costs (£)</c:v>
                </c:pt>
              </c:strCache>
            </c:strRef>
          </c:tx>
          <c:spPr>
            <a:solidFill>
              <a:srgbClr val="C8CDB8"/>
            </a:solidFill>
            <a:effectLst/>
          </c:spPr>
          <c:invertIfNegative val="0"/>
          <c:dLbls>
            <c:numFmt formatCode="#,##0" sourceLinked="0"/>
            <c:txPr>
              <a:bodyPr/>
              <a:lstStyle/>
              <a:p>
                <a:pPr>
                  <a:defRPr b="0" i="0" strike="noStrike" sz="1200" u="none">
                    <a:solidFill>
                      <a:srgbClr val="000000"/>
                    </a:solidFill>
                    <a:latin typeface="Arial"/>
                  </a:defRPr>
                </a:pPr>
              </a:p>
            </c:txPr>
            <c:showLegendKey val="0"/>
            <c:showVal val="0"/>
            <c:showCatName val="0"/>
            <c:showSerName val="0"/>
            <c:showPercent val="0"/>
            <c:showBubbleSize val="0"/>
            <c:showLeaderLines val="0"/>
          </c:dLbls>
          <c:cat>
            <c:multiLvlStrRef>
              <c:f>Sheet1!$A$2:$A$7</c:f>
              <c:multiLvlStrCache>
                <c:ptCount val="6"/>
                <c:lvl>
                  <c:pt idx="0">
                    <c:v>M1</c:v>
                  </c:pt>
                  <c:pt idx="1">
                    <c:v>M2</c:v>
                  </c:pt>
                  <c:pt idx="2">
                    <c:v>M3</c:v>
                  </c:pt>
                  <c:pt idx="3">
                    <c:v>M4</c:v>
                  </c:pt>
                  <c:pt idx="4">
                    <c:v>M5</c:v>
                  </c:pt>
                  <c:pt idx="5">
                    <c:v>M6</c:v>
                  </c:pt>
                </c:lvl>
              </c:multiLvlStrCache>
            </c:multiLvlStrRef>
          </c:cat>
          <c:val>
            <c:numRef>
              <c:f>Sheet1!$C$2:$C$7</c:f>
              <c:numCache>
                <c:formatCode>General</c:formatCode>
                <c:ptCount val="6"/>
                <c:pt idx="0">
                  <c:v>15200</c:v>
                </c:pt>
                <c:pt idx="1">
                  <c:v>15200</c:v>
                </c:pt>
                <c:pt idx="2">
                  <c:v>15200</c:v>
                </c:pt>
                <c:pt idx="3">
                  <c:v>15200</c:v>
                </c:pt>
                <c:pt idx="4">
                  <c:v>15200</c:v>
                </c:pt>
                <c:pt idx="5">
                  <c:v>15200</c:v>
                </c:pt>
              </c:numCache>
            </c:numRef>
          </c:val>
        </c:ser>
        <c:dLbls>
          <c:numFmt formatCode="#,##0" sourceLinked="0"/>
          <c:txPr>
            <a:bodyPr/>
            <a:lstStyle/>
            <a:p>
              <a:pPr>
                <a:defRPr b="0" i="0" strike="noStrike" sz="1200" u="none">
                  <a:solidFill>
                    <a:srgbClr val="000000"/>
                  </a:solidFill>
                  <a:latin typeface="Arial"/>
                </a:defRPr>
              </a:pPr>
            </a:p>
          </c:txPr>
          <c:showLegendKey val="0"/>
          <c:showVal val="0"/>
          <c:showCatName val="0"/>
          <c:showSerName val="0"/>
          <c:showPercent val="0"/>
          <c:showBubbleSize val="0"/>
          <c:showLeaderLines val="0"/>
        </c:dLbls>
        <c:gapWidth val="150"/>
        <c:overlap val="0"/>
        <c:axId val="2094734554"/>
        <c:axId val="2094734552"/>
        <c:axId val="2094734556"/>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3A3A3A"/>
                </a:solidFill>
                <a:latin typeface="Calibri"/>
              </a:defRPr>
            </a:pPr>
            <a:endParaRPr lang="en-US"/>
          </a:p>
        </c:txPr>
        <c:crossAx val="2094734552"/>
        <c:crosses val="autoZero"/>
        <c:auto val="1"/>
        <c:lblAlgn val="ctr"/>
        <c:noMultiLvlLbl val="1"/>
      </c:catAx>
      <c:valAx>
        <c:axId val="2094734552"/>
        <c:scaling>
          <c:orientation val="minMax"/>
        </c:scaling>
        <c:delete val="0"/>
        <c:axPos val="l"/>
        <c:majorGridlines>
          <c:spPr>
            <a:ln w="12700" cap="flat">
              <a:solidFill>
                <a:srgbClr val="E2DED6"/>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3A3A3A"/>
                </a:solidFill>
                <a:latin typeface="Calibri"/>
              </a:defRPr>
            </a:pPr>
            <a:endParaRPr lang="en-US"/>
          </a:p>
        </c:txPr>
        <c:crossAx val="2094734554"/>
        <c:crosses val="autoZero"/>
        <c:crossBetween val="between"/>
      </c:valAx>
      <c:spPr>
        <a:noFill/>
        <a:ln>
          <a:noFill/>
        </a:ln>
        <a:effectLst/>
      </c:spPr>
    </c:plotArea>
    <c:legend>
      <c:legendPos val="b"/>
      <c:overlay val="0"/>
      <c:txPr>
        <a:bodyPr/>
        <a:lstStyle/>
        <a:p>
          <a:pPr>
            <a:defRPr sz="1000">
              <a:latin typeface="Calibri"/>
              <a:cs typeface="Calibri"/>
            </a:defRPr>
          </a:pPr>
          <a:endParaRPr lang="en-US"/>
        </a:p>
      </c:txPr>
    </c:legend>
    <c:plotVisOnly val="1"/>
    <c:dispBlanksAs val="span"/>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Thank you for the opportunity to present my business plan. Today I'll introduce Paws &amp; Play Café — a café concept that brings together two things many people care about: good hospitality and animal welfare. Over the next few minutes I'll walk through the idea, the market, the numbers, and how I plan to fund it.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idea is simple: a café where customers can enjoy quality food and drinks while spending time with rescued cats and dogs, run in partnership with local shelters. It responds to a real gap — around 60% of UK households own a pet, but many more people want that connection without the ability to own one themselves, whether that's due to renting, allergies, or lifestyle.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short term, the priority is simply opening the doors, forming solid partnerships with shelters, and building an audience on social media. Longer term, I want to open further locations, launch an online shop, and increase the number of successful adoptions each year. What sets this apart from any other café is that the experience itself — not just the food — is the product: customers get a genuine, meaningful connection with a rescue animal, and every visit contributes to that animal finding a home.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offer has four strands. First, a normal café menu of drinks and light meals. Second, dedicated, safe spaces where customers book time with rescued cats and dogs. Third, adoption days, workshops, and community events run with our shelter partners. And fourth, a small retail range of pet accessories and gifts. Together these create one cohesive experience rather than a conventional café.</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quick SWOT summary. Our strength is a combination that's genuinely hard to copy — hospitality and animal welfare together. Our main weakness is cost: opening a licensed animal-interaction space is more expensive than opening a standard café. The opportunity is a growing UK market for pet-friendly and experience-led venues. And the main threats are established café chains with loyal customers, plus rising food and energy costs across the sector.</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direct competitors are Lady Dinah's Cat Emporium and Java Whiskers, both well-established cat cafés. Our point of difference is including rescue dogs as well as cats, which widens our appeal. Indirectly, we compete with Starbucks and Costa for anyone just looking for a comfortable place to get a coffee — but they can't offer the animal-welfare experience we can.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core target market is 18 to 40 year olds — students, young professionals, families, and tourists — concentrated in major UK hubs like London, Manchester, and Birmingham. Beyond that, we're also targeting animal lovers who can't keep pets at home due to renting, allergies, or lifestyle. One limitation worth flagging: this is a fairly broad age range, so our early marketing will prioritise young professionals and animal-welfare supporters first.</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product, the offer is the café and the animal experience combined, not sold separately. On price, we sit in line with other independent cafés locally, so we don't look overpriced even though animal care adds cost. On place, we're targeting a busy city-centre site for footfall and visibility. And on promotion, this is a highly visual, shareable concept, so Instagram, TikTok, and adoption events do most of the work.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Financially, I'm estimating around £50,000 in start-up costs, covering premises, the animal-friendly shopfit, equipment, and licensing, with monthly operating costs of roughly £15,200. Revenue is projected to grow steadily over the first six months as awareness builds, and on these projections, monthly revenue overtakes monthly costs by around month four — so the business could reach break-even within its first six months of trading, provided footfall and cost control stay on track.</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 up: Paws &amp; Play Café combines a clear business model, a well-defined target market, and a strong social purpose, giving it a genuine point of difference in the UK café industry. Thank you for listening — I'm happy to take any questions.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chart" Target="/ppt/charts/chart1.xml"/><Relationship Id="rId2" Type="http://schemas.openxmlformats.org/officeDocument/2006/relationships/slideLayout" Target="../slideLayouts/slideLayou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3B2B24"/>
        </a:solidFill>
      </p:bgPr>
    </p:bg>
    <p:spTree>
      <p:nvGrpSpPr>
        <p:cNvPr id="1" name=""/>
        <p:cNvGrpSpPr/>
        <p:nvPr/>
      </p:nvGrpSpPr>
      <p:grpSpPr>
        <a:xfrm>
          <a:off x="0" y="0"/>
          <a:ext cx="0" cy="0"/>
          <a:chOff x="0" y="0"/>
          <a:chExt cx="0" cy="0"/>
        </a:xfrm>
      </p:grpSpPr>
      <p:sp>
        <p:nvSpPr>
          <p:cNvPr id="2" name="Shape 0"/>
          <p:cNvSpPr/>
          <p:nvPr/>
        </p:nvSpPr>
        <p:spPr>
          <a:xfrm>
            <a:off x="5532120" y="1051560"/>
            <a:ext cx="1097280" cy="1097280"/>
          </a:xfrm>
          <a:prstGeom prst="ellipse">
            <a:avLst/>
          </a:prstGeom>
          <a:solidFill>
            <a:srgbClr val="B85042"/>
          </a:solidFill>
          <a:ln/>
        </p:spPr>
      </p:sp>
      <p:sp>
        <p:nvSpPr>
          <p:cNvPr id="3" name="Text 1"/>
          <p:cNvSpPr/>
          <p:nvPr/>
        </p:nvSpPr>
        <p:spPr>
          <a:xfrm>
            <a:off x="5532120" y="1051560"/>
            <a:ext cx="1097280" cy="1097280"/>
          </a:xfrm>
          <a:prstGeom prst="rect">
            <a:avLst/>
          </a:prstGeom>
          <a:noFill/>
          <a:ln/>
        </p:spPr>
        <p:txBody>
          <a:bodyPr wrap="square" lIns="0" tIns="0" rIns="0" bIns="0" rtlCol="0" anchor="ctr"/>
          <a:lstStyle/>
          <a:p>
            <a:pPr algn="ctr" indent="0" marL="0">
              <a:buNone/>
            </a:pPr>
            <a:r>
              <a:rPr lang="en-US" sz="2000" b="1" dirty="0">
                <a:solidFill>
                  <a:srgbClr val="FAF7F2"/>
                </a:solidFill>
                <a:latin typeface="Cambria" pitchFamily="34" charset="0"/>
                <a:ea typeface="Cambria" pitchFamily="34" charset="-122"/>
                <a:cs typeface="Cambria" pitchFamily="34" charset="-120"/>
              </a:rPr>
              <a:t>P&amp;P</a:t>
            </a:r>
            <a:endParaRPr lang="en-US" sz="2000" dirty="0"/>
          </a:p>
        </p:txBody>
      </p:sp>
      <p:sp>
        <p:nvSpPr>
          <p:cNvPr id="4" name="Text 2"/>
          <p:cNvSpPr/>
          <p:nvPr/>
        </p:nvSpPr>
        <p:spPr>
          <a:xfrm>
            <a:off x="457200" y="2468880"/>
            <a:ext cx="11247120" cy="1005840"/>
          </a:xfrm>
          <a:prstGeom prst="rect">
            <a:avLst/>
          </a:prstGeom>
          <a:noFill/>
          <a:ln/>
        </p:spPr>
        <p:txBody>
          <a:bodyPr wrap="square" lIns="0" tIns="0" rIns="0" bIns="0" rtlCol="0" anchor="ctr"/>
          <a:lstStyle/>
          <a:p>
            <a:pPr algn="ctr" indent="0" marL="0">
              <a:buNone/>
            </a:pPr>
            <a:r>
              <a:rPr lang="en-US" sz="4400" b="1" dirty="0">
                <a:solidFill>
                  <a:srgbClr val="FFFFFF"/>
                </a:solidFill>
                <a:latin typeface="Cambria" pitchFamily="34" charset="0"/>
                <a:ea typeface="Cambria" pitchFamily="34" charset="-122"/>
                <a:cs typeface="Cambria" pitchFamily="34" charset="-120"/>
              </a:rPr>
              <a:t>Paws &amp; Play Café</a:t>
            </a:r>
            <a:endParaRPr lang="en-US" sz="4400" dirty="0"/>
          </a:p>
        </p:txBody>
      </p:sp>
      <p:sp>
        <p:nvSpPr>
          <p:cNvPr id="5" name="Text 3"/>
          <p:cNvSpPr/>
          <p:nvPr/>
        </p:nvSpPr>
        <p:spPr>
          <a:xfrm>
            <a:off x="457200" y="3429000"/>
            <a:ext cx="11247120" cy="548640"/>
          </a:xfrm>
          <a:prstGeom prst="rect">
            <a:avLst/>
          </a:prstGeom>
          <a:noFill/>
          <a:ln/>
        </p:spPr>
        <p:txBody>
          <a:bodyPr wrap="square" lIns="0" tIns="0" rIns="0" bIns="0" rtlCol="0" anchor="ctr"/>
          <a:lstStyle/>
          <a:p>
            <a:pPr algn="ctr" indent="0" marL="0">
              <a:buNone/>
            </a:pPr>
            <a:r>
              <a:rPr lang="en-US" sz="2000" i="1" dirty="0">
                <a:solidFill>
                  <a:srgbClr val="A7BEAE"/>
                </a:solidFill>
                <a:latin typeface="Calibri" pitchFamily="34" charset="0"/>
                <a:ea typeface="Calibri" pitchFamily="34" charset="-122"/>
                <a:cs typeface="Calibri" pitchFamily="34" charset="-120"/>
              </a:rPr>
              <a:t>Bringing People and Pets Together</a:t>
            </a:r>
            <a:endParaRPr lang="en-US" sz="2000" dirty="0"/>
          </a:p>
        </p:txBody>
      </p:sp>
      <p:sp>
        <p:nvSpPr>
          <p:cNvPr id="6" name="Text 4"/>
          <p:cNvSpPr/>
          <p:nvPr/>
        </p:nvSpPr>
        <p:spPr>
          <a:xfrm>
            <a:off x="457200" y="4480560"/>
            <a:ext cx="11247120" cy="365760"/>
          </a:xfrm>
          <a:prstGeom prst="rect">
            <a:avLst/>
          </a:prstGeom>
          <a:noFill/>
          <a:ln/>
        </p:spPr>
        <p:txBody>
          <a:bodyPr wrap="square" lIns="0" tIns="0" rIns="0" bIns="0" rtlCol="0" anchor="ctr"/>
          <a:lstStyle/>
          <a:p>
            <a:pPr algn="ctr" indent="0" marL="0">
              <a:buNone/>
            </a:pPr>
            <a:r>
              <a:rPr lang="en-US" sz="1400" dirty="0">
                <a:solidFill>
                  <a:srgbClr val="E7E8D1"/>
                </a:solidFill>
                <a:latin typeface="Calibri" pitchFamily="34" charset="0"/>
                <a:ea typeface="Calibri" pitchFamily="34" charset="-122"/>
                <a:cs typeface="Calibri" pitchFamily="34" charset="-120"/>
              </a:rPr>
              <a:t>Business Plan Presentation</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AF7F2"/>
        </a:solidFill>
      </p:bgPr>
    </p:bg>
    <p:spTree>
      <p:nvGrpSpPr>
        <p:cNvPr id="1" name=""/>
        <p:cNvGrpSpPr/>
        <p:nvPr/>
      </p:nvGrpSpPr>
      <p:grpSpPr>
        <a:xfrm>
          <a:off x="0" y="0"/>
          <a:ext cx="0" cy="0"/>
          <a:chOff x="0" y="0"/>
          <a:chExt cx="0" cy="0"/>
        </a:xfrm>
      </p:grpSpPr>
      <p:sp>
        <p:nvSpPr>
          <p:cNvPr id="2" name="Text 0"/>
          <p:cNvSpPr/>
          <p:nvPr/>
        </p:nvSpPr>
        <p:spPr>
          <a:xfrm>
            <a:off x="548640" y="457200"/>
            <a:ext cx="7315200" cy="640080"/>
          </a:xfrm>
          <a:prstGeom prst="rect">
            <a:avLst/>
          </a:prstGeom>
          <a:noFill/>
          <a:ln/>
        </p:spPr>
        <p:txBody>
          <a:bodyPr wrap="square" lIns="0" tIns="0" rIns="0" bIns="0" rtlCol="0" anchor="ctr"/>
          <a:lstStyle/>
          <a:p>
            <a:pPr indent="0" marL="0">
              <a:buNone/>
            </a:pPr>
            <a:r>
              <a:rPr lang="en-US" sz="3200" b="1" dirty="0">
                <a:solidFill>
                  <a:srgbClr val="3B2B24"/>
                </a:solidFill>
                <a:latin typeface="Cambria" pitchFamily="34" charset="0"/>
                <a:ea typeface="Cambria" pitchFamily="34" charset="-122"/>
                <a:cs typeface="Cambria" pitchFamily="34" charset="-120"/>
              </a:rPr>
              <a:t>The Business Idea</a:t>
            </a:r>
            <a:endParaRPr lang="en-US" sz="3200" dirty="0"/>
          </a:p>
        </p:txBody>
      </p:sp>
      <p:sp>
        <p:nvSpPr>
          <p:cNvPr id="3" name="Shape 1"/>
          <p:cNvSpPr/>
          <p:nvPr/>
        </p:nvSpPr>
        <p:spPr>
          <a:xfrm>
            <a:off x="640080" y="1554480"/>
            <a:ext cx="457200" cy="457200"/>
          </a:xfrm>
          <a:prstGeom prst="ellipse">
            <a:avLst/>
          </a:prstGeom>
          <a:solidFill>
            <a:srgbClr val="B85042"/>
          </a:solidFill>
          <a:ln/>
        </p:spPr>
      </p:sp>
      <p:sp>
        <p:nvSpPr>
          <p:cNvPr id="4" name="Text 2"/>
          <p:cNvSpPr/>
          <p:nvPr/>
        </p:nvSpPr>
        <p:spPr>
          <a:xfrm>
            <a:off x="640080" y="1554480"/>
            <a:ext cx="457200" cy="457200"/>
          </a:xfrm>
          <a:prstGeom prst="rect">
            <a:avLst/>
          </a:prstGeom>
          <a:noFill/>
          <a:ln/>
        </p:spPr>
        <p:txBody>
          <a:bodyPr wrap="square" lIns="0" tIns="0" rIns="0" bIns="0" rtlCol="0" anchor="ctr"/>
          <a:lstStyle/>
          <a:p>
            <a:pPr algn="ctr" indent="0" marL="0">
              <a:buNone/>
            </a:pPr>
            <a:r>
              <a:rPr lang="en-US" sz="2000" b="1" dirty="0">
                <a:solidFill>
                  <a:srgbClr val="FFFFFF"/>
                </a:solidFill>
                <a:latin typeface="Cambria" pitchFamily="34" charset="0"/>
                <a:ea typeface="Cambria" pitchFamily="34" charset="-122"/>
                <a:cs typeface="Cambria" pitchFamily="34" charset="-120"/>
              </a:rPr>
              <a:t>•</a:t>
            </a:r>
            <a:endParaRPr lang="en-US" sz="2000" dirty="0"/>
          </a:p>
        </p:txBody>
      </p:sp>
      <p:sp>
        <p:nvSpPr>
          <p:cNvPr id="5" name="Text 3"/>
          <p:cNvSpPr/>
          <p:nvPr/>
        </p:nvSpPr>
        <p:spPr>
          <a:xfrm>
            <a:off x="1280160" y="1508760"/>
            <a:ext cx="5669280" cy="548640"/>
          </a:xfrm>
          <a:prstGeom prst="rect">
            <a:avLst/>
          </a:prstGeom>
          <a:noFill/>
          <a:ln/>
        </p:spPr>
        <p:txBody>
          <a:bodyPr wrap="square" lIns="0" tIns="0" rIns="0" bIns="0" rtlCol="0" anchor="ctr"/>
          <a:lstStyle/>
          <a:p>
            <a:pPr indent="0" marL="0">
              <a:buNone/>
            </a:pPr>
            <a:r>
              <a:rPr lang="en-US" sz="1800" dirty="0">
                <a:solidFill>
                  <a:srgbClr val="3A3A3A"/>
                </a:solidFill>
                <a:latin typeface="Calibri" pitchFamily="34" charset="0"/>
                <a:ea typeface="Calibri" pitchFamily="34" charset="-122"/>
                <a:cs typeface="Calibri" pitchFamily="34" charset="-120"/>
              </a:rPr>
              <a:t>Café + rescued-animal interaction spaces</a:t>
            </a:r>
            <a:endParaRPr lang="en-US" sz="1800" dirty="0"/>
          </a:p>
        </p:txBody>
      </p:sp>
      <p:sp>
        <p:nvSpPr>
          <p:cNvPr id="6" name="Shape 4"/>
          <p:cNvSpPr/>
          <p:nvPr/>
        </p:nvSpPr>
        <p:spPr>
          <a:xfrm>
            <a:off x="640080" y="2331720"/>
            <a:ext cx="457200" cy="457200"/>
          </a:xfrm>
          <a:prstGeom prst="ellipse">
            <a:avLst/>
          </a:prstGeom>
          <a:solidFill>
            <a:srgbClr val="B85042"/>
          </a:solidFill>
          <a:ln/>
        </p:spPr>
      </p:sp>
      <p:sp>
        <p:nvSpPr>
          <p:cNvPr id="7" name="Text 5"/>
          <p:cNvSpPr/>
          <p:nvPr/>
        </p:nvSpPr>
        <p:spPr>
          <a:xfrm>
            <a:off x="640080" y="2331720"/>
            <a:ext cx="457200" cy="457200"/>
          </a:xfrm>
          <a:prstGeom prst="rect">
            <a:avLst/>
          </a:prstGeom>
          <a:noFill/>
          <a:ln/>
        </p:spPr>
        <p:txBody>
          <a:bodyPr wrap="square" lIns="0" tIns="0" rIns="0" bIns="0" rtlCol="0" anchor="ctr"/>
          <a:lstStyle/>
          <a:p>
            <a:pPr algn="ctr" indent="0" marL="0">
              <a:buNone/>
            </a:pPr>
            <a:r>
              <a:rPr lang="en-US" sz="2000" b="1" dirty="0">
                <a:solidFill>
                  <a:srgbClr val="FFFFFF"/>
                </a:solidFill>
                <a:latin typeface="Cambria" pitchFamily="34" charset="0"/>
                <a:ea typeface="Cambria" pitchFamily="34" charset="-122"/>
                <a:cs typeface="Cambria" pitchFamily="34" charset="-120"/>
              </a:rPr>
              <a:t>•</a:t>
            </a:r>
            <a:endParaRPr lang="en-US" sz="2000" dirty="0"/>
          </a:p>
        </p:txBody>
      </p:sp>
      <p:sp>
        <p:nvSpPr>
          <p:cNvPr id="8" name="Text 6"/>
          <p:cNvSpPr/>
          <p:nvPr/>
        </p:nvSpPr>
        <p:spPr>
          <a:xfrm>
            <a:off x="1280160" y="2286000"/>
            <a:ext cx="5669280" cy="548640"/>
          </a:xfrm>
          <a:prstGeom prst="rect">
            <a:avLst/>
          </a:prstGeom>
          <a:noFill/>
          <a:ln/>
        </p:spPr>
        <p:txBody>
          <a:bodyPr wrap="square" lIns="0" tIns="0" rIns="0" bIns="0" rtlCol="0" anchor="ctr"/>
          <a:lstStyle/>
          <a:p>
            <a:pPr indent="0" marL="0">
              <a:buNone/>
            </a:pPr>
            <a:r>
              <a:rPr lang="en-US" sz="1800" dirty="0">
                <a:solidFill>
                  <a:srgbClr val="3A3A3A"/>
                </a:solidFill>
                <a:latin typeface="Calibri" pitchFamily="34" charset="0"/>
                <a:ea typeface="Calibri" pitchFamily="34" charset="-122"/>
                <a:cs typeface="Calibri" pitchFamily="34" charset="-120"/>
              </a:rPr>
              <a:t>Partners with local animal shelters</a:t>
            </a:r>
            <a:endParaRPr lang="en-US" sz="1800" dirty="0"/>
          </a:p>
        </p:txBody>
      </p:sp>
      <p:sp>
        <p:nvSpPr>
          <p:cNvPr id="9" name="Shape 7"/>
          <p:cNvSpPr/>
          <p:nvPr/>
        </p:nvSpPr>
        <p:spPr>
          <a:xfrm>
            <a:off x="640080" y="3108960"/>
            <a:ext cx="457200" cy="457200"/>
          </a:xfrm>
          <a:prstGeom prst="ellipse">
            <a:avLst/>
          </a:prstGeom>
          <a:solidFill>
            <a:srgbClr val="B85042"/>
          </a:solidFill>
          <a:ln/>
        </p:spPr>
      </p:sp>
      <p:sp>
        <p:nvSpPr>
          <p:cNvPr id="10" name="Text 8"/>
          <p:cNvSpPr/>
          <p:nvPr/>
        </p:nvSpPr>
        <p:spPr>
          <a:xfrm>
            <a:off x="640080" y="3108960"/>
            <a:ext cx="457200" cy="457200"/>
          </a:xfrm>
          <a:prstGeom prst="rect">
            <a:avLst/>
          </a:prstGeom>
          <a:noFill/>
          <a:ln/>
        </p:spPr>
        <p:txBody>
          <a:bodyPr wrap="square" lIns="0" tIns="0" rIns="0" bIns="0" rtlCol="0" anchor="ctr"/>
          <a:lstStyle/>
          <a:p>
            <a:pPr algn="ctr" indent="0" marL="0">
              <a:buNone/>
            </a:pPr>
            <a:r>
              <a:rPr lang="en-US" sz="2000" b="1" dirty="0">
                <a:solidFill>
                  <a:srgbClr val="FFFFFF"/>
                </a:solidFill>
                <a:latin typeface="Cambria" pitchFamily="34" charset="0"/>
                <a:ea typeface="Cambria" pitchFamily="34" charset="-122"/>
                <a:cs typeface="Cambria" pitchFamily="34" charset="-120"/>
              </a:rPr>
              <a:t>•</a:t>
            </a:r>
            <a:endParaRPr lang="en-US" sz="2000" dirty="0"/>
          </a:p>
        </p:txBody>
      </p:sp>
      <p:sp>
        <p:nvSpPr>
          <p:cNvPr id="11" name="Text 9"/>
          <p:cNvSpPr/>
          <p:nvPr/>
        </p:nvSpPr>
        <p:spPr>
          <a:xfrm>
            <a:off x="1280160" y="3063240"/>
            <a:ext cx="5669280" cy="548640"/>
          </a:xfrm>
          <a:prstGeom prst="rect">
            <a:avLst/>
          </a:prstGeom>
          <a:noFill/>
          <a:ln/>
        </p:spPr>
        <p:txBody>
          <a:bodyPr wrap="square" lIns="0" tIns="0" rIns="0" bIns="0" rtlCol="0" anchor="ctr"/>
          <a:lstStyle/>
          <a:p>
            <a:pPr indent="0" marL="0">
              <a:buNone/>
            </a:pPr>
            <a:r>
              <a:rPr lang="en-US" sz="1800" dirty="0">
                <a:solidFill>
                  <a:srgbClr val="3A3A3A"/>
                </a:solidFill>
                <a:latin typeface="Calibri" pitchFamily="34" charset="0"/>
                <a:ea typeface="Calibri" pitchFamily="34" charset="-122"/>
                <a:cs typeface="Calibri" pitchFamily="34" charset="-120"/>
              </a:rPr>
              <a:t>Café visits support real adoptions</a:t>
            </a:r>
            <a:endParaRPr lang="en-US" sz="1800" dirty="0"/>
          </a:p>
        </p:txBody>
      </p:sp>
      <p:sp>
        <p:nvSpPr>
          <p:cNvPr id="12" name="Shape 10"/>
          <p:cNvSpPr/>
          <p:nvPr/>
        </p:nvSpPr>
        <p:spPr>
          <a:xfrm>
            <a:off x="7589520" y="1554480"/>
            <a:ext cx="4023360" cy="2377440"/>
          </a:xfrm>
          <a:prstGeom prst="roundRect">
            <a:avLst>
              <a:gd name="adj" fmla="val 4615"/>
            </a:avLst>
          </a:prstGeom>
          <a:solidFill>
            <a:srgbClr val="A7BEAE"/>
          </a:solidFill>
          <a:ln/>
        </p:spPr>
      </p:sp>
      <p:sp>
        <p:nvSpPr>
          <p:cNvPr id="13" name="Text 11"/>
          <p:cNvSpPr/>
          <p:nvPr/>
        </p:nvSpPr>
        <p:spPr>
          <a:xfrm>
            <a:off x="7589520" y="1783080"/>
            <a:ext cx="4023360" cy="914400"/>
          </a:xfrm>
          <a:prstGeom prst="rect">
            <a:avLst/>
          </a:prstGeom>
          <a:noFill/>
          <a:ln/>
        </p:spPr>
        <p:txBody>
          <a:bodyPr wrap="square" lIns="0" tIns="0" rIns="0" bIns="0" rtlCol="0" anchor="ctr"/>
          <a:lstStyle/>
          <a:p>
            <a:pPr algn="ctr" indent="0" marL="0">
              <a:buNone/>
            </a:pPr>
            <a:r>
              <a:rPr lang="en-US" sz="5400" b="1" dirty="0">
                <a:solidFill>
                  <a:srgbClr val="3B2B24"/>
                </a:solidFill>
                <a:latin typeface="Cambria" pitchFamily="34" charset="0"/>
                <a:ea typeface="Cambria" pitchFamily="34" charset="-122"/>
                <a:cs typeface="Cambria" pitchFamily="34" charset="-120"/>
              </a:rPr>
              <a:t>60%</a:t>
            </a:r>
            <a:endParaRPr lang="en-US" sz="5400" dirty="0"/>
          </a:p>
        </p:txBody>
      </p:sp>
      <p:sp>
        <p:nvSpPr>
          <p:cNvPr id="14" name="Text 12"/>
          <p:cNvSpPr/>
          <p:nvPr/>
        </p:nvSpPr>
        <p:spPr>
          <a:xfrm>
            <a:off x="7863840" y="2697480"/>
            <a:ext cx="3474720" cy="1097280"/>
          </a:xfrm>
          <a:prstGeom prst="rect">
            <a:avLst/>
          </a:prstGeom>
          <a:noFill/>
          <a:ln/>
        </p:spPr>
        <p:txBody>
          <a:bodyPr wrap="square" lIns="0" tIns="0" rIns="0" bIns="0" rtlCol="0" anchor="t"/>
          <a:lstStyle/>
          <a:p>
            <a:pPr algn="ctr" indent="0" marL="0">
              <a:buNone/>
            </a:pPr>
            <a:r>
              <a:rPr lang="en-US" sz="1300" dirty="0">
                <a:solidFill>
                  <a:srgbClr val="3B2B24"/>
                </a:solidFill>
                <a:latin typeface="Calibri" pitchFamily="34" charset="0"/>
                <a:ea typeface="Calibri" pitchFamily="34" charset="-122"/>
                <a:cs typeface="Calibri" pitchFamily="34" charset="-120"/>
              </a:rPr>
              <a:t>of UK households own a pet, yet want more animal contact</a:t>
            </a:r>
            <a:endParaRPr lang="en-US" sz="1300" dirty="0"/>
          </a:p>
        </p:txBody>
      </p:sp>
      <p:sp>
        <p:nvSpPr>
          <p:cNvPr id="15" name="Text 13"/>
          <p:cNvSpPr/>
          <p:nvPr/>
        </p:nvSpPr>
        <p:spPr>
          <a:xfrm>
            <a:off x="11521440" y="6537960"/>
            <a:ext cx="274320" cy="274320"/>
          </a:xfrm>
          <a:prstGeom prst="rect">
            <a:avLst/>
          </a:prstGeom>
          <a:noFill/>
          <a:ln/>
        </p:spPr>
        <p:txBody>
          <a:bodyPr wrap="square" lIns="0" tIns="0" rIns="0" bIns="0" rtlCol="0" anchor="ctr"/>
          <a:lstStyle/>
          <a:p>
            <a:pPr algn="r" indent="0" marL="0">
              <a:buNone/>
            </a:pPr>
            <a:r>
              <a:rPr lang="en-US" sz="1000" dirty="0">
                <a:solidFill>
                  <a:srgbClr val="A0A0A0"/>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AF7F2"/>
        </a:solidFill>
      </p:bgPr>
    </p:bg>
    <p:spTree>
      <p:nvGrpSpPr>
        <p:cNvPr id="1" name=""/>
        <p:cNvGrpSpPr/>
        <p:nvPr/>
      </p:nvGrpSpPr>
      <p:grpSpPr>
        <a:xfrm>
          <a:off x="0" y="0"/>
          <a:ext cx="0" cy="0"/>
          <a:chOff x="0" y="0"/>
          <a:chExt cx="0" cy="0"/>
        </a:xfrm>
      </p:grpSpPr>
      <p:sp>
        <p:nvSpPr>
          <p:cNvPr id="2" name="Text 0"/>
          <p:cNvSpPr/>
          <p:nvPr/>
        </p:nvSpPr>
        <p:spPr>
          <a:xfrm>
            <a:off x="548640" y="457200"/>
            <a:ext cx="7315200" cy="640080"/>
          </a:xfrm>
          <a:prstGeom prst="rect">
            <a:avLst/>
          </a:prstGeom>
          <a:noFill/>
          <a:ln/>
        </p:spPr>
        <p:txBody>
          <a:bodyPr wrap="square" lIns="0" tIns="0" rIns="0" bIns="0" rtlCol="0" anchor="ctr"/>
          <a:lstStyle/>
          <a:p>
            <a:pPr indent="0" marL="0">
              <a:buNone/>
            </a:pPr>
            <a:r>
              <a:rPr lang="en-US" sz="3200" b="1" dirty="0">
                <a:solidFill>
                  <a:srgbClr val="3B2B24"/>
                </a:solidFill>
                <a:latin typeface="Cambria" pitchFamily="34" charset="0"/>
                <a:ea typeface="Cambria" pitchFamily="34" charset="-122"/>
                <a:cs typeface="Cambria" pitchFamily="34" charset="-120"/>
              </a:rPr>
              <a:t>Objectives &amp; USP</a:t>
            </a:r>
            <a:endParaRPr lang="en-US" sz="3200" dirty="0"/>
          </a:p>
        </p:txBody>
      </p:sp>
      <p:sp>
        <p:nvSpPr>
          <p:cNvPr id="3" name="Shape 1"/>
          <p:cNvSpPr/>
          <p:nvPr/>
        </p:nvSpPr>
        <p:spPr>
          <a:xfrm>
            <a:off x="640080" y="1554480"/>
            <a:ext cx="502920" cy="502920"/>
          </a:xfrm>
          <a:prstGeom prst="ellipse">
            <a:avLst/>
          </a:prstGeom>
          <a:solidFill>
            <a:srgbClr val="B85042"/>
          </a:solidFill>
          <a:ln/>
        </p:spPr>
      </p:sp>
      <p:sp>
        <p:nvSpPr>
          <p:cNvPr id="4" name="Text 2"/>
          <p:cNvSpPr/>
          <p:nvPr/>
        </p:nvSpPr>
        <p:spPr>
          <a:xfrm>
            <a:off x="640080" y="1554480"/>
            <a:ext cx="502920" cy="502920"/>
          </a:xfrm>
          <a:prstGeom prst="rect">
            <a:avLst/>
          </a:prstGeom>
          <a:noFill/>
          <a:ln/>
        </p:spPr>
        <p:txBody>
          <a:bodyPr wrap="square" lIns="0" tIns="0" rIns="0" bIns="0" rtlCol="0" anchor="ctr"/>
          <a:lstStyle/>
          <a:p>
            <a:pPr algn="ctr" indent="0" marL="0">
              <a:buNone/>
            </a:pPr>
            <a:r>
              <a:rPr lang="en-US" sz="2000" b="1" dirty="0">
                <a:solidFill>
                  <a:srgbClr val="FFFFFF"/>
                </a:solidFill>
                <a:latin typeface="Cambria" pitchFamily="34" charset="0"/>
                <a:ea typeface="Cambria" pitchFamily="34" charset="-122"/>
                <a:cs typeface="Cambria" pitchFamily="34" charset="-120"/>
              </a:rPr>
              <a:t>S</a:t>
            </a:r>
            <a:endParaRPr lang="en-US" sz="2000" dirty="0"/>
          </a:p>
        </p:txBody>
      </p:sp>
      <p:sp>
        <p:nvSpPr>
          <p:cNvPr id="5" name="Text 3"/>
          <p:cNvSpPr/>
          <p:nvPr/>
        </p:nvSpPr>
        <p:spPr>
          <a:xfrm>
            <a:off x="1325880" y="1463040"/>
            <a:ext cx="9875520" cy="548640"/>
          </a:xfrm>
          <a:prstGeom prst="rect">
            <a:avLst/>
          </a:prstGeom>
          <a:noFill/>
          <a:ln/>
        </p:spPr>
        <p:txBody>
          <a:bodyPr wrap="square" lIns="0" tIns="0" rIns="0" bIns="0" rtlCol="0" anchor="ctr"/>
          <a:lstStyle/>
          <a:p>
            <a:pPr indent="0" marL="0">
              <a:buNone/>
            </a:pPr>
            <a:r>
              <a:rPr lang="en-US" sz="1600" b="1" dirty="0">
                <a:solidFill>
                  <a:srgbClr val="3B2B24"/>
                </a:solidFill>
                <a:latin typeface="Calibri" pitchFamily="34" charset="0"/>
                <a:ea typeface="Calibri" pitchFamily="34" charset="-122"/>
                <a:cs typeface="Calibri" pitchFamily="34" charset="-120"/>
              </a:rPr>
              <a:t>Short-term: </a:t>
            </a:r>
            <a:pPr indent="0" marL="0">
              <a:buNone/>
            </a:pPr>
            <a:r>
              <a:rPr lang="en-US" sz="1600" dirty="0">
                <a:solidFill>
                  <a:srgbClr val="3A3A3A"/>
                </a:solidFill>
                <a:latin typeface="Calibri" pitchFamily="34" charset="0"/>
                <a:ea typeface="Calibri" pitchFamily="34" charset="-122"/>
                <a:cs typeface="Calibri" pitchFamily="34" charset="-120"/>
              </a:rPr>
              <a:t>launch &amp; build shelter partnerships</a:t>
            </a:r>
            <a:endParaRPr lang="en-US" sz="1600" dirty="0"/>
          </a:p>
        </p:txBody>
      </p:sp>
      <p:sp>
        <p:nvSpPr>
          <p:cNvPr id="6" name="Shape 4"/>
          <p:cNvSpPr/>
          <p:nvPr/>
        </p:nvSpPr>
        <p:spPr>
          <a:xfrm>
            <a:off x="640080" y="2286000"/>
            <a:ext cx="502920" cy="502920"/>
          </a:xfrm>
          <a:prstGeom prst="ellipse">
            <a:avLst/>
          </a:prstGeom>
          <a:solidFill>
            <a:srgbClr val="A7BEAE"/>
          </a:solidFill>
          <a:ln/>
        </p:spPr>
      </p:sp>
      <p:sp>
        <p:nvSpPr>
          <p:cNvPr id="7" name="Text 5"/>
          <p:cNvSpPr/>
          <p:nvPr/>
        </p:nvSpPr>
        <p:spPr>
          <a:xfrm>
            <a:off x="640080" y="2286000"/>
            <a:ext cx="502920" cy="502920"/>
          </a:xfrm>
          <a:prstGeom prst="rect">
            <a:avLst/>
          </a:prstGeom>
          <a:noFill/>
          <a:ln/>
        </p:spPr>
        <p:txBody>
          <a:bodyPr wrap="square" lIns="0" tIns="0" rIns="0" bIns="0" rtlCol="0" anchor="ctr"/>
          <a:lstStyle/>
          <a:p>
            <a:pPr algn="ctr" indent="0" marL="0">
              <a:buNone/>
            </a:pPr>
            <a:r>
              <a:rPr lang="en-US" sz="2000" b="1" dirty="0">
                <a:solidFill>
                  <a:srgbClr val="3B2B24"/>
                </a:solidFill>
                <a:latin typeface="Cambria" pitchFamily="34" charset="0"/>
                <a:ea typeface="Cambria" pitchFamily="34" charset="-122"/>
                <a:cs typeface="Cambria" pitchFamily="34" charset="-120"/>
              </a:rPr>
              <a:t>L</a:t>
            </a:r>
            <a:endParaRPr lang="en-US" sz="2000" dirty="0"/>
          </a:p>
        </p:txBody>
      </p:sp>
      <p:sp>
        <p:nvSpPr>
          <p:cNvPr id="8" name="Text 6"/>
          <p:cNvSpPr/>
          <p:nvPr/>
        </p:nvSpPr>
        <p:spPr>
          <a:xfrm>
            <a:off x="1325880" y="2194560"/>
            <a:ext cx="9875520" cy="548640"/>
          </a:xfrm>
          <a:prstGeom prst="rect">
            <a:avLst/>
          </a:prstGeom>
          <a:noFill/>
          <a:ln/>
        </p:spPr>
        <p:txBody>
          <a:bodyPr wrap="square" lIns="0" tIns="0" rIns="0" bIns="0" rtlCol="0" anchor="ctr"/>
          <a:lstStyle/>
          <a:p>
            <a:pPr indent="0" marL="0">
              <a:buNone/>
            </a:pPr>
            <a:r>
              <a:rPr lang="en-US" sz="1600" b="1" dirty="0">
                <a:solidFill>
                  <a:srgbClr val="3B2B24"/>
                </a:solidFill>
                <a:latin typeface="Calibri" pitchFamily="34" charset="0"/>
                <a:ea typeface="Calibri" pitchFamily="34" charset="-122"/>
                <a:cs typeface="Calibri" pitchFamily="34" charset="-120"/>
              </a:rPr>
              <a:t>Long-term: </a:t>
            </a:r>
            <a:pPr indent="0" marL="0">
              <a:buNone/>
            </a:pPr>
            <a:r>
              <a:rPr lang="en-US" sz="1600" dirty="0">
                <a:solidFill>
                  <a:srgbClr val="3A3A3A"/>
                </a:solidFill>
                <a:latin typeface="Calibri" pitchFamily="34" charset="0"/>
                <a:ea typeface="Calibri" pitchFamily="34" charset="-122"/>
                <a:cs typeface="Calibri" pitchFamily="34" charset="-120"/>
              </a:rPr>
              <a:t>new locations &amp; online shop</a:t>
            </a:r>
            <a:endParaRPr lang="en-US" sz="1600" dirty="0"/>
          </a:p>
        </p:txBody>
      </p:sp>
      <p:sp>
        <p:nvSpPr>
          <p:cNvPr id="9" name="Shape 7"/>
          <p:cNvSpPr/>
          <p:nvPr/>
        </p:nvSpPr>
        <p:spPr>
          <a:xfrm>
            <a:off x="548640" y="3246120"/>
            <a:ext cx="11064240" cy="1737360"/>
          </a:xfrm>
          <a:prstGeom prst="roundRect">
            <a:avLst>
              <a:gd name="adj" fmla="val 6316"/>
            </a:avLst>
          </a:prstGeom>
          <a:solidFill>
            <a:srgbClr val="3B2B24"/>
          </a:solidFill>
          <a:ln/>
        </p:spPr>
      </p:sp>
      <p:sp>
        <p:nvSpPr>
          <p:cNvPr id="10" name="Text 8"/>
          <p:cNvSpPr/>
          <p:nvPr/>
        </p:nvSpPr>
        <p:spPr>
          <a:xfrm>
            <a:off x="822960" y="3429000"/>
            <a:ext cx="1828800" cy="365760"/>
          </a:xfrm>
          <a:prstGeom prst="rect">
            <a:avLst/>
          </a:prstGeom>
          <a:noFill/>
          <a:ln/>
        </p:spPr>
        <p:txBody>
          <a:bodyPr wrap="square" lIns="0" tIns="0" rIns="0" bIns="0" rtlCol="0" anchor="ctr"/>
          <a:lstStyle/>
          <a:p>
            <a:pPr indent="0" marL="0">
              <a:buNone/>
            </a:pPr>
            <a:r>
              <a:rPr lang="en-US" sz="1400" b="1" dirty="0">
                <a:solidFill>
                  <a:srgbClr val="A7BEAE"/>
                </a:solidFill>
                <a:latin typeface="Cambria" pitchFamily="34" charset="0"/>
                <a:ea typeface="Cambria" pitchFamily="34" charset="-122"/>
                <a:cs typeface="Cambria" pitchFamily="34" charset="-120"/>
              </a:rPr>
              <a:t>USP</a:t>
            </a:r>
            <a:endParaRPr lang="en-US" sz="1400" dirty="0"/>
          </a:p>
        </p:txBody>
      </p:sp>
      <p:sp>
        <p:nvSpPr>
          <p:cNvPr id="11" name="Text 9"/>
          <p:cNvSpPr/>
          <p:nvPr/>
        </p:nvSpPr>
        <p:spPr>
          <a:xfrm>
            <a:off x="822960" y="3749040"/>
            <a:ext cx="10332720" cy="1097280"/>
          </a:xfrm>
          <a:prstGeom prst="rect">
            <a:avLst/>
          </a:prstGeom>
          <a:noFill/>
          <a:ln/>
        </p:spPr>
        <p:txBody>
          <a:bodyPr wrap="square" lIns="0" tIns="0" rIns="0" bIns="0" rtlCol="0" anchor="ctr"/>
          <a:lstStyle/>
          <a:p>
            <a:pPr indent="0" marL="0">
              <a:buNone/>
            </a:pPr>
            <a:r>
              <a:rPr lang="en-US" sz="2000" i="1" dirty="0">
                <a:solidFill>
                  <a:srgbClr val="FFFFFF"/>
                </a:solidFill>
                <a:latin typeface="Cambria" pitchFamily="34" charset="0"/>
                <a:ea typeface="Cambria" pitchFamily="34" charset="-122"/>
                <a:cs typeface="Cambria" pitchFamily="34" charset="-120"/>
              </a:rPr>
              <a:t>The only café where coffee comes with a rescue-animal experience that helps animals find homes.</a:t>
            </a:r>
            <a:endParaRPr lang="en-US" sz="2000" dirty="0"/>
          </a:p>
        </p:txBody>
      </p:sp>
      <p:sp>
        <p:nvSpPr>
          <p:cNvPr id="12" name="Text 10"/>
          <p:cNvSpPr/>
          <p:nvPr/>
        </p:nvSpPr>
        <p:spPr>
          <a:xfrm>
            <a:off x="11521440" y="6537960"/>
            <a:ext cx="274320" cy="274320"/>
          </a:xfrm>
          <a:prstGeom prst="rect">
            <a:avLst/>
          </a:prstGeom>
          <a:noFill/>
          <a:ln/>
        </p:spPr>
        <p:txBody>
          <a:bodyPr wrap="square" lIns="0" tIns="0" rIns="0" bIns="0" rtlCol="0" anchor="ctr"/>
          <a:lstStyle/>
          <a:p>
            <a:pPr algn="r" indent="0" marL="0">
              <a:buNone/>
            </a:pPr>
            <a:r>
              <a:rPr lang="en-US" sz="1000" dirty="0">
                <a:solidFill>
                  <a:srgbClr val="A0A0A0"/>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AF7F2"/>
        </a:solidFill>
      </p:bgPr>
    </p:bg>
    <p:spTree>
      <p:nvGrpSpPr>
        <p:cNvPr id="1" name=""/>
        <p:cNvGrpSpPr/>
        <p:nvPr/>
      </p:nvGrpSpPr>
      <p:grpSpPr>
        <a:xfrm>
          <a:off x="0" y="0"/>
          <a:ext cx="0" cy="0"/>
          <a:chOff x="0" y="0"/>
          <a:chExt cx="0" cy="0"/>
        </a:xfrm>
      </p:grpSpPr>
      <p:sp>
        <p:nvSpPr>
          <p:cNvPr id="2" name="Text 0"/>
          <p:cNvSpPr/>
          <p:nvPr/>
        </p:nvSpPr>
        <p:spPr>
          <a:xfrm>
            <a:off x="548640" y="457200"/>
            <a:ext cx="7315200" cy="640080"/>
          </a:xfrm>
          <a:prstGeom prst="rect">
            <a:avLst/>
          </a:prstGeom>
          <a:noFill/>
          <a:ln/>
        </p:spPr>
        <p:txBody>
          <a:bodyPr wrap="square" lIns="0" tIns="0" rIns="0" bIns="0" rtlCol="0" anchor="ctr"/>
          <a:lstStyle/>
          <a:p>
            <a:pPr indent="0" marL="0">
              <a:buNone/>
            </a:pPr>
            <a:r>
              <a:rPr lang="en-US" sz="3200" b="1" dirty="0">
                <a:solidFill>
                  <a:srgbClr val="3B2B24"/>
                </a:solidFill>
                <a:latin typeface="Cambria" pitchFamily="34" charset="0"/>
                <a:ea typeface="Cambria" pitchFamily="34" charset="-122"/>
                <a:cs typeface="Cambria" pitchFamily="34" charset="-120"/>
              </a:rPr>
              <a:t>What We Offer</a:t>
            </a:r>
            <a:endParaRPr lang="en-US" sz="3200" dirty="0"/>
          </a:p>
        </p:txBody>
      </p:sp>
      <p:sp>
        <p:nvSpPr>
          <p:cNvPr id="3" name="Shape 1"/>
          <p:cNvSpPr/>
          <p:nvPr/>
        </p:nvSpPr>
        <p:spPr>
          <a:xfrm>
            <a:off x="548640" y="1554480"/>
            <a:ext cx="5486400" cy="1965960"/>
          </a:xfrm>
          <a:prstGeom prst="roundRect">
            <a:avLst>
              <a:gd name="adj" fmla="val 5581"/>
            </a:avLst>
          </a:prstGeom>
          <a:solidFill>
            <a:srgbClr val="B85042"/>
          </a:solidFill>
          <a:ln/>
          <a:effectLst>
            <a:outerShdw sx="100000" sy="100000" kx="0" ky="0" algn="bl" rotWithShape="0" blurRad="76200" dist="25400" dir="5400000">
              <a:srgbClr val="000000">
                <a:alpha val="15000"/>
              </a:srgbClr>
            </a:outerShdw>
          </a:effectLst>
        </p:spPr>
      </p:sp>
      <p:sp>
        <p:nvSpPr>
          <p:cNvPr id="4" name="Text 2"/>
          <p:cNvSpPr/>
          <p:nvPr/>
        </p:nvSpPr>
        <p:spPr>
          <a:xfrm>
            <a:off x="914400" y="1554480"/>
            <a:ext cx="4754880" cy="1965960"/>
          </a:xfrm>
          <a:prstGeom prst="rect">
            <a:avLst/>
          </a:prstGeom>
          <a:noFill/>
          <a:ln/>
        </p:spPr>
        <p:txBody>
          <a:bodyPr wrap="square" lIns="0" tIns="0" rIns="0" bIns="0" rtlCol="0" anchor="ctr"/>
          <a:lstStyle/>
          <a:p>
            <a:pPr indent="0" marL="0">
              <a:buNone/>
            </a:pPr>
            <a:r>
              <a:rPr lang="en-US" sz="1900" b="1" dirty="0">
                <a:solidFill>
                  <a:srgbClr val="FFFFFF"/>
                </a:solidFill>
                <a:latin typeface="Cambria" pitchFamily="34" charset="0"/>
                <a:ea typeface="Cambria" pitchFamily="34" charset="-122"/>
                <a:cs typeface="Cambria" pitchFamily="34" charset="-120"/>
              </a:rPr>
              <a:t>Drinks, light meals &amp; desserts</a:t>
            </a:r>
            <a:endParaRPr lang="en-US" sz="1900" dirty="0"/>
          </a:p>
        </p:txBody>
      </p:sp>
      <p:sp>
        <p:nvSpPr>
          <p:cNvPr id="5" name="Shape 3"/>
          <p:cNvSpPr/>
          <p:nvPr/>
        </p:nvSpPr>
        <p:spPr>
          <a:xfrm>
            <a:off x="6126480" y="1554480"/>
            <a:ext cx="5486400" cy="1965960"/>
          </a:xfrm>
          <a:prstGeom prst="roundRect">
            <a:avLst>
              <a:gd name="adj" fmla="val 5581"/>
            </a:avLst>
          </a:prstGeom>
          <a:solidFill>
            <a:srgbClr val="A7BEAE"/>
          </a:solidFill>
          <a:ln/>
          <a:effectLst>
            <a:outerShdw sx="100000" sy="100000" kx="0" ky="0" algn="bl" rotWithShape="0" blurRad="76200" dist="25400" dir="5400000">
              <a:srgbClr val="000000">
                <a:alpha val="15000"/>
              </a:srgbClr>
            </a:outerShdw>
          </a:effectLst>
        </p:spPr>
      </p:sp>
      <p:sp>
        <p:nvSpPr>
          <p:cNvPr id="6" name="Text 4"/>
          <p:cNvSpPr/>
          <p:nvPr/>
        </p:nvSpPr>
        <p:spPr>
          <a:xfrm>
            <a:off x="6492240" y="1554480"/>
            <a:ext cx="4754880" cy="1965960"/>
          </a:xfrm>
          <a:prstGeom prst="rect">
            <a:avLst/>
          </a:prstGeom>
          <a:noFill/>
          <a:ln/>
        </p:spPr>
        <p:txBody>
          <a:bodyPr wrap="square" lIns="0" tIns="0" rIns="0" bIns="0" rtlCol="0" anchor="ctr"/>
          <a:lstStyle/>
          <a:p>
            <a:pPr indent="0" marL="0">
              <a:buNone/>
            </a:pPr>
            <a:r>
              <a:rPr lang="en-US" sz="1900" b="1" dirty="0">
                <a:solidFill>
                  <a:srgbClr val="3B2B24"/>
                </a:solidFill>
                <a:latin typeface="Cambria" pitchFamily="34" charset="0"/>
                <a:ea typeface="Cambria" pitchFamily="34" charset="-122"/>
                <a:cs typeface="Cambria" pitchFamily="34" charset="-120"/>
              </a:rPr>
              <a:t>Safe cat &amp; dog interaction areas</a:t>
            </a:r>
            <a:endParaRPr lang="en-US" sz="1900" dirty="0"/>
          </a:p>
        </p:txBody>
      </p:sp>
      <p:sp>
        <p:nvSpPr>
          <p:cNvPr id="7" name="Shape 5"/>
          <p:cNvSpPr/>
          <p:nvPr/>
        </p:nvSpPr>
        <p:spPr>
          <a:xfrm>
            <a:off x="548640" y="3703320"/>
            <a:ext cx="5486400" cy="1965960"/>
          </a:xfrm>
          <a:prstGeom prst="roundRect">
            <a:avLst>
              <a:gd name="adj" fmla="val 5581"/>
            </a:avLst>
          </a:prstGeom>
          <a:solidFill>
            <a:srgbClr val="A7BEAE"/>
          </a:solidFill>
          <a:ln/>
          <a:effectLst>
            <a:outerShdw sx="100000" sy="100000" kx="0" ky="0" algn="bl" rotWithShape="0" blurRad="76200" dist="25400" dir="5400000">
              <a:srgbClr val="000000">
                <a:alpha val="15000"/>
              </a:srgbClr>
            </a:outerShdw>
          </a:effectLst>
        </p:spPr>
      </p:sp>
      <p:sp>
        <p:nvSpPr>
          <p:cNvPr id="8" name="Text 6"/>
          <p:cNvSpPr/>
          <p:nvPr/>
        </p:nvSpPr>
        <p:spPr>
          <a:xfrm>
            <a:off x="914400" y="3703320"/>
            <a:ext cx="4754880" cy="1965960"/>
          </a:xfrm>
          <a:prstGeom prst="rect">
            <a:avLst/>
          </a:prstGeom>
          <a:noFill/>
          <a:ln/>
        </p:spPr>
        <p:txBody>
          <a:bodyPr wrap="square" lIns="0" tIns="0" rIns="0" bIns="0" rtlCol="0" anchor="ctr"/>
          <a:lstStyle/>
          <a:p>
            <a:pPr indent="0" marL="0">
              <a:buNone/>
            </a:pPr>
            <a:r>
              <a:rPr lang="en-US" sz="1900" b="1" dirty="0">
                <a:solidFill>
                  <a:srgbClr val="3B2B24"/>
                </a:solidFill>
                <a:latin typeface="Cambria" pitchFamily="34" charset="0"/>
                <a:ea typeface="Cambria" pitchFamily="34" charset="-122"/>
                <a:cs typeface="Cambria" pitchFamily="34" charset="-120"/>
              </a:rPr>
              <a:t>Adoption days, workshops &amp; events</a:t>
            </a:r>
            <a:endParaRPr lang="en-US" sz="1900" dirty="0"/>
          </a:p>
        </p:txBody>
      </p:sp>
      <p:sp>
        <p:nvSpPr>
          <p:cNvPr id="9" name="Shape 7"/>
          <p:cNvSpPr/>
          <p:nvPr/>
        </p:nvSpPr>
        <p:spPr>
          <a:xfrm>
            <a:off x="6126480" y="3703320"/>
            <a:ext cx="5486400" cy="1965960"/>
          </a:xfrm>
          <a:prstGeom prst="roundRect">
            <a:avLst>
              <a:gd name="adj" fmla="val 5581"/>
            </a:avLst>
          </a:prstGeom>
          <a:solidFill>
            <a:srgbClr val="B85042"/>
          </a:solidFill>
          <a:ln/>
          <a:effectLst>
            <a:outerShdw sx="100000" sy="100000" kx="0" ky="0" algn="bl" rotWithShape="0" blurRad="76200" dist="25400" dir="5400000">
              <a:srgbClr val="000000">
                <a:alpha val="15000"/>
              </a:srgbClr>
            </a:outerShdw>
          </a:effectLst>
        </p:spPr>
      </p:sp>
      <p:sp>
        <p:nvSpPr>
          <p:cNvPr id="10" name="Text 8"/>
          <p:cNvSpPr/>
          <p:nvPr/>
        </p:nvSpPr>
        <p:spPr>
          <a:xfrm>
            <a:off x="6492240" y="3703320"/>
            <a:ext cx="4754880" cy="1965960"/>
          </a:xfrm>
          <a:prstGeom prst="rect">
            <a:avLst/>
          </a:prstGeom>
          <a:noFill/>
          <a:ln/>
        </p:spPr>
        <p:txBody>
          <a:bodyPr wrap="square" lIns="0" tIns="0" rIns="0" bIns="0" rtlCol="0" anchor="ctr"/>
          <a:lstStyle/>
          <a:p>
            <a:pPr indent="0" marL="0">
              <a:buNone/>
            </a:pPr>
            <a:r>
              <a:rPr lang="en-US" sz="1900" b="1" dirty="0">
                <a:solidFill>
                  <a:srgbClr val="FFFFFF"/>
                </a:solidFill>
                <a:latin typeface="Cambria" pitchFamily="34" charset="0"/>
                <a:ea typeface="Cambria" pitchFamily="34" charset="-122"/>
                <a:cs typeface="Cambria" pitchFamily="34" charset="-120"/>
              </a:rPr>
              <a:t>Pet accessories &amp; gifts</a:t>
            </a:r>
            <a:endParaRPr lang="en-US" sz="1900" dirty="0"/>
          </a:p>
        </p:txBody>
      </p:sp>
      <p:sp>
        <p:nvSpPr>
          <p:cNvPr id="11" name="Text 9"/>
          <p:cNvSpPr/>
          <p:nvPr/>
        </p:nvSpPr>
        <p:spPr>
          <a:xfrm>
            <a:off x="11521440" y="6537960"/>
            <a:ext cx="274320" cy="274320"/>
          </a:xfrm>
          <a:prstGeom prst="rect">
            <a:avLst/>
          </a:prstGeom>
          <a:noFill/>
          <a:ln/>
        </p:spPr>
        <p:txBody>
          <a:bodyPr wrap="square" lIns="0" tIns="0" rIns="0" bIns="0" rtlCol="0" anchor="ctr"/>
          <a:lstStyle/>
          <a:p>
            <a:pPr algn="r" indent="0" marL="0">
              <a:buNone/>
            </a:pPr>
            <a:r>
              <a:rPr lang="en-US" sz="1000" dirty="0">
                <a:solidFill>
                  <a:srgbClr val="A0A0A0"/>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AF7F2"/>
        </a:solidFill>
      </p:bgPr>
    </p:bg>
    <p:spTree>
      <p:nvGrpSpPr>
        <p:cNvPr id="1" name=""/>
        <p:cNvGrpSpPr/>
        <p:nvPr/>
      </p:nvGrpSpPr>
      <p:grpSpPr>
        <a:xfrm>
          <a:off x="0" y="0"/>
          <a:ext cx="0" cy="0"/>
          <a:chOff x="0" y="0"/>
          <a:chExt cx="0" cy="0"/>
        </a:xfrm>
      </p:grpSpPr>
      <p:sp>
        <p:nvSpPr>
          <p:cNvPr id="2" name="Text 0"/>
          <p:cNvSpPr/>
          <p:nvPr/>
        </p:nvSpPr>
        <p:spPr>
          <a:xfrm>
            <a:off x="548640" y="457200"/>
            <a:ext cx="7315200" cy="640080"/>
          </a:xfrm>
          <a:prstGeom prst="rect">
            <a:avLst/>
          </a:prstGeom>
          <a:noFill/>
          <a:ln/>
        </p:spPr>
        <p:txBody>
          <a:bodyPr wrap="square" lIns="0" tIns="0" rIns="0" bIns="0" rtlCol="0" anchor="ctr"/>
          <a:lstStyle/>
          <a:p>
            <a:pPr indent="0" marL="0">
              <a:buNone/>
            </a:pPr>
            <a:r>
              <a:rPr lang="en-US" sz="3200" b="1" dirty="0">
                <a:solidFill>
                  <a:srgbClr val="3B2B24"/>
                </a:solidFill>
                <a:latin typeface="Cambria" pitchFamily="34" charset="0"/>
                <a:ea typeface="Cambria" pitchFamily="34" charset="-122"/>
                <a:cs typeface="Cambria" pitchFamily="34" charset="-120"/>
              </a:rPr>
              <a:t>SWOT Analysis</a:t>
            </a:r>
            <a:endParaRPr lang="en-US" sz="3200" dirty="0"/>
          </a:p>
        </p:txBody>
      </p:sp>
      <p:sp>
        <p:nvSpPr>
          <p:cNvPr id="3" name="Shape 1"/>
          <p:cNvSpPr/>
          <p:nvPr/>
        </p:nvSpPr>
        <p:spPr>
          <a:xfrm>
            <a:off x="548640" y="1508760"/>
            <a:ext cx="5440680" cy="2011680"/>
          </a:xfrm>
          <a:prstGeom prst="roundRect">
            <a:avLst>
              <a:gd name="adj" fmla="val 5455"/>
            </a:avLst>
          </a:prstGeom>
          <a:solidFill>
            <a:srgbClr val="B85042"/>
          </a:solidFill>
          <a:ln/>
        </p:spPr>
      </p:sp>
      <p:sp>
        <p:nvSpPr>
          <p:cNvPr id="4" name="Shape 2"/>
          <p:cNvSpPr/>
          <p:nvPr/>
        </p:nvSpPr>
        <p:spPr>
          <a:xfrm>
            <a:off x="822960" y="1783080"/>
            <a:ext cx="502920" cy="502920"/>
          </a:xfrm>
          <a:prstGeom prst="ellipse">
            <a:avLst/>
          </a:prstGeom>
          <a:solidFill>
            <a:srgbClr val="FFFFFF"/>
          </a:solidFill>
          <a:ln/>
        </p:spPr>
      </p:sp>
      <p:sp>
        <p:nvSpPr>
          <p:cNvPr id="5" name="Text 3"/>
          <p:cNvSpPr/>
          <p:nvPr/>
        </p:nvSpPr>
        <p:spPr>
          <a:xfrm>
            <a:off x="822960" y="1783080"/>
            <a:ext cx="502920" cy="502920"/>
          </a:xfrm>
          <a:prstGeom prst="rect">
            <a:avLst/>
          </a:prstGeom>
          <a:noFill/>
          <a:ln/>
        </p:spPr>
        <p:txBody>
          <a:bodyPr wrap="square" lIns="0" tIns="0" rIns="0" bIns="0" rtlCol="0" anchor="ctr"/>
          <a:lstStyle/>
          <a:p>
            <a:pPr algn="ctr" indent="0" marL="0">
              <a:buNone/>
            </a:pPr>
            <a:r>
              <a:rPr lang="en-US" sz="2000" b="1" dirty="0">
                <a:solidFill>
                  <a:srgbClr val="B85042"/>
                </a:solidFill>
                <a:latin typeface="Cambria" pitchFamily="34" charset="0"/>
                <a:ea typeface="Cambria" pitchFamily="34" charset="-122"/>
                <a:cs typeface="Cambria" pitchFamily="34" charset="-120"/>
              </a:rPr>
              <a:t>S</a:t>
            </a:r>
            <a:endParaRPr lang="en-US" sz="2000" dirty="0"/>
          </a:p>
        </p:txBody>
      </p:sp>
      <p:sp>
        <p:nvSpPr>
          <p:cNvPr id="6" name="Text 4"/>
          <p:cNvSpPr/>
          <p:nvPr/>
        </p:nvSpPr>
        <p:spPr>
          <a:xfrm>
            <a:off x="1508760" y="1764792"/>
            <a:ext cx="4023360" cy="457200"/>
          </a:xfrm>
          <a:prstGeom prst="rect">
            <a:avLst/>
          </a:prstGeom>
          <a:noFill/>
          <a:ln/>
        </p:spPr>
        <p:txBody>
          <a:bodyPr wrap="square" lIns="0" tIns="0" rIns="0" bIns="0" rtlCol="0" anchor="ctr"/>
          <a:lstStyle/>
          <a:p>
            <a:pPr indent="0" marL="0">
              <a:buNone/>
            </a:pPr>
            <a:r>
              <a:rPr lang="en-US" sz="1600" b="1" dirty="0">
                <a:solidFill>
                  <a:srgbClr val="FFFFFF"/>
                </a:solidFill>
                <a:latin typeface="Cambria" pitchFamily="34" charset="0"/>
                <a:ea typeface="Cambria" pitchFamily="34" charset="-122"/>
                <a:cs typeface="Cambria" pitchFamily="34" charset="-120"/>
              </a:rPr>
              <a:t>Strengths</a:t>
            </a:r>
            <a:endParaRPr lang="en-US" sz="1600" dirty="0"/>
          </a:p>
        </p:txBody>
      </p:sp>
      <p:sp>
        <p:nvSpPr>
          <p:cNvPr id="7" name="Text 5"/>
          <p:cNvSpPr/>
          <p:nvPr/>
        </p:nvSpPr>
        <p:spPr>
          <a:xfrm>
            <a:off x="914400" y="2423160"/>
            <a:ext cx="4754880" cy="914400"/>
          </a:xfrm>
          <a:prstGeom prst="rect">
            <a:avLst/>
          </a:prstGeom>
          <a:noFill/>
          <a:ln/>
        </p:spPr>
        <p:txBody>
          <a:bodyPr wrap="square" lIns="0" tIns="0" rIns="0" bIns="0" rtlCol="0" anchor="t"/>
          <a:lstStyle/>
          <a:p>
            <a:pPr indent="0" marL="0">
              <a:buNone/>
            </a:pPr>
            <a:r>
              <a:rPr lang="en-US" sz="1400" dirty="0">
                <a:solidFill>
                  <a:srgbClr val="FFFFFF"/>
                </a:solidFill>
                <a:latin typeface="Calibri" pitchFamily="34" charset="0"/>
                <a:ea typeface="Calibri" pitchFamily="34" charset="-122"/>
                <a:cs typeface="Calibri" pitchFamily="34" charset="-120"/>
              </a:rPr>
              <a:t>Unique hospitality + welfare experience</a:t>
            </a:r>
            <a:endParaRPr lang="en-US" sz="1400" dirty="0"/>
          </a:p>
        </p:txBody>
      </p:sp>
      <p:sp>
        <p:nvSpPr>
          <p:cNvPr id="8" name="Shape 6"/>
          <p:cNvSpPr/>
          <p:nvPr/>
        </p:nvSpPr>
        <p:spPr>
          <a:xfrm>
            <a:off x="6172200" y="1508760"/>
            <a:ext cx="5440680" cy="2011680"/>
          </a:xfrm>
          <a:prstGeom prst="roundRect">
            <a:avLst>
              <a:gd name="adj" fmla="val 5455"/>
            </a:avLst>
          </a:prstGeom>
          <a:solidFill>
            <a:srgbClr val="E7E8D1"/>
          </a:solidFill>
          <a:ln/>
        </p:spPr>
      </p:sp>
      <p:sp>
        <p:nvSpPr>
          <p:cNvPr id="9" name="Shape 7"/>
          <p:cNvSpPr/>
          <p:nvPr/>
        </p:nvSpPr>
        <p:spPr>
          <a:xfrm>
            <a:off x="6446520" y="1783080"/>
            <a:ext cx="502920" cy="502920"/>
          </a:xfrm>
          <a:prstGeom prst="ellipse">
            <a:avLst/>
          </a:prstGeom>
          <a:solidFill>
            <a:srgbClr val="FFFFFF"/>
          </a:solidFill>
          <a:ln/>
        </p:spPr>
      </p:sp>
      <p:sp>
        <p:nvSpPr>
          <p:cNvPr id="10" name="Text 8"/>
          <p:cNvSpPr/>
          <p:nvPr/>
        </p:nvSpPr>
        <p:spPr>
          <a:xfrm>
            <a:off x="6446520" y="1783080"/>
            <a:ext cx="502920" cy="502920"/>
          </a:xfrm>
          <a:prstGeom prst="rect">
            <a:avLst/>
          </a:prstGeom>
          <a:noFill/>
          <a:ln/>
        </p:spPr>
        <p:txBody>
          <a:bodyPr wrap="square" lIns="0" tIns="0" rIns="0" bIns="0" rtlCol="0" anchor="ctr"/>
          <a:lstStyle/>
          <a:p>
            <a:pPr algn="ctr" indent="0" marL="0">
              <a:buNone/>
            </a:pPr>
            <a:r>
              <a:rPr lang="en-US" sz="2000" b="1" dirty="0">
                <a:solidFill>
                  <a:srgbClr val="E7E8D1"/>
                </a:solidFill>
                <a:latin typeface="Cambria" pitchFamily="34" charset="0"/>
                <a:ea typeface="Cambria" pitchFamily="34" charset="-122"/>
                <a:cs typeface="Cambria" pitchFamily="34" charset="-120"/>
              </a:rPr>
              <a:t>W</a:t>
            </a:r>
            <a:endParaRPr lang="en-US" sz="2000" dirty="0"/>
          </a:p>
        </p:txBody>
      </p:sp>
      <p:sp>
        <p:nvSpPr>
          <p:cNvPr id="11" name="Text 9"/>
          <p:cNvSpPr/>
          <p:nvPr/>
        </p:nvSpPr>
        <p:spPr>
          <a:xfrm>
            <a:off x="7132320" y="1764792"/>
            <a:ext cx="4023360" cy="457200"/>
          </a:xfrm>
          <a:prstGeom prst="rect">
            <a:avLst/>
          </a:prstGeom>
          <a:noFill/>
          <a:ln/>
        </p:spPr>
        <p:txBody>
          <a:bodyPr wrap="square" lIns="0" tIns="0" rIns="0" bIns="0" rtlCol="0" anchor="ctr"/>
          <a:lstStyle/>
          <a:p>
            <a:pPr indent="0" marL="0">
              <a:buNone/>
            </a:pPr>
            <a:r>
              <a:rPr lang="en-US" sz="1600" b="1" dirty="0">
                <a:solidFill>
                  <a:srgbClr val="3B2B24"/>
                </a:solidFill>
                <a:latin typeface="Cambria" pitchFamily="34" charset="0"/>
                <a:ea typeface="Cambria" pitchFamily="34" charset="-122"/>
                <a:cs typeface="Cambria" pitchFamily="34" charset="-120"/>
              </a:rPr>
              <a:t>Weaknesses</a:t>
            </a:r>
            <a:endParaRPr lang="en-US" sz="1600" dirty="0"/>
          </a:p>
        </p:txBody>
      </p:sp>
      <p:sp>
        <p:nvSpPr>
          <p:cNvPr id="12" name="Text 10"/>
          <p:cNvSpPr/>
          <p:nvPr/>
        </p:nvSpPr>
        <p:spPr>
          <a:xfrm>
            <a:off x="6537960" y="2423160"/>
            <a:ext cx="4754880" cy="914400"/>
          </a:xfrm>
          <a:prstGeom prst="rect">
            <a:avLst/>
          </a:prstGeom>
          <a:noFill/>
          <a:ln/>
        </p:spPr>
        <p:txBody>
          <a:bodyPr wrap="square" lIns="0" tIns="0" rIns="0" bIns="0" rtlCol="0" anchor="t"/>
          <a:lstStyle/>
          <a:p>
            <a:pPr indent="0" marL="0">
              <a:buNone/>
            </a:pPr>
            <a:r>
              <a:rPr lang="en-US" sz="1400" dirty="0">
                <a:solidFill>
                  <a:srgbClr val="3B2B24"/>
                </a:solidFill>
                <a:latin typeface="Calibri" pitchFamily="34" charset="0"/>
                <a:ea typeface="Calibri" pitchFamily="34" charset="-122"/>
                <a:cs typeface="Calibri" pitchFamily="34" charset="-120"/>
              </a:rPr>
              <a:t>High start-up &amp; compliance costs</a:t>
            </a:r>
            <a:endParaRPr lang="en-US" sz="1400" dirty="0"/>
          </a:p>
        </p:txBody>
      </p:sp>
      <p:sp>
        <p:nvSpPr>
          <p:cNvPr id="13" name="Shape 11"/>
          <p:cNvSpPr/>
          <p:nvPr/>
        </p:nvSpPr>
        <p:spPr>
          <a:xfrm>
            <a:off x="548640" y="3703320"/>
            <a:ext cx="5440680" cy="2011680"/>
          </a:xfrm>
          <a:prstGeom prst="roundRect">
            <a:avLst>
              <a:gd name="adj" fmla="val 5455"/>
            </a:avLst>
          </a:prstGeom>
          <a:solidFill>
            <a:srgbClr val="A7BEAE"/>
          </a:solidFill>
          <a:ln/>
        </p:spPr>
      </p:sp>
      <p:sp>
        <p:nvSpPr>
          <p:cNvPr id="14" name="Shape 12"/>
          <p:cNvSpPr/>
          <p:nvPr/>
        </p:nvSpPr>
        <p:spPr>
          <a:xfrm>
            <a:off x="822960" y="3977640"/>
            <a:ext cx="502920" cy="502920"/>
          </a:xfrm>
          <a:prstGeom prst="ellipse">
            <a:avLst/>
          </a:prstGeom>
          <a:solidFill>
            <a:srgbClr val="FFFFFF"/>
          </a:solidFill>
          <a:ln/>
        </p:spPr>
      </p:sp>
      <p:sp>
        <p:nvSpPr>
          <p:cNvPr id="15" name="Text 13"/>
          <p:cNvSpPr/>
          <p:nvPr/>
        </p:nvSpPr>
        <p:spPr>
          <a:xfrm>
            <a:off x="822960" y="3977640"/>
            <a:ext cx="502920" cy="502920"/>
          </a:xfrm>
          <a:prstGeom prst="rect">
            <a:avLst/>
          </a:prstGeom>
          <a:noFill/>
          <a:ln/>
        </p:spPr>
        <p:txBody>
          <a:bodyPr wrap="square" lIns="0" tIns="0" rIns="0" bIns="0" rtlCol="0" anchor="ctr"/>
          <a:lstStyle/>
          <a:p>
            <a:pPr algn="ctr" indent="0" marL="0">
              <a:buNone/>
            </a:pPr>
            <a:r>
              <a:rPr lang="en-US" sz="2000" b="1" dirty="0">
                <a:solidFill>
                  <a:srgbClr val="A7BEAE"/>
                </a:solidFill>
                <a:latin typeface="Cambria" pitchFamily="34" charset="0"/>
                <a:ea typeface="Cambria" pitchFamily="34" charset="-122"/>
                <a:cs typeface="Cambria" pitchFamily="34" charset="-120"/>
              </a:rPr>
              <a:t>O</a:t>
            </a:r>
            <a:endParaRPr lang="en-US" sz="2000" dirty="0"/>
          </a:p>
        </p:txBody>
      </p:sp>
      <p:sp>
        <p:nvSpPr>
          <p:cNvPr id="16" name="Text 14"/>
          <p:cNvSpPr/>
          <p:nvPr/>
        </p:nvSpPr>
        <p:spPr>
          <a:xfrm>
            <a:off x="1508760" y="3959352"/>
            <a:ext cx="4023360" cy="457200"/>
          </a:xfrm>
          <a:prstGeom prst="rect">
            <a:avLst/>
          </a:prstGeom>
          <a:noFill/>
          <a:ln/>
        </p:spPr>
        <p:txBody>
          <a:bodyPr wrap="square" lIns="0" tIns="0" rIns="0" bIns="0" rtlCol="0" anchor="ctr"/>
          <a:lstStyle/>
          <a:p>
            <a:pPr indent="0" marL="0">
              <a:buNone/>
            </a:pPr>
            <a:r>
              <a:rPr lang="en-US" sz="1600" b="1" dirty="0">
                <a:solidFill>
                  <a:srgbClr val="3B2B24"/>
                </a:solidFill>
                <a:latin typeface="Cambria" pitchFamily="34" charset="0"/>
                <a:ea typeface="Cambria" pitchFamily="34" charset="-122"/>
                <a:cs typeface="Cambria" pitchFamily="34" charset="-120"/>
              </a:rPr>
              <a:t>Opportunities</a:t>
            </a:r>
            <a:endParaRPr lang="en-US" sz="1600" dirty="0"/>
          </a:p>
        </p:txBody>
      </p:sp>
      <p:sp>
        <p:nvSpPr>
          <p:cNvPr id="17" name="Text 15"/>
          <p:cNvSpPr/>
          <p:nvPr/>
        </p:nvSpPr>
        <p:spPr>
          <a:xfrm>
            <a:off x="914400" y="4617720"/>
            <a:ext cx="4754880" cy="914400"/>
          </a:xfrm>
          <a:prstGeom prst="rect">
            <a:avLst/>
          </a:prstGeom>
          <a:noFill/>
          <a:ln/>
        </p:spPr>
        <p:txBody>
          <a:bodyPr wrap="square" lIns="0" tIns="0" rIns="0" bIns="0" rtlCol="0" anchor="t"/>
          <a:lstStyle/>
          <a:p>
            <a:pPr indent="0" marL="0">
              <a:buNone/>
            </a:pPr>
            <a:r>
              <a:rPr lang="en-US" sz="1400" dirty="0">
                <a:solidFill>
                  <a:srgbClr val="3B2B24"/>
                </a:solidFill>
                <a:latin typeface="Calibri" pitchFamily="34" charset="0"/>
                <a:ea typeface="Calibri" pitchFamily="34" charset="-122"/>
                <a:cs typeface="Calibri" pitchFamily="34" charset="-120"/>
              </a:rPr>
              <a:t>Growing pet-friendly, experience market</a:t>
            </a:r>
            <a:endParaRPr lang="en-US" sz="1400" dirty="0"/>
          </a:p>
        </p:txBody>
      </p:sp>
      <p:sp>
        <p:nvSpPr>
          <p:cNvPr id="18" name="Shape 16"/>
          <p:cNvSpPr/>
          <p:nvPr/>
        </p:nvSpPr>
        <p:spPr>
          <a:xfrm>
            <a:off x="6172200" y="3703320"/>
            <a:ext cx="5440680" cy="2011680"/>
          </a:xfrm>
          <a:prstGeom prst="roundRect">
            <a:avLst>
              <a:gd name="adj" fmla="val 5455"/>
            </a:avLst>
          </a:prstGeom>
          <a:solidFill>
            <a:srgbClr val="3B2B24"/>
          </a:solidFill>
          <a:ln/>
        </p:spPr>
      </p:sp>
      <p:sp>
        <p:nvSpPr>
          <p:cNvPr id="19" name="Shape 17"/>
          <p:cNvSpPr/>
          <p:nvPr/>
        </p:nvSpPr>
        <p:spPr>
          <a:xfrm>
            <a:off x="6446520" y="3977640"/>
            <a:ext cx="502920" cy="502920"/>
          </a:xfrm>
          <a:prstGeom prst="ellipse">
            <a:avLst/>
          </a:prstGeom>
          <a:solidFill>
            <a:srgbClr val="FFFFFF"/>
          </a:solidFill>
          <a:ln/>
        </p:spPr>
      </p:sp>
      <p:sp>
        <p:nvSpPr>
          <p:cNvPr id="20" name="Text 18"/>
          <p:cNvSpPr/>
          <p:nvPr/>
        </p:nvSpPr>
        <p:spPr>
          <a:xfrm>
            <a:off x="6446520" y="3977640"/>
            <a:ext cx="502920" cy="502920"/>
          </a:xfrm>
          <a:prstGeom prst="rect">
            <a:avLst/>
          </a:prstGeom>
          <a:noFill/>
          <a:ln/>
        </p:spPr>
        <p:txBody>
          <a:bodyPr wrap="square" lIns="0" tIns="0" rIns="0" bIns="0" rtlCol="0" anchor="ctr"/>
          <a:lstStyle/>
          <a:p>
            <a:pPr algn="ctr" indent="0" marL="0">
              <a:buNone/>
            </a:pPr>
            <a:r>
              <a:rPr lang="en-US" sz="2000" b="1" dirty="0">
                <a:solidFill>
                  <a:srgbClr val="3B2B24"/>
                </a:solidFill>
                <a:latin typeface="Cambria" pitchFamily="34" charset="0"/>
                <a:ea typeface="Cambria" pitchFamily="34" charset="-122"/>
                <a:cs typeface="Cambria" pitchFamily="34" charset="-120"/>
              </a:rPr>
              <a:t>T</a:t>
            </a:r>
            <a:endParaRPr lang="en-US" sz="2000" dirty="0"/>
          </a:p>
        </p:txBody>
      </p:sp>
      <p:sp>
        <p:nvSpPr>
          <p:cNvPr id="21" name="Text 19"/>
          <p:cNvSpPr/>
          <p:nvPr/>
        </p:nvSpPr>
        <p:spPr>
          <a:xfrm>
            <a:off x="7132320" y="3959352"/>
            <a:ext cx="4023360" cy="457200"/>
          </a:xfrm>
          <a:prstGeom prst="rect">
            <a:avLst/>
          </a:prstGeom>
          <a:noFill/>
          <a:ln/>
        </p:spPr>
        <p:txBody>
          <a:bodyPr wrap="square" lIns="0" tIns="0" rIns="0" bIns="0" rtlCol="0" anchor="ctr"/>
          <a:lstStyle/>
          <a:p>
            <a:pPr indent="0" marL="0">
              <a:buNone/>
            </a:pPr>
            <a:r>
              <a:rPr lang="en-US" sz="1600" b="1" dirty="0">
                <a:solidFill>
                  <a:srgbClr val="FFFFFF"/>
                </a:solidFill>
                <a:latin typeface="Cambria" pitchFamily="34" charset="0"/>
                <a:ea typeface="Cambria" pitchFamily="34" charset="-122"/>
                <a:cs typeface="Cambria" pitchFamily="34" charset="-120"/>
              </a:rPr>
              <a:t>Threats</a:t>
            </a:r>
            <a:endParaRPr lang="en-US" sz="1600" dirty="0"/>
          </a:p>
        </p:txBody>
      </p:sp>
      <p:sp>
        <p:nvSpPr>
          <p:cNvPr id="22" name="Text 20"/>
          <p:cNvSpPr/>
          <p:nvPr/>
        </p:nvSpPr>
        <p:spPr>
          <a:xfrm>
            <a:off x="6537960" y="4617720"/>
            <a:ext cx="4754880" cy="914400"/>
          </a:xfrm>
          <a:prstGeom prst="rect">
            <a:avLst/>
          </a:prstGeom>
          <a:noFill/>
          <a:ln/>
        </p:spPr>
        <p:txBody>
          <a:bodyPr wrap="square" lIns="0" tIns="0" rIns="0" bIns="0" rtlCol="0" anchor="t"/>
          <a:lstStyle/>
          <a:p>
            <a:pPr indent="0" marL="0">
              <a:buNone/>
            </a:pPr>
            <a:r>
              <a:rPr lang="en-US" sz="1400" dirty="0">
                <a:solidFill>
                  <a:srgbClr val="FFFFFF"/>
                </a:solidFill>
                <a:latin typeface="Calibri" pitchFamily="34" charset="0"/>
                <a:ea typeface="Calibri" pitchFamily="34" charset="-122"/>
                <a:cs typeface="Calibri" pitchFamily="34" charset="-120"/>
              </a:rPr>
              <a:t>Established chains, rising costs</a:t>
            </a:r>
            <a:endParaRPr lang="en-US" sz="1400" dirty="0"/>
          </a:p>
        </p:txBody>
      </p:sp>
      <p:sp>
        <p:nvSpPr>
          <p:cNvPr id="23" name="Text 21"/>
          <p:cNvSpPr/>
          <p:nvPr/>
        </p:nvSpPr>
        <p:spPr>
          <a:xfrm>
            <a:off x="11521440" y="6537960"/>
            <a:ext cx="274320" cy="274320"/>
          </a:xfrm>
          <a:prstGeom prst="rect">
            <a:avLst/>
          </a:prstGeom>
          <a:noFill/>
          <a:ln/>
        </p:spPr>
        <p:txBody>
          <a:bodyPr wrap="square" lIns="0" tIns="0" rIns="0" bIns="0" rtlCol="0" anchor="ctr"/>
          <a:lstStyle/>
          <a:p>
            <a:pPr algn="r" indent="0" marL="0">
              <a:buNone/>
            </a:pPr>
            <a:r>
              <a:rPr lang="en-US" sz="1000" dirty="0">
                <a:solidFill>
                  <a:srgbClr val="A0A0A0"/>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AF7F2"/>
        </a:solidFill>
      </p:bgPr>
    </p:bg>
    <p:spTree>
      <p:nvGrpSpPr>
        <p:cNvPr id="1" name=""/>
        <p:cNvGrpSpPr/>
        <p:nvPr/>
      </p:nvGrpSpPr>
      <p:grpSpPr>
        <a:xfrm>
          <a:off x="0" y="0"/>
          <a:ext cx="0" cy="0"/>
          <a:chOff x="0" y="0"/>
          <a:chExt cx="0" cy="0"/>
        </a:xfrm>
      </p:grpSpPr>
      <p:sp>
        <p:nvSpPr>
          <p:cNvPr id="2" name="Text 0"/>
          <p:cNvSpPr/>
          <p:nvPr/>
        </p:nvSpPr>
        <p:spPr>
          <a:xfrm>
            <a:off x="548640" y="457200"/>
            <a:ext cx="7315200" cy="640080"/>
          </a:xfrm>
          <a:prstGeom prst="rect">
            <a:avLst/>
          </a:prstGeom>
          <a:noFill/>
          <a:ln/>
        </p:spPr>
        <p:txBody>
          <a:bodyPr wrap="square" lIns="0" tIns="0" rIns="0" bIns="0" rtlCol="0" anchor="ctr"/>
          <a:lstStyle/>
          <a:p>
            <a:pPr indent="0" marL="0">
              <a:buNone/>
            </a:pPr>
            <a:r>
              <a:rPr lang="en-US" sz="3200" b="1" dirty="0">
                <a:solidFill>
                  <a:srgbClr val="3B2B24"/>
                </a:solidFill>
                <a:latin typeface="Cambria" pitchFamily="34" charset="0"/>
                <a:ea typeface="Cambria" pitchFamily="34" charset="-122"/>
                <a:cs typeface="Cambria" pitchFamily="34" charset="-120"/>
              </a:rPr>
              <a:t>Competitor Landscape</a:t>
            </a:r>
            <a:endParaRPr lang="en-US" sz="3200" dirty="0"/>
          </a:p>
        </p:txBody>
      </p:sp>
      <p:sp>
        <p:nvSpPr>
          <p:cNvPr id="3" name="Shape 1"/>
          <p:cNvSpPr/>
          <p:nvPr/>
        </p:nvSpPr>
        <p:spPr>
          <a:xfrm>
            <a:off x="548640" y="1554480"/>
            <a:ext cx="5303520" cy="3931920"/>
          </a:xfrm>
          <a:prstGeom prst="roundRect">
            <a:avLst>
              <a:gd name="adj" fmla="val 2791"/>
            </a:avLst>
          </a:prstGeom>
          <a:solidFill>
            <a:srgbClr val="B85042"/>
          </a:solidFill>
          <a:ln/>
        </p:spPr>
      </p:sp>
      <p:sp>
        <p:nvSpPr>
          <p:cNvPr id="4" name="Text 2"/>
          <p:cNvSpPr/>
          <p:nvPr/>
        </p:nvSpPr>
        <p:spPr>
          <a:xfrm>
            <a:off x="822960" y="1783080"/>
            <a:ext cx="4572000" cy="457200"/>
          </a:xfrm>
          <a:prstGeom prst="rect">
            <a:avLst/>
          </a:prstGeom>
          <a:noFill/>
          <a:ln/>
        </p:spPr>
        <p:txBody>
          <a:bodyPr wrap="square" lIns="0" tIns="0" rIns="0" bIns="0" rtlCol="0" anchor="ctr"/>
          <a:lstStyle/>
          <a:p>
            <a:pPr indent="0" marL="0">
              <a:buNone/>
            </a:pPr>
            <a:r>
              <a:rPr lang="en-US" sz="2000" b="1" dirty="0">
                <a:solidFill>
                  <a:srgbClr val="FFFFFF"/>
                </a:solidFill>
                <a:latin typeface="Cambria" pitchFamily="34" charset="0"/>
                <a:ea typeface="Cambria" pitchFamily="34" charset="-122"/>
                <a:cs typeface="Cambria" pitchFamily="34" charset="-120"/>
              </a:rPr>
              <a:t>Direct</a:t>
            </a:r>
            <a:endParaRPr lang="en-US" sz="2000" dirty="0"/>
          </a:p>
        </p:txBody>
      </p:sp>
      <p:sp>
        <p:nvSpPr>
          <p:cNvPr id="5" name="Text 3"/>
          <p:cNvSpPr/>
          <p:nvPr/>
        </p:nvSpPr>
        <p:spPr>
          <a:xfrm>
            <a:off x="822960" y="2377440"/>
            <a:ext cx="4754880" cy="1280160"/>
          </a:xfrm>
          <a:prstGeom prst="rect">
            <a:avLst/>
          </a:prstGeom>
          <a:noFill/>
          <a:ln/>
        </p:spPr>
        <p:txBody>
          <a:bodyPr wrap="square" lIns="0" tIns="0" rIns="0" bIns="0" rtlCol="0" anchor="ctr"/>
          <a:lstStyle/>
          <a:p>
            <a:pPr indent="0" marL="0">
              <a:lnSpc>
                <a:spcPct val="150000"/>
              </a:lnSpc>
              <a:buNone/>
            </a:pPr>
            <a:r>
              <a:rPr lang="en-US" sz="1700" dirty="0">
                <a:solidFill>
                  <a:srgbClr val="FFFFFF"/>
                </a:solidFill>
                <a:latin typeface="Calibri" pitchFamily="34" charset="0"/>
                <a:ea typeface="Calibri" pitchFamily="34" charset="-122"/>
                <a:cs typeface="Calibri" pitchFamily="34" charset="-120"/>
              </a:rPr>
              <a:t>Lady Dinah's Cat Emporium</a:t>
            </a:r>
            <a:endParaRPr lang="en-US" sz="1700" dirty="0"/>
          </a:p>
          <a:p>
            <a:pPr indent="0" marL="0">
              <a:lnSpc>
                <a:spcPct val="150000"/>
              </a:lnSpc>
              <a:buNone/>
            </a:pPr>
            <a:r>
              <a:rPr lang="en-US" sz="1700" dirty="0">
                <a:solidFill>
                  <a:srgbClr val="FFFFFF"/>
                </a:solidFill>
                <a:latin typeface="Calibri" pitchFamily="34" charset="0"/>
                <a:ea typeface="Calibri" pitchFamily="34" charset="-122"/>
                <a:cs typeface="Calibri" pitchFamily="34" charset="-120"/>
              </a:rPr>
              <a:t>Java Whiskers</a:t>
            </a:r>
            <a:endParaRPr lang="en-US" sz="1700" dirty="0"/>
          </a:p>
        </p:txBody>
      </p:sp>
      <p:sp>
        <p:nvSpPr>
          <p:cNvPr id="6" name="Text 4"/>
          <p:cNvSpPr/>
          <p:nvPr/>
        </p:nvSpPr>
        <p:spPr>
          <a:xfrm>
            <a:off x="822960" y="3840480"/>
            <a:ext cx="4754880" cy="1371600"/>
          </a:xfrm>
          <a:prstGeom prst="rect">
            <a:avLst/>
          </a:prstGeom>
          <a:noFill/>
          <a:ln/>
        </p:spPr>
        <p:txBody>
          <a:bodyPr wrap="square" lIns="0" tIns="0" rIns="0" bIns="0" rtlCol="0" anchor="ctr"/>
          <a:lstStyle/>
          <a:p>
            <a:pPr indent="0" marL="0">
              <a:buNone/>
            </a:pPr>
            <a:r>
              <a:rPr lang="en-US" sz="1300" i="1" dirty="0">
                <a:solidFill>
                  <a:srgbClr val="E7E8D1"/>
                </a:solidFill>
                <a:latin typeface="Calibri" pitchFamily="34" charset="0"/>
                <a:ea typeface="Calibri" pitchFamily="34" charset="-122"/>
                <a:cs typeface="Calibri" pitchFamily="34" charset="-120"/>
              </a:rPr>
              <a:t>Cat-only, well established.</a:t>
            </a:r>
            <a:endParaRPr lang="en-US" sz="1300" dirty="0"/>
          </a:p>
        </p:txBody>
      </p:sp>
      <p:sp>
        <p:nvSpPr>
          <p:cNvPr id="7" name="Shape 5"/>
          <p:cNvSpPr/>
          <p:nvPr/>
        </p:nvSpPr>
        <p:spPr>
          <a:xfrm>
            <a:off x="6172200" y="1554480"/>
            <a:ext cx="5440680" cy="3931920"/>
          </a:xfrm>
          <a:prstGeom prst="roundRect">
            <a:avLst>
              <a:gd name="adj" fmla="val 2791"/>
            </a:avLst>
          </a:prstGeom>
          <a:solidFill>
            <a:srgbClr val="A7BEAE"/>
          </a:solidFill>
          <a:ln/>
        </p:spPr>
      </p:sp>
      <p:sp>
        <p:nvSpPr>
          <p:cNvPr id="8" name="Text 6"/>
          <p:cNvSpPr/>
          <p:nvPr/>
        </p:nvSpPr>
        <p:spPr>
          <a:xfrm>
            <a:off x="6446520" y="1783080"/>
            <a:ext cx="4572000" cy="457200"/>
          </a:xfrm>
          <a:prstGeom prst="rect">
            <a:avLst/>
          </a:prstGeom>
          <a:noFill/>
          <a:ln/>
        </p:spPr>
        <p:txBody>
          <a:bodyPr wrap="square" lIns="0" tIns="0" rIns="0" bIns="0" rtlCol="0" anchor="ctr"/>
          <a:lstStyle/>
          <a:p>
            <a:pPr indent="0" marL="0">
              <a:buNone/>
            </a:pPr>
            <a:r>
              <a:rPr lang="en-US" sz="2000" b="1" dirty="0">
                <a:solidFill>
                  <a:srgbClr val="3B2B24"/>
                </a:solidFill>
                <a:latin typeface="Cambria" pitchFamily="34" charset="0"/>
                <a:ea typeface="Cambria" pitchFamily="34" charset="-122"/>
                <a:cs typeface="Cambria" pitchFamily="34" charset="-120"/>
              </a:rPr>
              <a:t>Indirect</a:t>
            </a:r>
            <a:endParaRPr lang="en-US" sz="2000" dirty="0"/>
          </a:p>
        </p:txBody>
      </p:sp>
      <p:sp>
        <p:nvSpPr>
          <p:cNvPr id="9" name="Text 7"/>
          <p:cNvSpPr/>
          <p:nvPr/>
        </p:nvSpPr>
        <p:spPr>
          <a:xfrm>
            <a:off x="6446520" y="2377440"/>
            <a:ext cx="4754880" cy="1280160"/>
          </a:xfrm>
          <a:prstGeom prst="rect">
            <a:avLst/>
          </a:prstGeom>
          <a:noFill/>
          <a:ln/>
        </p:spPr>
        <p:txBody>
          <a:bodyPr wrap="square" lIns="0" tIns="0" rIns="0" bIns="0" rtlCol="0" anchor="ctr"/>
          <a:lstStyle/>
          <a:p>
            <a:pPr indent="0" marL="0">
              <a:lnSpc>
                <a:spcPct val="150000"/>
              </a:lnSpc>
              <a:buNone/>
            </a:pPr>
            <a:r>
              <a:rPr lang="en-US" sz="1700" dirty="0">
                <a:solidFill>
                  <a:srgbClr val="3B2B24"/>
                </a:solidFill>
                <a:latin typeface="Calibri" pitchFamily="34" charset="0"/>
                <a:ea typeface="Calibri" pitchFamily="34" charset="-122"/>
                <a:cs typeface="Calibri" pitchFamily="34" charset="-120"/>
              </a:rPr>
              <a:t>Starbucks</a:t>
            </a:r>
            <a:endParaRPr lang="en-US" sz="1700" dirty="0"/>
          </a:p>
          <a:p>
            <a:pPr indent="0" marL="0">
              <a:lnSpc>
                <a:spcPct val="150000"/>
              </a:lnSpc>
              <a:buNone/>
            </a:pPr>
            <a:r>
              <a:rPr lang="en-US" sz="1700" dirty="0">
                <a:solidFill>
                  <a:srgbClr val="3B2B24"/>
                </a:solidFill>
                <a:latin typeface="Calibri" pitchFamily="34" charset="0"/>
                <a:ea typeface="Calibri" pitchFamily="34" charset="-122"/>
                <a:cs typeface="Calibri" pitchFamily="34" charset="-120"/>
              </a:rPr>
              <a:t>Costa Coffee</a:t>
            </a:r>
            <a:endParaRPr lang="en-US" sz="1700" dirty="0"/>
          </a:p>
        </p:txBody>
      </p:sp>
      <p:sp>
        <p:nvSpPr>
          <p:cNvPr id="10" name="Text 8"/>
          <p:cNvSpPr/>
          <p:nvPr/>
        </p:nvSpPr>
        <p:spPr>
          <a:xfrm>
            <a:off x="6446520" y="3840480"/>
            <a:ext cx="4754880" cy="1371600"/>
          </a:xfrm>
          <a:prstGeom prst="rect">
            <a:avLst/>
          </a:prstGeom>
          <a:noFill/>
          <a:ln/>
        </p:spPr>
        <p:txBody>
          <a:bodyPr wrap="square" lIns="0" tIns="0" rIns="0" bIns="0" rtlCol="0" anchor="ctr"/>
          <a:lstStyle/>
          <a:p>
            <a:pPr indent="0" marL="0">
              <a:buNone/>
            </a:pPr>
            <a:r>
              <a:rPr lang="en-US" sz="1300" i="1" dirty="0">
                <a:solidFill>
                  <a:srgbClr val="3A4A44"/>
                </a:solidFill>
                <a:latin typeface="Calibri" pitchFamily="34" charset="0"/>
                <a:ea typeface="Calibri" pitchFamily="34" charset="-122"/>
                <a:cs typeface="Calibri" pitchFamily="34" charset="-120"/>
              </a:rPr>
              <a:t>Convenient, familiar, no animals.</a:t>
            </a:r>
            <a:endParaRPr lang="en-US" sz="1300" dirty="0"/>
          </a:p>
        </p:txBody>
      </p:sp>
      <p:sp>
        <p:nvSpPr>
          <p:cNvPr id="11" name="Text 9"/>
          <p:cNvSpPr/>
          <p:nvPr/>
        </p:nvSpPr>
        <p:spPr>
          <a:xfrm>
            <a:off x="11521440" y="6537960"/>
            <a:ext cx="274320" cy="274320"/>
          </a:xfrm>
          <a:prstGeom prst="rect">
            <a:avLst/>
          </a:prstGeom>
          <a:noFill/>
          <a:ln/>
        </p:spPr>
        <p:txBody>
          <a:bodyPr wrap="square" lIns="0" tIns="0" rIns="0" bIns="0" rtlCol="0" anchor="ctr"/>
          <a:lstStyle/>
          <a:p>
            <a:pPr algn="r" indent="0" marL="0">
              <a:buNone/>
            </a:pPr>
            <a:r>
              <a:rPr lang="en-US" sz="1000" dirty="0">
                <a:solidFill>
                  <a:srgbClr val="A0A0A0"/>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AF7F2"/>
        </a:solidFill>
      </p:bgPr>
    </p:bg>
    <p:spTree>
      <p:nvGrpSpPr>
        <p:cNvPr id="1" name=""/>
        <p:cNvGrpSpPr/>
        <p:nvPr/>
      </p:nvGrpSpPr>
      <p:grpSpPr>
        <a:xfrm>
          <a:off x="0" y="0"/>
          <a:ext cx="0" cy="0"/>
          <a:chOff x="0" y="0"/>
          <a:chExt cx="0" cy="0"/>
        </a:xfrm>
      </p:grpSpPr>
      <p:sp>
        <p:nvSpPr>
          <p:cNvPr id="2" name="Text 0"/>
          <p:cNvSpPr/>
          <p:nvPr/>
        </p:nvSpPr>
        <p:spPr>
          <a:xfrm>
            <a:off x="548640" y="457200"/>
            <a:ext cx="7315200" cy="640080"/>
          </a:xfrm>
          <a:prstGeom prst="rect">
            <a:avLst/>
          </a:prstGeom>
          <a:noFill/>
          <a:ln/>
        </p:spPr>
        <p:txBody>
          <a:bodyPr wrap="square" lIns="0" tIns="0" rIns="0" bIns="0" rtlCol="0" anchor="ctr"/>
          <a:lstStyle/>
          <a:p>
            <a:pPr indent="0" marL="0">
              <a:buNone/>
            </a:pPr>
            <a:r>
              <a:rPr lang="en-US" sz="3200" b="1" dirty="0">
                <a:solidFill>
                  <a:srgbClr val="3B2B24"/>
                </a:solidFill>
                <a:latin typeface="Cambria" pitchFamily="34" charset="0"/>
                <a:ea typeface="Cambria" pitchFamily="34" charset="-122"/>
                <a:cs typeface="Cambria" pitchFamily="34" charset="-120"/>
              </a:rPr>
              <a:t>Who We're For</a:t>
            </a:r>
            <a:endParaRPr lang="en-US" sz="3200" dirty="0"/>
          </a:p>
        </p:txBody>
      </p:sp>
      <p:sp>
        <p:nvSpPr>
          <p:cNvPr id="3" name="Shape 1"/>
          <p:cNvSpPr/>
          <p:nvPr/>
        </p:nvSpPr>
        <p:spPr>
          <a:xfrm>
            <a:off x="548640" y="1737360"/>
            <a:ext cx="3657600" cy="3566160"/>
          </a:xfrm>
          <a:prstGeom prst="roundRect">
            <a:avLst>
              <a:gd name="adj" fmla="val 3077"/>
            </a:avLst>
          </a:prstGeom>
          <a:solidFill>
            <a:srgbClr val="B85042"/>
          </a:solidFill>
          <a:ln/>
        </p:spPr>
      </p:sp>
      <p:sp>
        <p:nvSpPr>
          <p:cNvPr id="4" name="Text 2"/>
          <p:cNvSpPr/>
          <p:nvPr/>
        </p:nvSpPr>
        <p:spPr>
          <a:xfrm>
            <a:off x="548640" y="1965960"/>
            <a:ext cx="3657600" cy="1005840"/>
          </a:xfrm>
          <a:prstGeom prst="rect">
            <a:avLst/>
          </a:prstGeom>
          <a:noFill/>
          <a:ln/>
        </p:spPr>
        <p:txBody>
          <a:bodyPr wrap="square" lIns="0" tIns="0" rIns="0" bIns="0" rtlCol="0" anchor="ctr"/>
          <a:lstStyle/>
          <a:p>
            <a:pPr algn="ctr" indent="0" marL="0">
              <a:buNone/>
            </a:pPr>
            <a:r>
              <a:rPr lang="en-US" sz="3600" b="1" dirty="0">
                <a:solidFill>
                  <a:srgbClr val="FFFFFF"/>
                </a:solidFill>
                <a:latin typeface="Cambria" pitchFamily="34" charset="0"/>
                <a:ea typeface="Cambria" pitchFamily="34" charset="-122"/>
                <a:cs typeface="Cambria" pitchFamily="34" charset="-120"/>
              </a:rPr>
              <a:t>18-40</a:t>
            </a:r>
            <a:endParaRPr lang="en-US" sz="3600" dirty="0"/>
          </a:p>
        </p:txBody>
      </p:sp>
      <p:sp>
        <p:nvSpPr>
          <p:cNvPr id="5" name="Text 3"/>
          <p:cNvSpPr/>
          <p:nvPr/>
        </p:nvSpPr>
        <p:spPr>
          <a:xfrm>
            <a:off x="822960" y="3017520"/>
            <a:ext cx="3108960" cy="2011680"/>
          </a:xfrm>
          <a:prstGeom prst="rect">
            <a:avLst/>
          </a:prstGeom>
          <a:noFill/>
          <a:ln/>
        </p:spPr>
        <p:txBody>
          <a:bodyPr wrap="square" lIns="0" tIns="0" rIns="0" bIns="0" rtlCol="0" anchor="t"/>
          <a:lstStyle/>
          <a:p>
            <a:pPr algn="ctr" indent="0" marL="0">
              <a:buNone/>
            </a:pPr>
            <a:r>
              <a:rPr lang="en-US" sz="1400" dirty="0">
                <a:solidFill>
                  <a:srgbClr val="FFFFFF"/>
                </a:solidFill>
                <a:latin typeface="Calibri" pitchFamily="34" charset="0"/>
                <a:ea typeface="Calibri" pitchFamily="34" charset="-122"/>
                <a:cs typeface="Calibri" pitchFamily="34" charset="-120"/>
              </a:rPr>
              <a:t>Students to young families</a:t>
            </a:r>
            <a:endParaRPr lang="en-US" sz="1400" dirty="0"/>
          </a:p>
        </p:txBody>
      </p:sp>
      <p:sp>
        <p:nvSpPr>
          <p:cNvPr id="6" name="Shape 4"/>
          <p:cNvSpPr/>
          <p:nvPr/>
        </p:nvSpPr>
        <p:spPr>
          <a:xfrm>
            <a:off x="4434840" y="1737360"/>
            <a:ext cx="3657600" cy="3566160"/>
          </a:xfrm>
          <a:prstGeom prst="roundRect">
            <a:avLst>
              <a:gd name="adj" fmla="val 3077"/>
            </a:avLst>
          </a:prstGeom>
          <a:solidFill>
            <a:srgbClr val="A7BEAE"/>
          </a:solidFill>
          <a:ln/>
        </p:spPr>
      </p:sp>
      <p:sp>
        <p:nvSpPr>
          <p:cNvPr id="7" name="Text 5"/>
          <p:cNvSpPr/>
          <p:nvPr/>
        </p:nvSpPr>
        <p:spPr>
          <a:xfrm>
            <a:off x="4434840" y="1965960"/>
            <a:ext cx="3657600" cy="1005840"/>
          </a:xfrm>
          <a:prstGeom prst="rect">
            <a:avLst/>
          </a:prstGeom>
          <a:noFill/>
          <a:ln/>
        </p:spPr>
        <p:txBody>
          <a:bodyPr wrap="square" lIns="0" tIns="0" rIns="0" bIns="0" rtlCol="0" anchor="ctr"/>
          <a:lstStyle/>
          <a:p>
            <a:pPr algn="ctr" indent="0" marL="0">
              <a:buNone/>
            </a:pPr>
            <a:r>
              <a:rPr lang="en-US" sz="3600" b="1" dirty="0">
                <a:solidFill>
                  <a:srgbClr val="3B2B24"/>
                </a:solidFill>
                <a:latin typeface="Cambria" pitchFamily="34" charset="0"/>
                <a:ea typeface="Cambria" pitchFamily="34" charset="-122"/>
                <a:cs typeface="Cambria" pitchFamily="34" charset="-120"/>
              </a:rPr>
              <a:t>3</a:t>
            </a:r>
            <a:endParaRPr lang="en-US" sz="3600" dirty="0"/>
          </a:p>
        </p:txBody>
      </p:sp>
      <p:sp>
        <p:nvSpPr>
          <p:cNvPr id="8" name="Text 6"/>
          <p:cNvSpPr/>
          <p:nvPr/>
        </p:nvSpPr>
        <p:spPr>
          <a:xfrm>
            <a:off x="4709160" y="3017520"/>
            <a:ext cx="3108960" cy="2011680"/>
          </a:xfrm>
          <a:prstGeom prst="rect">
            <a:avLst/>
          </a:prstGeom>
          <a:noFill/>
          <a:ln/>
        </p:spPr>
        <p:txBody>
          <a:bodyPr wrap="square" lIns="0" tIns="0" rIns="0" bIns="0" rtlCol="0" anchor="t"/>
          <a:lstStyle/>
          <a:p>
            <a:pPr algn="ctr" indent="0" marL="0">
              <a:buNone/>
            </a:pPr>
            <a:r>
              <a:rPr lang="en-US" sz="1400" dirty="0">
                <a:solidFill>
                  <a:srgbClr val="3B2B24"/>
                </a:solidFill>
                <a:latin typeface="Calibri" pitchFamily="34" charset="0"/>
                <a:ea typeface="Calibri" pitchFamily="34" charset="-122"/>
                <a:cs typeface="Calibri" pitchFamily="34" charset="-120"/>
              </a:rPr>
              <a:t>London, Manchester, Birmingham</a:t>
            </a:r>
            <a:endParaRPr lang="en-US" sz="1400" dirty="0"/>
          </a:p>
        </p:txBody>
      </p:sp>
      <p:sp>
        <p:nvSpPr>
          <p:cNvPr id="9" name="Shape 7"/>
          <p:cNvSpPr/>
          <p:nvPr/>
        </p:nvSpPr>
        <p:spPr>
          <a:xfrm>
            <a:off x="8321040" y="1737360"/>
            <a:ext cx="3657600" cy="3566160"/>
          </a:xfrm>
          <a:prstGeom prst="roundRect">
            <a:avLst>
              <a:gd name="adj" fmla="val 3077"/>
            </a:avLst>
          </a:prstGeom>
          <a:solidFill>
            <a:srgbClr val="3B2B24"/>
          </a:solidFill>
          <a:ln/>
        </p:spPr>
      </p:sp>
      <p:sp>
        <p:nvSpPr>
          <p:cNvPr id="10" name="Text 8"/>
          <p:cNvSpPr/>
          <p:nvPr/>
        </p:nvSpPr>
        <p:spPr>
          <a:xfrm>
            <a:off x="8321040" y="1965960"/>
            <a:ext cx="3657600" cy="1005840"/>
          </a:xfrm>
          <a:prstGeom prst="rect">
            <a:avLst/>
          </a:prstGeom>
          <a:noFill/>
          <a:ln/>
        </p:spPr>
        <p:txBody>
          <a:bodyPr wrap="square" lIns="0" tIns="0" rIns="0" bIns="0" rtlCol="0" anchor="ctr"/>
          <a:lstStyle/>
          <a:p>
            <a:pPr algn="ctr" indent="0" marL="0">
              <a:buNone/>
            </a:pPr>
            <a:r>
              <a:rPr lang="en-US" sz="3600" b="1" dirty="0">
                <a:solidFill>
                  <a:srgbClr val="FFFFFF"/>
                </a:solidFill>
                <a:latin typeface="Cambria" pitchFamily="34" charset="0"/>
                <a:ea typeface="Cambria" pitchFamily="34" charset="-122"/>
                <a:cs typeface="Cambria" pitchFamily="34" charset="-120"/>
              </a:rPr>
              <a:t>No Pet?</a:t>
            </a:r>
            <a:endParaRPr lang="en-US" sz="3600" dirty="0"/>
          </a:p>
        </p:txBody>
      </p:sp>
      <p:sp>
        <p:nvSpPr>
          <p:cNvPr id="11" name="Text 9"/>
          <p:cNvSpPr/>
          <p:nvPr/>
        </p:nvSpPr>
        <p:spPr>
          <a:xfrm>
            <a:off x="8595360" y="3017520"/>
            <a:ext cx="3108960" cy="2011680"/>
          </a:xfrm>
          <a:prstGeom prst="rect">
            <a:avLst/>
          </a:prstGeom>
          <a:noFill/>
          <a:ln/>
        </p:spPr>
        <p:txBody>
          <a:bodyPr wrap="square" lIns="0" tIns="0" rIns="0" bIns="0" rtlCol="0" anchor="t"/>
          <a:lstStyle/>
          <a:p>
            <a:pPr algn="ctr" indent="0" marL="0">
              <a:buNone/>
            </a:pPr>
            <a:r>
              <a:rPr lang="en-US" sz="1400" dirty="0">
                <a:solidFill>
                  <a:srgbClr val="FFFFFF"/>
                </a:solidFill>
                <a:latin typeface="Calibri" pitchFamily="34" charset="0"/>
                <a:ea typeface="Calibri" pitchFamily="34" charset="-122"/>
                <a:cs typeface="Calibri" pitchFamily="34" charset="-120"/>
              </a:rPr>
              <a:t>Animal lovers who can't own one</a:t>
            </a:r>
            <a:endParaRPr lang="en-US" sz="1400" dirty="0"/>
          </a:p>
        </p:txBody>
      </p:sp>
      <p:sp>
        <p:nvSpPr>
          <p:cNvPr id="12" name="Text 10"/>
          <p:cNvSpPr/>
          <p:nvPr/>
        </p:nvSpPr>
        <p:spPr>
          <a:xfrm>
            <a:off x="11521440" y="6537960"/>
            <a:ext cx="274320" cy="274320"/>
          </a:xfrm>
          <a:prstGeom prst="rect">
            <a:avLst/>
          </a:prstGeom>
          <a:noFill/>
          <a:ln/>
        </p:spPr>
        <p:txBody>
          <a:bodyPr wrap="square" lIns="0" tIns="0" rIns="0" bIns="0" rtlCol="0" anchor="ctr"/>
          <a:lstStyle/>
          <a:p>
            <a:pPr algn="r" indent="0" marL="0">
              <a:buNone/>
            </a:pPr>
            <a:r>
              <a:rPr lang="en-US" sz="1000" dirty="0">
                <a:solidFill>
                  <a:srgbClr val="A0A0A0"/>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AF7F2"/>
        </a:solidFill>
      </p:bgPr>
    </p:bg>
    <p:spTree>
      <p:nvGrpSpPr>
        <p:cNvPr id="1" name=""/>
        <p:cNvGrpSpPr/>
        <p:nvPr/>
      </p:nvGrpSpPr>
      <p:grpSpPr>
        <a:xfrm>
          <a:off x="0" y="0"/>
          <a:ext cx="0" cy="0"/>
          <a:chOff x="0" y="0"/>
          <a:chExt cx="0" cy="0"/>
        </a:xfrm>
      </p:grpSpPr>
      <p:sp>
        <p:nvSpPr>
          <p:cNvPr id="2" name="Text 0"/>
          <p:cNvSpPr/>
          <p:nvPr/>
        </p:nvSpPr>
        <p:spPr>
          <a:xfrm>
            <a:off x="548640" y="457200"/>
            <a:ext cx="7315200" cy="640080"/>
          </a:xfrm>
          <a:prstGeom prst="rect">
            <a:avLst/>
          </a:prstGeom>
          <a:noFill/>
          <a:ln/>
        </p:spPr>
        <p:txBody>
          <a:bodyPr wrap="square" lIns="0" tIns="0" rIns="0" bIns="0" rtlCol="0" anchor="ctr"/>
          <a:lstStyle/>
          <a:p>
            <a:pPr indent="0" marL="0">
              <a:buNone/>
            </a:pPr>
            <a:r>
              <a:rPr lang="en-US" sz="3200" b="1" dirty="0">
                <a:solidFill>
                  <a:srgbClr val="3B2B24"/>
                </a:solidFill>
                <a:latin typeface="Cambria" pitchFamily="34" charset="0"/>
                <a:ea typeface="Cambria" pitchFamily="34" charset="-122"/>
                <a:cs typeface="Cambria" pitchFamily="34" charset="-120"/>
              </a:rPr>
              <a:t>Marketing Mix</a:t>
            </a:r>
            <a:endParaRPr lang="en-US" sz="3200" dirty="0"/>
          </a:p>
        </p:txBody>
      </p:sp>
      <p:sp>
        <p:nvSpPr>
          <p:cNvPr id="3" name="Shape 1"/>
          <p:cNvSpPr/>
          <p:nvPr/>
        </p:nvSpPr>
        <p:spPr>
          <a:xfrm>
            <a:off x="548640" y="1554480"/>
            <a:ext cx="548640" cy="548640"/>
          </a:xfrm>
          <a:prstGeom prst="ellipse">
            <a:avLst/>
          </a:prstGeom>
          <a:solidFill>
            <a:srgbClr val="B85042"/>
          </a:solidFill>
          <a:ln/>
        </p:spPr>
      </p:sp>
      <p:sp>
        <p:nvSpPr>
          <p:cNvPr id="4" name="Text 2"/>
          <p:cNvSpPr/>
          <p:nvPr/>
        </p:nvSpPr>
        <p:spPr>
          <a:xfrm>
            <a:off x="548640" y="1554480"/>
            <a:ext cx="548640" cy="548640"/>
          </a:xfrm>
          <a:prstGeom prst="rect">
            <a:avLst/>
          </a:prstGeom>
          <a:noFill/>
          <a:ln/>
        </p:spPr>
        <p:txBody>
          <a:bodyPr wrap="square" lIns="0" tIns="0" rIns="0" bIns="0" rtlCol="0" anchor="ctr"/>
          <a:lstStyle/>
          <a:p>
            <a:pPr algn="ctr" indent="0" marL="0">
              <a:buNone/>
            </a:pPr>
            <a:r>
              <a:rPr lang="en-US" sz="2000" b="1" dirty="0">
                <a:solidFill>
                  <a:srgbClr val="FFFFFF"/>
                </a:solidFill>
                <a:latin typeface="Cambria" pitchFamily="34" charset="0"/>
                <a:ea typeface="Cambria" pitchFamily="34" charset="-122"/>
                <a:cs typeface="Cambria" pitchFamily="34" charset="-120"/>
              </a:rPr>
              <a:t>1</a:t>
            </a:r>
            <a:endParaRPr lang="en-US" sz="2000" dirty="0"/>
          </a:p>
        </p:txBody>
      </p:sp>
      <p:sp>
        <p:nvSpPr>
          <p:cNvPr id="5" name="Text 3"/>
          <p:cNvSpPr/>
          <p:nvPr/>
        </p:nvSpPr>
        <p:spPr>
          <a:xfrm>
            <a:off x="1234440" y="1508760"/>
            <a:ext cx="4114800" cy="457200"/>
          </a:xfrm>
          <a:prstGeom prst="rect">
            <a:avLst/>
          </a:prstGeom>
          <a:noFill/>
          <a:ln/>
        </p:spPr>
        <p:txBody>
          <a:bodyPr wrap="square" lIns="0" tIns="0" rIns="0" bIns="0" rtlCol="0" anchor="ctr"/>
          <a:lstStyle/>
          <a:p>
            <a:pPr indent="0" marL="0">
              <a:buNone/>
            </a:pPr>
            <a:r>
              <a:rPr lang="en-US" sz="1800" b="1" dirty="0">
                <a:solidFill>
                  <a:srgbClr val="3B2B24"/>
                </a:solidFill>
                <a:latin typeface="Cambria" pitchFamily="34" charset="0"/>
                <a:ea typeface="Cambria" pitchFamily="34" charset="-122"/>
                <a:cs typeface="Cambria" pitchFamily="34" charset="-120"/>
              </a:rPr>
              <a:t>Product</a:t>
            </a:r>
            <a:endParaRPr lang="en-US" sz="1800" dirty="0"/>
          </a:p>
        </p:txBody>
      </p:sp>
      <p:sp>
        <p:nvSpPr>
          <p:cNvPr id="6" name="Text 4"/>
          <p:cNvSpPr/>
          <p:nvPr/>
        </p:nvSpPr>
        <p:spPr>
          <a:xfrm>
            <a:off x="1234440" y="2011680"/>
            <a:ext cx="4572000" cy="822960"/>
          </a:xfrm>
          <a:prstGeom prst="rect">
            <a:avLst/>
          </a:prstGeom>
          <a:noFill/>
          <a:ln/>
        </p:spPr>
        <p:txBody>
          <a:bodyPr wrap="square" lIns="0" tIns="0" rIns="0" bIns="0" rtlCol="0" anchor="t"/>
          <a:lstStyle/>
          <a:p>
            <a:pPr indent="0" marL="0">
              <a:buNone/>
            </a:pPr>
            <a:r>
              <a:rPr lang="en-US" sz="1400" dirty="0">
                <a:solidFill>
                  <a:srgbClr val="3A3A3A"/>
                </a:solidFill>
                <a:latin typeface="Calibri" pitchFamily="34" charset="0"/>
                <a:ea typeface="Calibri" pitchFamily="34" charset="-122"/>
                <a:cs typeface="Calibri" pitchFamily="34" charset="-120"/>
              </a:rPr>
              <a:t>Café + animal interaction, together</a:t>
            </a:r>
            <a:endParaRPr lang="en-US" sz="1400" dirty="0"/>
          </a:p>
        </p:txBody>
      </p:sp>
      <p:sp>
        <p:nvSpPr>
          <p:cNvPr id="7" name="Shape 5"/>
          <p:cNvSpPr/>
          <p:nvPr/>
        </p:nvSpPr>
        <p:spPr>
          <a:xfrm>
            <a:off x="6172200" y="1554480"/>
            <a:ext cx="548640" cy="548640"/>
          </a:xfrm>
          <a:prstGeom prst="ellipse">
            <a:avLst/>
          </a:prstGeom>
          <a:solidFill>
            <a:srgbClr val="A7BEAE"/>
          </a:solidFill>
          <a:ln/>
        </p:spPr>
      </p:sp>
      <p:sp>
        <p:nvSpPr>
          <p:cNvPr id="8" name="Text 6"/>
          <p:cNvSpPr/>
          <p:nvPr/>
        </p:nvSpPr>
        <p:spPr>
          <a:xfrm>
            <a:off x="6172200" y="1554480"/>
            <a:ext cx="548640" cy="548640"/>
          </a:xfrm>
          <a:prstGeom prst="rect">
            <a:avLst/>
          </a:prstGeom>
          <a:noFill/>
          <a:ln/>
        </p:spPr>
        <p:txBody>
          <a:bodyPr wrap="square" lIns="0" tIns="0" rIns="0" bIns="0" rtlCol="0" anchor="ctr"/>
          <a:lstStyle/>
          <a:p>
            <a:pPr algn="ctr" indent="0" marL="0">
              <a:buNone/>
            </a:pPr>
            <a:r>
              <a:rPr lang="en-US" sz="2000" b="1" dirty="0">
                <a:solidFill>
                  <a:srgbClr val="FFFFFF"/>
                </a:solidFill>
                <a:latin typeface="Cambria" pitchFamily="34" charset="0"/>
                <a:ea typeface="Cambria" pitchFamily="34" charset="-122"/>
                <a:cs typeface="Cambria" pitchFamily="34" charset="-120"/>
              </a:rPr>
              <a:t>2</a:t>
            </a:r>
            <a:endParaRPr lang="en-US" sz="2000" dirty="0"/>
          </a:p>
        </p:txBody>
      </p:sp>
      <p:sp>
        <p:nvSpPr>
          <p:cNvPr id="9" name="Text 7"/>
          <p:cNvSpPr/>
          <p:nvPr/>
        </p:nvSpPr>
        <p:spPr>
          <a:xfrm>
            <a:off x="6858000" y="1508760"/>
            <a:ext cx="4114800" cy="457200"/>
          </a:xfrm>
          <a:prstGeom prst="rect">
            <a:avLst/>
          </a:prstGeom>
          <a:noFill/>
          <a:ln/>
        </p:spPr>
        <p:txBody>
          <a:bodyPr wrap="square" lIns="0" tIns="0" rIns="0" bIns="0" rtlCol="0" anchor="ctr"/>
          <a:lstStyle/>
          <a:p>
            <a:pPr indent="0" marL="0">
              <a:buNone/>
            </a:pPr>
            <a:r>
              <a:rPr lang="en-US" sz="1800" b="1" dirty="0">
                <a:solidFill>
                  <a:srgbClr val="3B2B24"/>
                </a:solidFill>
                <a:latin typeface="Cambria" pitchFamily="34" charset="0"/>
                <a:ea typeface="Cambria" pitchFamily="34" charset="-122"/>
                <a:cs typeface="Cambria" pitchFamily="34" charset="-120"/>
              </a:rPr>
              <a:t>Price</a:t>
            </a:r>
            <a:endParaRPr lang="en-US" sz="1800" dirty="0"/>
          </a:p>
        </p:txBody>
      </p:sp>
      <p:sp>
        <p:nvSpPr>
          <p:cNvPr id="10" name="Text 8"/>
          <p:cNvSpPr/>
          <p:nvPr/>
        </p:nvSpPr>
        <p:spPr>
          <a:xfrm>
            <a:off x="6858000" y="2011680"/>
            <a:ext cx="4572000" cy="822960"/>
          </a:xfrm>
          <a:prstGeom prst="rect">
            <a:avLst/>
          </a:prstGeom>
          <a:noFill/>
          <a:ln/>
        </p:spPr>
        <p:txBody>
          <a:bodyPr wrap="square" lIns="0" tIns="0" rIns="0" bIns="0" rtlCol="0" anchor="t"/>
          <a:lstStyle/>
          <a:p>
            <a:pPr indent="0" marL="0">
              <a:buNone/>
            </a:pPr>
            <a:r>
              <a:rPr lang="en-US" sz="1400" dirty="0">
                <a:solidFill>
                  <a:srgbClr val="3A3A3A"/>
                </a:solidFill>
                <a:latin typeface="Calibri" pitchFamily="34" charset="0"/>
                <a:ea typeface="Calibri" pitchFamily="34" charset="-122"/>
                <a:cs typeface="Calibri" pitchFamily="34" charset="-120"/>
              </a:rPr>
              <a:t>Matches independent café pricing</a:t>
            </a:r>
            <a:endParaRPr lang="en-US" sz="1400" dirty="0"/>
          </a:p>
        </p:txBody>
      </p:sp>
      <p:sp>
        <p:nvSpPr>
          <p:cNvPr id="11" name="Shape 9"/>
          <p:cNvSpPr/>
          <p:nvPr/>
        </p:nvSpPr>
        <p:spPr>
          <a:xfrm>
            <a:off x="548640" y="3703320"/>
            <a:ext cx="548640" cy="548640"/>
          </a:xfrm>
          <a:prstGeom prst="ellipse">
            <a:avLst/>
          </a:prstGeom>
          <a:solidFill>
            <a:srgbClr val="A7BEAE"/>
          </a:solidFill>
          <a:ln/>
        </p:spPr>
      </p:sp>
      <p:sp>
        <p:nvSpPr>
          <p:cNvPr id="12" name="Text 10"/>
          <p:cNvSpPr/>
          <p:nvPr/>
        </p:nvSpPr>
        <p:spPr>
          <a:xfrm>
            <a:off x="548640" y="3703320"/>
            <a:ext cx="548640" cy="548640"/>
          </a:xfrm>
          <a:prstGeom prst="rect">
            <a:avLst/>
          </a:prstGeom>
          <a:noFill/>
          <a:ln/>
        </p:spPr>
        <p:txBody>
          <a:bodyPr wrap="square" lIns="0" tIns="0" rIns="0" bIns="0" rtlCol="0" anchor="ctr"/>
          <a:lstStyle/>
          <a:p>
            <a:pPr algn="ctr" indent="0" marL="0">
              <a:buNone/>
            </a:pPr>
            <a:r>
              <a:rPr lang="en-US" sz="2000" b="1" dirty="0">
                <a:solidFill>
                  <a:srgbClr val="FFFFFF"/>
                </a:solidFill>
                <a:latin typeface="Cambria" pitchFamily="34" charset="0"/>
                <a:ea typeface="Cambria" pitchFamily="34" charset="-122"/>
                <a:cs typeface="Cambria" pitchFamily="34" charset="-120"/>
              </a:rPr>
              <a:t>3</a:t>
            </a:r>
            <a:endParaRPr lang="en-US" sz="2000" dirty="0"/>
          </a:p>
        </p:txBody>
      </p:sp>
      <p:sp>
        <p:nvSpPr>
          <p:cNvPr id="13" name="Text 11"/>
          <p:cNvSpPr/>
          <p:nvPr/>
        </p:nvSpPr>
        <p:spPr>
          <a:xfrm>
            <a:off x="1234440" y="3657600"/>
            <a:ext cx="4114800" cy="457200"/>
          </a:xfrm>
          <a:prstGeom prst="rect">
            <a:avLst/>
          </a:prstGeom>
          <a:noFill/>
          <a:ln/>
        </p:spPr>
        <p:txBody>
          <a:bodyPr wrap="square" lIns="0" tIns="0" rIns="0" bIns="0" rtlCol="0" anchor="ctr"/>
          <a:lstStyle/>
          <a:p>
            <a:pPr indent="0" marL="0">
              <a:buNone/>
            </a:pPr>
            <a:r>
              <a:rPr lang="en-US" sz="1800" b="1" dirty="0">
                <a:solidFill>
                  <a:srgbClr val="3B2B24"/>
                </a:solidFill>
                <a:latin typeface="Cambria" pitchFamily="34" charset="0"/>
                <a:ea typeface="Cambria" pitchFamily="34" charset="-122"/>
                <a:cs typeface="Cambria" pitchFamily="34" charset="-120"/>
              </a:rPr>
              <a:t>Place</a:t>
            </a:r>
            <a:endParaRPr lang="en-US" sz="1800" dirty="0"/>
          </a:p>
        </p:txBody>
      </p:sp>
      <p:sp>
        <p:nvSpPr>
          <p:cNvPr id="14" name="Text 12"/>
          <p:cNvSpPr/>
          <p:nvPr/>
        </p:nvSpPr>
        <p:spPr>
          <a:xfrm>
            <a:off x="1234440" y="4160520"/>
            <a:ext cx="4572000" cy="822960"/>
          </a:xfrm>
          <a:prstGeom prst="rect">
            <a:avLst/>
          </a:prstGeom>
          <a:noFill/>
          <a:ln/>
        </p:spPr>
        <p:txBody>
          <a:bodyPr wrap="square" lIns="0" tIns="0" rIns="0" bIns="0" rtlCol="0" anchor="t"/>
          <a:lstStyle/>
          <a:p>
            <a:pPr indent="0" marL="0">
              <a:buNone/>
            </a:pPr>
            <a:r>
              <a:rPr lang="en-US" sz="1400" dirty="0">
                <a:solidFill>
                  <a:srgbClr val="3A3A3A"/>
                </a:solidFill>
                <a:latin typeface="Calibri" pitchFamily="34" charset="0"/>
                <a:ea typeface="Calibri" pitchFamily="34" charset="-122"/>
                <a:cs typeface="Calibri" pitchFamily="34" charset="-120"/>
              </a:rPr>
              <a:t>Busy, high-footfall city centre</a:t>
            </a:r>
            <a:endParaRPr lang="en-US" sz="1400" dirty="0"/>
          </a:p>
        </p:txBody>
      </p:sp>
      <p:sp>
        <p:nvSpPr>
          <p:cNvPr id="15" name="Shape 13"/>
          <p:cNvSpPr/>
          <p:nvPr/>
        </p:nvSpPr>
        <p:spPr>
          <a:xfrm>
            <a:off x="6172200" y="3703320"/>
            <a:ext cx="548640" cy="548640"/>
          </a:xfrm>
          <a:prstGeom prst="ellipse">
            <a:avLst/>
          </a:prstGeom>
          <a:solidFill>
            <a:srgbClr val="B85042"/>
          </a:solidFill>
          <a:ln/>
        </p:spPr>
      </p:sp>
      <p:sp>
        <p:nvSpPr>
          <p:cNvPr id="16" name="Text 14"/>
          <p:cNvSpPr/>
          <p:nvPr/>
        </p:nvSpPr>
        <p:spPr>
          <a:xfrm>
            <a:off x="6172200" y="3703320"/>
            <a:ext cx="548640" cy="548640"/>
          </a:xfrm>
          <a:prstGeom prst="rect">
            <a:avLst/>
          </a:prstGeom>
          <a:noFill/>
          <a:ln/>
        </p:spPr>
        <p:txBody>
          <a:bodyPr wrap="square" lIns="0" tIns="0" rIns="0" bIns="0" rtlCol="0" anchor="ctr"/>
          <a:lstStyle/>
          <a:p>
            <a:pPr algn="ctr" indent="0" marL="0">
              <a:buNone/>
            </a:pPr>
            <a:r>
              <a:rPr lang="en-US" sz="2000" b="1" dirty="0">
                <a:solidFill>
                  <a:srgbClr val="FFFFFF"/>
                </a:solidFill>
                <a:latin typeface="Cambria" pitchFamily="34" charset="0"/>
                <a:ea typeface="Cambria" pitchFamily="34" charset="-122"/>
                <a:cs typeface="Cambria" pitchFamily="34" charset="-120"/>
              </a:rPr>
              <a:t>4</a:t>
            </a:r>
            <a:endParaRPr lang="en-US" sz="2000" dirty="0"/>
          </a:p>
        </p:txBody>
      </p:sp>
      <p:sp>
        <p:nvSpPr>
          <p:cNvPr id="17" name="Text 15"/>
          <p:cNvSpPr/>
          <p:nvPr/>
        </p:nvSpPr>
        <p:spPr>
          <a:xfrm>
            <a:off x="6858000" y="3657600"/>
            <a:ext cx="4114800" cy="457200"/>
          </a:xfrm>
          <a:prstGeom prst="rect">
            <a:avLst/>
          </a:prstGeom>
          <a:noFill/>
          <a:ln/>
        </p:spPr>
        <p:txBody>
          <a:bodyPr wrap="square" lIns="0" tIns="0" rIns="0" bIns="0" rtlCol="0" anchor="ctr"/>
          <a:lstStyle/>
          <a:p>
            <a:pPr indent="0" marL="0">
              <a:buNone/>
            </a:pPr>
            <a:r>
              <a:rPr lang="en-US" sz="1800" b="1" dirty="0">
                <a:solidFill>
                  <a:srgbClr val="3B2B24"/>
                </a:solidFill>
                <a:latin typeface="Cambria" pitchFamily="34" charset="0"/>
                <a:ea typeface="Cambria" pitchFamily="34" charset="-122"/>
                <a:cs typeface="Cambria" pitchFamily="34" charset="-120"/>
              </a:rPr>
              <a:t>Promotion</a:t>
            </a:r>
            <a:endParaRPr lang="en-US" sz="1800" dirty="0"/>
          </a:p>
        </p:txBody>
      </p:sp>
      <p:sp>
        <p:nvSpPr>
          <p:cNvPr id="18" name="Text 16"/>
          <p:cNvSpPr/>
          <p:nvPr/>
        </p:nvSpPr>
        <p:spPr>
          <a:xfrm>
            <a:off x="6858000" y="4160520"/>
            <a:ext cx="4572000" cy="822960"/>
          </a:xfrm>
          <a:prstGeom prst="rect">
            <a:avLst/>
          </a:prstGeom>
          <a:noFill/>
          <a:ln/>
        </p:spPr>
        <p:txBody>
          <a:bodyPr wrap="square" lIns="0" tIns="0" rIns="0" bIns="0" rtlCol="0" anchor="t"/>
          <a:lstStyle/>
          <a:p>
            <a:pPr indent="0" marL="0">
              <a:buNone/>
            </a:pPr>
            <a:r>
              <a:rPr lang="en-US" sz="1400" dirty="0">
                <a:solidFill>
                  <a:srgbClr val="3A3A3A"/>
                </a:solidFill>
                <a:latin typeface="Calibri" pitchFamily="34" charset="0"/>
                <a:ea typeface="Calibri" pitchFamily="34" charset="-122"/>
                <a:cs typeface="Calibri" pitchFamily="34" charset="-120"/>
              </a:rPr>
              <a:t>Instagram, TikTok &amp; adoption events</a:t>
            </a:r>
            <a:endParaRPr lang="en-US" sz="1400" dirty="0"/>
          </a:p>
        </p:txBody>
      </p:sp>
      <p:sp>
        <p:nvSpPr>
          <p:cNvPr id="19" name="Text 17"/>
          <p:cNvSpPr/>
          <p:nvPr/>
        </p:nvSpPr>
        <p:spPr>
          <a:xfrm>
            <a:off x="11521440" y="6537960"/>
            <a:ext cx="274320" cy="274320"/>
          </a:xfrm>
          <a:prstGeom prst="rect">
            <a:avLst/>
          </a:prstGeom>
          <a:noFill/>
          <a:ln/>
        </p:spPr>
        <p:txBody>
          <a:bodyPr wrap="square" lIns="0" tIns="0" rIns="0" bIns="0" rtlCol="0" anchor="ctr"/>
          <a:lstStyle/>
          <a:p>
            <a:pPr algn="r" indent="0" marL="0">
              <a:buNone/>
            </a:pPr>
            <a:r>
              <a:rPr lang="en-US" sz="1000" dirty="0">
                <a:solidFill>
                  <a:srgbClr val="A0A0A0"/>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AF7F2"/>
        </a:solidFill>
      </p:bgPr>
    </p:bg>
    <p:spTree>
      <p:nvGrpSpPr>
        <p:cNvPr id="1" name=""/>
        <p:cNvGrpSpPr/>
        <p:nvPr/>
      </p:nvGrpSpPr>
      <p:grpSpPr>
        <a:xfrm>
          <a:off x="0" y="0"/>
          <a:ext cx="0" cy="0"/>
          <a:chOff x="0" y="0"/>
          <a:chExt cx="0" cy="0"/>
        </a:xfrm>
      </p:grpSpPr>
      <p:sp>
        <p:nvSpPr>
          <p:cNvPr id="2" name="Text 0"/>
          <p:cNvSpPr/>
          <p:nvPr/>
        </p:nvSpPr>
        <p:spPr>
          <a:xfrm>
            <a:off x="548640" y="457200"/>
            <a:ext cx="7315200" cy="640080"/>
          </a:xfrm>
          <a:prstGeom prst="rect">
            <a:avLst/>
          </a:prstGeom>
          <a:noFill/>
          <a:ln/>
        </p:spPr>
        <p:txBody>
          <a:bodyPr wrap="square" lIns="0" tIns="0" rIns="0" bIns="0" rtlCol="0" anchor="ctr"/>
          <a:lstStyle/>
          <a:p>
            <a:pPr indent="0" marL="0">
              <a:buNone/>
            </a:pPr>
            <a:r>
              <a:rPr lang="en-US" sz="3200" b="1" dirty="0">
                <a:solidFill>
                  <a:srgbClr val="3B2B24"/>
                </a:solidFill>
                <a:latin typeface="Cambria" pitchFamily="34" charset="0"/>
                <a:ea typeface="Cambria" pitchFamily="34" charset="-122"/>
                <a:cs typeface="Cambria" pitchFamily="34" charset="-120"/>
              </a:rPr>
              <a:t>Financial Snapshot</a:t>
            </a:r>
            <a:endParaRPr lang="en-US" sz="3200" dirty="0"/>
          </a:p>
        </p:txBody>
      </p:sp>
      <p:graphicFrame>
        <p:nvGraphicFramePr>
          <p:cNvPr id="3" name="Chart 0" descr=""/>
          <p:cNvGraphicFramePr/>
          <p:nvPr/>
        </p:nvGraphicFramePr>
        <p:xfrm>
          <a:off x="548640" y="1463040"/>
          <a:ext cx="6309360" cy="4206240"/>
        </p:xfrm>
        <a:graphic xmlns:a="http://schemas.openxmlformats.org/drawingml/2006/main">
          <a:graphicData uri="http://schemas.openxmlformats.org/drawingml/2006/chart">
            <c:chart xmlns:c="http://schemas.openxmlformats.org/drawingml/2006/chart" r:id="rId1"/>
          </a:graphicData>
        </a:graphic>
      </p:graphicFrame>
      <p:sp>
        <p:nvSpPr>
          <p:cNvPr id="4" name="Shape 1"/>
          <p:cNvSpPr/>
          <p:nvPr/>
        </p:nvSpPr>
        <p:spPr>
          <a:xfrm>
            <a:off x="7178040" y="1737360"/>
            <a:ext cx="4434840" cy="1554480"/>
          </a:xfrm>
          <a:prstGeom prst="roundRect">
            <a:avLst>
              <a:gd name="adj" fmla="val 7059"/>
            </a:avLst>
          </a:prstGeom>
          <a:solidFill>
            <a:srgbClr val="B85042"/>
          </a:solidFill>
          <a:ln/>
        </p:spPr>
      </p:sp>
      <p:sp>
        <p:nvSpPr>
          <p:cNvPr id="5" name="Text 2"/>
          <p:cNvSpPr/>
          <p:nvPr/>
        </p:nvSpPr>
        <p:spPr>
          <a:xfrm>
            <a:off x="7406640" y="1874520"/>
            <a:ext cx="4023360" cy="731520"/>
          </a:xfrm>
          <a:prstGeom prst="rect">
            <a:avLst/>
          </a:prstGeom>
          <a:noFill/>
          <a:ln/>
        </p:spPr>
        <p:txBody>
          <a:bodyPr wrap="square" lIns="0" tIns="0" rIns="0" bIns="0" rtlCol="0" anchor="ctr"/>
          <a:lstStyle/>
          <a:p>
            <a:pPr indent="0" marL="0">
              <a:buNone/>
            </a:pPr>
            <a:r>
              <a:rPr lang="en-US" sz="3000" b="1" dirty="0">
                <a:solidFill>
                  <a:srgbClr val="FFFFFF"/>
                </a:solidFill>
                <a:latin typeface="Cambria" pitchFamily="34" charset="0"/>
                <a:ea typeface="Cambria" pitchFamily="34" charset="-122"/>
                <a:cs typeface="Cambria" pitchFamily="34" charset="-120"/>
              </a:rPr>
              <a:t>~£50,000</a:t>
            </a:r>
            <a:endParaRPr lang="en-US" sz="3000" dirty="0"/>
          </a:p>
        </p:txBody>
      </p:sp>
      <p:sp>
        <p:nvSpPr>
          <p:cNvPr id="6" name="Text 3"/>
          <p:cNvSpPr/>
          <p:nvPr/>
        </p:nvSpPr>
        <p:spPr>
          <a:xfrm>
            <a:off x="7406640" y="2651760"/>
            <a:ext cx="4023360" cy="457200"/>
          </a:xfrm>
          <a:prstGeom prst="rect">
            <a:avLst/>
          </a:prstGeom>
          <a:noFill/>
          <a:ln/>
        </p:spPr>
        <p:txBody>
          <a:bodyPr wrap="square" lIns="0" tIns="0" rIns="0" bIns="0" rtlCol="0" anchor="ctr"/>
          <a:lstStyle/>
          <a:p>
            <a:pPr indent="0" marL="0">
              <a:buNone/>
            </a:pPr>
            <a:r>
              <a:rPr lang="en-US" sz="1300" dirty="0">
                <a:solidFill>
                  <a:srgbClr val="E7E8D1"/>
                </a:solidFill>
                <a:latin typeface="Calibri" pitchFamily="34" charset="0"/>
                <a:ea typeface="Calibri" pitchFamily="34" charset="-122"/>
                <a:cs typeface="Calibri" pitchFamily="34" charset="-120"/>
              </a:rPr>
              <a:t>Start-up costs</a:t>
            </a:r>
            <a:endParaRPr lang="en-US" sz="1300" dirty="0"/>
          </a:p>
        </p:txBody>
      </p:sp>
      <p:sp>
        <p:nvSpPr>
          <p:cNvPr id="7" name="Shape 4"/>
          <p:cNvSpPr/>
          <p:nvPr/>
        </p:nvSpPr>
        <p:spPr>
          <a:xfrm>
            <a:off x="7178040" y="3566160"/>
            <a:ext cx="4434840" cy="1554480"/>
          </a:xfrm>
          <a:prstGeom prst="roundRect">
            <a:avLst>
              <a:gd name="adj" fmla="val 7059"/>
            </a:avLst>
          </a:prstGeom>
          <a:solidFill>
            <a:srgbClr val="B85042"/>
          </a:solidFill>
          <a:ln/>
        </p:spPr>
      </p:sp>
      <p:sp>
        <p:nvSpPr>
          <p:cNvPr id="8" name="Text 5"/>
          <p:cNvSpPr/>
          <p:nvPr/>
        </p:nvSpPr>
        <p:spPr>
          <a:xfrm>
            <a:off x="7406640" y="3703320"/>
            <a:ext cx="4023360" cy="731520"/>
          </a:xfrm>
          <a:prstGeom prst="rect">
            <a:avLst/>
          </a:prstGeom>
          <a:noFill/>
          <a:ln/>
        </p:spPr>
        <p:txBody>
          <a:bodyPr wrap="square" lIns="0" tIns="0" rIns="0" bIns="0" rtlCol="0" anchor="ctr"/>
          <a:lstStyle/>
          <a:p>
            <a:pPr indent="0" marL="0">
              <a:buNone/>
            </a:pPr>
            <a:r>
              <a:rPr lang="en-US" sz="3000" b="1" dirty="0">
                <a:solidFill>
                  <a:srgbClr val="FFFFFF"/>
                </a:solidFill>
                <a:latin typeface="Cambria" pitchFamily="34" charset="0"/>
                <a:ea typeface="Cambria" pitchFamily="34" charset="-122"/>
                <a:cs typeface="Cambria" pitchFamily="34" charset="-120"/>
              </a:rPr>
              <a:t>Month 4</a:t>
            </a:r>
            <a:endParaRPr lang="en-US" sz="3000" dirty="0"/>
          </a:p>
        </p:txBody>
      </p:sp>
      <p:sp>
        <p:nvSpPr>
          <p:cNvPr id="9" name="Text 6"/>
          <p:cNvSpPr/>
          <p:nvPr/>
        </p:nvSpPr>
        <p:spPr>
          <a:xfrm>
            <a:off x="7406640" y="4480560"/>
            <a:ext cx="4023360" cy="457200"/>
          </a:xfrm>
          <a:prstGeom prst="rect">
            <a:avLst/>
          </a:prstGeom>
          <a:noFill/>
          <a:ln/>
        </p:spPr>
        <p:txBody>
          <a:bodyPr wrap="square" lIns="0" tIns="0" rIns="0" bIns="0" rtlCol="0" anchor="ctr"/>
          <a:lstStyle/>
          <a:p>
            <a:pPr indent="0" marL="0">
              <a:buNone/>
            </a:pPr>
            <a:r>
              <a:rPr lang="en-US" sz="1300" dirty="0">
                <a:solidFill>
                  <a:srgbClr val="E7E8D1"/>
                </a:solidFill>
                <a:latin typeface="Calibri" pitchFamily="34" charset="0"/>
                <a:ea typeface="Calibri" pitchFamily="34" charset="-122"/>
                <a:cs typeface="Calibri" pitchFamily="34" charset="-120"/>
              </a:rPr>
              <a:t>Break-even</a:t>
            </a:r>
            <a:endParaRPr lang="en-US" sz="1300" dirty="0"/>
          </a:p>
        </p:txBody>
      </p:sp>
      <p:sp>
        <p:nvSpPr>
          <p:cNvPr id="10" name="Text 7"/>
          <p:cNvSpPr/>
          <p:nvPr/>
        </p:nvSpPr>
        <p:spPr>
          <a:xfrm>
            <a:off x="11521440" y="6537960"/>
            <a:ext cx="274320" cy="274320"/>
          </a:xfrm>
          <a:prstGeom prst="rect">
            <a:avLst/>
          </a:prstGeom>
          <a:noFill/>
          <a:ln/>
        </p:spPr>
        <p:txBody>
          <a:bodyPr wrap="square" lIns="0" tIns="0" rIns="0" bIns="0" rtlCol="0" anchor="ctr"/>
          <a:lstStyle/>
          <a:p>
            <a:pPr algn="r" indent="0" marL="0">
              <a:buNone/>
            </a:pPr>
            <a:r>
              <a:rPr lang="en-US" sz="1000" dirty="0">
                <a:solidFill>
                  <a:srgbClr val="A0A0A0"/>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3B2B24"/>
        </a:solidFill>
      </p:bgPr>
    </p:bg>
    <p:spTree>
      <p:nvGrpSpPr>
        <p:cNvPr id="1" name=""/>
        <p:cNvGrpSpPr/>
        <p:nvPr/>
      </p:nvGrpSpPr>
      <p:grpSpPr>
        <a:xfrm>
          <a:off x="0" y="0"/>
          <a:ext cx="0" cy="0"/>
          <a:chOff x="0" y="0"/>
          <a:chExt cx="0" cy="0"/>
        </a:xfrm>
      </p:grpSpPr>
      <p:sp>
        <p:nvSpPr>
          <p:cNvPr id="2" name="Shape 0"/>
          <p:cNvSpPr/>
          <p:nvPr/>
        </p:nvSpPr>
        <p:spPr>
          <a:xfrm>
            <a:off x="5532120" y="914400"/>
            <a:ext cx="1097280" cy="1097280"/>
          </a:xfrm>
          <a:prstGeom prst="ellipse">
            <a:avLst/>
          </a:prstGeom>
          <a:solidFill>
            <a:srgbClr val="A7BEAE"/>
          </a:solidFill>
          <a:ln/>
        </p:spPr>
      </p:sp>
      <p:sp>
        <p:nvSpPr>
          <p:cNvPr id="3" name="Text 1"/>
          <p:cNvSpPr/>
          <p:nvPr/>
        </p:nvSpPr>
        <p:spPr>
          <a:xfrm>
            <a:off x="5532120" y="914400"/>
            <a:ext cx="1097280" cy="1097280"/>
          </a:xfrm>
          <a:prstGeom prst="rect">
            <a:avLst/>
          </a:prstGeom>
          <a:noFill/>
          <a:ln/>
        </p:spPr>
        <p:txBody>
          <a:bodyPr wrap="square" lIns="0" tIns="0" rIns="0" bIns="0" rtlCol="0" anchor="ctr"/>
          <a:lstStyle/>
          <a:p>
            <a:pPr algn="ctr" indent="0" marL="0">
              <a:buNone/>
            </a:pPr>
            <a:r>
              <a:rPr lang="en-US" sz="2000" b="1" dirty="0">
                <a:solidFill>
                  <a:srgbClr val="3B2B24"/>
                </a:solidFill>
                <a:latin typeface="Cambria" pitchFamily="34" charset="0"/>
                <a:ea typeface="Cambria" pitchFamily="34" charset="-122"/>
                <a:cs typeface="Cambria" pitchFamily="34" charset="-120"/>
              </a:rPr>
              <a:t>P&amp;P</a:t>
            </a:r>
            <a:endParaRPr lang="en-US" sz="2000" dirty="0"/>
          </a:p>
        </p:txBody>
      </p:sp>
      <p:sp>
        <p:nvSpPr>
          <p:cNvPr id="4" name="Text 2"/>
          <p:cNvSpPr/>
          <p:nvPr/>
        </p:nvSpPr>
        <p:spPr>
          <a:xfrm>
            <a:off x="457200" y="2377440"/>
            <a:ext cx="11247120" cy="914400"/>
          </a:xfrm>
          <a:prstGeom prst="rect">
            <a:avLst/>
          </a:prstGeom>
          <a:noFill/>
          <a:ln/>
        </p:spPr>
        <p:txBody>
          <a:bodyPr wrap="square" lIns="0" tIns="0" rIns="0" bIns="0" rtlCol="0" anchor="ctr"/>
          <a:lstStyle/>
          <a:p>
            <a:pPr algn="ctr" indent="0" marL="0">
              <a:buNone/>
            </a:pPr>
            <a:r>
              <a:rPr lang="en-US" sz="3800" b="1" dirty="0">
                <a:solidFill>
                  <a:srgbClr val="FFFFFF"/>
                </a:solidFill>
                <a:latin typeface="Cambria" pitchFamily="34" charset="0"/>
                <a:ea typeface="Cambria" pitchFamily="34" charset="-122"/>
                <a:cs typeface="Cambria" pitchFamily="34" charset="-120"/>
              </a:rPr>
              <a:t>Hospitality with Purpose</a:t>
            </a:r>
            <a:endParaRPr lang="en-US" sz="3800" dirty="0"/>
          </a:p>
        </p:txBody>
      </p:sp>
      <p:sp>
        <p:nvSpPr>
          <p:cNvPr id="5" name="Text 3"/>
          <p:cNvSpPr/>
          <p:nvPr/>
        </p:nvSpPr>
        <p:spPr>
          <a:xfrm>
            <a:off x="1371600" y="3383280"/>
            <a:ext cx="9418320" cy="640080"/>
          </a:xfrm>
          <a:prstGeom prst="rect">
            <a:avLst/>
          </a:prstGeom>
          <a:noFill/>
          <a:ln/>
        </p:spPr>
        <p:txBody>
          <a:bodyPr wrap="square" lIns="0" tIns="0" rIns="0" bIns="0" rtlCol="0" anchor="ctr"/>
          <a:lstStyle/>
          <a:p>
            <a:pPr algn="ctr" indent="0" marL="0">
              <a:buNone/>
            </a:pPr>
            <a:r>
              <a:rPr lang="en-US" sz="1800" i="1" dirty="0">
                <a:solidFill>
                  <a:srgbClr val="A7BEAE"/>
                </a:solidFill>
                <a:latin typeface="Calibri" pitchFamily="34" charset="0"/>
                <a:ea typeface="Calibri" pitchFamily="34" charset="-122"/>
                <a:cs typeface="Calibri" pitchFamily="34" charset="-120"/>
              </a:rPr>
              <a:t>Paws &amp; Play Café: where every coffee helps a rescue animal find a home.</a:t>
            </a:r>
            <a:endParaRPr lang="en-US" sz="1800" dirty="0"/>
          </a:p>
        </p:txBody>
      </p:sp>
      <p:sp>
        <p:nvSpPr>
          <p:cNvPr id="6" name="Text 4"/>
          <p:cNvSpPr/>
          <p:nvPr/>
        </p:nvSpPr>
        <p:spPr>
          <a:xfrm>
            <a:off x="457200" y="4389120"/>
            <a:ext cx="11247120" cy="457200"/>
          </a:xfrm>
          <a:prstGeom prst="rect">
            <a:avLst/>
          </a:prstGeom>
          <a:noFill/>
          <a:ln/>
        </p:spPr>
        <p:txBody>
          <a:bodyPr wrap="square" lIns="0" tIns="0" rIns="0" bIns="0" rtlCol="0" anchor="ctr"/>
          <a:lstStyle/>
          <a:p>
            <a:pPr algn="ctr" indent="0" marL="0">
              <a:buNone/>
            </a:pPr>
            <a:r>
              <a:rPr lang="en-US" sz="1400" dirty="0">
                <a:solidFill>
                  <a:srgbClr val="E7E8D1"/>
                </a:solidFill>
                <a:latin typeface="Calibri" pitchFamily="34" charset="0"/>
                <a:ea typeface="Calibri" pitchFamily="34" charset="-122"/>
                <a:cs typeface="Calibri" pitchFamily="34" charset="-120"/>
              </a:rPr>
              <a:t>Thank you — questions welcome</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10</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2026-08-01T21:02:00Z</dcterms:created>
  <dcterms:modified xsi:type="dcterms:W3CDTF">2026-08-01T21:02:00Z</dcterms:modified>
</cp:coreProperties>
</file>