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73" r:id="rId4"/>
  </p:sldMasterIdLst>
  <p:notesMasterIdLst>
    <p:notesMasterId r:id="rId20"/>
  </p:notesMasterIdLst>
  <p:handoutMasterIdLst>
    <p:handoutMasterId r:id="rId21"/>
  </p:handoutMasterIdLst>
  <p:sldIdLst>
    <p:sldId id="258" r:id="rId5"/>
    <p:sldId id="261"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30"/>
  </p:normalViewPr>
  <p:slideViewPr>
    <p:cSldViewPr showGuides="1">
      <p:cViewPr varScale="1">
        <p:scale>
          <a:sx n="100" d="100"/>
          <a:sy n="100" d="100"/>
        </p:scale>
        <p:origin x="96" y="186"/>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B3110C-94CC-47DC-8C5B-3D4CCCC4798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176001-93DB-4B6E-98F7-33457490D476}">
      <dgm:prSet custT="1"/>
      <dgm:spPr/>
      <dgm:t>
        <a:bodyPr/>
        <a:lstStyle/>
        <a:p>
          <a:r>
            <a:rPr lang="en-GB" sz="1600" dirty="0"/>
            <a:t>MFA prevents account compromise, reducing fraud risk. SIEM improves detection and reducing downtime.</a:t>
          </a:r>
          <a:endParaRPr lang="en-US" sz="1600" dirty="0"/>
        </a:p>
      </dgm:t>
    </dgm:pt>
    <dgm:pt modelId="{E8752613-AFFA-4406-B9A8-8A618DE8442D}" type="parTrans" cxnId="{3C241305-33FA-4613-BB05-2C222768211C}">
      <dgm:prSet/>
      <dgm:spPr/>
      <dgm:t>
        <a:bodyPr/>
        <a:lstStyle/>
        <a:p>
          <a:endParaRPr lang="en-US"/>
        </a:p>
      </dgm:t>
    </dgm:pt>
    <dgm:pt modelId="{6D0AC341-3A17-41D5-92C3-CCEB3BA16EE4}" type="sibTrans" cxnId="{3C241305-33FA-4613-BB05-2C222768211C}">
      <dgm:prSet/>
      <dgm:spPr/>
      <dgm:t>
        <a:bodyPr/>
        <a:lstStyle/>
        <a:p>
          <a:endParaRPr lang="en-US"/>
        </a:p>
      </dgm:t>
    </dgm:pt>
    <dgm:pt modelId="{92311E2E-FD01-4722-ABE0-248DFCD3121E}">
      <dgm:prSet custT="1"/>
      <dgm:spPr/>
      <dgm:t>
        <a:bodyPr/>
        <a:lstStyle/>
        <a:p>
          <a:r>
            <a:rPr lang="en-GB" sz="1600" dirty="0"/>
            <a:t>CSPM prevents cloud leaks, protecting client trust. </a:t>
          </a:r>
          <a:endParaRPr lang="en-US" sz="1600" dirty="0"/>
        </a:p>
      </dgm:t>
    </dgm:pt>
    <dgm:pt modelId="{04C52BA5-A0F9-4C75-9D3A-76652E4A94B7}" type="parTrans" cxnId="{B9B6FECC-F539-4A98-A23D-844FCD2B01E6}">
      <dgm:prSet/>
      <dgm:spPr/>
      <dgm:t>
        <a:bodyPr/>
        <a:lstStyle/>
        <a:p>
          <a:endParaRPr lang="en-US"/>
        </a:p>
      </dgm:t>
    </dgm:pt>
    <dgm:pt modelId="{5C9A01A9-64FA-4443-AAED-07AFAE461A10}" type="sibTrans" cxnId="{B9B6FECC-F539-4A98-A23D-844FCD2B01E6}">
      <dgm:prSet/>
      <dgm:spPr/>
      <dgm:t>
        <a:bodyPr/>
        <a:lstStyle/>
        <a:p>
          <a:endParaRPr lang="en-US"/>
        </a:p>
      </dgm:t>
    </dgm:pt>
    <dgm:pt modelId="{FFF7412A-D7AB-4423-AF3B-7C88218B21EB}">
      <dgm:prSet custT="1"/>
      <dgm:spPr/>
      <dgm:t>
        <a:bodyPr/>
        <a:lstStyle/>
        <a:p>
          <a:r>
            <a:rPr lang="en-GB" sz="1600" dirty="0"/>
            <a:t>Backups ensure recovery after ransomware, reducing financial loss.</a:t>
          </a:r>
          <a:endParaRPr lang="en-US" sz="1600" dirty="0"/>
        </a:p>
      </dgm:t>
    </dgm:pt>
    <dgm:pt modelId="{67DE66AA-389F-4625-A387-76F5A8D22697}" type="parTrans" cxnId="{A4011E8F-FA07-4BDE-BF1D-0051CCA44F50}">
      <dgm:prSet/>
      <dgm:spPr/>
      <dgm:t>
        <a:bodyPr/>
        <a:lstStyle/>
        <a:p>
          <a:endParaRPr lang="en-US"/>
        </a:p>
      </dgm:t>
    </dgm:pt>
    <dgm:pt modelId="{39CCDD5F-11E8-40FF-8636-B75A51CE4151}" type="sibTrans" cxnId="{A4011E8F-FA07-4BDE-BF1D-0051CCA44F50}">
      <dgm:prSet/>
      <dgm:spPr/>
      <dgm:t>
        <a:bodyPr/>
        <a:lstStyle/>
        <a:p>
          <a:endParaRPr lang="en-US"/>
        </a:p>
      </dgm:t>
    </dgm:pt>
    <dgm:pt modelId="{979922C4-AF74-470F-8301-EDA1E5C9A51D}">
      <dgm:prSet custT="1"/>
      <dgm:spPr/>
      <dgm:t>
        <a:bodyPr/>
        <a:lstStyle/>
        <a:p>
          <a:r>
            <a:rPr lang="en-GB" sz="1600" dirty="0"/>
            <a:t>CISA KEV‑based patching prevents exploitation of known vulnerabilities, reducing operational disruption. [2]</a:t>
          </a:r>
          <a:endParaRPr lang="en-US" sz="1600" dirty="0"/>
        </a:p>
      </dgm:t>
    </dgm:pt>
    <dgm:pt modelId="{83E727EB-F2C8-4224-8BA3-D09E1F792F01}" type="parTrans" cxnId="{8DA430C3-6E3D-4336-A377-18254255733A}">
      <dgm:prSet/>
      <dgm:spPr/>
      <dgm:t>
        <a:bodyPr/>
        <a:lstStyle/>
        <a:p>
          <a:endParaRPr lang="en-US"/>
        </a:p>
      </dgm:t>
    </dgm:pt>
    <dgm:pt modelId="{57799971-9018-41E2-94CA-131910D15FCD}" type="sibTrans" cxnId="{8DA430C3-6E3D-4336-A377-18254255733A}">
      <dgm:prSet/>
      <dgm:spPr/>
      <dgm:t>
        <a:bodyPr/>
        <a:lstStyle/>
        <a:p>
          <a:endParaRPr lang="en-US"/>
        </a:p>
      </dgm:t>
    </dgm:pt>
    <dgm:pt modelId="{6DCAEEFD-9F28-4FA3-B76E-8CA4BD0663D3}" type="pres">
      <dgm:prSet presAssocID="{ECB3110C-94CC-47DC-8C5B-3D4CCCC47983}" presName="root" presStyleCnt="0">
        <dgm:presLayoutVars>
          <dgm:dir/>
          <dgm:resizeHandles val="exact"/>
        </dgm:presLayoutVars>
      </dgm:prSet>
      <dgm:spPr/>
    </dgm:pt>
    <dgm:pt modelId="{3FE1274B-EFBD-4D5C-91F2-A1456C74047E}" type="pres">
      <dgm:prSet presAssocID="{B9176001-93DB-4B6E-98F7-33457490D476}" presName="compNode" presStyleCnt="0"/>
      <dgm:spPr/>
    </dgm:pt>
    <dgm:pt modelId="{E1E55E8F-4993-4D34-8B2F-3D4C32371E20}" type="pres">
      <dgm:prSet presAssocID="{B9176001-93DB-4B6E-98F7-33457490D47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nlock"/>
        </a:ext>
      </dgm:extLst>
    </dgm:pt>
    <dgm:pt modelId="{CA8EFE5D-A2AB-464F-BE35-CD912CF61249}" type="pres">
      <dgm:prSet presAssocID="{B9176001-93DB-4B6E-98F7-33457490D476}" presName="spaceRect" presStyleCnt="0"/>
      <dgm:spPr/>
    </dgm:pt>
    <dgm:pt modelId="{23DC0B33-FC93-4B47-BC3D-255EA74192DC}" type="pres">
      <dgm:prSet presAssocID="{B9176001-93DB-4B6E-98F7-33457490D476}" presName="textRect" presStyleLbl="revTx" presStyleIdx="0" presStyleCnt="4">
        <dgm:presLayoutVars>
          <dgm:chMax val="1"/>
          <dgm:chPref val="1"/>
        </dgm:presLayoutVars>
      </dgm:prSet>
      <dgm:spPr/>
    </dgm:pt>
    <dgm:pt modelId="{DE7EE6D5-BDB8-4041-BF65-BBC1B9F13E1F}" type="pres">
      <dgm:prSet presAssocID="{6D0AC341-3A17-41D5-92C3-CCEB3BA16EE4}" presName="sibTrans" presStyleCnt="0"/>
      <dgm:spPr/>
    </dgm:pt>
    <dgm:pt modelId="{366C5AD8-25C4-4DC0-A971-58F5CBB5123A}" type="pres">
      <dgm:prSet presAssocID="{92311E2E-FD01-4722-ABE0-248DFCD3121E}" presName="compNode" presStyleCnt="0"/>
      <dgm:spPr/>
    </dgm:pt>
    <dgm:pt modelId="{67E2DDB7-0763-4A84-9E76-B4688872C7CF}" type="pres">
      <dgm:prSet presAssocID="{92311E2E-FD01-4722-ABE0-248DFCD3121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yncing Cloud"/>
        </a:ext>
      </dgm:extLst>
    </dgm:pt>
    <dgm:pt modelId="{673C87B1-AE36-4095-9E8B-16A036AA32DF}" type="pres">
      <dgm:prSet presAssocID="{92311E2E-FD01-4722-ABE0-248DFCD3121E}" presName="spaceRect" presStyleCnt="0"/>
      <dgm:spPr/>
    </dgm:pt>
    <dgm:pt modelId="{3CCC7A86-41CE-48AB-BB3B-3DAFD785E35B}" type="pres">
      <dgm:prSet presAssocID="{92311E2E-FD01-4722-ABE0-248DFCD3121E}" presName="textRect" presStyleLbl="revTx" presStyleIdx="1" presStyleCnt="4">
        <dgm:presLayoutVars>
          <dgm:chMax val="1"/>
          <dgm:chPref val="1"/>
        </dgm:presLayoutVars>
      </dgm:prSet>
      <dgm:spPr/>
    </dgm:pt>
    <dgm:pt modelId="{A29CA38F-7019-46E1-B46D-06E517A4D10D}" type="pres">
      <dgm:prSet presAssocID="{5C9A01A9-64FA-4443-AAED-07AFAE461A10}" presName="sibTrans" presStyleCnt="0"/>
      <dgm:spPr/>
    </dgm:pt>
    <dgm:pt modelId="{3A5E188C-4E4A-46BD-ACAA-9218D3D7198D}" type="pres">
      <dgm:prSet presAssocID="{FFF7412A-D7AB-4423-AF3B-7C88218B21EB}" presName="compNode" presStyleCnt="0"/>
      <dgm:spPr/>
    </dgm:pt>
    <dgm:pt modelId="{272BF63E-8E52-47A9-8320-83DF0B0D6A80}" type="pres">
      <dgm:prSet presAssocID="{FFF7412A-D7AB-4423-AF3B-7C88218B21E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hredder"/>
        </a:ext>
      </dgm:extLst>
    </dgm:pt>
    <dgm:pt modelId="{69F9B382-2FB5-40E6-A780-101B062B2764}" type="pres">
      <dgm:prSet presAssocID="{FFF7412A-D7AB-4423-AF3B-7C88218B21EB}" presName="spaceRect" presStyleCnt="0"/>
      <dgm:spPr/>
    </dgm:pt>
    <dgm:pt modelId="{0149D501-934E-4628-A49C-8C62C02DC7AB}" type="pres">
      <dgm:prSet presAssocID="{FFF7412A-D7AB-4423-AF3B-7C88218B21EB}" presName="textRect" presStyleLbl="revTx" presStyleIdx="2" presStyleCnt="4">
        <dgm:presLayoutVars>
          <dgm:chMax val="1"/>
          <dgm:chPref val="1"/>
        </dgm:presLayoutVars>
      </dgm:prSet>
      <dgm:spPr/>
    </dgm:pt>
    <dgm:pt modelId="{A084BC41-2DB7-40F7-88B1-3DF349C6DA3F}" type="pres">
      <dgm:prSet presAssocID="{39CCDD5F-11E8-40FF-8636-B75A51CE4151}" presName="sibTrans" presStyleCnt="0"/>
      <dgm:spPr/>
    </dgm:pt>
    <dgm:pt modelId="{AADAB044-6D03-4999-873E-A1BC59AD8D94}" type="pres">
      <dgm:prSet presAssocID="{979922C4-AF74-470F-8301-EDA1E5C9A51D}" presName="compNode" presStyleCnt="0"/>
      <dgm:spPr/>
    </dgm:pt>
    <dgm:pt modelId="{E8A216B1-48F8-43AC-B924-ADAF606F1490}" type="pres">
      <dgm:prSet presAssocID="{979922C4-AF74-470F-8301-EDA1E5C9A51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g"/>
        </a:ext>
      </dgm:extLst>
    </dgm:pt>
    <dgm:pt modelId="{FEC85E07-4852-496D-9AAD-65DFB1BB60B3}" type="pres">
      <dgm:prSet presAssocID="{979922C4-AF74-470F-8301-EDA1E5C9A51D}" presName="spaceRect" presStyleCnt="0"/>
      <dgm:spPr/>
    </dgm:pt>
    <dgm:pt modelId="{FEBB15EF-EB58-4C56-A8CA-535834B50B7C}" type="pres">
      <dgm:prSet presAssocID="{979922C4-AF74-470F-8301-EDA1E5C9A51D}" presName="textRect" presStyleLbl="revTx" presStyleIdx="3" presStyleCnt="4">
        <dgm:presLayoutVars>
          <dgm:chMax val="1"/>
          <dgm:chPref val="1"/>
        </dgm:presLayoutVars>
      </dgm:prSet>
      <dgm:spPr/>
    </dgm:pt>
  </dgm:ptLst>
  <dgm:cxnLst>
    <dgm:cxn modelId="{3C241305-33FA-4613-BB05-2C222768211C}" srcId="{ECB3110C-94CC-47DC-8C5B-3D4CCCC47983}" destId="{B9176001-93DB-4B6E-98F7-33457490D476}" srcOrd="0" destOrd="0" parTransId="{E8752613-AFFA-4406-B9A8-8A618DE8442D}" sibTransId="{6D0AC341-3A17-41D5-92C3-CCEB3BA16EE4}"/>
    <dgm:cxn modelId="{BEA23D26-CCB0-4360-AFAB-50209B743CA9}" type="presOf" srcId="{FFF7412A-D7AB-4423-AF3B-7C88218B21EB}" destId="{0149D501-934E-4628-A49C-8C62C02DC7AB}" srcOrd="0" destOrd="0" presId="urn:microsoft.com/office/officeart/2018/2/layout/IconLabelList"/>
    <dgm:cxn modelId="{F3F68E33-A431-44EC-93DB-8F43039D6143}" type="presOf" srcId="{979922C4-AF74-470F-8301-EDA1E5C9A51D}" destId="{FEBB15EF-EB58-4C56-A8CA-535834B50B7C}" srcOrd="0" destOrd="0" presId="urn:microsoft.com/office/officeart/2018/2/layout/IconLabelList"/>
    <dgm:cxn modelId="{485DD23E-264A-493D-B285-96AB0B08E889}" type="presOf" srcId="{ECB3110C-94CC-47DC-8C5B-3D4CCCC47983}" destId="{6DCAEEFD-9F28-4FA3-B76E-8CA4BD0663D3}" srcOrd="0" destOrd="0" presId="urn:microsoft.com/office/officeart/2018/2/layout/IconLabelList"/>
    <dgm:cxn modelId="{ADCA367D-7DC4-43FB-8E74-4194989BD8CE}" type="presOf" srcId="{B9176001-93DB-4B6E-98F7-33457490D476}" destId="{23DC0B33-FC93-4B47-BC3D-255EA74192DC}" srcOrd="0" destOrd="0" presId="urn:microsoft.com/office/officeart/2018/2/layout/IconLabelList"/>
    <dgm:cxn modelId="{A4011E8F-FA07-4BDE-BF1D-0051CCA44F50}" srcId="{ECB3110C-94CC-47DC-8C5B-3D4CCCC47983}" destId="{FFF7412A-D7AB-4423-AF3B-7C88218B21EB}" srcOrd="2" destOrd="0" parTransId="{67DE66AA-389F-4625-A387-76F5A8D22697}" sibTransId="{39CCDD5F-11E8-40FF-8636-B75A51CE4151}"/>
    <dgm:cxn modelId="{56CBEAA5-9C57-4424-A810-B17D2B78F86B}" type="presOf" srcId="{92311E2E-FD01-4722-ABE0-248DFCD3121E}" destId="{3CCC7A86-41CE-48AB-BB3B-3DAFD785E35B}" srcOrd="0" destOrd="0" presId="urn:microsoft.com/office/officeart/2018/2/layout/IconLabelList"/>
    <dgm:cxn modelId="{8DA430C3-6E3D-4336-A377-18254255733A}" srcId="{ECB3110C-94CC-47DC-8C5B-3D4CCCC47983}" destId="{979922C4-AF74-470F-8301-EDA1E5C9A51D}" srcOrd="3" destOrd="0" parTransId="{83E727EB-F2C8-4224-8BA3-D09E1F792F01}" sibTransId="{57799971-9018-41E2-94CA-131910D15FCD}"/>
    <dgm:cxn modelId="{B9B6FECC-F539-4A98-A23D-844FCD2B01E6}" srcId="{ECB3110C-94CC-47DC-8C5B-3D4CCCC47983}" destId="{92311E2E-FD01-4722-ABE0-248DFCD3121E}" srcOrd="1" destOrd="0" parTransId="{04C52BA5-A0F9-4C75-9D3A-76652E4A94B7}" sibTransId="{5C9A01A9-64FA-4443-AAED-07AFAE461A10}"/>
    <dgm:cxn modelId="{71400308-F207-40AA-9FB2-5C330B077C71}" type="presParOf" srcId="{6DCAEEFD-9F28-4FA3-B76E-8CA4BD0663D3}" destId="{3FE1274B-EFBD-4D5C-91F2-A1456C74047E}" srcOrd="0" destOrd="0" presId="urn:microsoft.com/office/officeart/2018/2/layout/IconLabelList"/>
    <dgm:cxn modelId="{209D5B7C-7D8E-436B-9264-3877D881D9DB}" type="presParOf" srcId="{3FE1274B-EFBD-4D5C-91F2-A1456C74047E}" destId="{E1E55E8F-4993-4D34-8B2F-3D4C32371E20}" srcOrd="0" destOrd="0" presId="urn:microsoft.com/office/officeart/2018/2/layout/IconLabelList"/>
    <dgm:cxn modelId="{0FF52053-50A0-4276-9AA2-9C84D589B818}" type="presParOf" srcId="{3FE1274B-EFBD-4D5C-91F2-A1456C74047E}" destId="{CA8EFE5D-A2AB-464F-BE35-CD912CF61249}" srcOrd="1" destOrd="0" presId="urn:microsoft.com/office/officeart/2018/2/layout/IconLabelList"/>
    <dgm:cxn modelId="{45E6C25B-4A75-4F19-946F-7E1A75693B0E}" type="presParOf" srcId="{3FE1274B-EFBD-4D5C-91F2-A1456C74047E}" destId="{23DC0B33-FC93-4B47-BC3D-255EA74192DC}" srcOrd="2" destOrd="0" presId="urn:microsoft.com/office/officeart/2018/2/layout/IconLabelList"/>
    <dgm:cxn modelId="{23610C81-9187-4953-B91C-3585A2B94FA6}" type="presParOf" srcId="{6DCAEEFD-9F28-4FA3-B76E-8CA4BD0663D3}" destId="{DE7EE6D5-BDB8-4041-BF65-BBC1B9F13E1F}" srcOrd="1" destOrd="0" presId="urn:microsoft.com/office/officeart/2018/2/layout/IconLabelList"/>
    <dgm:cxn modelId="{C0519D32-6445-404C-9644-818EFE492F81}" type="presParOf" srcId="{6DCAEEFD-9F28-4FA3-B76E-8CA4BD0663D3}" destId="{366C5AD8-25C4-4DC0-A971-58F5CBB5123A}" srcOrd="2" destOrd="0" presId="urn:microsoft.com/office/officeart/2018/2/layout/IconLabelList"/>
    <dgm:cxn modelId="{3B01CC1A-2D58-4B7E-B268-073444F43507}" type="presParOf" srcId="{366C5AD8-25C4-4DC0-A971-58F5CBB5123A}" destId="{67E2DDB7-0763-4A84-9E76-B4688872C7CF}" srcOrd="0" destOrd="0" presId="urn:microsoft.com/office/officeart/2018/2/layout/IconLabelList"/>
    <dgm:cxn modelId="{564FC7C8-E1A8-44EA-8B8D-D35934C283F8}" type="presParOf" srcId="{366C5AD8-25C4-4DC0-A971-58F5CBB5123A}" destId="{673C87B1-AE36-4095-9E8B-16A036AA32DF}" srcOrd="1" destOrd="0" presId="urn:microsoft.com/office/officeart/2018/2/layout/IconLabelList"/>
    <dgm:cxn modelId="{8FC89300-4DF0-4F89-BC1A-AEB72D423D59}" type="presParOf" srcId="{366C5AD8-25C4-4DC0-A971-58F5CBB5123A}" destId="{3CCC7A86-41CE-48AB-BB3B-3DAFD785E35B}" srcOrd="2" destOrd="0" presId="urn:microsoft.com/office/officeart/2018/2/layout/IconLabelList"/>
    <dgm:cxn modelId="{C0957BA8-12E9-4324-B706-3AC00FBCC037}" type="presParOf" srcId="{6DCAEEFD-9F28-4FA3-B76E-8CA4BD0663D3}" destId="{A29CA38F-7019-46E1-B46D-06E517A4D10D}" srcOrd="3" destOrd="0" presId="urn:microsoft.com/office/officeart/2018/2/layout/IconLabelList"/>
    <dgm:cxn modelId="{F5ABFA67-CF13-4AAE-BA80-6DE4319128D0}" type="presParOf" srcId="{6DCAEEFD-9F28-4FA3-B76E-8CA4BD0663D3}" destId="{3A5E188C-4E4A-46BD-ACAA-9218D3D7198D}" srcOrd="4" destOrd="0" presId="urn:microsoft.com/office/officeart/2018/2/layout/IconLabelList"/>
    <dgm:cxn modelId="{8741658D-BA4C-415E-A6B5-18A7C1D39DED}" type="presParOf" srcId="{3A5E188C-4E4A-46BD-ACAA-9218D3D7198D}" destId="{272BF63E-8E52-47A9-8320-83DF0B0D6A80}" srcOrd="0" destOrd="0" presId="urn:microsoft.com/office/officeart/2018/2/layout/IconLabelList"/>
    <dgm:cxn modelId="{1DBF77C1-4A3E-47C7-9511-5A7DB6748204}" type="presParOf" srcId="{3A5E188C-4E4A-46BD-ACAA-9218D3D7198D}" destId="{69F9B382-2FB5-40E6-A780-101B062B2764}" srcOrd="1" destOrd="0" presId="urn:microsoft.com/office/officeart/2018/2/layout/IconLabelList"/>
    <dgm:cxn modelId="{F8835CE7-BE28-40F0-AD15-6A0D0C8F4613}" type="presParOf" srcId="{3A5E188C-4E4A-46BD-ACAA-9218D3D7198D}" destId="{0149D501-934E-4628-A49C-8C62C02DC7AB}" srcOrd="2" destOrd="0" presId="urn:microsoft.com/office/officeart/2018/2/layout/IconLabelList"/>
    <dgm:cxn modelId="{BA7BFCDD-2251-4892-AF34-890B9F0169DD}" type="presParOf" srcId="{6DCAEEFD-9F28-4FA3-B76E-8CA4BD0663D3}" destId="{A084BC41-2DB7-40F7-88B1-3DF349C6DA3F}" srcOrd="5" destOrd="0" presId="urn:microsoft.com/office/officeart/2018/2/layout/IconLabelList"/>
    <dgm:cxn modelId="{EAC51D54-AD98-4929-8A7F-EBB2EF83213B}" type="presParOf" srcId="{6DCAEEFD-9F28-4FA3-B76E-8CA4BD0663D3}" destId="{AADAB044-6D03-4999-873E-A1BC59AD8D94}" srcOrd="6" destOrd="0" presId="urn:microsoft.com/office/officeart/2018/2/layout/IconLabelList"/>
    <dgm:cxn modelId="{C34D1862-0755-4EFB-8639-A206A73B5A7B}" type="presParOf" srcId="{AADAB044-6D03-4999-873E-A1BC59AD8D94}" destId="{E8A216B1-48F8-43AC-B924-ADAF606F1490}" srcOrd="0" destOrd="0" presId="urn:microsoft.com/office/officeart/2018/2/layout/IconLabelList"/>
    <dgm:cxn modelId="{36D0E126-9BE0-48F1-BEB7-B3DD6B8A065E}" type="presParOf" srcId="{AADAB044-6D03-4999-873E-A1BC59AD8D94}" destId="{FEC85E07-4852-496D-9AAD-65DFB1BB60B3}" srcOrd="1" destOrd="0" presId="urn:microsoft.com/office/officeart/2018/2/layout/IconLabelList"/>
    <dgm:cxn modelId="{5AA2AF73-DFA1-4F18-A2DA-23C9BCDF062A}" type="presParOf" srcId="{AADAB044-6D03-4999-873E-A1BC59AD8D94}" destId="{FEBB15EF-EB58-4C56-A8CA-535834B50B7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778074-227C-4148-A2B1-B2B9754FF9D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E66CB17-E2D2-4C41-ABE2-36537DA548FB}">
      <dgm:prSet/>
      <dgm:spPr/>
      <dgm:t>
        <a:bodyPr/>
        <a:lstStyle/>
        <a:p>
          <a:r>
            <a:rPr lang="en-GB" dirty="0"/>
            <a:t>A well‑tested incident response plan reduces recovery time and limits financial loss. </a:t>
          </a:r>
          <a:endParaRPr lang="en-US" dirty="0"/>
        </a:p>
      </dgm:t>
    </dgm:pt>
    <dgm:pt modelId="{226B8918-30DE-4AC9-A840-7F932F8C53B6}" type="parTrans" cxnId="{B43B0B46-40D1-43D1-9832-22F418E6B9CB}">
      <dgm:prSet/>
      <dgm:spPr/>
      <dgm:t>
        <a:bodyPr/>
        <a:lstStyle/>
        <a:p>
          <a:endParaRPr lang="en-US"/>
        </a:p>
      </dgm:t>
    </dgm:pt>
    <dgm:pt modelId="{E36684B9-0E01-498A-A0BA-46B4DD553CB6}" type="sibTrans" cxnId="{B43B0B46-40D1-43D1-9832-22F418E6B9CB}">
      <dgm:prSet/>
      <dgm:spPr/>
      <dgm:t>
        <a:bodyPr/>
        <a:lstStyle/>
        <a:p>
          <a:endParaRPr lang="en-US"/>
        </a:p>
      </dgm:t>
    </dgm:pt>
    <dgm:pt modelId="{A23018FA-71C8-4147-9AC4-953E88526BC9}">
      <dgm:prSet/>
      <dgm:spPr/>
      <dgm:t>
        <a:bodyPr/>
        <a:lstStyle/>
        <a:p>
          <a:r>
            <a:rPr lang="en-GB" dirty="0"/>
            <a:t>Protects VTAM’s reputation. Clear roles, communication paths.</a:t>
          </a:r>
          <a:endParaRPr lang="en-US" dirty="0"/>
        </a:p>
      </dgm:t>
    </dgm:pt>
    <dgm:pt modelId="{DFD23DB1-4A04-447C-9B9C-FA0320F99BE6}" type="parTrans" cxnId="{B9517A97-DC5B-4C5F-BF03-90BE019A69E0}">
      <dgm:prSet/>
      <dgm:spPr/>
      <dgm:t>
        <a:bodyPr/>
        <a:lstStyle/>
        <a:p>
          <a:endParaRPr lang="en-US"/>
        </a:p>
      </dgm:t>
    </dgm:pt>
    <dgm:pt modelId="{91A4EFB1-DC57-4272-A420-80653E7BC323}" type="sibTrans" cxnId="{B9517A97-DC5B-4C5F-BF03-90BE019A69E0}">
      <dgm:prSet/>
      <dgm:spPr/>
      <dgm:t>
        <a:bodyPr/>
        <a:lstStyle/>
        <a:p>
          <a:endParaRPr lang="en-US"/>
        </a:p>
      </dgm:t>
    </dgm:pt>
    <dgm:pt modelId="{DA6A8D59-DC10-4D3E-BB09-29C4113A1648}">
      <dgm:prSet/>
      <dgm:spPr/>
      <dgm:t>
        <a:bodyPr/>
        <a:lstStyle/>
        <a:p>
          <a:r>
            <a:rPr lang="en-GB" dirty="0"/>
            <a:t>Procedures ensure rapid containment of threats.</a:t>
          </a:r>
          <a:endParaRPr lang="en-US" dirty="0"/>
        </a:p>
      </dgm:t>
    </dgm:pt>
    <dgm:pt modelId="{7F512A4D-F52A-4EB1-9BC8-91270E349B65}" type="parTrans" cxnId="{8664A606-F9E1-47DF-8C4C-F8AAE5F20434}">
      <dgm:prSet/>
      <dgm:spPr/>
      <dgm:t>
        <a:bodyPr/>
        <a:lstStyle/>
        <a:p>
          <a:endParaRPr lang="en-US"/>
        </a:p>
      </dgm:t>
    </dgm:pt>
    <dgm:pt modelId="{B7C86753-92AB-453E-9240-4C207911F88D}" type="sibTrans" cxnId="{8664A606-F9E1-47DF-8C4C-F8AAE5F20434}">
      <dgm:prSet/>
      <dgm:spPr/>
      <dgm:t>
        <a:bodyPr/>
        <a:lstStyle/>
        <a:p>
          <a:endParaRPr lang="en-US"/>
        </a:p>
      </dgm:t>
    </dgm:pt>
    <dgm:pt modelId="{08DB06F1-EFBE-4CC7-BA52-970953A25B8D}">
      <dgm:prSet/>
      <dgm:spPr/>
      <dgm:t>
        <a:bodyPr/>
        <a:lstStyle/>
        <a:p>
          <a:r>
            <a:rPr lang="en-GB" dirty="0"/>
            <a:t>Preventing prolonged outages and regulatory scrutiny. [6]</a:t>
          </a:r>
          <a:endParaRPr lang="en-US" dirty="0"/>
        </a:p>
      </dgm:t>
    </dgm:pt>
    <dgm:pt modelId="{B951EF25-6F75-488A-B6FC-BE212EF8BB8B}" type="parTrans" cxnId="{C35A4A62-4AC9-4562-B9C0-3F47A7F4FFEF}">
      <dgm:prSet/>
      <dgm:spPr/>
      <dgm:t>
        <a:bodyPr/>
        <a:lstStyle/>
        <a:p>
          <a:endParaRPr lang="en-US"/>
        </a:p>
      </dgm:t>
    </dgm:pt>
    <dgm:pt modelId="{544E48FA-271F-4923-8064-0F5D32CA6BEA}" type="sibTrans" cxnId="{C35A4A62-4AC9-4562-B9C0-3F47A7F4FFEF}">
      <dgm:prSet/>
      <dgm:spPr/>
      <dgm:t>
        <a:bodyPr/>
        <a:lstStyle/>
        <a:p>
          <a:endParaRPr lang="en-US"/>
        </a:p>
      </dgm:t>
    </dgm:pt>
    <dgm:pt modelId="{733CA31C-37AD-408C-87BA-F9A6AAF255DB}" type="pres">
      <dgm:prSet presAssocID="{77778074-227C-4148-A2B1-B2B9754FF9DE}" presName="linear" presStyleCnt="0">
        <dgm:presLayoutVars>
          <dgm:animLvl val="lvl"/>
          <dgm:resizeHandles val="exact"/>
        </dgm:presLayoutVars>
      </dgm:prSet>
      <dgm:spPr/>
    </dgm:pt>
    <dgm:pt modelId="{5F4E0CFE-221A-4753-81F6-78CD7F0FE56A}" type="pres">
      <dgm:prSet presAssocID="{7E66CB17-E2D2-4C41-ABE2-36537DA548FB}" presName="parentText" presStyleLbl="node1" presStyleIdx="0" presStyleCnt="4">
        <dgm:presLayoutVars>
          <dgm:chMax val="0"/>
          <dgm:bulletEnabled val="1"/>
        </dgm:presLayoutVars>
      </dgm:prSet>
      <dgm:spPr/>
    </dgm:pt>
    <dgm:pt modelId="{66F76EC1-3E28-4CBF-B093-109877117863}" type="pres">
      <dgm:prSet presAssocID="{E36684B9-0E01-498A-A0BA-46B4DD553CB6}" presName="spacer" presStyleCnt="0"/>
      <dgm:spPr/>
    </dgm:pt>
    <dgm:pt modelId="{BFA8BADB-D2F0-46F9-B797-2E4C2BA6580E}" type="pres">
      <dgm:prSet presAssocID="{A23018FA-71C8-4147-9AC4-953E88526BC9}" presName="parentText" presStyleLbl="node1" presStyleIdx="1" presStyleCnt="4">
        <dgm:presLayoutVars>
          <dgm:chMax val="0"/>
          <dgm:bulletEnabled val="1"/>
        </dgm:presLayoutVars>
      </dgm:prSet>
      <dgm:spPr/>
    </dgm:pt>
    <dgm:pt modelId="{ACA5B2A4-9469-4E06-97A3-1AFB7383A0CD}" type="pres">
      <dgm:prSet presAssocID="{91A4EFB1-DC57-4272-A420-80653E7BC323}" presName="spacer" presStyleCnt="0"/>
      <dgm:spPr/>
    </dgm:pt>
    <dgm:pt modelId="{9ED235FA-7416-4544-A745-872B6E3EB3F9}" type="pres">
      <dgm:prSet presAssocID="{DA6A8D59-DC10-4D3E-BB09-29C4113A1648}" presName="parentText" presStyleLbl="node1" presStyleIdx="2" presStyleCnt="4">
        <dgm:presLayoutVars>
          <dgm:chMax val="0"/>
          <dgm:bulletEnabled val="1"/>
        </dgm:presLayoutVars>
      </dgm:prSet>
      <dgm:spPr/>
    </dgm:pt>
    <dgm:pt modelId="{96BD9952-30C9-4F0B-9A75-EBD5D49A9179}" type="pres">
      <dgm:prSet presAssocID="{B7C86753-92AB-453E-9240-4C207911F88D}" presName="spacer" presStyleCnt="0"/>
      <dgm:spPr/>
    </dgm:pt>
    <dgm:pt modelId="{ED355AC7-982D-4EE2-88B7-9BF51B3242E2}" type="pres">
      <dgm:prSet presAssocID="{08DB06F1-EFBE-4CC7-BA52-970953A25B8D}" presName="parentText" presStyleLbl="node1" presStyleIdx="3" presStyleCnt="4">
        <dgm:presLayoutVars>
          <dgm:chMax val="0"/>
          <dgm:bulletEnabled val="1"/>
        </dgm:presLayoutVars>
      </dgm:prSet>
      <dgm:spPr/>
    </dgm:pt>
  </dgm:ptLst>
  <dgm:cxnLst>
    <dgm:cxn modelId="{CF1E9805-D3DE-4060-B08A-51F09F40E467}" type="presOf" srcId="{DA6A8D59-DC10-4D3E-BB09-29C4113A1648}" destId="{9ED235FA-7416-4544-A745-872B6E3EB3F9}" srcOrd="0" destOrd="0" presId="urn:microsoft.com/office/officeart/2005/8/layout/vList2"/>
    <dgm:cxn modelId="{8664A606-F9E1-47DF-8C4C-F8AAE5F20434}" srcId="{77778074-227C-4148-A2B1-B2B9754FF9DE}" destId="{DA6A8D59-DC10-4D3E-BB09-29C4113A1648}" srcOrd="2" destOrd="0" parTransId="{7F512A4D-F52A-4EB1-9BC8-91270E349B65}" sibTransId="{B7C86753-92AB-453E-9240-4C207911F88D}"/>
    <dgm:cxn modelId="{C35A4A62-4AC9-4562-B9C0-3F47A7F4FFEF}" srcId="{77778074-227C-4148-A2B1-B2B9754FF9DE}" destId="{08DB06F1-EFBE-4CC7-BA52-970953A25B8D}" srcOrd="3" destOrd="0" parTransId="{B951EF25-6F75-488A-B6FC-BE212EF8BB8B}" sibTransId="{544E48FA-271F-4923-8064-0F5D32CA6BEA}"/>
    <dgm:cxn modelId="{627D7E43-FE20-473D-BBC0-BD2AB9EB9A0C}" type="presOf" srcId="{77778074-227C-4148-A2B1-B2B9754FF9DE}" destId="{733CA31C-37AD-408C-87BA-F9A6AAF255DB}" srcOrd="0" destOrd="0" presId="urn:microsoft.com/office/officeart/2005/8/layout/vList2"/>
    <dgm:cxn modelId="{B43B0B46-40D1-43D1-9832-22F418E6B9CB}" srcId="{77778074-227C-4148-A2B1-B2B9754FF9DE}" destId="{7E66CB17-E2D2-4C41-ABE2-36537DA548FB}" srcOrd="0" destOrd="0" parTransId="{226B8918-30DE-4AC9-A840-7F932F8C53B6}" sibTransId="{E36684B9-0E01-498A-A0BA-46B4DD553CB6}"/>
    <dgm:cxn modelId="{38CDCC51-5ADA-437B-9380-4277498C1D4B}" type="presOf" srcId="{08DB06F1-EFBE-4CC7-BA52-970953A25B8D}" destId="{ED355AC7-982D-4EE2-88B7-9BF51B3242E2}" srcOrd="0" destOrd="0" presId="urn:microsoft.com/office/officeart/2005/8/layout/vList2"/>
    <dgm:cxn modelId="{065CD453-2F35-4F42-9589-8C0A67125009}" type="presOf" srcId="{A23018FA-71C8-4147-9AC4-953E88526BC9}" destId="{BFA8BADB-D2F0-46F9-B797-2E4C2BA6580E}" srcOrd="0" destOrd="0" presId="urn:microsoft.com/office/officeart/2005/8/layout/vList2"/>
    <dgm:cxn modelId="{989DE254-D1A3-4DEE-9087-E5715F6005F2}" type="presOf" srcId="{7E66CB17-E2D2-4C41-ABE2-36537DA548FB}" destId="{5F4E0CFE-221A-4753-81F6-78CD7F0FE56A}" srcOrd="0" destOrd="0" presId="urn:microsoft.com/office/officeart/2005/8/layout/vList2"/>
    <dgm:cxn modelId="{B9517A97-DC5B-4C5F-BF03-90BE019A69E0}" srcId="{77778074-227C-4148-A2B1-B2B9754FF9DE}" destId="{A23018FA-71C8-4147-9AC4-953E88526BC9}" srcOrd="1" destOrd="0" parTransId="{DFD23DB1-4A04-447C-9B9C-FA0320F99BE6}" sibTransId="{91A4EFB1-DC57-4272-A420-80653E7BC323}"/>
    <dgm:cxn modelId="{B657A139-85B4-4F6B-9D92-D18FDE946373}" type="presParOf" srcId="{733CA31C-37AD-408C-87BA-F9A6AAF255DB}" destId="{5F4E0CFE-221A-4753-81F6-78CD7F0FE56A}" srcOrd="0" destOrd="0" presId="urn:microsoft.com/office/officeart/2005/8/layout/vList2"/>
    <dgm:cxn modelId="{670DD3FE-CA1C-4789-AC27-1D0D1D701A03}" type="presParOf" srcId="{733CA31C-37AD-408C-87BA-F9A6AAF255DB}" destId="{66F76EC1-3E28-4CBF-B093-109877117863}" srcOrd="1" destOrd="0" presId="urn:microsoft.com/office/officeart/2005/8/layout/vList2"/>
    <dgm:cxn modelId="{37176F0E-D221-459E-8885-C83AEA4BC9AD}" type="presParOf" srcId="{733CA31C-37AD-408C-87BA-F9A6AAF255DB}" destId="{BFA8BADB-D2F0-46F9-B797-2E4C2BA6580E}" srcOrd="2" destOrd="0" presId="urn:microsoft.com/office/officeart/2005/8/layout/vList2"/>
    <dgm:cxn modelId="{92FA65CB-ABF0-4A3C-B211-7ABC1E23E5C3}" type="presParOf" srcId="{733CA31C-37AD-408C-87BA-F9A6AAF255DB}" destId="{ACA5B2A4-9469-4E06-97A3-1AFB7383A0CD}" srcOrd="3" destOrd="0" presId="urn:microsoft.com/office/officeart/2005/8/layout/vList2"/>
    <dgm:cxn modelId="{EBD855F6-7426-43BE-8B30-5ECDCDD6EDC6}" type="presParOf" srcId="{733CA31C-37AD-408C-87BA-F9A6AAF255DB}" destId="{9ED235FA-7416-4544-A745-872B6E3EB3F9}" srcOrd="4" destOrd="0" presId="urn:microsoft.com/office/officeart/2005/8/layout/vList2"/>
    <dgm:cxn modelId="{FCC3ED59-1105-43EF-A1CD-F428E2B96CAA}" type="presParOf" srcId="{733CA31C-37AD-408C-87BA-F9A6AAF255DB}" destId="{96BD9952-30C9-4F0B-9A75-EBD5D49A9179}" srcOrd="5" destOrd="0" presId="urn:microsoft.com/office/officeart/2005/8/layout/vList2"/>
    <dgm:cxn modelId="{89300795-57E5-4E87-882E-24517107AD9F}" type="presParOf" srcId="{733CA31C-37AD-408C-87BA-F9A6AAF255DB}" destId="{ED355AC7-982D-4EE2-88B7-9BF51B3242E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55E8F-4993-4D34-8B2F-3D4C32371E20}">
      <dsp:nvSpPr>
        <dsp:cNvPr id="0" name=""/>
        <dsp:cNvSpPr/>
      </dsp:nvSpPr>
      <dsp:spPr>
        <a:xfrm>
          <a:off x="395617" y="1434606"/>
          <a:ext cx="645468" cy="6454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DC0B33-FC93-4B47-BC3D-255EA74192DC}">
      <dsp:nvSpPr>
        <dsp:cNvPr id="0" name=""/>
        <dsp:cNvSpPr/>
      </dsp:nvSpPr>
      <dsp:spPr>
        <a:xfrm>
          <a:off x="1164" y="2415715"/>
          <a:ext cx="1434374" cy="125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MFA prevents account compromise, reducing fraud risk. SIEM improves detection and reducing downtime.</a:t>
          </a:r>
          <a:endParaRPr lang="en-US" sz="1600" kern="1200" dirty="0"/>
        </a:p>
      </dsp:txBody>
      <dsp:txXfrm>
        <a:off x="1164" y="2415715"/>
        <a:ext cx="1434374" cy="1255078"/>
      </dsp:txXfrm>
    </dsp:sp>
    <dsp:sp modelId="{67E2DDB7-0763-4A84-9E76-B4688872C7CF}">
      <dsp:nvSpPr>
        <dsp:cNvPr id="0" name=""/>
        <dsp:cNvSpPr/>
      </dsp:nvSpPr>
      <dsp:spPr>
        <a:xfrm>
          <a:off x="2081007" y="1434606"/>
          <a:ext cx="645468" cy="6454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CC7A86-41CE-48AB-BB3B-3DAFD785E35B}">
      <dsp:nvSpPr>
        <dsp:cNvPr id="0" name=""/>
        <dsp:cNvSpPr/>
      </dsp:nvSpPr>
      <dsp:spPr>
        <a:xfrm>
          <a:off x="1686554" y="2415715"/>
          <a:ext cx="1434374" cy="125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CSPM prevents cloud leaks, protecting client trust. </a:t>
          </a:r>
          <a:endParaRPr lang="en-US" sz="1600" kern="1200" dirty="0"/>
        </a:p>
      </dsp:txBody>
      <dsp:txXfrm>
        <a:off x="1686554" y="2415715"/>
        <a:ext cx="1434374" cy="1255078"/>
      </dsp:txXfrm>
    </dsp:sp>
    <dsp:sp modelId="{272BF63E-8E52-47A9-8320-83DF0B0D6A80}">
      <dsp:nvSpPr>
        <dsp:cNvPr id="0" name=""/>
        <dsp:cNvSpPr/>
      </dsp:nvSpPr>
      <dsp:spPr>
        <a:xfrm>
          <a:off x="3766398" y="1434606"/>
          <a:ext cx="645468" cy="6454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49D501-934E-4628-A49C-8C62C02DC7AB}">
      <dsp:nvSpPr>
        <dsp:cNvPr id="0" name=""/>
        <dsp:cNvSpPr/>
      </dsp:nvSpPr>
      <dsp:spPr>
        <a:xfrm>
          <a:off x="3371945" y="2415715"/>
          <a:ext cx="1434374" cy="125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Backups ensure recovery after ransomware, reducing financial loss.</a:t>
          </a:r>
          <a:endParaRPr lang="en-US" sz="1600" kern="1200" dirty="0"/>
        </a:p>
      </dsp:txBody>
      <dsp:txXfrm>
        <a:off x="3371945" y="2415715"/>
        <a:ext cx="1434374" cy="1255078"/>
      </dsp:txXfrm>
    </dsp:sp>
    <dsp:sp modelId="{E8A216B1-48F8-43AC-B924-ADAF606F1490}">
      <dsp:nvSpPr>
        <dsp:cNvPr id="0" name=""/>
        <dsp:cNvSpPr/>
      </dsp:nvSpPr>
      <dsp:spPr>
        <a:xfrm>
          <a:off x="5451789" y="1434606"/>
          <a:ext cx="645468" cy="6454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BB15EF-EB58-4C56-A8CA-535834B50B7C}">
      <dsp:nvSpPr>
        <dsp:cNvPr id="0" name=""/>
        <dsp:cNvSpPr/>
      </dsp:nvSpPr>
      <dsp:spPr>
        <a:xfrm>
          <a:off x="5057335" y="2415715"/>
          <a:ext cx="1434374" cy="1255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CISA KEV‑based patching prevents exploitation of known vulnerabilities, reducing operational disruption. [2]</a:t>
          </a:r>
          <a:endParaRPr lang="en-US" sz="1600" kern="1200" dirty="0"/>
        </a:p>
      </dsp:txBody>
      <dsp:txXfrm>
        <a:off x="5057335" y="2415715"/>
        <a:ext cx="1434374" cy="1255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E0CFE-221A-4753-81F6-78CD7F0FE56A}">
      <dsp:nvSpPr>
        <dsp:cNvPr id="0" name=""/>
        <dsp:cNvSpPr/>
      </dsp:nvSpPr>
      <dsp:spPr>
        <a:xfrm>
          <a:off x="0" y="371819"/>
          <a:ext cx="6492875" cy="10342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 well‑tested incident response plan reduces recovery time and limits financial loss. </a:t>
          </a:r>
          <a:endParaRPr lang="en-US" sz="2600" kern="1200" dirty="0"/>
        </a:p>
      </dsp:txBody>
      <dsp:txXfrm>
        <a:off x="50489" y="422308"/>
        <a:ext cx="6391897" cy="933302"/>
      </dsp:txXfrm>
    </dsp:sp>
    <dsp:sp modelId="{BFA8BADB-D2F0-46F9-B797-2E4C2BA6580E}">
      <dsp:nvSpPr>
        <dsp:cNvPr id="0" name=""/>
        <dsp:cNvSpPr/>
      </dsp:nvSpPr>
      <dsp:spPr>
        <a:xfrm>
          <a:off x="0" y="1480980"/>
          <a:ext cx="6492875" cy="1034280"/>
        </a:xfrm>
        <a:prstGeom prst="roundRect">
          <a:avLst/>
        </a:prstGeom>
        <a:solidFill>
          <a:schemeClr val="accent2">
            <a:hueOff val="386882"/>
            <a:satOff val="-3448"/>
            <a:lumOff val="-71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Protects VTAM’s reputation. Clear roles, communication paths.</a:t>
          </a:r>
          <a:endParaRPr lang="en-US" sz="2600" kern="1200" dirty="0"/>
        </a:p>
      </dsp:txBody>
      <dsp:txXfrm>
        <a:off x="50489" y="1531469"/>
        <a:ext cx="6391897" cy="933302"/>
      </dsp:txXfrm>
    </dsp:sp>
    <dsp:sp modelId="{9ED235FA-7416-4544-A745-872B6E3EB3F9}">
      <dsp:nvSpPr>
        <dsp:cNvPr id="0" name=""/>
        <dsp:cNvSpPr/>
      </dsp:nvSpPr>
      <dsp:spPr>
        <a:xfrm>
          <a:off x="0" y="2590139"/>
          <a:ext cx="6492875" cy="1034280"/>
        </a:xfrm>
        <a:prstGeom prst="roundRect">
          <a:avLst/>
        </a:prstGeom>
        <a:solidFill>
          <a:schemeClr val="accent2">
            <a:hueOff val="773765"/>
            <a:satOff val="-6895"/>
            <a:lumOff val="-143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Procedures ensure rapid containment of threats.</a:t>
          </a:r>
          <a:endParaRPr lang="en-US" sz="2600" kern="1200" dirty="0"/>
        </a:p>
      </dsp:txBody>
      <dsp:txXfrm>
        <a:off x="50489" y="2640628"/>
        <a:ext cx="6391897" cy="933302"/>
      </dsp:txXfrm>
    </dsp:sp>
    <dsp:sp modelId="{ED355AC7-982D-4EE2-88B7-9BF51B3242E2}">
      <dsp:nvSpPr>
        <dsp:cNvPr id="0" name=""/>
        <dsp:cNvSpPr/>
      </dsp:nvSpPr>
      <dsp:spPr>
        <a:xfrm>
          <a:off x="0" y="3699300"/>
          <a:ext cx="6492875" cy="1034280"/>
        </a:xfrm>
        <a:prstGeom prst="roundRect">
          <a:avLst/>
        </a:prstGeom>
        <a:solidFill>
          <a:schemeClr val="accent2">
            <a:hueOff val="1160647"/>
            <a:satOff val="-10343"/>
            <a:lumOff val="-215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Preventing prolonged outages and regulatory scrutiny. [6]</a:t>
          </a:r>
          <a:endParaRPr lang="en-US" sz="2600" kern="1200" dirty="0"/>
        </a:p>
      </dsp:txBody>
      <dsp:txXfrm>
        <a:off x="50489" y="3749789"/>
        <a:ext cx="6391897" cy="93330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5/14/2026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5/14/2026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366932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08626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78335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57041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EAACC7-3B3F-47D1-959A-EF58926E955E}"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60572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EAACC7-3B3F-47D1-959A-EF58926E955E}" type="datetimeFigureOut">
              <a:rPr lang="en-US" smtClean="0"/>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923850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EAACC7-3B3F-47D1-959A-EF58926E955E}" type="datetimeFigureOut">
              <a:rPr lang="en-US" smtClean="0"/>
              <a:t>5/14/2026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0300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EAACC7-3B3F-47D1-959A-EF58926E955E}" type="datetimeFigureOut">
              <a:rPr lang="en-US" smtClean="0"/>
              <a:t>5/14/2026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2610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3163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01378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7525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536184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53628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547563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25398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402934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96297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07464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a:t>Click to edit Master title style</a:t>
            </a:r>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E5F44E88-89D9-49CC-9E37-1AF77A031198}" type="datetime1">
              <a:rPr lang="en-US" smtClean="0"/>
              <a:t>5/14/2026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353012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1EAACC7-3B3F-47D1-959A-EF58926E955E}" type="datetimeFigureOut">
              <a:rPr lang="en-US" smtClean="0"/>
              <a:t>5/14/2026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655780791"/>
      </p:ext>
    </p:extLst>
  </p:cSld>
  <p:clrMap bg1="lt1" tx1="dk1" bg2="lt2" tx2="dk2" accent1="accent1" accent2="accent2" accent3="accent3" accent4="accent4" accent5="accent5" accent6="accent6" hlink="hlink" folHlink="folHlink"/>
  <p:sldLayoutIdLst>
    <p:sldLayoutId id="2147484374" r:id="rId1"/>
    <p:sldLayoutId id="2147484375" r:id="rId2"/>
    <p:sldLayoutId id="2147484376" r:id="rId3"/>
    <p:sldLayoutId id="2147484377" r:id="rId4"/>
    <p:sldLayoutId id="2147484378" r:id="rId5"/>
    <p:sldLayoutId id="2147484379" r:id="rId6"/>
    <p:sldLayoutId id="2147484380" r:id="rId7"/>
    <p:sldLayoutId id="2147484381" r:id="rId8"/>
    <p:sldLayoutId id="2147484382" r:id="rId9"/>
    <p:sldLayoutId id="2147484383" r:id="rId10"/>
    <p:sldLayoutId id="2147484384" r:id="rId11"/>
    <p:sldLayoutId id="2147484385" r:id="rId12"/>
    <p:sldLayoutId id="2147484386" r:id="rId13"/>
    <p:sldLayoutId id="2147484387" r:id="rId14"/>
    <p:sldLayoutId id="2147484388" r:id="rId15"/>
    <p:sldLayoutId id="2147484389" r:id="rId16"/>
    <p:sldLayoutId id="2147484390" r:id="rId17"/>
    <p:sldLayoutId id="2147484391" r:id="rId18"/>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ibm.com/topics/soar" TargetMode="External"/><Relationship Id="rId3" Type="http://schemas.openxmlformats.org/officeDocument/2006/relationships/hyperlink" Target="https://www.cisa.gov/known-exploited-vulnerabilities" TargetMode="External"/><Relationship Id="rId7" Type="http://schemas.openxmlformats.org/officeDocument/2006/relationships/hyperlink" Target="https://www.ibm.com/topics/siem" TargetMode="External"/><Relationship Id="rId2" Type="http://schemas.openxmlformats.org/officeDocument/2006/relationships/hyperlink" Target="https://www.nist.gov/cyberframework" TargetMode="External"/><Relationship Id="rId1" Type="http://schemas.openxmlformats.org/officeDocument/2006/relationships/slideLayout" Target="../slideLayouts/slideLayout7.xml"/><Relationship Id="rId6" Type="http://schemas.openxmlformats.org/officeDocument/2006/relationships/hyperlink" Target="https://learn.microsoft.com/security/zero-trust" TargetMode="External"/><Relationship Id="rId5" Type="http://schemas.openxmlformats.org/officeDocument/2006/relationships/hyperlink" Target="https://pages.nist.gov/800-63-3" TargetMode="External"/><Relationship Id="rId4" Type="http://schemas.openxmlformats.org/officeDocument/2006/relationships/hyperlink" Target="https://www.enisa.europa.eu/publications" TargetMode="External"/><Relationship Id="rId9" Type="http://schemas.openxmlformats.org/officeDocument/2006/relationships/hyperlink" Target="https://www.wattlecorp.com/security-awareness-training"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EFF4B6-3F85-6E67-ED81-21244368299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AD0354F-4A5B-F07E-2A56-AD4B656735F7}"/>
              </a:ext>
            </a:extLst>
          </p:cNvPr>
          <p:cNvPicPr>
            <a:picLocks noChangeAspect="1"/>
          </p:cNvPicPr>
          <p:nvPr/>
        </p:nvPicPr>
        <p:blipFill>
          <a:blip r:embed="rId3">
            <a:alphaModFix amt="45000"/>
          </a:blip>
          <a:srcRect r="-1" b="6225"/>
          <a:stretch>
            <a:fillRect/>
          </a:stretch>
        </p:blipFill>
        <p:spPr>
          <a:xfrm>
            <a:off x="20" y="-1"/>
            <a:ext cx="12188932" cy="6858000"/>
          </a:xfrm>
          <a:prstGeom prst="rect">
            <a:avLst/>
          </a:prstGeom>
        </p:spPr>
      </p:pic>
      <p:sp>
        <p:nvSpPr>
          <p:cNvPr id="3" name="Title 2">
            <a:extLst>
              <a:ext uri="{FF2B5EF4-FFF2-40B4-BE49-F238E27FC236}">
                <a16:creationId xmlns:a16="http://schemas.microsoft.com/office/drawing/2014/main" id="{6A0CBC46-76F5-CB3F-9BF0-DE7BBD3C6643}"/>
              </a:ext>
            </a:extLst>
          </p:cNvPr>
          <p:cNvSpPr>
            <a:spLocks noGrp="1"/>
          </p:cNvSpPr>
          <p:nvPr>
            <p:ph type="ctrTitle"/>
          </p:nvPr>
        </p:nvSpPr>
        <p:spPr>
          <a:xfrm>
            <a:off x="640420" y="473405"/>
            <a:ext cx="7164674" cy="5571066"/>
          </a:xfrm>
        </p:spPr>
        <p:txBody>
          <a:bodyPr vert="horz" lIns="91440" tIns="45720" rIns="91440" bIns="45720" rtlCol="0" anchor="ctr">
            <a:normAutofit/>
          </a:bodyPr>
          <a:lstStyle/>
          <a:p>
            <a:pPr algn="r"/>
            <a:r>
              <a:rPr lang="en-GB" sz="6600" dirty="0">
                <a:solidFill>
                  <a:schemeClr val="tx1"/>
                </a:solidFill>
              </a:rPr>
              <a:t>Business‑Focused Cybersecurity Strategy</a:t>
            </a:r>
            <a:endParaRPr lang="en-US" sz="6600" b="1" i="1" kern="1200" cap="all" spc="200" baseline="0" dirty="0">
              <a:solidFill>
                <a:schemeClr val="tx1"/>
              </a:solidFill>
              <a:latin typeface="+mj-lt"/>
              <a:ea typeface="+mj-ea"/>
              <a:cs typeface="+mj-cs"/>
            </a:endParaRPr>
          </a:p>
        </p:txBody>
      </p:sp>
      <p:sp>
        <p:nvSpPr>
          <p:cNvPr id="4" name="Subtitle 3">
            <a:extLst>
              <a:ext uri="{FF2B5EF4-FFF2-40B4-BE49-F238E27FC236}">
                <a16:creationId xmlns:a16="http://schemas.microsoft.com/office/drawing/2014/main" id="{5CA5C5AD-7278-E875-15B7-835123AC22E5}"/>
              </a:ext>
            </a:extLst>
          </p:cNvPr>
          <p:cNvSpPr>
            <a:spLocks noGrp="1"/>
          </p:cNvSpPr>
          <p:nvPr>
            <p:ph type="subTitle" idx="1"/>
          </p:nvPr>
        </p:nvSpPr>
        <p:spPr>
          <a:xfrm>
            <a:off x="8471070" y="908720"/>
            <a:ext cx="3096926" cy="5571066"/>
          </a:xfrm>
        </p:spPr>
        <p:txBody>
          <a:bodyPr vert="horz" lIns="91440" tIns="45720" rIns="91440" bIns="45720" rtlCol="0" anchor="ctr">
            <a:normAutofit/>
          </a:bodyPr>
          <a:lstStyle/>
          <a:p>
            <a:r>
              <a:rPr lang="en-GB" b="1" dirty="0">
                <a:solidFill>
                  <a:schemeClr val="tx1"/>
                </a:solidFill>
              </a:rPr>
              <a:t>L4 - Network and Cybersecurity Essentials (ACCA4024)</a:t>
            </a:r>
          </a:p>
          <a:p>
            <a:br>
              <a:rPr lang="en-GB" sz="2000" dirty="0"/>
            </a:br>
            <a:endParaRPr lang="en-US" sz="2000" b="1" cap="all" spc="300" dirty="0">
              <a:solidFill>
                <a:schemeClr val="tx1"/>
              </a:solidFill>
            </a:endParaRPr>
          </a:p>
        </p:txBody>
      </p:sp>
      <p:sp>
        <p:nvSpPr>
          <p:cNvPr id="18" name="TextBox 17">
            <a:extLst>
              <a:ext uri="{FF2B5EF4-FFF2-40B4-BE49-F238E27FC236}">
                <a16:creationId xmlns:a16="http://schemas.microsoft.com/office/drawing/2014/main" id="{0191F7B9-4EC1-F615-2F87-DDF848D3499E}"/>
              </a:ext>
            </a:extLst>
          </p:cNvPr>
          <p:cNvSpPr txBox="1"/>
          <p:nvPr/>
        </p:nvSpPr>
        <p:spPr>
          <a:xfrm>
            <a:off x="1747515" y="5398140"/>
            <a:ext cx="4426212" cy="646331"/>
          </a:xfrm>
          <a:prstGeom prst="rect">
            <a:avLst/>
          </a:prstGeom>
          <a:noFill/>
        </p:spPr>
        <p:txBody>
          <a:bodyPr wrap="none" rtlCol="0">
            <a:spAutoFit/>
          </a:bodyPr>
          <a:lstStyle/>
          <a:p>
            <a:r>
              <a:rPr lang="en-US" dirty="0">
                <a:latin typeface="Poppins"/>
                <a:ea typeface="Poppins"/>
                <a:cs typeface="Poppins"/>
                <a:sym typeface="Poppins"/>
              </a:rPr>
              <a:t>Ammar Ahmed Osman Hagi 2502815</a:t>
            </a:r>
          </a:p>
          <a:p>
            <a:endParaRPr lang="en-GB" dirty="0"/>
          </a:p>
        </p:txBody>
      </p:sp>
    </p:spTree>
    <p:extLst>
      <p:ext uri="{BB962C8B-B14F-4D97-AF65-F5344CB8AC3E}">
        <p14:creationId xmlns:p14="http://schemas.microsoft.com/office/powerpoint/2010/main" val="28124526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700"/>
                                        <p:tgtEl>
                                          <p:spTgt spid="4">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7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D6B11F9-7CF4-4EA5-927D-BD9AB9BAAE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5583BE8A-798A-49D7-83DC-A87057097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6DE657C4-420A-45F7-B1EF-FDF95A5D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1EE460FA-528A-4C78-B916-355E0AE7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0" name="Freeform 9">
              <a:extLst>
                <a:ext uri="{FF2B5EF4-FFF2-40B4-BE49-F238E27FC236}">
                  <a16:creationId xmlns:a16="http://schemas.microsoft.com/office/drawing/2014/main" id="{38A1243A-751B-4A0E-B1E7-3437113B2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2" name="Freeform 10">
              <a:extLst>
                <a:ext uri="{FF2B5EF4-FFF2-40B4-BE49-F238E27FC236}">
                  <a16:creationId xmlns:a16="http://schemas.microsoft.com/office/drawing/2014/main" id="{11550A02-C965-4A16-A9A9-E686940FA6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0" name="Freeform 11">
              <a:extLst>
                <a:ext uri="{FF2B5EF4-FFF2-40B4-BE49-F238E27FC236}">
                  <a16:creationId xmlns:a16="http://schemas.microsoft.com/office/drawing/2014/main" id="{4A579E77-1FA8-4170-94D2-499DB104C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21" name="Rectangle 2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E559C926-2973-2548-E0E2-2A96F6992F80}"/>
              </a:ext>
            </a:extLst>
          </p:cNvPr>
          <p:cNvPicPr>
            <a:picLocks noChangeAspect="1"/>
          </p:cNvPicPr>
          <p:nvPr/>
        </p:nvPicPr>
        <p:blipFill>
          <a:blip r:embed="rId3">
            <a:extLst>
              <a:ext uri="{28A0092B-C50C-407E-A947-70E740481C1C}">
                <a14:useLocalDpi xmlns:a14="http://schemas.microsoft.com/office/drawing/2010/main" val="0"/>
              </a:ext>
            </a:extLst>
          </a:blip>
          <a:srcRect r="7421" b="3"/>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3" name="Group 2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31"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2"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3"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4"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5"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6"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extBox 1">
            <a:extLst>
              <a:ext uri="{FF2B5EF4-FFF2-40B4-BE49-F238E27FC236}">
                <a16:creationId xmlns:a16="http://schemas.microsoft.com/office/drawing/2014/main" id="{ACDF31CF-0D8B-DCF5-97CF-CA56171862A9}"/>
              </a:ext>
            </a:extLst>
          </p:cNvPr>
          <p:cNvSpPr txBox="1"/>
          <p:nvPr/>
        </p:nvSpPr>
        <p:spPr>
          <a:xfrm>
            <a:off x="972080" y="685800"/>
            <a:ext cx="5260680" cy="1752599"/>
          </a:xfrm>
          <a:prstGeom prst="rect">
            <a:avLst/>
          </a:prstGeom>
        </p:spPr>
        <p:txBody>
          <a:bodyPr vert="horz" lIns="91440" tIns="45720" rIns="91440" bIns="45720" rtlCol="0" anchor="ctr">
            <a:normAutofit/>
          </a:bodyPr>
          <a:lstStyle/>
          <a:p>
            <a:pPr>
              <a:spcBef>
                <a:spcPct val="0"/>
              </a:spcBef>
              <a:spcAft>
                <a:spcPts val="600"/>
              </a:spcAft>
            </a:pPr>
            <a:r>
              <a:rPr lang="en-US" sz="4000" dirty="0">
                <a:ln w="3175" cmpd="sng">
                  <a:noFill/>
                </a:ln>
                <a:latin typeface="+mj-lt"/>
                <a:ea typeface="+mj-ea"/>
                <a:cs typeface="+mj-cs"/>
              </a:rPr>
              <a:t>Strategic Purpose</a:t>
            </a:r>
          </a:p>
        </p:txBody>
      </p:sp>
      <p:sp>
        <p:nvSpPr>
          <p:cNvPr id="3" name="TextBox 2">
            <a:extLst>
              <a:ext uri="{FF2B5EF4-FFF2-40B4-BE49-F238E27FC236}">
                <a16:creationId xmlns:a16="http://schemas.microsoft.com/office/drawing/2014/main" id="{29296BBE-250C-DF95-149D-191CB0C0B73F}"/>
              </a:ext>
            </a:extLst>
          </p:cNvPr>
          <p:cNvSpPr txBox="1"/>
          <p:nvPr/>
        </p:nvSpPr>
        <p:spPr>
          <a:xfrm>
            <a:off x="606985" y="2432695"/>
            <a:ext cx="5260680" cy="3124201"/>
          </a:xfrm>
          <a:prstGeom prst="rect">
            <a:avLst/>
          </a:prstGeom>
        </p:spPr>
        <p:txBody>
          <a:bodyPr vert="horz" lIns="91440" tIns="45720" rIns="91440" bIns="45720" rtlCol="0" anchor="ctr">
            <a:normAutofit fontScale="92500" lnSpcReduction="10000"/>
          </a:bodyPr>
          <a:lstStyle/>
          <a:p>
            <a:pPr>
              <a:lnSpc>
                <a:spcPct val="90000"/>
              </a:lnSpc>
              <a:spcBef>
                <a:spcPct val="20000"/>
              </a:spcBef>
              <a:spcAft>
                <a:spcPts val="600"/>
              </a:spcAft>
              <a:buClr>
                <a:schemeClr val="accent1">
                  <a:lumMod val="75000"/>
                </a:schemeClr>
              </a:buClr>
              <a:buSzPct val="145000"/>
            </a:pPr>
            <a:r>
              <a:rPr lang="en-US" dirty="0"/>
              <a:t>Vigilant Trust &amp; Asset Management (VTAM) operates in a sector </a:t>
            </a:r>
          </a:p>
          <a:p>
            <a:pPr>
              <a:lnSpc>
                <a:spcPct val="90000"/>
              </a:lnSpc>
              <a:spcBef>
                <a:spcPct val="20000"/>
              </a:spcBef>
              <a:spcAft>
                <a:spcPts val="600"/>
              </a:spcAft>
              <a:buClr>
                <a:schemeClr val="accent1">
                  <a:lumMod val="75000"/>
                </a:schemeClr>
              </a:buClr>
              <a:buSzPct val="145000"/>
            </a:pPr>
            <a:r>
              <a:rPr lang="en-US" dirty="0"/>
              <a:t>where cyber threats directly affect financial stability, </a:t>
            </a:r>
          </a:p>
          <a:p>
            <a:pPr>
              <a:lnSpc>
                <a:spcPct val="90000"/>
              </a:lnSpc>
              <a:spcBef>
                <a:spcPct val="20000"/>
              </a:spcBef>
              <a:spcAft>
                <a:spcPts val="600"/>
              </a:spcAft>
              <a:buClr>
                <a:schemeClr val="accent1">
                  <a:lumMod val="75000"/>
                </a:schemeClr>
              </a:buClr>
              <a:buSzPct val="145000"/>
            </a:pPr>
            <a:r>
              <a:rPr lang="en-US" dirty="0"/>
              <a:t>operational continuity, and client confidence. This presentation </a:t>
            </a:r>
          </a:p>
          <a:p>
            <a:pPr>
              <a:lnSpc>
                <a:spcPct val="90000"/>
              </a:lnSpc>
              <a:spcBef>
                <a:spcPct val="20000"/>
              </a:spcBef>
              <a:spcAft>
                <a:spcPts val="600"/>
              </a:spcAft>
              <a:buClr>
                <a:schemeClr val="accent1">
                  <a:lumMod val="75000"/>
                </a:schemeClr>
              </a:buClr>
              <a:buSzPct val="145000"/>
            </a:pPr>
            <a:r>
              <a:rPr lang="en-US" dirty="0"/>
              <a:t>reframes cybersecurity as a strategic investment in resilience. </a:t>
            </a:r>
          </a:p>
          <a:p>
            <a:pPr>
              <a:lnSpc>
                <a:spcPct val="90000"/>
              </a:lnSpc>
              <a:spcBef>
                <a:spcPct val="20000"/>
              </a:spcBef>
              <a:spcAft>
                <a:spcPts val="600"/>
              </a:spcAft>
              <a:buClr>
                <a:schemeClr val="accent1">
                  <a:lumMod val="75000"/>
                </a:schemeClr>
              </a:buClr>
              <a:buSzPct val="145000"/>
            </a:pPr>
            <a:r>
              <a:rPr lang="en-US" dirty="0"/>
              <a:t>It demonstrates how modern threats translate into measurable </a:t>
            </a:r>
          </a:p>
          <a:p>
            <a:pPr>
              <a:lnSpc>
                <a:spcPct val="90000"/>
              </a:lnSpc>
              <a:spcBef>
                <a:spcPct val="20000"/>
              </a:spcBef>
              <a:spcAft>
                <a:spcPts val="600"/>
              </a:spcAft>
              <a:buClr>
                <a:schemeClr val="accent1">
                  <a:lumMod val="75000"/>
                </a:schemeClr>
              </a:buClr>
              <a:buSzPct val="145000"/>
            </a:pPr>
            <a:r>
              <a:rPr lang="en-US" dirty="0"/>
              <a:t>business risks and why Zero Trust is essential for long‑term organizational stability. [1]</a:t>
            </a:r>
          </a:p>
        </p:txBody>
      </p:sp>
      <p:sp>
        <p:nvSpPr>
          <p:cNvPr id="9" name="TextBox 8">
            <a:extLst>
              <a:ext uri="{FF2B5EF4-FFF2-40B4-BE49-F238E27FC236}">
                <a16:creationId xmlns:a16="http://schemas.microsoft.com/office/drawing/2014/main" id="{91A37AA7-A08F-B9DD-9C00-C1EDCDE9184B}"/>
              </a:ext>
            </a:extLst>
          </p:cNvPr>
          <p:cNvSpPr txBox="1"/>
          <p:nvPr/>
        </p:nvSpPr>
        <p:spPr>
          <a:xfrm>
            <a:off x="8736931" y="6488658"/>
            <a:ext cx="2728247" cy="369332"/>
          </a:xfrm>
          <a:prstGeom prst="rect">
            <a:avLst/>
          </a:prstGeom>
          <a:noFill/>
        </p:spPr>
        <p:txBody>
          <a:bodyPr wrap="none" rtlCol="0">
            <a:spAutoFit/>
          </a:bodyPr>
          <a:lstStyle/>
          <a:p>
            <a:r>
              <a:rPr lang="en-GB" b="1" dirty="0"/>
              <a:t>Figure.1  Zero Trust Policy</a:t>
            </a:r>
          </a:p>
        </p:txBody>
      </p:sp>
    </p:spTree>
    <p:extLst>
      <p:ext uri="{BB962C8B-B14F-4D97-AF65-F5344CB8AC3E}">
        <p14:creationId xmlns:p14="http://schemas.microsoft.com/office/powerpoint/2010/main" val="132383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8F7F6-6F01-35EF-4B59-305847FEBB8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D924FDA-B671-A973-4548-0BBC452DC21E}"/>
              </a:ext>
            </a:extLst>
          </p:cNvPr>
          <p:cNvSpPr txBox="1"/>
          <p:nvPr/>
        </p:nvSpPr>
        <p:spPr>
          <a:xfrm>
            <a:off x="1956083" y="2204864"/>
            <a:ext cx="8279831" cy="1631216"/>
          </a:xfrm>
          <a:prstGeom prst="rect">
            <a:avLst/>
          </a:prstGeom>
          <a:noFill/>
        </p:spPr>
        <p:txBody>
          <a:bodyPr wrap="none" rtlCol="0">
            <a:spAutoFit/>
          </a:bodyPr>
          <a:lstStyle/>
          <a:p>
            <a:r>
              <a:rPr lang="en-GB" sz="2000" dirty="0"/>
              <a:t>Modern attackers exploit cloud misconfigurations, weak identity controls, </a:t>
            </a:r>
          </a:p>
          <a:p>
            <a:r>
              <a:rPr lang="en-GB" sz="2000" dirty="0"/>
              <a:t>and supply‑chain vulnerabilities. These technical weaknesses translate into </a:t>
            </a:r>
          </a:p>
          <a:p>
            <a:r>
              <a:rPr lang="en-GB" sz="2000" dirty="0"/>
              <a:t>business risks such as service outages, fraudulent transactions, and data loss.</a:t>
            </a:r>
          </a:p>
          <a:p>
            <a:r>
              <a:rPr lang="en-GB" sz="2000" dirty="0"/>
              <a:t> Financial institutions like VTAM are targeted because disruptions can halt </a:t>
            </a:r>
          </a:p>
          <a:p>
            <a:r>
              <a:rPr lang="en-GB" sz="2000" dirty="0"/>
              <a:t>operations and damage market credibility. [3]</a:t>
            </a:r>
          </a:p>
        </p:txBody>
      </p:sp>
      <p:sp>
        <p:nvSpPr>
          <p:cNvPr id="4" name="TextBox 3">
            <a:extLst>
              <a:ext uri="{FF2B5EF4-FFF2-40B4-BE49-F238E27FC236}">
                <a16:creationId xmlns:a16="http://schemas.microsoft.com/office/drawing/2014/main" id="{906D0019-4823-DDE7-6C7E-AB1573F9C29D}"/>
              </a:ext>
            </a:extLst>
          </p:cNvPr>
          <p:cNvSpPr txBox="1"/>
          <p:nvPr/>
        </p:nvSpPr>
        <p:spPr>
          <a:xfrm>
            <a:off x="1351495" y="548680"/>
            <a:ext cx="9489008" cy="646331"/>
          </a:xfrm>
          <a:prstGeom prst="rect">
            <a:avLst/>
          </a:prstGeom>
          <a:noFill/>
        </p:spPr>
        <p:txBody>
          <a:bodyPr wrap="none" rtlCol="0">
            <a:spAutoFit/>
          </a:bodyPr>
          <a:lstStyle/>
          <a:p>
            <a:r>
              <a:rPr lang="en-GB" sz="3600" dirty="0"/>
              <a:t>Changing Threat Landscape &amp; Business Exposure</a:t>
            </a:r>
          </a:p>
        </p:txBody>
      </p:sp>
    </p:spTree>
    <p:extLst>
      <p:ext uri="{BB962C8B-B14F-4D97-AF65-F5344CB8AC3E}">
        <p14:creationId xmlns:p14="http://schemas.microsoft.com/office/powerpoint/2010/main" val="403541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8895E34B-51E4-FA47-51CF-77BCD3C26BFA}"/>
            </a:ext>
          </a:extLst>
        </p:cNvPr>
        <p:cNvGrpSpPr/>
        <p:nvPr/>
      </p:nvGrpSpPr>
      <p:grpSpPr>
        <a:xfrm>
          <a:off x="0" y="0"/>
          <a:ext cx="0" cy="0"/>
          <a:chOff x="0" y="0"/>
          <a:chExt cx="0" cy="0"/>
        </a:xfrm>
      </p:grpSpPr>
      <p:grpSp>
        <p:nvGrpSpPr>
          <p:cNvPr id="32" name="Group 31">
            <a:extLst>
              <a:ext uri="{FF2B5EF4-FFF2-40B4-BE49-F238E27FC236}">
                <a16:creationId xmlns:a16="http://schemas.microsoft.com/office/drawing/2014/main" id="{CD6B11F9-7CF4-4EA5-927D-BD9AB9BAAE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3" name="Freeform 6">
              <a:extLst>
                <a:ext uri="{FF2B5EF4-FFF2-40B4-BE49-F238E27FC236}">
                  <a16:creationId xmlns:a16="http://schemas.microsoft.com/office/drawing/2014/main" id="{5583BE8A-798A-49D7-83DC-A87057097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4" name="Freeform 7">
              <a:extLst>
                <a:ext uri="{FF2B5EF4-FFF2-40B4-BE49-F238E27FC236}">
                  <a16:creationId xmlns:a16="http://schemas.microsoft.com/office/drawing/2014/main" id="{6DE657C4-420A-45F7-B1EF-FDF95A5D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5" name="Freeform 8">
              <a:extLst>
                <a:ext uri="{FF2B5EF4-FFF2-40B4-BE49-F238E27FC236}">
                  <a16:creationId xmlns:a16="http://schemas.microsoft.com/office/drawing/2014/main" id="{1EE460FA-528A-4C78-B916-355E0AE7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6" name="Freeform 9">
              <a:extLst>
                <a:ext uri="{FF2B5EF4-FFF2-40B4-BE49-F238E27FC236}">
                  <a16:creationId xmlns:a16="http://schemas.microsoft.com/office/drawing/2014/main" id="{38A1243A-751B-4A0E-B1E7-3437113B2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7" name="Freeform 10">
              <a:extLst>
                <a:ext uri="{FF2B5EF4-FFF2-40B4-BE49-F238E27FC236}">
                  <a16:creationId xmlns:a16="http://schemas.microsoft.com/office/drawing/2014/main" id="{11550A02-C965-4A16-A9A9-E686940FA6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8" name="Freeform 11">
              <a:extLst>
                <a:ext uri="{FF2B5EF4-FFF2-40B4-BE49-F238E27FC236}">
                  <a16:creationId xmlns:a16="http://schemas.microsoft.com/office/drawing/2014/main" id="{4A579E77-1FA8-4170-94D2-499DB104C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39" name="Rectangle 3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descr="Padlock on computer motherboard">
            <a:extLst>
              <a:ext uri="{FF2B5EF4-FFF2-40B4-BE49-F238E27FC236}">
                <a16:creationId xmlns:a16="http://schemas.microsoft.com/office/drawing/2014/main" id="{6F92328E-9D88-B3D7-2904-E41AD05A4CBD}"/>
              </a:ext>
            </a:extLst>
          </p:cNvPr>
          <p:cNvPicPr>
            <a:picLocks noChangeAspect="1"/>
          </p:cNvPicPr>
          <p:nvPr/>
        </p:nvPicPr>
        <p:blipFill>
          <a:blip r:embed="rId3"/>
          <a:srcRect l="12534" r="35888"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41" name="Group 4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4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4"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5"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6"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4" name="TextBox 3">
            <a:extLst>
              <a:ext uri="{FF2B5EF4-FFF2-40B4-BE49-F238E27FC236}">
                <a16:creationId xmlns:a16="http://schemas.microsoft.com/office/drawing/2014/main" id="{FE403A6F-2128-186C-E70B-7FE703581EF6}"/>
              </a:ext>
            </a:extLst>
          </p:cNvPr>
          <p:cNvSpPr txBox="1"/>
          <p:nvPr/>
        </p:nvSpPr>
        <p:spPr>
          <a:xfrm>
            <a:off x="972080" y="685800"/>
            <a:ext cx="5260680" cy="1752599"/>
          </a:xfrm>
          <a:prstGeom prst="rect">
            <a:avLst/>
          </a:prstGeom>
        </p:spPr>
        <p:txBody>
          <a:bodyPr vert="horz" lIns="91440" tIns="45720" rIns="91440" bIns="45720" rtlCol="0" anchor="ctr">
            <a:normAutofit/>
          </a:bodyPr>
          <a:lstStyle/>
          <a:p>
            <a:pPr>
              <a:spcBef>
                <a:spcPct val="0"/>
              </a:spcBef>
              <a:spcAft>
                <a:spcPts val="600"/>
              </a:spcAft>
            </a:pPr>
            <a:r>
              <a:rPr lang="en-US" sz="4000">
                <a:ln w="3175" cmpd="sng">
                  <a:noFill/>
                </a:ln>
                <a:latin typeface="+mj-lt"/>
                <a:ea typeface="+mj-ea"/>
                <a:cs typeface="+mj-cs"/>
              </a:rPr>
              <a:t>Recent Incidents at VTAM: Business Impact</a:t>
            </a:r>
          </a:p>
        </p:txBody>
      </p:sp>
      <p:sp>
        <p:nvSpPr>
          <p:cNvPr id="2" name="TextBox 1">
            <a:extLst>
              <a:ext uri="{FF2B5EF4-FFF2-40B4-BE49-F238E27FC236}">
                <a16:creationId xmlns:a16="http://schemas.microsoft.com/office/drawing/2014/main" id="{D96F7EB4-76EE-781A-D989-822922287A1A}"/>
              </a:ext>
            </a:extLst>
          </p:cNvPr>
          <p:cNvSpPr txBox="1"/>
          <p:nvPr/>
        </p:nvSpPr>
        <p:spPr>
          <a:xfrm>
            <a:off x="643468" y="2666999"/>
            <a:ext cx="5260680" cy="3124201"/>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pPr>
            <a:r>
              <a:rPr lang="en-US" sz="2000" dirty="0"/>
              <a:t>A phishing campaign and attempted ransomware attack revealed gaps in monitoring and privilege control. While contained, these incidents demonstrated the potential for financial loss, operational downtime, and reputational harm. They highlighted the need for stronger identity‑centric controls to prevent future disruption. [1]</a:t>
            </a:r>
          </a:p>
        </p:txBody>
      </p:sp>
    </p:spTree>
    <p:extLst>
      <p:ext uri="{BB962C8B-B14F-4D97-AF65-F5344CB8AC3E}">
        <p14:creationId xmlns:p14="http://schemas.microsoft.com/office/powerpoint/2010/main" val="248334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D0C3749-1C85-3084-A29F-F0133506284B}"/>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4"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17" name="Rectangle 16">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20"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txBody>
            <a:bodyPr/>
            <a:lstStyle/>
            <a:p>
              <a:endParaRPr lang="en-GB"/>
            </a:p>
          </p:txBody>
        </p:sp>
        <p:sp>
          <p:nvSpPr>
            <p:cNvPr id="21"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2"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3"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4"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5"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useBgFill="1">
        <p:nvSpPr>
          <p:cNvPr id="27" name="Rectangle 26">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780FEEB-62F4-552F-28FB-688253C2E9FF}"/>
              </a:ext>
            </a:extLst>
          </p:cNvPr>
          <p:cNvSpPr txBox="1"/>
          <p:nvPr/>
        </p:nvSpPr>
        <p:spPr>
          <a:xfrm>
            <a:off x="1189702" y="1261872"/>
            <a:ext cx="3145536" cy="4334256"/>
          </a:xfrm>
          <a:prstGeom prst="rect">
            <a:avLst/>
          </a:prstGeom>
        </p:spPr>
        <p:txBody>
          <a:bodyPr vert="horz" lIns="91440" tIns="45720" rIns="91440" bIns="45720" rtlCol="0" anchor="ctr">
            <a:normAutofit/>
          </a:bodyPr>
          <a:lstStyle/>
          <a:p>
            <a:pPr algn="r">
              <a:spcBef>
                <a:spcPct val="0"/>
              </a:spcBef>
              <a:spcAft>
                <a:spcPts val="600"/>
              </a:spcAft>
            </a:pPr>
            <a:r>
              <a:rPr lang="en-US" sz="3600">
                <a:ln w="3175" cmpd="sng">
                  <a:noFill/>
                </a:ln>
                <a:latin typeface="+mj-lt"/>
                <a:ea typeface="+mj-ea"/>
                <a:cs typeface="+mj-cs"/>
              </a:rPr>
              <a:t>Board‑Mandated Zero Trust Strategy</a:t>
            </a:r>
          </a:p>
        </p:txBody>
      </p:sp>
      <p:cxnSp>
        <p:nvCxnSpPr>
          <p:cNvPr id="29" name="Straight Connector 28">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25500E6-A997-260A-4A4F-DB2BB2D199CE}"/>
              </a:ext>
            </a:extLst>
          </p:cNvPr>
          <p:cNvSpPr txBox="1"/>
          <p:nvPr/>
        </p:nvSpPr>
        <p:spPr>
          <a:xfrm>
            <a:off x="5007932" y="1261873"/>
            <a:ext cx="5951013" cy="4449422"/>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pPr>
            <a:r>
              <a:rPr lang="en-US" sz="2000" dirty="0"/>
              <a:t>The board’s directive to adopt Zero Trust reflects a shift from reactive defense to proactive resilience. Zero Trust reduces financial exposure by limiting breach impact, strengthens operational continuity through continuous verification, and protects VTAM’s reputation by preventing unauthorized access to sensitive systems. [1]</a:t>
            </a:r>
          </a:p>
        </p:txBody>
      </p:sp>
    </p:spTree>
    <p:extLst>
      <p:ext uri="{BB962C8B-B14F-4D97-AF65-F5344CB8AC3E}">
        <p14:creationId xmlns:p14="http://schemas.microsoft.com/office/powerpoint/2010/main" val="18648827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E9EBC-0871-CDC4-60B8-C818BD3EB4E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A96DB83-B433-8385-9F9D-8E091F0A8934}"/>
              </a:ext>
            </a:extLst>
          </p:cNvPr>
          <p:cNvSpPr txBox="1"/>
          <p:nvPr/>
        </p:nvSpPr>
        <p:spPr>
          <a:xfrm>
            <a:off x="1085427" y="2204864"/>
            <a:ext cx="10021141" cy="1631216"/>
          </a:xfrm>
          <a:prstGeom prst="rect">
            <a:avLst/>
          </a:prstGeom>
          <a:noFill/>
        </p:spPr>
        <p:txBody>
          <a:bodyPr wrap="none" rtlCol="0">
            <a:spAutoFit/>
          </a:bodyPr>
          <a:lstStyle/>
          <a:p>
            <a:r>
              <a:rPr lang="en-GB" sz="2000" dirty="0"/>
              <a:t>Ransomware‑as‑a‑Service threatens financial loss and service outages. AI‑powered </a:t>
            </a:r>
          </a:p>
          <a:p>
            <a:r>
              <a:rPr lang="en-GB" sz="2000" dirty="0"/>
              <a:t>vishing risks fraudulent transactions. Supply‑chain breaches undermine operational integrity. </a:t>
            </a:r>
          </a:p>
          <a:p>
            <a:r>
              <a:rPr lang="en-GB" sz="2000" dirty="0"/>
              <a:t>Cloud misconfigurations expose client data, damaging trust. These threats demonstrate how </a:t>
            </a:r>
          </a:p>
          <a:p>
            <a:r>
              <a:rPr lang="en-GB" sz="2000" dirty="0"/>
              <a:t>technical weaknesses directly translate into financial, operational, and reputational </a:t>
            </a:r>
          </a:p>
          <a:p>
            <a:r>
              <a:rPr lang="en-GB" sz="2000" dirty="0"/>
              <a:t>consequences for VTAM. [3]</a:t>
            </a:r>
          </a:p>
        </p:txBody>
      </p:sp>
      <p:sp>
        <p:nvSpPr>
          <p:cNvPr id="4" name="TextBox 3">
            <a:extLst>
              <a:ext uri="{FF2B5EF4-FFF2-40B4-BE49-F238E27FC236}">
                <a16:creationId xmlns:a16="http://schemas.microsoft.com/office/drawing/2014/main" id="{4352BA97-18F3-D7B7-E35B-634A3F65C2A3}"/>
              </a:ext>
            </a:extLst>
          </p:cNvPr>
          <p:cNvSpPr txBox="1"/>
          <p:nvPr/>
        </p:nvSpPr>
        <p:spPr>
          <a:xfrm>
            <a:off x="1482073" y="620688"/>
            <a:ext cx="9227847" cy="646331"/>
          </a:xfrm>
          <a:prstGeom prst="rect">
            <a:avLst/>
          </a:prstGeom>
          <a:noFill/>
        </p:spPr>
        <p:txBody>
          <a:bodyPr wrap="none" rtlCol="0">
            <a:spAutoFit/>
          </a:bodyPr>
          <a:lstStyle/>
          <a:p>
            <a:r>
              <a:rPr lang="en-GB" sz="3600" dirty="0"/>
              <a:t>Modern Threats &amp; Their Business Consequences</a:t>
            </a:r>
          </a:p>
        </p:txBody>
      </p:sp>
    </p:spTree>
    <p:extLst>
      <p:ext uri="{BB962C8B-B14F-4D97-AF65-F5344CB8AC3E}">
        <p14:creationId xmlns:p14="http://schemas.microsoft.com/office/powerpoint/2010/main" val="2208666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601A182-31A9-63ED-E7E2-816B8E44BE8E}"/>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4"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0"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22"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23"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4"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5"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grpSp>
      <p:sp>
        <p:nvSpPr>
          <p:cNvPr id="4" name="TextBox 3">
            <a:extLst>
              <a:ext uri="{FF2B5EF4-FFF2-40B4-BE49-F238E27FC236}">
                <a16:creationId xmlns:a16="http://schemas.microsoft.com/office/drawing/2014/main" id="{16FF2547-B1DB-D02F-BDD9-F989068B1FED}"/>
              </a:ext>
            </a:extLst>
          </p:cNvPr>
          <p:cNvSpPr txBox="1"/>
          <p:nvPr/>
        </p:nvSpPr>
        <p:spPr>
          <a:xfrm>
            <a:off x="1018191" y="685800"/>
            <a:ext cx="7411825" cy="1752599"/>
          </a:xfrm>
          <a:prstGeom prst="rect">
            <a:avLst/>
          </a:prstGeom>
        </p:spPr>
        <p:txBody>
          <a:bodyPr vert="horz" lIns="91440" tIns="45720" rIns="91440" bIns="45720" rtlCol="0" anchor="ctr">
            <a:normAutofit/>
          </a:bodyPr>
          <a:lstStyle/>
          <a:p>
            <a:pPr>
              <a:spcBef>
                <a:spcPct val="0"/>
              </a:spcBef>
              <a:spcAft>
                <a:spcPts val="600"/>
              </a:spcAft>
            </a:pPr>
            <a:r>
              <a:rPr lang="en-US" sz="4000">
                <a:ln w="3175" cmpd="sng">
                  <a:noFill/>
                </a:ln>
                <a:latin typeface="+mj-lt"/>
                <a:ea typeface="+mj-ea"/>
                <a:cs typeface="+mj-cs"/>
              </a:rPr>
              <a:t>Zero Trust Principles as Business Protection</a:t>
            </a:r>
          </a:p>
        </p:txBody>
      </p:sp>
      <p:sp>
        <p:nvSpPr>
          <p:cNvPr id="2" name="TextBox 1">
            <a:extLst>
              <a:ext uri="{FF2B5EF4-FFF2-40B4-BE49-F238E27FC236}">
                <a16:creationId xmlns:a16="http://schemas.microsoft.com/office/drawing/2014/main" id="{4D72F603-4E97-3A43-E09A-04BAFE2D09A5}"/>
              </a:ext>
            </a:extLst>
          </p:cNvPr>
          <p:cNvSpPr txBox="1"/>
          <p:nvPr/>
        </p:nvSpPr>
        <p:spPr>
          <a:xfrm>
            <a:off x="1018190" y="2666999"/>
            <a:ext cx="7243603" cy="2719193"/>
          </a:xfrm>
          <a:prstGeom prst="rect">
            <a:avLst/>
          </a:prstGeom>
        </p:spPr>
        <p:txBody>
          <a:bodyPr vert="horz" lIns="91440" tIns="45720" rIns="91440" bIns="45720" rtlCol="0" anchor="t">
            <a:normAutofit/>
          </a:bodyPr>
          <a:lstStyle/>
          <a:p>
            <a:r>
              <a:rPr lang="en-GB" dirty="0"/>
              <a:t>Zero Trust enforces least‑privilege access, continuous authentication, and device </a:t>
            </a:r>
          </a:p>
          <a:p>
            <a:r>
              <a:rPr lang="en-GB" dirty="0"/>
              <a:t>health checks. These controls reduce the likelihood of unauthorised access, limit breach</a:t>
            </a:r>
          </a:p>
          <a:p>
            <a:r>
              <a:rPr lang="en-GB" dirty="0"/>
              <a:t> impact, and protect critical financial systems. The result is reduced financial exposure, </a:t>
            </a:r>
          </a:p>
          <a:p>
            <a:r>
              <a:rPr lang="en-GB" dirty="0"/>
              <a:t>improved operational stability, and stronger client confidence. [1]</a:t>
            </a:r>
          </a:p>
        </p:txBody>
      </p:sp>
    </p:spTree>
    <p:extLst>
      <p:ext uri="{BB962C8B-B14F-4D97-AF65-F5344CB8AC3E}">
        <p14:creationId xmlns:p14="http://schemas.microsoft.com/office/powerpoint/2010/main" val="136338146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6E02E-6FEC-27A2-DE7E-84EDA91E8C7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9EADE8B-79CA-F460-D09E-ED1A6EAEA596}"/>
              </a:ext>
            </a:extLst>
          </p:cNvPr>
          <p:cNvSpPr txBox="1"/>
          <p:nvPr/>
        </p:nvSpPr>
        <p:spPr>
          <a:xfrm>
            <a:off x="1127448" y="2204864"/>
            <a:ext cx="10174708" cy="1323439"/>
          </a:xfrm>
          <a:prstGeom prst="rect">
            <a:avLst/>
          </a:prstGeom>
          <a:noFill/>
        </p:spPr>
        <p:txBody>
          <a:bodyPr wrap="none" rtlCol="0">
            <a:spAutoFit/>
          </a:bodyPr>
          <a:lstStyle/>
          <a:p>
            <a:r>
              <a:rPr lang="en-GB" sz="2000" dirty="0"/>
              <a:t>Aligning policies with NIST CSF and ISO 27001 ensures VTAM meets regulatory expectations, </a:t>
            </a:r>
          </a:p>
          <a:p>
            <a:r>
              <a:rPr lang="en-GB" sz="2000" dirty="0"/>
              <a:t>reducing the risk of fines and compliance failures. Strong governance frameworks also improve</a:t>
            </a:r>
          </a:p>
          <a:p>
            <a:r>
              <a:rPr lang="en-GB" sz="2000" dirty="0"/>
              <a:t> operational consistency and demonstrate due diligence to clients and auditors, </a:t>
            </a:r>
          </a:p>
          <a:p>
            <a:r>
              <a:rPr lang="en-GB" sz="2000" dirty="0"/>
              <a:t>strengthening VTAM’s reputation. [1]</a:t>
            </a:r>
          </a:p>
        </p:txBody>
      </p:sp>
      <p:sp>
        <p:nvSpPr>
          <p:cNvPr id="4" name="TextBox 3">
            <a:extLst>
              <a:ext uri="{FF2B5EF4-FFF2-40B4-BE49-F238E27FC236}">
                <a16:creationId xmlns:a16="http://schemas.microsoft.com/office/drawing/2014/main" id="{F36878C2-9F5E-103C-21AC-9060FE3EDB05}"/>
              </a:ext>
            </a:extLst>
          </p:cNvPr>
          <p:cNvSpPr txBox="1"/>
          <p:nvPr/>
        </p:nvSpPr>
        <p:spPr>
          <a:xfrm>
            <a:off x="2087177" y="548680"/>
            <a:ext cx="8017644" cy="646331"/>
          </a:xfrm>
          <a:prstGeom prst="rect">
            <a:avLst/>
          </a:prstGeom>
          <a:noFill/>
        </p:spPr>
        <p:txBody>
          <a:bodyPr wrap="none" rtlCol="0">
            <a:spAutoFit/>
          </a:bodyPr>
          <a:lstStyle/>
          <a:p>
            <a:r>
              <a:rPr lang="en-GB" sz="3600" dirty="0"/>
              <a:t>Policy Alignment &amp; Regulatory Assurance</a:t>
            </a:r>
          </a:p>
        </p:txBody>
      </p:sp>
    </p:spTree>
    <p:extLst>
      <p:ext uri="{BB962C8B-B14F-4D97-AF65-F5344CB8AC3E}">
        <p14:creationId xmlns:p14="http://schemas.microsoft.com/office/powerpoint/2010/main" val="1627588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906E7EBF-ED89-78EA-409E-650F284889DA}"/>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8C31F5DF-2645-48F7-83C4-2276342EE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7DE0C5A5-5BE5-42E4-A225-04D63AD48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CD80ACAA-0029-45CA-870D-92DAC51C3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3" name="Freeform 8">
              <a:extLst>
                <a:ext uri="{FF2B5EF4-FFF2-40B4-BE49-F238E27FC236}">
                  <a16:creationId xmlns:a16="http://schemas.microsoft.com/office/drawing/2014/main" id="{5F3C54A7-24A0-4CC5-AACD-69AADD38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4" name="Freeform 9">
              <a:extLst>
                <a:ext uri="{FF2B5EF4-FFF2-40B4-BE49-F238E27FC236}">
                  <a16:creationId xmlns:a16="http://schemas.microsoft.com/office/drawing/2014/main" id="{4A1EA582-D051-4F66-936A-27D26BAE9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5" name="Freeform 10">
              <a:extLst>
                <a:ext uri="{FF2B5EF4-FFF2-40B4-BE49-F238E27FC236}">
                  <a16:creationId xmlns:a16="http://schemas.microsoft.com/office/drawing/2014/main" id="{87055DCE-2AA4-4FA4-AF97-F349A7E17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6" name="Freeform 11">
              <a:extLst>
                <a:ext uri="{FF2B5EF4-FFF2-40B4-BE49-F238E27FC236}">
                  <a16:creationId xmlns:a16="http://schemas.microsoft.com/office/drawing/2014/main" id="{3633B356-B015-4249-9366-A1EA70ED4B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8" name="Rectangle 17">
            <a:extLst>
              <a:ext uri="{FF2B5EF4-FFF2-40B4-BE49-F238E27FC236}">
                <a16:creationId xmlns:a16="http://schemas.microsoft.com/office/drawing/2014/main" id="{103AE710-7D3C-454B-82CF-49B0093E9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39CC2B4-028D-4241-812D-86DEFC665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C29FF54D-8E44-1B6A-6F0F-8D741C454EDE}"/>
              </a:ext>
            </a:extLst>
          </p:cNvPr>
          <p:cNvSpPr txBox="1"/>
          <p:nvPr/>
        </p:nvSpPr>
        <p:spPr>
          <a:xfrm>
            <a:off x="535021" y="685800"/>
            <a:ext cx="2639962" cy="5105400"/>
          </a:xfrm>
          <a:prstGeom prst="rect">
            <a:avLst/>
          </a:prstGeom>
        </p:spPr>
        <p:txBody>
          <a:bodyPr vert="horz" lIns="91440" tIns="45720" rIns="91440" bIns="45720" rtlCol="0" anchor="ctr">
            <a:normAutofit/>
          </a:bodyPr>
          <a:lstStyle/>
          <a:p>
            <a:pPr algn="ctr">
              <a:spcBef>
                <a:spcPct val="0"/>
              </a:spcBef>
              <a:spcAft>
                <a:spcPts val="600"/>
              </a:spcAft>
            </a:pPr>
            <a:r>
              <a:rPr lang="en-US" sz="4000">
                <a:ln w="3175" cmpd="sng">
                  <a:noFill/>
                </a:ln>
                <a:solidFill>
                  <a:srgbClr val="FFFFFF"/>
                </a:solidFill>
                <a:latin typeface="+mj-lt"/>
                <a:ea typeface="+mj-ea"/>
                <a:cs typeface="+mj-cs"/>
              </a:rPr>
              <a:t>Technical Controls That Reduce Business Risk</a:t>
            </a:r>
          </a:p>
        </p:txBody>
      </p:sp>
      <p:grpSp>
        <p:nvGrpSpPr>
          <p:cNvPr id="22" name="Group 21">
            <a:extLst>
              <a:ext uri="{FF2B5EF4-FFF2-40B4-BE49-F238E27FC236}">
                <a16:creationId xmlns:a16="http://schemas.microsoft.com/office/drawing/2014/main" id="{CA13242B-E02E-4DE0-859A-2A46B775FB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3" name="Freeform 6">
              <a:extLst>
                <a:ext uri="{FF2B5EF4-FFF2-40B4-BE49-F238E27FC236}">
                  <a16:creationId xmlns:a16="http://schemas.microsoft.com/office/drawing/2014/main" id="{5ACFC104-86F4-4D49-B858-F1CA0335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4" name="Freeform 7">
              <a:extLst>
                <a:ext uri="{FF2B5EF4-FFF2-40B4-BE49-F238E27FC236}">
                  <a16:creationId xmlns:a16="http://schemas.microsoft.com/office/drawing/2014/main" id="{80627160-C0E1-4BB7-AA86-D39CB7E79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5" name="Freeform 8">
              <a:extLst>
                <a:ext uri="{FF2B5EF4-FFF2-40B4-BE49-F238E27FC236}">
                  <a16:creationId xmlns:a16="http://schemas.microsoft.com/office/drawing/2014/main" id="{F9C4CF4B-A323-44D9-9FEE-90EFE1D06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6" name="Freeform 9">
              <a:extLst>
                <a:ext uri="{FF2B5EF4-FFF2-40B4-BE49-F238E27FC236}">
                  <a16:creationId xmlns:a16="http://schemas.microsoft.com/office/drawing/2014/main" id="{13E2B3A4-22DB-49DD-A716-388DEC5F8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7" name="Freeform 10">
              <a:extLst>
                <a:ext uri="{FF2B5EF4-FFF2-40B4-BE49-F238E27FC236}">
                  <a16:creationId xmlns:a16="http://schemas.microsoft.com/office/drawing/2014/main" id="{337CB09C-5543-4330-8C3D-354519D8D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8" name="Freeform 11">
              <a:extLst>
                <a:ext uri="{FF2B5EF4-FFF2-40B4-BE49-F238E27FC236}">
                  <a16:creationId xmlns:a16="http://schemas.microsoft.com/office/drawing/2014/main" id="{F54B39E1-DFCE-43D0-80F5-D9256E47D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6" name="TextBox 1">
            <a:extLst>
              <a:ext uri="{FF2B5EF4-FFF2-40B4-BE49-F238E27FC236}">
                <a16:creationId xmlns:a16="http://schemas.microsoft.com/office/drawing/2014/main" id="{9A0BB44A-BFBA-2C27-740D-5C7AFFC11E2C}"/>
              </a:ext>
            </a:extLst>
          </p:cNvPr>
          <p:cNvGraphicFramePr/>
          <p:nvPr>
            <p:extLst>
              <p:ext uri="{D42A27DB-BD31-4B8C-83A1-F6EECF244321}">
                <p14:modId xmlns:p14="http://schemas.microsoft.com/office/powerpoint/2010/main" val="160649260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849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8D289D-C1A3-8AAC-5521-AC7CA55696F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1FA7A3F-C46D-74DA-C2DA-6445F1E907E9}"/>
              </a:ext>
            </a:extLst>
          </p:cNvPr>
          <p:cNvSpPr txBox="1"/>
          <p:nvPr/>
        </p:nvSpPr>
        <p:spPr>
          <a:xfrm>
            <a:off x="1127448" y="2204864"/>
            <a:ext cx="10143290" cy="1323439"/>
          </a:xfrm>
          <a:prstGeom prst="rect">
            <a:avLst/>
          </a:prstGeom>
          <a:noFill/>
        </p:spPr>
        <p:txBody>
          <a:bodyPr wrap="none" rtlCol="0">
            <a:spAutoFit/>
          </a:bodyPr>
          <a:lstStyle/>
          <a:p>
            <a:r>
              <a:rPr lang="en-GB" sz="2000" dirty="0"/>
              <a:t>SIEM + SOAR automation accelerates incident response, reducing downtime and financial</a:t>
            </a:r>
          </a:p>
          <a:p>
            <a:r>
              <a:rPr lang="en-GB" sz="2000" dirty="0"/>
              <a:t> impact. Continuous monitoring identifies anomalies early, preventing service disruption. </a:t>
            </a:r>
          </a:p>
          <a:p>
            <a:r>
              <a:rPr lang="en-GB" sz="2000" dirty="0"/>
              <a:t>These capabilities strengthen operational resilience and ensure VTAM maintains uninterrupted</a:t>
            </a:r>
          </a:p>
          <a:p>
            <a:r>
              <a:rPr lang="en-GB" sz="2000" dirty="0"/>
              <a:t> service delivery. [6]</a:t>
            </a:r>
          </a:p>
        </p:txBody>
      </p:sp>
      <p:sp>
        <p:nvSpPr>
          <p:cNvPr id="4" name="TextBox 3">
            <a:extLst>
              <a:ext uri="{FF2B5EF4-FFF2-40B4-BE49-F238E27FC236}">
                <a16:creationId xmlns:a16="http://schemas.microsoft.com/office/drawing/2014/main" id="{F233D222-118F-5680-6615-54A83F1FF609}"/>
              </a:ext>
            </a:extLst>
          </p:cNvPr>
          <p:cNvSpPr txBox="1"/>
          <p:nvPr/>
        </p:nvSpPr>
        <p:spPr>
          <a:xfrm>
            <a:off x="1343472" y="476672"/>
            <a:ext cx="10098405" cy="646331"/>
          </a:xfrm>
          <a:prstGeom prst="rect">
            <a:avLst/>
          </a:prstGeom>
          <a:noFill/>
        </p:spPr>
        <p:txBody>
          <a:bodyPr wrap="none" rtlCol="0">
            <a:spAutoFit/>
          </a:bodyPr>
          <a:lstStyle/>
          <a:p>
            <a:r>
              <a:rPr lang="en-GB" sz="3600" dirty="0"/>
              <a:t>Monitoring &amp; Automation for Operational Resilience</a:t>
            </a:r>
          </a:p>
        </p:txBody>
      </p:sp>
    </p:spTree>
    <p:extLst>
      <p:ext uri="{BB962C8B-B14F-4D97-AF65-F5344CB8AC3E}">
        <p14:creationId xmlns:p14="http://schemas.microsoft.com/office/powerpoint/2010/main" val="910889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a:extLst>
            <a:ext uri="{FF2B5EF4-FFF2-40B4-BE49-F238E27FC236}">
              <a16:creationId xmlns:a16="http://schemas.microsoft.com/office/drawing/2014/main" id="{34361581-FE50-1225-4AFD-808F607FE77D}"/>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8C31F5DF-2645-48F7-83C4-2276342EE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7DE0C5A5-5BE5-42E4-A225-04D63AD48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CD80ACAA-0029-45CA-870D-92DAC51C3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3" name="Freeform 8">
              <a:extLst>
                <a:ext uri="{FF2B5EF4-FFF2-40B4-BE49-F238E27FC236}">
                  <a16:creationId xmlns:a16="http://schemas.microsoft.com/office/drawing/2014/main" id="{5F3C54A7-24A0-4CC5-AACD-69AADD38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4" name="Freeform 9">
              <a:extLst>
                <a:ext uri="{FF2B5EF4-FFF2-40B4-BE49-F238E27FC236}">
                  <a16:creationId xmlns:a16="http://schemas.microsoft.com/office/drawing/2014/main" id="{4A1EA582-D051-4F66-936A-27D26BAE9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5" name="Freeform 10">
              <a:extLst>
                <a:ext uri="{FF2B5EF4-FFF2-40B4-BE49-F238E27FC236}">
                  <a16:creationId xmlns:a16="http://schemas.microsoft.com/office/drawing/2014/main" id="{87055DCE-2AA4-4FA4-AF97-F349A7E17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6" name="Freeform 11">
              <a:extLst>
                <a:ext uri="{FF2B5EF4-FFF2-40B4-BE49-F238E27FC236}">
                  <a16:creationId xmlns:a16="http://schemas.microsoft.com/office/drawing/2014/main" id="{3633B356-B015-4249-9366-A1EA70ED4B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8" name="Rectangle 17">
            <a:extLst>
              <a:ext uri="{FF2B5EF4-FFF2-40B4-BE49-F238E27FC236}">
                <a16:creationId xmlns:a16="http://schemas.microsoft.com/office/drawing/2014/main" id="{103AE710-7D3C-454B-82CF-49B0093E9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39CC2B4-028D-4241-812D-86DEFC665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689D58AE-7227-C110-93DF-FAA5ED93068A}"/>
              </a:ext>
            </a:extLst>
          </p:cNvPr>
          <p:cNvSpPr txBox="1"/>
          <p:nvPr/>
        </p:nvSpPr>
        <p:spPr>
          <a:xfrm>
            <a:off x="535021" y="685800"/>
            <a:ext cx="2639962" cy="5105400"/>
          </a:xfrm>
          <a:prstGeom prst="rect">
            <a:avLst/>
          </a:prstGeom>
        </p:spPr>
        <p:txBody>
          <a:bodyPr vert="horz" lIns="91440" tIns="45720" rIns="91440" bIns="45720" rtlCol="0" anchor="ctr">
            <a:normAutofit/>
          </a:bodyPr>
          <a:lstStyle/>
          <a:p>
            <a:pPr algn="ctr">
              <a:spcBef>
                <a:spcPct val="0"/>
              </a:spcBef>
              <a:spcAft>
                <a:spcPts val="600"/>
              </a:spcAft>
            </a:pPr>
            <a:r>
              <a:rPr lang="en-US" sz="4000">
                <a:ln w="3175" cmpd="sng">
                  <a:noFill/>
                </a:ln>
                <a:solidFill>
                  <a:srgbClr val="FFFFFF"/>
                </a:solidFill>
                <a:latin typeface="+mj-lt"/>
                <a:ea typeface="+mj-ea"/>
                <a:cs typeface="+mj-cs"/>
              </a:rPr>
              <a:t>Incident Response as Cost Avoidance</a:t>
            </a:r>
          </a:p>
        </p:txBody>
      </p:sp>
      <p:grpSp>
        <p:nvGrpSpPr>
          <p:cNvPr id="22" name="Group 21">
            <a:extLst>
              <a:ext uri="{FF2B5EF4-FFF2-40B4-BE49-F238E27FC236}">
                <a16:creationId xmlns:a16="http://schemas.microsoft.com/office/drawing/2014/main" id="{CA13242B-E02E-4DE0-859A-2A46B775FB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3" name="Freeform 6">
              <a:extLst>
                <a:ext uri="{FF2B5EF4-FFF2-40B4-BE49-F238E27FC236}">
                  <a16:creationId xmlns:a16="http://schemas.microsoft.com/office/drawing/2014/main" id="{5ACFC104-86F4-4D49-B858-F1CA0335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4" name="Freeform 7">
              <a:extLst>
                <a:ext uri="{FF2B5EF4-FFF2-40B4-BE49-F238E27FC236}">
                  <a16:creationId xmlns:a16="http://schemas.microsoft.com/office/drawing/2014/main" id="{80627160-C0E1-4BB7-AA86-D39CB7E79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5" name="Freeform 8">
              <a:extLst>
                <a:ext uri="{FF2B5EF4-FFF2-40B4-BE49-F238E27FC236}">
                  <a16:creationId xmlns:a16="http://schemas.microsoft.com/office/drawing/2014/main" id="{F9C4CF4B-A323-44D9-9FEE-90EFE1D06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6" name="Freeform 9">
              <a:extLst>
                <a:ext uri="{FF2B5EF4-FFF2-40B4-BE49-F238E27FC236}">
                  <a16:creationId xmlns:a16="http://schemas.microsoft.com/office/drawing/2014/main" id="{13E2B3A4-22DB-49DD-A716-388DEC5F8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7" name="Freeform 10">
              <a:extLst>
                <a:ext uri="{FF2B5EF4-FFF2-40B4-BE49-F238E27FC236}">
                  <a16:creationId xmlns:a16="http://schemas.microsoft.com/office/drawing/2014/main" id="{337CB09C-5543-4330-8C3D-354519D8D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8" name="Freeform 11">
              <a:extLst>
                <a:ext uri="{FF2B5EF4-FFF2-40B4-BE49-F238E27FC236}">
                  <a16:creationId xmlns:a16="http://schemas.microsoft.com/office/drawing/2014/main" id="{F54B39E1-DFCE-43D0-80F5-D9256E47D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6" name="TextBox 1">
            <a:extLst>
              <a:ext uri="{FF2B5EF4-FFF2-40B4-BE49-F238E27FC236}">
                <a16:creationId xmlns:a16="http://schemas.microsoft.com/office/drawing/2014/main" id="{92B7C93A-C8AD-CD3E-69B5-A93BFEE64E0F}"/>
              </a:ext>
            </a:extLst>
          </p:cNvPr>
          <p:cNvGraphicFramePr/>
          <p:nvPr>
            <p:extLst>
              <p:ext uri="{D42A27DB-BD31-4B8C-83A1-F6EECF244321}">
                <p14:modId xmlns:p14="http://schemas.microsoft.com/office/powerpoint/2010/main" val="386725019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495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6377E-01BA-6A3E-C207-CFC586B5FFC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CAE5FB3-389B-1B78-E765-030842C63B59}"/>
              </a:ext>
            </a:extLst>
          </p:cNvPr>
          <p:cNvSpPr txBox="1"/>
          <p:nvPr/>
        </p:nvSpPr>
        <p:spPr>
          <a:xfrm>
            <a:off x="1390704" y="1529497"/>
            <a:ext cx="9410590" cy="1323439"/>
          </a:xfrm>
          <a:prstGeom prst="rect">
            <a:avLst/>
          </a:prstGeom>
          <a:noFill/>
        </p:spPr>
        <p:txBody>
          <a:bodyPr wrap="none" rtlCol="0">
            <a:spAutoFit/>
          </a:bodyPr>
          <a:lstStyle/>
          <a:p>
            <a:r>
              <a:rPr lang="en-GB" sz="2000" dirty="0"/>
              <a:t>Human error drives most breaches. Continuous training reduces phishing success rates, </a:t>
            </a:r>
          </a:p>
          <a:p>
            <a:r>
              <a:rPr lang="en-GB" sz="2000" dirty="0"/>
              <a:t>preventing financial fraud and data exposure. Targeted training for high‑risk roles </a:t>
            </a:r>
          </a:p>
          <a:p>
            <a:r>
              <a:rPr lang="en-GB" sz="2000" dirty="0"/>
              <a:t>strengthens VTAM’s defence and protects its reputation by reducing the likelihood of </a:t>
            </a:r>
          </a:p>
          <a:p>
            <a:r>
              <a:rPr lang="en-GB" sz="2000" dirty="0"/>
              <a:t>public‑facing incidents. [7]</a:t>
            </a:r>
          </a:p>
        </p:txBody>
      </p:sp>
      <p:sp>
        <p:nvSpPr>
          <p:cNvPr id="4" name="TextBox 3">
            <a:extLst>
              <a:ext uri="{FF2B5EF4-FFF2-40B4-BE49-F238E27FC236}">
                <a16:creationId xmlns:a16="http://schemas.microsoft.com/office/drawing/2014/main" id="{5C6B2FF6-BB25-EA8E-6B07-C05C60755264}"/>
              </a:ext>
            </a:extLst>
          </p:cNvPr>
          <p:cNvSpPr txBox="1"/>
          <p:nvPr/>
        </p:nvSpPr>
        <p:spPr>
          <a:xfrm>
            <a:off x="2094102" y="476672"/>
            <a:ext cx="8003794" cy="646331"/>
          </a:xfrm>
          <a:prstGeom prst="rect">
            <a:avLst/>
          </a:prstGeom>
          <a:noFill/>
        </p:spPr>
        <p:txBody>
          <a:bodyPr wrap="none" rtlCol="0">
            <a:spAutoFit/>
          </a:bodyPr>
          <a:lstStyle/>
          <a:p>
            <a:r>
              <a:rPr lang="en-GB" sz="3600" dirty="0"/>
              <a:t>Training &amp; Awareness Protect Reputation</a:t>
            </a:r>
          </a:p>
        </p:txBody>
      </p:sp>
      <p:pic>
        <p:nvPicPr>
          <p:cNvPr id="5" name="Picture 4">
            <a:extLst>
              <a:ext uri="{FF2B5EF4-FFF2-40B4-BE49-F238E27FC236}">
                <a16:creationId xmlns:a16="http://schemas.microsoft.com/office/drawing/2014/main" id="{C6253C63-BE6B-CF29-8F4E-F12B5AA4B3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1704" y="3011026"/>
            <a:ext cx="5112568" cy="3366854"/>
          </a:xfrm>
          <a:prstGeom prst="rect">
            <a:avLst/>
          </a:prstGeom>
        </p:spPr>
      </p:pic>
      <p:sp>
        <p:nvSpPr>
          <p:cNvPr id="6" name="TextBox 5">
            <a:extLst>
              <a:ext uri="{FF2B5EF4-FFF2-40B4-BE49-F238E27FC236}">
                <a16:creationId xmlns:a16="http://schemas.microsoft.com/office/drawing/2014/main" id="{CF83FB73-DEB2-F7A0-E97F-69B3B2EE9372}"/>
              </a:ext>
            </a:extLst>
          </p:cNvPr>
          <p:cNvSpPr txBox="1"/>
          <p:nvPr/>
        </p:nvSpPr>
        <p:spPr>
          <a:xfrm>
            <a:off x="4632809" y="6382047"/>
            <a:ext cx="2926379" cy="369332"/>
          </a:xfrm>
          <a:prstGeom prst="rect">
            <a:avLst/>
          </a:prstGeom>
          <a:noFill/>
        </p:spPr>
        <p:txBody>
          <a:bodyPr wrap="none" rtlCol="0">
            <a:spAutoFit/>
          </a:bodyPr>
          <a:lstStyle/>
          <a:p>
            <a:r>
              <a:rPr lang="en-GB" dirty="0"/>
              <a:t>Figure.2. Security Awareness</a:t>
            </a:r>
          </a:p>
        </p:txBody>
      </p:sp>
    </p:spTree>
    <p:extLst>
      <p:ext uri="{BB962C8B-B14F-4D97-AF65-F5344CB8AC3E}">
        <p14:creationId xmlns:p14="http://schemas.microsoft.com/office/powerpoint/2010/main" val="3533301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949BA-9E1D-169C-1FFD-728811A00B5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9432A2A-63C8-77EC-3E99-5AE66AFD07E9}"/>
              </a:ext>
            </a:extLst>
          </p:cNvPr>
          <p:cNvSpPr txBox="1"/>
          <p:nvPr/>
        </p:nvSpPr>
        <p:spPr>
          <a:xfrm>
            <a:off x="1359028" y="2204864"/>
            <a:ext cx="9473940" cy="1323439"/>
          </a:xfrm>
          <a:prstGeom prst="rect">
            <a:avLst/>
          </a:prstGeom>
          <a:noFill/>
        </p:spPr>
        <p:txBody>
          <a:bodyPr wrap="none" rtlCol="0">
            <a:spAutoFit/>
          </a:bodyPr>
          <a:lstStyle/>
          <a:p>
            <a:r>
              <a:rPr lang="en-GB" sz="2000" dirty="0"/>
              <a:t>Cybersecurity investments reduce financial losses, prevent operational disruption,</a:t>
            </a:r>
          </a:p>
          <a:p>
            <a:r>
              <a:rPr lang="en-GB" sz="2000" dirty="0"/>
              <a:t> and protect VTAM’s brand. A modern security framework enhances resilience, supports </a:t>
            </a:r>
          </a:p>
          <a:p>
            <a:r>
              <a:rPr lang="en-GB" sz="2000" dirty="0"/>
              <a:t>regulatory compliance and strengthens client trust. Treating cybersecurity as a strategic </a:t>
            </a:r>
          </a:p>
          <a:p>
            <a:r>
              <a:rPr lang="en-GB" sz="2000" dirty="0"/>
              <a:t>asset ensures long‑term stability and competitive advantage. [4]</a:t>
            </a:r>
          </a:p>
        </p:txBody>
      </p:sp>
      <p:sp>
        <p:nvSpPr>
          <p:cNvPr id="4" name="TextBox 3">
            <a:extLst>
              <a:ext uri="{FF2B5EF4-FFF2-40B4-BE49-F238E27FC236}">
                <a16:creationId xmlns:a16="http://schemas.microsoft.com/office/drawing/2014/main" id="{E1788F43-028C-883B-99A1-6D0E157CBEB5}"/>
              </a:ext>
            </a:extLst>
          </p:cNvPr>
          <p:cNvSpPr txBox="1"/>
          <p:nvPr/>
        </p:nvSpPr>
        <p:spPr>
          <a:xfrm>
            <a:off x="2250714" y="548680"/>
            <a:ext cx="7690567" cy="646331"/>
          </a:xfrm>
          <a:prstGeom prst="rect">
            <a:avLst/>
          </a:prstGeom>
          <a:noFill/>
        </p:spPr>
        <p:txBody>
          <a:bodyPr wrap="none" rtlCol="0">
            <a:spAutoFit/>
          </a:bodyPr>
          <a:lstStyle/>
          <a:p>
            <a:r>
              <a:rPr lang="en-GB" sz="3600"/>
              <a:t>Cybersecurity as a Strategic Investment</a:t>
            </a:r>
            <a:endParaRPr lang="en-GB" sz="3600" dirty="0"/>
          </a:p>
        </p:txBody>
      </p:sp>
    </p:spTree>
    <p:extLst>
      <p:ext uri="{BB962C8B-B14F-4D97-AF65-F5344CB8AC3E}">
        <p14:creationId xmlns:p14="http://schemas.microsoft.com/office/powerpoint/2010/main" val="3431390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FCA5D-2B5D-8CD0-E5BE-830AE7BB12D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398D663-6B32-743D-4686-5BCA1A58BF22}"/>
              </a:ext>
            </a:extLst>
          </p:cNvPr>
          <p:cNvSpPr txBox="1"/>
          <p:nvPr/>
        </p:nvSpPr>
        <p:spPr>
          <a:xfrm>
            <a:off x="1703512" y="1772816"/>
            <a:ext cx="8354338" cy="3970318"/>
          </a:xfrm>
          <a:prstGeom prst="rect">
            <a:avLst/>
          </a:prstGeom>
          <a:noFill/>
        </p:spPr>
        <p:txBody>
          <a:bodyPr wrap="none" rtlCol="0">
            <a:spAutoFit/>
          </a:bodyPr>
          <a:lstStyle/>
          <a:p>
            <a:r>
              <a:rPr lang="en-GB" dirty="0"/>
              <a:t>[1] NIST, Cybersecurity Framework (CSF) 1.1, 2018. </a:t>
            </a:r>
          </a:p>
          <a:p>
            <a:r>
              <a:rPr lang="en-GB" dirty="0"/>
              <a:t>       Available: </a:t>
            </a:r>
            <a:r>
              <a:rPr lang="en-GB" dirty="0">
                <a:hlinkClick r:id="rId2"/>
              </a:rPr>
              <a:t>https://www.nist.gov/cyberframework </a:t>
            </a:r>
            <a:endParaRPr lang="en-GB" dirty="0"/>
          </a:p>
          <a:p>
            <a:r>
              <a:rPr lang="en-GB" dirty="0"/>
              <a:t>[2] CISA, Known Exploited Vulnerabilities (KEV) Catalog, 2024. </a:t>
            </a:r>
          </a:p>
          <a:p>
            <a:r>
              <a:rPr lang="en-GB" dirty="0"/>
              <a:t>       Available: </a:t>
            </a:r>
            <a:r>
              <a:rPr lang="en-GB" dirty="0">
                <a:hlinkClick r:id="rId3"/>
              </a:rPr>
              <a:t>https://www.cisa.gov/known-exploited-vulnerabilities </a:t>
            </a:r>
            <a:endParaRPr lang="en-GB" dirty="0"/>
          </a:p>
          <a:p>
            <a:r>
              <a:rPr lang="en-GB" dirty="0"/>
              <a:t>[3] ENISA, ENISA Threat Landscape Report, 2024. </a:t>
            </a:r>
          </a:p>
          <a:p>
            <a:r>
              <a:rPr lang="en-GB" dirty="0"/>
              <a:t>       Available: </a:t>
            </a:r>
            <a:r>
              <a:rPr lang="en-GB" dirty="0">
                <a:hlinkClick r:id="rId4"/>
              </a:rPr>
              <a:t>https://www.enisa.europa.eu/publications </a:t>
            </a:r>
            <a:endParaRPr lang="en-GB" dirty="0"/>
          </a:p>
          <a:p>
            <a:r>
              <a:rPr lang="en-GB" dirty="0"/>
              <a:t>[4] NIST, Digital Identity Guidelines (SP 800‑63‑3), 2023. </a:t>
            </a:r>
          </a:p>
          <a:p>
            <a:r>
              <a:rPr lang="en-GB" dirty="0"/>
              <a:t>       Available: </a:t>
            </a:r>
            <a:r>
              <a:rPr lang="en-GB" dirty="0">
                <a:hlinkClick r:id="rId5"/>
              </a:rPr>
              <a:t>https://pages.nist.gov/800-63-3</a:t>
            </a:r>
            <a:endParaRPr lang="en-GB" dirty="0"/>
          </a:p>
          <a:p>
            <a:r>
              <a:rPr lang="en-GB" dirty="0"/>
              <a:t>[5] Microsoft, Zero Trust Adoption Framework, 2023. </a:t>
            </a:r>
          </a:p>
          <a:p>
            <a:r>
              <a:rPr lang="en-GB" dirty="0"/>
              <a:t>       Available: </a:t>
            </a:r>
            <a:r>
              <a:rPr lang="en-GB" dirty="0">
                <a:hlinkClick r:id="rId6"/>
              </a:rPr>
              <a:t>https://learn.microsoft.com/security/zero-trust</a:t>
            </a:r>
            <a:endParaRPr lang="en-GB" dirty="0"/>
          </a:p>
          <a:p>
            <a:r>
              <a:rPr lang="en-GB" dirty="0"/>
              <a:t>[6] IBM Security, SIEM &amp; SOAR Integration Overview, 2024. </a:t>
            </a:r>
          </a:p>
          <a:p>
            <a:r>
              <a:rPr lang="en-GB" dirty="0"/>
              <a:t>       Available: </a:t>
            </a:r>
            <a:r>
              <a:rPr lang="en-GB" dirty="0">
                <a:hlinkClick r:id="rId7"/>
              </a:rPr>
              <a:t>https://www.ibm.com/topics/siem</a:t>
            </a:r>
            <a:r>
              <a:rPr lang="en-GB" dirty="0"/>
              <a:t> and </a:t>
            </a:r>
            <a:r>
              <a:rPr lang="en-GB" dirty="0">
                <a:hlinkClick r:id="rId8"/>
              </a:rPr>
              <a:t>https://www.ibm.com/topics/soar</a:t>
            </a:r>
            <a:endParaRPr lang="en-GB" dirty="0"/>
          </a:p>
          <a:p>
            <a:r>
              <a:rPr lang="en-GB" dirty="0"/>
              <a:t>[7] Wattlecorp Cybersecurity Labs, Security Awareness Training, 2024. </a:t>
            </a:r>
          </a:p>
          <a:p>
            <a:r>
              <a:rPr lang="en-GB" dirty="0"/>
              <a:t>       Available: </a:t>
            </a:r>
            <a:r>
              <a:rPr lang="en-GB" dirty="0">
                <a:hlinkClick r:id="rId9"/>
              </a:rPr>
              <a:t>https://www.wattlecorp.com/security-awareness-training</a:t>
            </a:r>
            <a:endParaRPr lang="en-GB" dirty="0"/>
          </a:p>
        </p:txBody>
      </p:sp>
      <p:sp>
        <p:nvSpPr>
          <p:cNvPr id="4" name="TextBox 3">
            <a:extLst>
              <a:ext uri="{FF2B5EF4-FFF2-40B4-BE49-F238E27FC236}">
                <a16:creationId xmlns:a16="http://schemas.microsoft.com/office/drawing/2014/main" id="{725583B7-D011-00A3-3F9B-FD642A275A8D}"/>
              </a:ext>
            </a:extLst>
          </p:cNvPr>
          <p:cNvSpPr txBox="1"/>
          <p:nvPr/>
        </p:nvSpPr>
        <p:spPr>
          <a:xfrm>
            <a:off x="1703512" y="548680"/>
            <a:ext cx="3269421" cy="646331"/>
          </a:xfrm>
          <a:prstGeom prst="rect">
            <a:avLst/>
          </a:prstGeom>
          <a:noFill/>
        </p:spPr>
        <p:txBody>
          <a:bodyPr wrap="none" rtlCol="0">
            <a:spAutoFit/>
          </a:bodyPr>
          <a:lstStyle/>
          <a:p>
            <a:r>
              <a:rPr lang="en-GB" sz="3600"/>
              <a:t>IEEE References</a:t>
            </a:r>
            <a:endParaRPr lang="en-GB" sz="3600" dirty="0"/>
          </a:p>
        </p:txBody>
      </p:sp>
    </p:spTree>
    <p:extLst>
      <p:ext uri="{BB962C8B-B14F-4D97-AF65-F5344CB8AC3E}">
        <p14:creationId xmlns:p14="http://schemas.microsoft.com/office/powerpoint/2010/main" val="4192468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B563F-7B58-1A3E-4F49-3B48CA91245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944AF70-5C54-6D1F-43A5-98052AE077C1}"/>
              </a:ext>
            </a:extLst>
          </p:cNvPr>
          <p:cNvSpPr txBox="1"/>
          <p:nvPr/>
        </p:nvSpPr>
        <p:spPr>
          <a:xfrm>
            <a:off x="1775520" y="2875002"/>
            <a:ext cx="4606839" cy="1107996"/>
          </a:xfrm>
          <a:prstGeom prst="rect">
            <a:avLst/>
          </a:prstGeom>
          <a:noFill/>
        </p:spPr>
        <p:txBody>
          <a:bodyPr wrap="none" rtlCol="0">
            <a:spAutoFit/>
          </a:bodyPr>
          <a:lstStyle/>
          <a:p>
            <a:r>
              <a:rPr lang="en-GB" sz="6600" dirty="0"/>
              <a:t>THANK YOU</a:t>
            </a:r>
          </a:p>
        </p:txBody>
      </p:sp>
    </p:spTree>
    <p:extLst>
      <p:ext uri="{BB962C8B-B14F-4D97-AF65-F5344CB8AC3E}">
        <p14:creationId xmlns:p14="http://schemas.microsoft.com/office/powerpoint/2010/main" val="29562962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A42C18-4C38-43BB-8CE3-C963EDA9CBB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CC3B381C-6232-408C-B65A-8475398E4C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E0AE46-2EED-447A-8B24-DFD65B70D448}">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TM03457496[[fn=Parallax]]</Template>
  <TotalTime>0</TotalTime>
  <Words>914</Words>
  <Application>Microsoft Office PowerPoint</Application>
  <PresentationFormat>Widescreen</PresentationFormat>
  <Paragraphs>81</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Corbel</vt:lpstr>
      <vt:lpstr>Poppins</vt:lpstr>
      <vt:lpstr>Parallax</vt:lpstr>
      <vt:lpstr>Business‑Focused Cybersecurity Strategy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Ammar Hagi (2502815)</dc:creator>
  <cp:lastModifiedBy>Ammar Hagi (2502815)</cp:lastModifiedBy>
  <cp:revision>2</cp:revision>
  <dcterms:created xsi:type="dcterms:W3CDTF">2026-05-14T00:42:07Z</dcterms:created>
  <dcterms:modified xsi:type="dcterms:W3CDTF">2026-05-14T03:12:41Z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