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A74E78-95BA-3F8A-6256-2B28FBB2D851}" v="730" dt="2026-06-22T07:27:02.827"/>
    <p1510:client id="{3097FF79-DE5A-D35D-B181-AFD19E3EE936}" v="1077" dt="2026-06-22T02:34:00.201"/>
    <p1510:client id="{C48E1260-841D-9E13-91B6-7662C5308D65}" v="1388" dt="2026-06-22T04:28:21.179"/>
  </p1510:revLst>
</p1510:revInfo>
</file>

<file path=ppt/tableStyles.xml><?xml version="1.0" encoding="utf-8"?>
<a:tblStyleLst xmlns:a="http://schemas.openxmlformats.org/drawingml/2006/main" def="{5C22544A-7EE6-4342-B048-85BDC9FD1C3A}">
  <a:tblStyle styleId="{5C22544A-7EE6-4342-B048-85BDC9FD1C3A}" styleName="Stil mediu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5" autoAdjust="0"/>
    <p:restoredTop sz="94660"/>
  </p:normalViewPr>
  <p:slideViewPr>
    <p:cSldViewPr snapToGrid="0">
      <p:cViewPr varScale="1">
        <p:scale>
          <a:sx n="86" d="100"/>
          <a:sy n="86" d="100"/>
        </p:scale>
        <p:origin x="66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6/22/2026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02766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6/22/2026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709544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6/22/2026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368378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6/22/2026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768083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6/22/2026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241359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6/22/2026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05960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6/22/2026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67183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6/22/2026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04860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6/22/2026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889387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6/22/2026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463277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6/22/2026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17482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6/22/2026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8544574"/>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39" r:id="rId6"/>
    <p:sldLayoutId id="2147483735" r:id="rId7"/>
    <p:sldLayoutId id="2147483736" r:id="rId8"/>
    <p:sldLayoutId id="2147483737" r:id="rId9"/>
    <p:sldLayoutId id="2147483738" r:id="rId10"/>
    <p:sldLayoutId id="2147483740"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 Id="rId5" Type="http://schemas.openxmlformats.org/officeDocument/2006/relationships/image" Target="../media/image11.jpeg"/><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s://www.mypos.com/" TargetMode="External"/><Relationship Id="rId3" Type="http://schemas.openxmlformats.org/officeDocument/2006/relationships/hyperlink" Target="https://arxiv.org/abs/2205.12026" TargetMode="External"/><Relationship Id="rId7" Type="http://schemas.openxmlformats.org/officeDocument/2006/relationships/hyperlink" Target="https://www.money.co.uk/" TargetMode="External"/><Relationship Id="rId2" Type="http://schemas.openxmlformats.org/officeDocument/2006/relationships/hyperlink" Target="https://www.bcu.ac.uk/business/blog/the-advantage-and-disadvantages-of-being-a-sole-trader" TargetMode="External"/><Relationship Id="rId1" Type="http://schemas.openxmlformats.org/officeDocument/2006/relationships/slideLayout" Target="../slideLayouts/slideLayout7.xml"/><Relationship Id="rId6" Type="http://schemas.openxmlformats.org/officeDocument/2006/relationships/hyperlink" Target="https://arxiv.org/abs/1512.01174" TargetMode="External"/><Relationship Id="rId11" Type="http://schemas.openxmlformats.org/officeDocument/2006/relationships/hyperlink" Target="https://arxiv.org/abs/2209.02367" TargetMode="External"/><Relationship Id="rId5" Type="http://schemas.openxmlformats.org/officeDocument/2006/relationships/hyperlink" Target="https://www.howdeninsurance.co.uk/" TargetMode="External"/><Relationship Id="rId10" Type="http://schemas.openxmlformats.org/officeDocument/2006/relationships/hyperlink" Target="https://www.theguardian.com/" TargetMode="External"/><Relationship Id="rId4" Type="http://schemas.openxmlformats.org/officeDocument/2006/relationships/hyperlink" Target="https://www.gov.uk/" TargetMode="External"/><Relationship Id="rId9" Type="http://schemas.openxmlformats.org/officeDocument/2006/relationships/hyperlink" Target="https://sproutsocial.com/insights/social-media-statistic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A5D67320-FCFD-4931-AAF7-C6C85332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p:cNvSpPr>
            <a:spLocks noGrp="1"/>
          </p:cNvSpPr>
          <p:nvPr>
            <p:ph type="ctrTitle"/>
          </p:nvPr>
        </p:nvSpPr>
        <p:spPr>
          <a:xfrm>
            <a:off x="168663" y="748230"/>
            <a:ext cx="4663618" cy="846346"/>
          </a:xfrm>
        </p:spPr>
        <p:txBody>
          <a:bodyPr anchor="t">
            <a:normAutofit/>
          </a:bodyPr>
          <a:lstStyle/>
          <a:p>
            <a:r>
              <a:rPr lang="ro-RO" sz="4000"/>
              <a:t>A dIFFERENT bREED</a:t>
            </a:r>
          </a:p>
        </p:txBody>
      </p:sp>
      <p:sp>
        <p:nvSpPr>
          <p:cNvPr id="3" name="Subtitlu 2"/>
          <p:cNvSpPr>
            <a:spLocks noGrp="1"/>
          </p:cNvSpPr>
          <p:nvPr>
            <p:ph type="subTitle" idx="1"/>
          </p:nvPr>
        </p:nvSpPr>
        <p:spPr>
          <a:xfrm>
            <a:off x="34979" y="1717238"/>
            <a:ext cx="4924488" cy="2361023"/>
          </a:xfrm>
        </p:spPr>
        <p:txBody>
          <a:bodyPr anchor="b">
            <a:normAutofit/>
          </a:bodyPr>
          <a:lstStyle/>
          <a:p>
            <a:r>
              <a:rPr lang="ro-RO" sz="1800" b="1">
                <a:ea typeface="+mn-lt"/>
                <a:cs typeface="+mn-lt"/>
              </a:rPr>
              <a:t>"I Want To Be A Name, Not A Number"</a:t>
            </a:r>
            <a:endParaRPr lang="ro-RO"/>
          </a:p>
          <a:p>
            <a:r>
              <a:rPr lang="ro-RO" sz="1800">
                <a:ea typeface="+mn-lt"/>
                <a:cs typeface="+mn-lt"/>
              </a:rPr>
              <a:t>Investor Pitch Presentation</a:t>
            </a:r>
            <a:endParaRPr lang="ro-RO"/>
          </a:p>
          <a:p>
            <a:r>
              <a:rPr lang="ro-RO" sz="1800">
                <a:ea typeface="+mn-lt"/>
                <a:cs typeface="+mn-lt"/>
              </a:rPr>
              <a:t>Presented by: Al Homsi Mohamad Omar Rouhi</a:t>
            </a:r>
            <a:endParaRPr lang="ro-RO"/>
          </a:p>
          <a:p>
            <a:endParaRPr lang="ro-RO" sz="1800" dirty="0"/>
          </a:p>
        </p:txBody>
      </p:sp>
      <p:cxnSp>
        <p:nvCxnSpPr>
          <p:cNvPr id="21" name="Straight Connector 2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Imagine 3" descr="O imagine care conține text, poster, desen animat, ilustrație&#10;&#10;Conținutul generat de inteligența artificială poate fi incorect.">
            <a:extLst>
              <a:ext uri="{FF2B5EF4-FFF2-40B4-BE49-F238E27FC236}">
                <a16:creationId xmlns:a16="http://schemas.microsoft.com/office/drawing/2014/main" id="{AE70B008-B5EF-B796-9504-E8BFAFE9F9AA}"/>
              </a:ext>
            </a:extLst>
          </p:cNvPr>
          <p:cNvPicPr>
            <a:picLocks noChangeAspect="1"/>
          </p:cNvPicPr>
          <p:nvPr/>
        </p:nvPicPr>
        <p:blipFill>
          <a:blip r:embed="rId2"/>
          <a:srcRect r="2" b="6260"/>
          <a:stretch>
            <a:fillRect/>
          </a:stretch>
        </p:blipFill>
        <p:spPr>
          <a:xfrm>
            <a:off x="4876158" y="10"/>
            <a:ext cx="7315841" cy="6857990"/>
          </a:xfrm>
          <a:prstGeom prst="rect">
            <a:avLst/>
          </a:prstGeom>
        </p:spPr>
      </p:pic>
    </p:spTree>
    <p:extLst>
      <p:ext uri="{BB962C8B-B14F-4D97-AF65-F5344CB8AC3E}">
        <p14:creationId xmlns:p14="http://schemas.microsoft.com/office/powerpoint/2010/main" val="249979118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CasetăText 3">
            <a:extLst>
              <a:ext uri="{FF2B5EF4-FFF2-40B4-BE49-F238E27FC236}">
                <a16:creationId xmlns:a16="http://schemas.microsoft.com/office/drawing/2014/main" id="{9D01FCDB-0182-6C0B-3C1A-3D65DDD97F02}"/>
              </a:ext>
            </a:extLst>
          </p:cNvPr>
          <p:cNvSpPr txBox="1"/>
          <p:nvPr/>
        </p:nvSpPr>
        <p:spPr>
          <a:xfrm>
            <a:off x="1090569" y="1335248"/>
            <a:ext cx="1001365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ro-RO" sz="2400" b="1" i="1">
                <a:ea typeface="+mn-lt"/>
                <a:cs typeface="+mn-lt"/>
              </a:rPr>
              <a:t>The Story Behind A Different Breed</a:t>
            </a:r>
            <a:endParaRPr lang="ro-RO" sz="2400" b="1" i="1"/>
          </a:p>
        </p:txBody>
      </p:sp>
      <p:sp>
        <p:nvSpPr>
          <p:cNvPr id="5" name="CasetăText 4">
            <a:extLst>
              <a:ext uri="{FF2B5EF4-FFF2-40B4-BE49-F238E27FC236}">
                <a16:creationId xmlns:a16="http://schemas.microsoft.com/office/drawing/2014/main" id="{5A280CED-41C8-BEDC-A5F8-36781564A820}"/>
              </a:ext>
            </a:extLst>
          </p:cNvPr>
          <p:cNvSpPr txBox="1"/>
          <p:nvPr/>
        </p:nvSpPr>
        <p:spPr>
          <a:xfrm>
            <a:off x="1090568" y="1901504"/>
            <a:ext cx="635046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ro-RO" b="1" i="1">
                <a:ea typeface="+mn-lt"/>
                <a:cs typeface="+mn-lt"/>
              </a:rPr>
              <a:t>The brand has a passion for music and fashion </a:t>
            </a:r>
            <a:endParaRPr lang="ro-RO" b="1" i="1"/>
          </a:p>
          <a:p>
            <a:pPr marL="285750" indent="-285750">
              <a:buFont typeface="Arial"/>
              <a:buChar char="•"/>
            </a:pPr>
            <a:r>
              <a:rPr lang="ro-RO" b="1" i="1">
                <a:ea typeface="+mn-lt"/>
                <a:cs typeface="+mn-lt"/>
              </a:rPr>
              <a:t>The brand's desire is to inspire individuality </a:t>
            </a:r>
            <a:endParaRPr lang="ro-RO" b="1" i="1"/>
          </a:p>
          <a:p>
            <a:pPr marL="285750" indent="-285750">
              <a:buFont typeface="Arial"/>
              <a:buChar char="•"/>
            </a:pPr>
            <a:r>
              <a:rPr lang="ro-RO" b="1" i="1">
                <a:ea typeface="+mn-lt"/>
                <a:cs typeface="+mn-lt"/>
              </a:rPr>
              <a:t>The brand has been built from personal experiences </a:t>
            </a:r>
            <a:endParaRPr lang="ro-RO" b="1" i="1"/>
          </a:p>
          <a:p>
            <a:pPr marL="285750" indent="-285750">
              <a:buFont typeface="Arial"/>
              <a:buChar char="•"/>
            </a:pPr>
            <a:r>
              <a:rPr lang="ro-RO" b="1" i="1">
                <a:ea typeface="+mn-lt"/>
                <a:cs typeface="+mn-lt"/>
              </a:rPr>
              <a:t>The brand has a big vision to create a global brand</a:t>
            </a:r>
            <a:endParaRPr lang="ro-RO" b="1" i="1"/>
          </a:p>
        </p:txBody>
      </p:sp>
      <p:sp>
        <p:nvSpPr>
          <p:cNvPr id="6" name="CasetăText 5">
            <a:extLst>
              <a:ext uri="{FF2B5EF4-FFF2-40B4-BE49-F238E27FC236}">
                <a16:creationId xmlns:a16="http://schemas.microsoft.com/office/drawing/2014/main" id="{07597281-FB78-6FF0-9375-C98892497A6F}"/>
              </a:ext>
            </a:extLst>
          </p:cNvPr>
          <p:cNvSpPr txBox="1"/>
          <p:nvPr/>
        </p:nvSpPr>
        <p:spPr>
          <a:xfrm>
            <a:off x="1076587" y="3432495"/>
            <a:ext cx="1004861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ro-RO" sz="2400" b="1" i="1"/>
              <a:t>The Brand Meaning</a:t>
            </a:r>
          </a:p>
        </p:txBody>
      </p:sp>
      <p:sp>
        <p:nvSpPr>
          <p:cNvPr id="7" name="CasetăText 6">
            <a:extLst>
              <a:ext uri="{FF2B5EF4-FFF2-40B4-BE49-F238E27FC236}">
                <a16:creationId xmlns:a16="http://schemas.microsoft.com/office/drawing/2014/main" id="{578E51DF-FDF9-F74C-7468-BE3FAAA6552B}"/>
              </a:ext>
            </a:extLst>
          </p:cNvPr>
          <p:cNvSpPr txBox="1"/>
          <p:nvPr/>
        </p:nvSpPr>
        <p:spPr>
          <a:xfrm>
            <a:off x="1090569" y="3956807"/>
            <a:ext cx="72872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b="1" i="1">
                <a:ea typeface="+mn-lt"/>
                <a:cs typeface="+mn-lt"/>
              </a:rPr>
              <a:t>A Different Breed represents people who refuse to follow the crowd.</a:t>
            </a:r>
            <a:endParaRPr lang="ro-RO" b="1" i="1" dirty="0"/>
          </a:p>
        </p:txBody>
      </p:sp>
      <p:sp>
        <p:nvSpPr>
          <p:cNvPr id="9" name="CasetăText 8">
            <a:extLst>
              <a:ext uri="{FF2B5EF4-FFF2-40B4-BE49-F238E27FC236}">
                <a16:creationId xmlns:a16="http://schemas.microsoft.com/office/drawing/2014/main" id="{75E48A24-BF08-B1AC-DE3F-A1B5B42E863A}"/>
              </a:ext>
            </a:extLst>
          </p:cNvPr>
          <p:cNvSpPr txBox="1"/>
          <p:nvPr/>
        </p:nvSpPr>
        <p:spPr>
          <a:xfrm>
            <a:off x="9144000" y="4327320"/>
            <a:ext cx="19602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a:ea typeface="+mn-lt"/>
                <a:cs typeface="+mn-lt"/>
              </a:rPr>
              <a:t>(Zam et al., 2022)</a:t>
            </a:r>
            <a:endParaRPr lang="ro-RO"/>
          </a:p>
        </p:txBody>
      </p:sp>
    </p:spTree>
    <p:extLst>
      <p:ext uri="{BB962C8B-B14F-4D97-AF65-F5344CB8AC3E}">
        <p14:creationId xmlns:p14="http://schemas.microsoft.com/office/powerpoint/2010/main" val="295894424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1"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5" grpId="0"/>
      <p:bldP spid="6" grpId="0"/>
      <p:bldP spid="7" grpId="0"/>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C9441C-F48E-592E-C314-16481254E75A}"/>
            </a:ext>
          </a:extLst>
        </p:cNvPr>
        <p:cNvGrpSpPr/>
        <p:nvPr/>
      </p:nvGrpSpPr>
      <p:grpSpPr>
        <a:xfrm>
          <a:off x="0" y="0"/>
          <a:ext cx="0" cy="0"/>
          <a:chOff x="0" y="0"/>
          <a:chExt cx="0" cy="0"/>
        </a:xfrm>
      </p:grpSpPr>
      <p:sp>
        <p:nvSpPr>
          <p:cNvPr id="4" name="CasetăText 3">
            <a:extLst>
              <a:ext uri="{FF2B5EF4-FFF2-40B4-BE49-F238E27FC236}">
                <a16:creationId xmlns:a16="http://schemas.microsoft.com/office/drawing/2014/main" id="{4DB7B418-AAC9-8B00-BA61-17420F4F44D3}"/>
              </a:ext>
            </a:extLst>
          </p:cNvPr>
          <p:cNvSpPr txBox="1"/>
          <p:nvPr/>
        </p:nvSpPr>
        <p:spPr>
          <a:xfrm>
            <a:off x="1090569" y="901817"/>
            <a:ext cx="1001365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ro-RO" sz="2400" b="1" i="1" u="sng">
                <a:ea typeface="+mn-lt"/>
                <a:cs typeface="+mn-lt"/>
              </a:rPr>
              <a:t>Business Proposition!</a:t>
            </a:r>
            <a:endParaRPr lang="ro-RO" sz="2400" b="1"/>
          </a:p>
        </p:txBody>
      </p:sp>
      <p:sp>
        <p:nvSpPr>
          <p:cNvPr id="5" name="CasetăText 4">
            <a:extLst>
              <a:ext uri="{FF2B5EF4-FFF2-40B4-BE49-F238E27FC236}">
                <a16:creationId xmlns:a16="http://schemas.microsoft.com/office/drawing/2014/main" id="{4A6995C3-425B-FF51-3271-805FE5EEA90A}"/>
              </a:ext>
            </a:extLst>
          </p:cNvPr>
          <p:cNvSpPr txBox="1"/>
          <p:nvPr/>
        </p:nvSpPr>
        <p:spPr>
          <a:xfrm>
            <a:off x="1090569" y="1712751"/>
            <a:ext cx="3155657"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ro-RO" b="1" i="1">
                <a:ea typeface="+mn-lt"/>
                <a:cs typeface="+mn-lt"/>
              </a:rPr>
              <a:t>Premium Streetwear Products!</a:t>
            </a:r>
            <a:endParaRPr lang="ro-RO" b="1" i="1" dirty="0">
              <a:ea typeface="+mn-lt"/>
              <a:cs typeface="+mn-lt"/>
            </a:endParaRPr>
          </a:p>
          <a:p>
            <a:pPr>
              <a:buFont typeface="Arial"/>
              <a:buChar char="•"/>
            </a:pPr>
            <a:endParaRPr lang="ro-RO" dirty="0">
              <a:ea typeface="+mn-lt"/>
              <a:cs typeface="+mn-lt"/>
            </a:endParaRPr>
          </a:p>
          <a:p>
            <a:pPr>
              <a:buFont typeface="Arial"/>
              <a:buChar char="•"/>
            </a:pPr>
            <a:r>
              <a:rPr lang="ro-RO" b="1" i="1">
                <a:ea typeface="+mn-lt"/>
                <a:cs typeface="+mn-lt"/>
              </a:rPr>
              <a:t> Hoodies</a:t>
            </a:r>
            <a:endParaRPr lang="ro-RO" b="1" i="1" dirty="0"/>
          </a:p>
          <a:p>
            <a:pPr>
              <a:buFont typeface="Arial"/>
              <a:buChar char="•"/>
            </a:pPr>
            <a:r>
              <a:rPr lang="ro-RO" b="1" i="1">
                <a:ea typeface="+mn-lt"/>
                <a:cs typeface="+mn-lt"/>
              </a:rPr>
              <a:t> T-Shirts</a:t>
            </a:r>
            <a:endParaRPr lang="ro-RO" b="1" i="1" dirty="0"/>
          </a:p>
          <a:p>
            <a:pPr>
              <a:buFont typeface="Arial"/>
              <a:buChar char="•"/>
            </a:pPr>
            <a:r>
              <a:rPr lang="ro-RO" b="1" i="1">
                <a:ea typeface="+mn-lt"/>
                <a:cs typeface="+mn-lt"/>
              </a:rPr>
              <a:t> Tracksuits</a:t>
            </a:r>
            <a:endParaRPr lang="ro-RO" b="1" i="1" dirty="0"/>
          </a:p>
          <a:p>
            <a:pPr>
              <a:buFont typeface="Arial"/>
              <a:buChar char="•"/>
            </a:pPr>
            <a:r>
              <a:rPr lang="ro-RO" b="1" i="1">
                <a:ea typeface="+mn-lt"/>
                <a:cs typeface="+mn-lt"/>
              </a:rPr>
              <a:t> Jackets</a:t>
            </a:r>
            <a:endParaRPr lang="ro-RO" b="1" i="1" dirty="0"/>
          </a:p>
          <a:p>
            <a:pPr>
              <a:buFont typeface="Arial"/>
              <a:buChar char="•"/>
            </a:pPr>
            <a:r>
              <a:rPr lang="ro-RO" b="1" i="1"/>
              <a:t> Sneakers</a:t>
            </a:r>
            <a:endParaRPr lang="ro-RO" b="1" i="1" dirty="0"/>
          </a:p>
          <a:p>
            <a:pPr>
              <a:buFont typeface="Arial"/>
              <a:buChar char="•"/>
            </a:pPr>
            <a:r>
              <a:rPr lang="ro-RO" b="1" i="1"/>
              <a:t> Jewllery</a:t>
            </a:r>
            <a:endParaRPr lang="ro-RO" b="1" i="1" dirty="0"/>
          </a:p>
          <a:p>
            <a:pPr>
              <a:buFont typeface="Arial"/>
              <a:buChar char="•"/>
            </a:pPr>
            <a:r>
              <a:rPr lang="ro-RO" b="1" i="1"/>
              <a:t> Accesories</a:t>
            </a:r>
            <a:endParaRPr lang="ro-RO" b="1" i="1" dirty="0"/>
          </a:p>
          <a:p>
            <a:pPr marL="285750" indent="-285750">
              <a:buFont typeface="Arial"/>
              <a:buChar char="•"/>
            </a:pPr>
            <a:endParaRPr lang="ro-RO" b="1" i="1" dirty="0"/>
          </a:p>
          <a:p>
            <a:endParaRPr lang="ro-RO" dirty="0"/>
          </a:p>
        </p:txBody>
      </p:sp>
      <p:sp>
        <p:nvSpPr>
          <p:cNvPr id="2" name="CasetăText 1">
            <a:extLst>
              <a:ext uri="{FF2B5EF4-FFF2-40B4-BE49-F238E27FC236}">
                <a16:creationId xmlns:a16="http://schemas.microsoft.com/office/drawing/2014/main" id="{2A69190A-822A-F8BC-267C-E27CA2D15415}"/>
              </a:ext>
            </a:extLst>
          </p:cNvPr>
          <p:cNvSpPr txBox="1"/>
          <p:nvPr/>
        </p:nvSpPr>
        <p:spPr>
          <a:xfrm>
            <a:off x="1090569" y="1335247"/>
            <a:ext cx="10013658" cy="376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ro-RO" b="1" i="1">
                <a:ea typeface="+mn-lt"/>
                <a:cs typeface="+mn-lt"/>
              </a:rPr>
              <a:t>What We Have To Offer!</a:t>
            </a:r>
            <a:endParaRPr lang="ro-RO" b="1"/>
          </a:p>
        </p:txBody>
      </p:sp>
      <p:sp>
        <p:nvSpPr>
          <p:cNvPr id="3" name="CasetăText 2">
            <a:extLst>
              <a:ext uri="{FF2B5EF4-FFF2-40B4-BE49-F238E27FC236}">
                <a16:creationId xmlns:a16="http://schemas.microsoft.com/office/drawing/2014/main" id="{90439803-D933-6F3E-FC35-AA73EDB92047}"/>
              </a:ext>
            </a:extLst>
          </p:cNvPr>
          <p:cNvSpPr txBox="1"/>
          <p:nvPr/>
        </p:nvSpPr>
        <p:spPr>
          <a:xfrm>
            <a:off x="8844252" y="1712751"/>
            <a:ext cx="315565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b="1" i="1">
                <a:ea typeface="+mn-lt"/>
                <a:cs typeface="+mn-lt"/>
              </a:rPr>
              <a:t>Future Expansion!</a:t>
            </a:r>
            <a:endParaRPr lang="ro-RO" b="1" i="1" dirty="0">
              <a:ea typeface="+mn-lt"/>
              <a:cs typeface="+mn-lt"/>
            </a:endParaRPr>
          </a:p>
          <a:p>
            <a:pPr algn="ctr">
              <a:buFont typeface="Arial"/>
              <a:buChar char="•"/>
            </a:pPr>
            <a:endParaRPr lang="ro-RO" b="1" i="1" dirty="0">
              <a:ea typeface="+mn-lt"/>
              <a:cs typeface="+mn-lt"/>
            </a:endParaRPr>
          </a:p>
          <a:p>
            <a:pPr>
              <a:buFont typeface="Arial"/>
              <a:buChar char="•"/>
            </a:pPr>
            <a:r>
              <a:rPr lang="ro-RO" b="1" i="1">
                <a:ea typeface="+mn-lt"/>
                <a:cs typeface="+mn-lt"/>
              </a:rPr>
              <a:t>Music Label </a:t>
            </a:r>
            <a:endParaRPr lang="ro-RO" b="1" i="1" dirty="0"/>
          </a:p>
          <a:p>
            <a:pPr>
              <a:buFont typeface="Arial"/>
              <a:buChar char="•"/>
            </a:pPr>
            <a:r>
              <a:rPr lang="ro-RO" b="1" i="1">
                <a:ea typeface="+mn-lt"/>
                <a:cs typeface="+mn-lt"/>
              </a:rPr>
              <a:t>Artist Development </a:t>
            </a:r>
            <a:endParaRPr lang="ro-RO" b="1" i="1" dirty="0">
              <a:ea typeface="+mn-lt"/>
              <a:cs typeface="+mn-lt"/>
            </a:endParaRPr>
          </a:p>
          <a:p>
            <a:pPr>
              <a:buFont typeface="Arial"/>
              <a:buChar char="•"/>
            </a:pPr>
            <a:r>
              <a:rPr lang="ro-RO" b="1" i="1">
                <a:ea typeface="+mn-lt"/>
                <a:cs typeface="+mn-lt"/>
              </a:rPr>
              <a:t>Creative Mentorship </a:t>
            </a:r>
            <a:endParaRPr lang="ro-RO" b="1" i="1" dirty="0">
              <a:ea typeface="+mn-lt"/>
              <a:cs typeface="+mn-lt"/>
            </a:endParaRPr>
          </a:p>
          <a:p>
            <a:pPr algn="ctr">
              <a:buFont typeface="Arial"/>
              <a:buChar char="•"/>
            </a:pPr>
            <a:endParaRPr lang="ro-RO" b="1" i="1" dirty="0"/>
          </a:p>
          <a:p>
            <a:pPr marL="285750" indent="-285750">
              <a:buFont typeface="Arial"/>
              <a:buChar char="•"/>
            </a:pPr>
            <a:endParaRPr lang="ro-RO" b="1" i="1" dirty="0"/>
          </a:p>
          <a:p>
            <a:endParaRPr lang="ro-RO" dirty="0"/>
          </a:p>
        </p:txBody>
      </p:sp>
      <p:sp>
        <p:nvSpPr>
          <p:cNvPr id="10" name="CasetăText 9">
            <a:extLst>
              <a:ext uri="{FF2B5EF4-FFF2-40B4-BE49-F238E27FC236}">
                <a16:creationId xmlns:a16="http://schemas.microsoft.com/office/drawing/2014/main" id="{1A208934-435B-4001-E764-0261F05E7F97}"/>
              </a:ext>
            </a:extLst>
          </p:cNvPr>
          <p:cNvSpPr txBox="1"/>
          <p:nvPr/>
        </p:nvSpPr>
        <p:spPr>
          <a:xfrm>
            <a:off x="1090568" y="4578990"/>
            <a:ext cx="1001365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b="1" i="1">
                <a:ea typeface="+mn-lt"/>
                <a:cs typeface="+mn-lt"/>
              </a:rPr>
              <a:t>A Different Breed will initially operate as an online streetwear retailer selling premium urban </a:t>
            </a:r>
            <a:r>
              <a:rPr lang="ro-RO" b="1" i="1" dirty="0">
                <a:ea typeface="+mn-lt"/>
                <a:cs typeface="+mn-lt"/>
              </a:rPr>
              <a:t>clothing and accessories. Operating online allows the business to reach customers worldwide while keeping costs low. Research suggests that online fashion retailing continues to grow, creating </a:t>
            </a:r>
            <a:r>
              <a:rPr lang="ro-RO" b="1" i="1">
                <a:ea typeface="+mn-lt"/>
                <a:cs typeface="+mn-lt"/>
              </a:rPr>
              <a:t>opportunities for independent brands to compete with established companies.</a:t>
            </a:r>
            <a:endParaRPr lang="ro-RO" b="1"/>
          </a:p>
          <a:p>
            <a:pPr algn="ctr"/>
            <a:endParaRPr lang="ro-RO" dirty="0"/>
          </a:p>
        </p:txBody>
      </p:sp>
      <p:sp>
        <p:nvSpPr>
          <p:cNvPr id="11" name="CasetăText 10">
            <a:extLst>
              <a:ext uri="{FF2B5EF4-FFF2-40B4-BE49-F238E27FC236}">
                <a16:creationId xmlns:a16="http://schemas.microsoft.com/office/drawing/2014/main" id="{0C489752-66FD-6574-2E6B-C7E6D401EBA4}"/>
              </a:ext>
            </a:extLst>
          </p:cNvPr>
          <p:cNvSpPr txBox="1"/>
          <p:nvPr/>
        </p:nvSpPr>
        <p:spPr>
          <a:xfrm>
            <a:off x="8361027" y="5690532"/>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b="1" i="1"/>
              <a:t>(The Guardian, 2024)</a:t>
            </a:r>
          </a:p>
        </p:txBody>
      </p:sp>
      <p:pic>
        <p:nvPicPr>
          <p:cNvPr id="8" name="Imagine 7" descr="O imagine care conține îmbrăcăminte, capotă, mânecă, hanorac&#10;&#10;Conținutul generat de inteligența artificială poate fi incorect.">
            <a:extLst>
              <a:ext uri="{FF2B5EF4-FFF2-40B4-BE49-F238E27FC236}">
                <a16:creationId xmlns:a16="http://schemas.microsoft.com/office/drawing/2014/main" id="{9EFCB4F6-352C-1714-C416-8BCFBBCA5975}"/>
              </a:ext>
            </a:extLst>
          </p:cNvPr>
          <p:cNvPicPr>
            <a:picLocks noChangeAspect="1"/>
          </p:cNvPicPr>
          <p:nvPr/>
        </p:nvPicPr>
        <p:blipFill>
          <a:blip r:embed="rId2"/>
          <a:stretch>
            <a:fillRect/>
          </a:stretch>
        </p:blipFill>
        <p:spPr>
          <a:xfrm>
            <a:off x="2667000" y="2259263"/>
            <a:ext cx="2052053" cy="2052053"/>
          </a:xfrm>
          <a:prstGeom prst="rect">
            <a:avLst/>
          </a:prstGeom>
          <a:ln>
            <a:noFill/>
          </a:ln>
          <a:effectLst>
            <a:softEdge rad="112500"/>
          </a:effectLst>
        </p:spPr>
      </p:pic>
      <p:pic>
        <p:nvPicPr>
          <p:cNvPr id="9" name="Imagine 8" descr="O imagine care conține îmbrăcăminte, mânecă, bluză, persoană&#10;&#10;Conținutul generat de inteligența artificială poate fi incorect.">
            <a:extLst>
              <a:ext uri="{FF2B5EF4-FFF2-40B4-BE49-F238E27FC236}">
                <a16:creationId xmlns:a16="http://schemas.microsoft.com/office/drawing/2014/main" id="{497970C3-8BE8-A37F-EA77-9823F3E5B33C}"/>
              </a:ext>
            </a:extLst>
          </p:cNvPr>
          <p:cNvPicPr>
            <a:picLocks noChangeAspect="1"/>
          </p:cNvPicPr>
          <p:nvPr/>
        </p:nvPicPr>
        <p:blipFill>
          <a:blip r:embed="rId3"/>
          <a:stretch>
            <a:fillRect/>
          </a:stretch>
        </p:blipFill>
        <p:spPr>
          <a:xfrm>
            <a:off x="6764421" y="2225841"/>
            <a:ext cx="2078790" cy="2085475"/>
          </a:xfrm>
          <a:prstGeom prst="rect">
            <a:avLst/>
          </a:prstGeom>
          <a:ln>
            <a:noFill/>
          </a:ln>
          <a:effectLst>
            <a:softEdge rad="112500"/>
          </a:effectLst>
        </p:spPr>
      </p:pic>
      <p:pic>
        <p:nvPicPr>
          <p:cNvPr id="12" name="Imagine 11" descr="O imagine care conține îmbrăcăminte, mânecă, haine de exterior, Hanorac cu glugă&#10;&#10;Conținutul generat de inteligența artificială poate fi incorect.">
            <a:extLst>
              <a:ext uri="{FF2B5EF4-FFF2-40B4-BE49-F238E27FC236}">
                <a16:creationId xmlns:a16="http://schemas.microsoft.com/office/drawing/2014/main" id="{2B575EAB-8483-66B7-0491-6C568B1D063E}"/>
              </a:ext>
            </a:extLst>
          </p:cNvPr>
          <p:cNvPicPr>
            <a:picLocks noChangeAspect="1"/>
          </p:cNvPicPr>
          <p:nvPr/>
        </p:nvPicPr>
        <p:blipFill>
          <a:blip r:embed="rId4"/>
          <a:stretch>
            <a:fillRect/>
          </a:stretch>
        </p:blipFill>
        <p:spPr>
          <a:xfrm>
            <a:off x="4692316" y="2225842"/>
            <a:ext cx="2072107" cy="2045370"/>
          </a:xfrm>
          <a:prstGeom prst="rect">
            <a:avLst/>
          </a:prstGeom>
          <a:ln>
            <a:noFill/>
          </a:ln>
          <a:effectLst>
            <a:softEdge rad="112500"/>
          </a:effectLst>
        </p:spPr>
      </p:pic>
    </p:spTree>
    <p:extLst>
      <p:ext uri="{BB962C8B-B14F-4D97-AF65-F5344CB8AC3E}">
        <p14:creationId xmlns:p14="http://schemas.microsoft.com/office/powerpoint/2010/main" val="168140896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anim calcmode="lin" valueType="num">
                                      <p:cBhvr>
                                        <p:cTn id="27" dur="500" fill="hold"/>
                                        <p:tgtEl>
                                          <p:spTgt spid="8"/>
                                        </p:tgtEl>
                                        <p:attrNameLst>
                                          <p:attrName>ppt_w</p:attrName>
                                        </p:attrNameLst>
                                      </p:cBhvr>
                                      <p:tavLst>
                                        <p:tav tm="0">
                                          <p:val>
                                            <p:fltVal val="0"/>
                                          </p:val>
                                        </p:tav>
                                        <p:tav tm="100000">
                                          <p:val>
                                            <p:strVal val="#ppt_w"/>
                                          </p:val>
                                        </p:tav>
                                      </p:tavLst>
                                    </p:anim>
                                    <p:anim calcmode="lin" valueType="num">
                                      <p:cBhvr>
                                        <p:cTn id="28" dur="500" fill="hold"/>
                                        <p:tgtEl>
                                          <p:spTgt spid="8"/>
                                        </p:tgtEl>
                                        <p:attrNameLst>
                                          <p:attrName>ppt_h</p:attrName>
                                        </p:attrNameLst>
                                      </p:cBhvr>
                                      <p:tavLst>
                                        <p:tav tm="0">
                                          <p:val>
                                            <p:fltVal val="0"/>
                                          </p:val>
                                        </p:tav>
                                        <p:tav tm="100000">
                                          <p:val>
                                            <p:strVal val="#ppt_h"/>
                                          </p:val>
                                        </p:tav>
                                      </p:tavLst>
                                    </p:anim>
                                    <p:animEffect transition="in" filter="fade">
                                      <p:cBhvr>
                                        <p:cTn id="29" dur="500"/>
                                        <p:tgtEl>
                                          <p:spTgt spid="8"/>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nodeType="clickEffect">
                                  <p:stCondLst>
                                    <p:cond delay="0"/>
                                  </p:stCondLst>
                                  <p:childTnLst>
                                    <p:set>
                                      <p:cBhvr>
                                        <p:cTn id="33" dur="1" fill="hold">
                                          <p:stCondLst>
                                            <p:cond delay="0"/>
                                          </p:stCondLst>
                                        </p:cTn>
                                        <p:tgtEl>
                                          <p:spTgt spid="9"/>
                                        </p:tgtEl>
                                        <p:attrNameLst>
                                          <p:attrName>style.visibility</p:attrName>
                                        </p:attrNameLst>
                                      </p:cBhvr>
                                      <p:to>
                                        <p:strVal val="visible"/>
                                      </p:to>
                                    </p:set>
                                    <p:anim calcmode="lin" valueType="num">
                                      <p:cBhvr>
                                        <p:cTn id="34" dur="500" fill="hold"/>
                                        <p:tgtEl>
                                          <p:spTgt spid="9"/>
                                        </p:tgtEl>
                                        <p:attrNameLst>
                                          <p:attrName>ppt_w</p:attrName>
                                        </p:attrNameLst>
                                      </p:cBhvr>
                                      <p:tavLst>
                                        <p:tav tm="0">
                                          <p:val>
                                            <p:fltVal val="0"/>
                                          </p:val>
                                        </p:tav>
                                        <p:tav tm="100000">
                                          <p:val>
                                            <p:strVal val="#ppt_w"/>
                                          </p:val>
                                        </p:tav>
                                      </p:tavLst>
                                    </p:anim>
                                    <p:anim calcmode="lin" valueType="num">
                                      <p:cBhvr>
                                        <p:cTn id="35" dur="500" fill="hold"/>
                                        <p:tgtEl>
                                          <p:spTgt spid="9"/>
                                        </p:tgtEl>
                                        <p:attrNameLst>
                                          <p:attrName>ppt_h</p:attrName>
                                        </p:attrNameLst>
                                      </p:cBhvr>
                                      <p:tavLst>
                                        <p:tav tm="0">
                                          <p:val>
                                            <p:fltVal val="0"/>
                                          </p:val>
                                        </p:tav>
                                        <p:tav tm="100000">
                                          <p:val>
                                            <p:strVal val="#ppt_h"/>
                                          </p:val>
                                        </p:tav>
                                      </p:tavLst>
                                    </p:anim>
                                    <p:animEffect transition="in" filter="fade">
                                      <p:cBhvr>
                                        <p:cTn id="36" dur="500"/>
                                        <p:tgtEl>
                                          <p:spTgt spid="9"/>
                                        </p:tgtEl>
                                      </p:cBhvr>
                                    </p:animEffect>
                                  </p:childTnLst>
                                </p:cTn>
                              </p:par>
                            </p:childTnLst>
                          </p:cTn>
                        </p:par>
                      </p:childTnLst>
                    </p:cTn>
                  </p:par>
                  <p:par>
                    <p:cTn id="37" fill="hold">
                      <p:stCondLst>
                        <p:cond delay="indefinite"/>
                      </p:stCondLst>
                      <p:childTnLst>
                        <p:par>
                          <p:cTn id="38" fill="hold">
                            <p:stCondLst>
                              <p:cond delay="0"/>
                            </p:stCondLst>
                            <p:childTnLst>
                              <p:par>
                                <p:cTn id="39" presetID="53" presetClass="entr" presetSubtype="16" fill="hold" nodeType="clickEffect">
                                  <p:stCondLst>
                                    <p:cond delay="0"/>
                                  </p:stCondLst>
                                  <p:childTnLst>
                                    <p:set>
                                      <p:cBhvr>
                                        <p:cTn id="40" dur="1" fill="hold">
                                          <p:stCondLst>
                                            <p:cond delay="0"/>
                                          </p:stCondLst>
                                        </p:cTn>
                                        <p:tgtEl>
                                          <p:spTgt spid="12"/>
                                        </p:tgtEl>
                                        <p:attrNameLst>
                                          <p:attrName>style.visibility</p:attrName>
                                        </p:attrNameLst>
                                      </p:cBhvr>
                                      <p:to>
                                        <p:strVal val="visible"/>
                                      </p:to>
                                    </p:set>
                                    <p:anim calcmode="lin" valueType="num">
                                      <p:cBhvr>
                                        <p:cTn id="41" dur="500" fill="hold"/>
                                        <p:tgtEl>
                                          <p:spTgt spid="12"/>
                                        </p:tgtEl>
                                        <p:attrNameLst>
                                          <p:attrName>ppt_w</p:attrName>
                                        </p:attrNameLst>
                                      </p:cBhvr>
                                      <p:tavLst>
                                        <p:tav tm="0">
                                          <p:val>
                                            <p:fltVal val="0"/>
                                          </p:val>
                                        </p:tav>
                                        <p:tav tm="100000">
                                          <p:val>
                                            <p:strVal val="#ppt_w"/>
                                          </p:val>
                                        </p:tav>
                                      </p:tavLst>
                                    </p:anim>
                                    <p:anim calcmode="lin" valueType="num">
                                      <p:cBhvr>
                                        <p:cTn id="42" dur="500" fill="hold"/>
                                        <p:tgtEl>
                                          <p:spTgt spid="12"/>
                                        </p:tgtEl>
                                        <p:attrNameLst>
                                          <p:attrName>ppt_h</p:attrName>
                                        </p:attrNameLst>
                                      </p:cBhvr>
                                      <p:tavLst>
                                        <p:tav tm="0">
                                          <p:val>
                                            <p:fltVal val="0"/>
                                          </p:val>
                                        </p:tav>
                                        <p:tav tm="100000">
                                          <p:val>
                                            <p:strVal val="#ppt_h"/>
                                          </p:val>
                                        </p:tav>
                                      </p:tavLst>
                                    </p:anim>
                                    <p:animEffect transition="in" filter="fade">
                                      <p:cBhvr>
                                        <p:cTn id="43" dur="500"/>
                                        <p:tgtEl>
                                          <p:spTgt spid="12"/>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10"/>
                                        </p:tgtEl>
                                        <p:attrNameLst>
                                          <p:attrName>style.visibility</p:attrName>
                                        </p:attrNameLst>
                                      </p:cBhvr>
                                      <p:to>
                                        <p:strVal val="visible"/>
                                      </p:to>
                                    </p:set>
                                    <p:animEffect transition="in" filter="fade">
                                      <p:cBhvr>
                                        <p:cTn id="48" dur="500"/>
                                        <p:tgtEl>
                                          <p:spTgt spid="10"/>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11"/>
                                        </p:tgtEl>
                                        <p:attrNameLst>
                                          <p:attrName>style.visibility</p:attrName>
                                        </p:attrNameLst>
                                      </p:cBhvr>
                                      <p:to>
                                        <p:strVal val="visible"/>
                                      </p:to>
                                    </p:set>
                                    <p:animEffect transition="in" filter="fade">
                                      <p:cBhvr>
                                        <p:cTn id="5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2" grpId="0"/>
      <p:bldP spid="3" grpId="0"/>
      <p:bldP spid="10" grpId="0"/>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669BB11-59A4-EE4F-71CA-38393534910B}"/>
            </a:ext>
          </a:extLst>
        </p:cNvPr>
        <p:cNvGrpSpPr/>
        <p:nvPr/>
      </p:nvGrpSpPr>
      <p:grpSpPr>
        <a:xfrm>
          <a:off x="0" y="0"/>
          <a:ext cx="0" cy="0"/>
          <a:chOff x="0" y="0"/>
          <a:chExt cx="0" cy="0"/>
        </a:xfrm>
      </p:grpSpPr>
      <p:sp>
        <p:nvSpPr>
          <p:cNvPr id="4" name="CasetăText 3">
            <a:extLst>
              <a:ext uri="{FF2B5EF4-FFF2-40B4-BE49-F238E27FC236}">
                <a16:creationId xmlns:a16="http://schemas.microsoft.com/office/drawing/2014/main" id="{E41D77EF-4076-2F47-0D2E-393451128679}"/>
              </a:ext>
            </a:extLst>
          </p:cNvPr>
          <p:cNvSpPr txBox="1"/>
          <p:nvPr/>
        </p:nvSpPr>
        <p:spPr>
          <a:xfrm>
            <a:off x="1170780" y="787143"/>
            <a:ext cx="1001365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ro-RO" sz="2400" b="1" i="1" u="sng">
                <a:ea typeface="+mn-lt"/>
                <a:cs typeface="+mn-lt"/>
              </a:rPr>
              <a:t>Mission Statement</a:t>
            </a:r>
            <a:endParaRPr lang="ro-RO" sz="2400"/>
          </a:p>
        </p:txBody>
      </p:sp>
      <p:sp>
        <p:nvSpPr>
          <p:cNvPr id="5" name="CasetăText 4">
            <a:extLst>
              <a:ext uri="{FF2B5EF4-FFF2-40B4-BE49-F238E27FC236}">
                <a16:creationId xmlns:a16="http://schemas.microsoft.com/office/drawing/2014/main" id="{72D785FE-47E1-FA30-5970-39AEDA77E773}"/>
              </a:ext>
            </a:extLst>
          </p:cNvPr>
          <p:cNvSpPr txBox="1"/>
          <p:nvPr/>
        </p:nvSpPr>
        <p:spPr>
          <a:xfrm>
            <a:off x="676147" y="1159557"/>
            <a:ext cx="108422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b="1" i="1">
                <a:ea typeface="+mn-lt"/>
                <a:cs typeface="+mn-lt"/>
              </a:rPr>
              <a:t>The brand's mission is to empower individuals to express their identity through fashion, creativity and music.</a:t>
            </a:r>
            <a:endParaRPr lang="ro-RO" b="1"/>
          </a:p>
        </p:txBody>
      </p:sp>
      <p:sp>
        <p:nvSpPr>
          <p:cNvPr id="6" name="CasetăText 5">
            <a:extLst>
              <a:ext uri="{FF2B5EF4-FFF2-40B4-BE49-F238E27FC236}">
                <a16:creationId xmlns:a16="http://schemas.microsoft.com/office/drawing/2014/main" id="{F80EE12A-914F-3BDA-1825-72DF4985853F}"/>
              </a:ext>
            </a:extLst>
          </p:cNvPr>
          <p:cNvSpPr txBox="1"/>
          <p:nvPr/>
        </p:nvSpPr>
        <p:spPr>
          <a:xfrm>
            <a:off x="1170166" y="1527495"/>
            <a:ext cx="100486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ro-RO" b="1" i="1" u="sng"/>
              <a:t>The Business's Aim</a:t>
            </a:r>
            <a:endParaRPr lang="ro-RO" b="1" i="1" u="sng" dirty="0"/>
          </a:p>
        </p:txBody>
      </p:sp>
      <p:sp>
        <p:nvSpPr>
          <p:cNvPr id="7" name="CasetăText 6">
            <a:extLst>
              <a:ext uri="{FF2B5EF4-FFF2-40B4-BE49-F238E27FC236}">
                <a16:creationId xmlns:a16="http://schemas.microsoft.com/office/drawing/2014/main" id="{CABDECCB-B7BB-AA8F-36AD-55655CAF93E1}"/>
              </a:ext>
            </a:extLst>
          </p:cNvPr>
          <p:cNvSpPr txBox="1"/>
          <p:nvPr/>
        </p:nvSpPr>
        <p:spPr>
          <a:xfrm>
            <a:off x="676148" y="1898070"/>
            <a:ext cx="10696182" cy="6530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b="1" i="1">
                <a:ea typeface="+mn-lt"/>
                <a:cs typeface="+mn-lt"/>
              </a:rPr>
              <a:t>The brand's aim is to build a globally recognised fashion and </a:t>
            </a:r>
            <a:r>
              <a:rPr lang="ro-RO" b="1" i="1" dirty="0">
                <a:ea typeface="+mn-lt"/>
                <a:cs typeface="+mn-lt"/>
              </a:rPr>
              <a:t>entertainment brand.</a:t>
            </a:r>
            <a:endParaRPr lang="ro-RO" b="1" i="1" dirty="0"/>
          </a:p>
          <a:p>
            <a:endParaRPr lang="ro-RO" dirty="0"/>
          </a:p>
        </p:txBody>
      </p:sp>
      <p:sp>
        <p:nvSpPr>
          <p:cNvPr id="2" name="CasetăText 1">
            <a:extLst>
              <a:ext uri="{FF2B5EF4-FFF2-40B4-BE49-F238E27FC236}">
                <a16:creationId xmlns:a16="http://schemas.microsoft.com/office/drawing/2014/main" id="{4FE7D268-16FD-0969-18F9-EF6AF5C82C4E}"/>
              </a:ext>
            </a:extLst>
          </p:cNvPr>
          <p:cNvSpPr txBox="1"/>
          <p:nvPr/>
        </p:nvSpPr>
        <p:spPr>
          <a:xfrm>
            <a:off x="1076587" y="2456600"/>
            <a:ext cx="1004861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ro-RO" sz="2400" b="1" i="1" u="sng">
                <a:ea typeface="+mn-lt"/>
                <a:cs typeface="+mn-lt"/>
              </a:rPr>
              <a:t>Unique Selling Proposition (USP)</a:t>
            </a:r>
            <a:endParaRPr lang="ro-RO" sz="2400" u="sng"/>
          </a:p>
        </p:txBody>
      </p:sp>
      <p:sp>
        <p:nvSpPr>
          <p:cNvPr id="3" name="CasetăText 2">
            <a:extLst>
              <a:ext uri="{FF2B5EF4-FFF2-40B4-BE49-F238E27FC236}">
                <a16:creationId xmlns:a16="http://schemas.microsoft.com/office/drawing/2014/main" id="{A23D5324-D430-85AE-1A85-EFA0A990FEA8}"/>
              </a:ext>
            </a:extLst>
          </p:cNvPr>
          <p:cNvSpPr txBox="1"/>
          <p:nvPr/>
        </p:nvSpPr>
        <p:spPr>
          <a:xfrm>
            <a:off x="729620" y="2827175"/>
            <a:ext cx="1073628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ro-RO" b="1" i="1">
                <a:ea typeface="+mn-lt"/>
                <a:cs typeface="+mn-lt"/>
              </a:rPr>
              <a:t>Fashion and music combined into one brand experience. </a:t>
            </a:r>
            <a:endParaRPr lang="ro-RO" b="1" i="1"/>
          </a:p>
          <a:p>
            <a:pPr marL="285750" indent="-285750">
              <a:buFont typeface="Arial"/>
              <a:buChar char="•"/>
            </a:pPr>
            <a:r>
              <a:rPr lang="ro-RO" b="1" i="1">
                <a:ea typeface="+mn-lt"/>
                <a:cs typeface="+mn-lt"/>
              </a:rPr>
              <a:t>Every collection from within is linked to authentic personal stories. </a:t>
            </a:r>
            <a:endParaRPr lang="ro-RO" b="1" i="1"/>
          </a:p>
          <a:p>
            <a:pPr marL="285750" indent="-285750">
              <a:buFont typeface="Arial"/>
              <a:buChar char="•"/>
            </a:pPr>
            <a:r>
              <a:rPr lang="ro-RO" b="1" i="1">
                <a:ea typeface="+mn-lt"/>
                <a:cs typeface="+mn-lt"/>
              </a:rPr>
              <a:t>Creates a stronger emotional connection with customers. </a:t>
            </a:r>
            <a:endParaRPr lang="ro-RO" b="1" i="1"/>
          </a:p>
          <a:p>
            <a:pPr marL="285750" indent="-285750">
              <a:buFont typeface="Arial"/>
              <a:buChar char="•"/>
            </a:pPr>
            <a:r>
              <a:rPr lang="ro-RO" b="1" i="1">
                <a:ea typeface="+mn-lt"/>
                <a:cs typeface="+mn-lt"/>
              </a:rPr>
              <a:t>Encourages individuality and self-expression. </a:t>
            </a:r>
            <a:endParaRPr lang="ro-RO" b="1" i="1"/>
          </a:p>
        </p:txBody>
      </p:sp>
      <p:sp>
        <p:nvSpPr>
          <p:cNvPr id="8" name="CasetăText 7">
            <a:extLst>
              <a:ext uri="{FF2B5EF4-FFF2-40B4-BE49-F238E27FC236}">
                <a16:creationId xmlns:a16="http://schemas.microsoft.com/office/drawing/2014/main" id="{FEC2132A-A0AE-B6D0-4369-B46FA5B1AE69}"/>
              </a:ext>
            </a:extLst>
          </p:cNvPr>
          <p:cNvSpPr txBox="1"/>
          <p:nvPr/>
        </p:nvSpPr>
        <p:spPr>
          <a:xfrm>
            <a:off x="823199" y="4284333"/>
            <a:ext cx="1073628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b="1" i="1">
                <a:ea typeface="+mn-lt"/>
                <a:cs typeface="+mn-lt"/>
              </a:rPr>
              <a:t>My USP is that "A Different Breed" combines fashion and music storytelling into one big brand experience. Research suggests that consumers increasingly connect with brands that communicate authentic stories and values, while a strong brand identity helps businesses stand out in competitive markets</a:t>
            </a:r>
            <a:endParaRPr lang="ro-RO" b="1"/>
          </a:p>
        </p:txBody>
      </p:sp>
      <p:sp>
        <p:nvSpPr>
          <p:cNvPr id="10" name="CasetăText 9">
            <a:extLst>
              <a:ext uri="{FF2B5EF4-FFF2-40B4-BE49-F238E27FC236}">
                <a16:creationId xmlns:a16="http://schemas.microsoft.com/office/drawing/2014/main" id="{AE582C87-7147-04BC-F60D-7CBEF5B2E660}"/>
              </a:ext>
            </a:extLst>
          </p:cNvPr>
          <p:cNvSpPr txBox="1"/>
          <p:nvPr/>
        </p:nvSpPr>
        <p:spPr>
          <a:xfrm>
            <a:off x="7036695" y="5541026"/>
            <a:ext cx="4521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a:ea typeface="+mn-lt"/>
                <a:cs typeface="+mn-lt"/>
              </a:rPr>
              <a:t>(</a:t>
            </a:r>
            <a:r>
              <a:rPr lang="ro-RO" b="1" i="1">
                <a:ea typeface="+mn-lt"/>
                <a:cs typeface="+mn-lt"/>
              </a:rPr>
              <a:t>Zam et al., 2022; Manikonda et al., 2015)."</a:t>
            </a:r>
            <a:endParaRPr lang="ro-RO" b="1" i="1"/>
          </a:p>
        </p:txBody>
      </p:sp>
    </p:spTree>
    <p:extLst>
      <p:ext uri="{BB962C8B-B14F-4D97-AF65-F5344CB8AC3E}">
        <p14:creationId xmlns:p14="http://schemas.microsoft.com/office/powerpoint/2010/main" val="251885308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7"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900" decel="100000" fill="hold"/>
                                        <p:tgtEl>
                                          <p:spTgt spid="5"/>
                                        </p:tgtEl>
                                        <p:attrNameLst>
                                          <p:attrName>ppt_y</p:attrName>
                                        </p:attrNameLst>
                                      </p:cBhvr>
                                      <p:tavLst>
                                        <p:tav tm="0">
                                          <p:val>
                                            <p:strVal val="#ppt_y+1"/>
                                          </p:val>
                                        </p:tav>
                                        <p:tav tm="100000">
                                          <p:val>
                                            <p:strVal val="#ppt_y-.03"/>
                                          </p:val>
                                        </p:tav>
                                      </p:tavLst>
                                    </p:anim>
                                    <p:anim calcmode="lin" valueType="num">
                                      <p:cBhvr>
                                        <p:cTn id="15"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37"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900" decel="100000" fill="hold"/>
                                        <p:tgtEl>
                                          <p:spTgt spid="7"/>
                                        </p:tgtEl>
                                        <p:attrNameLst>
                                          <p:attrName>ppt_y</p:attrName>
                                        </p:attrNameLst>
                                      </p:cBhvr>
                                      <p:tavLst>
                                        <p:tav tm="0">
                                          <p:val>
                                            <p:strVal val="#ppt_y+1"/>
                                          </p:val>
                                        </p:tav>
                                        <p:tav tm="100000">
                                          <p:val>
                                            <p:strVal val="#ppt_y-.03"/>
                                          </p:val>
                                        </p:tav>
                                      </p:tavLst>
                                    </p:anim>
                                    <p:anim calcmode="lin" valueType="num">
                                      <p:cBhvr>
                                        <p:cTn id="28" dur="100" accel="100000" fill="hold">
                                          <p:stCondLst>
                                            <p:cond delay="900"/>
                                          </p:stCondLst>
                                        </p:cTn>
                                        <p:tgtEl>
                                          <p:spTgt spid="7"/>
                                        </p:tgtEl>
                                        <p:attrNameLst>
                                          <p:attrName>ppt_y</p:attrName>
                                        </p:attrNameLst>
                                      </p:cBhvr>
                                      <p:tavLst>
                                        <p:tav tm="0">
                                          <p:val>
                                            <p:strVal val="#ppt_y-.03"/>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
                                        </p:tgtEl>
                                        <p:attrNameLst>
                                          <p:attrName>style.visibility</p:attrName>
                                        </p:attrNameLst>
                                      </p:cBhvr>
                                      <p:to>
                                        <p:strVal val="visible"/>
                                      </p:to>
                                    </p:set>
                                    <p:animEffect transition="in" filter="fade">
                                      <p:cBhvr>
                                        <p:cTn id="33" dur="500"/>
                                        <p:tgtEl>
                                          <p:spTgt spid="2"/>
                                        </p:tgtEl>
                                      </p:cBhvr>
                                    </p:animEffect>
                                  </p:childTnLst>
                                </p:cTn>
                              </p:par>
                            </p:childTnLst>
                          </p:cTn>
                        </p:par>
                      </p:childTnLst>
                    </p:cTn>
                  </p:par>
                  <p:par>
                    <p:cTn id="34" fill="hold">
                      <p:stCondLst>
                        <p:cond delay="indefinite"/>
                      </p:stCondLst>
                      <p:childTnLst>
                        <p:par>
                          <p:cTn id="35" fill="hold">
                            <p:stCondLst>
                              <p:cond delay="0"/>
                            </p:stCondLst>
                            <p:childTnLst>
                              <p:par>
                                <p:cTn id="36" presetID="37" presetClass="entr" presetSubtype="0" fill="hold" grpId="0" nodeType="clickEffect">
                                  <p:stCondLst>
                                    <p:cond delay="0"/>
                                  </p:stCondLst>
                                  <p:childTnLst>
                                    <p:set>
                                      <p:cBhvr>
                                        <p:cTn id="37" dur="1" fill="hold">
                                          <p:stCondLst>
                                            <p:cond delay="0"/>
                                          </p:stCondLst>
                                        </p:cTn>
                                        <p:tgtEl>
                                          <p:spTgt spid="3"/>
                                        </p:tgtEl>
                                        <p:attrNameLst>
                                          <p:attrName>style.visibility</p:attrName>
                                        </p:attrNameLst>
                                      </p:cBhvr>
                                      <p:to>
                                        <p:strVal val="visible"/>
                                      </p:to>
                                    </p:set>
                                    <p:animEffect transition="in" filter="fade">
                                      <p:cBhvr>
                                        <p:cTn id="38" dur="1000"/>
                                        <p:tgtEl>
                                          <p:spTgt spid="3"/>
                                        </p:tgtEl>
                                      </p:cBhvr>
                                    </p:animEffect>
                                    <p:anim calcmode="lin" valueType="num">
                                      <p:cBhvr>
                                        <p:cTn id="39" dur="1000" fill="hold"/>
                                        <p:tgtEl>
                                          <p:spTgt spid="3"/>
                                        </p:tgtEl>
                                        <p:attrNameLst>
                                          <p:attrName>ppt_x</p:attrName>
                                        </p:attrNameLst>
                                      </p:cBhvr>
                                      <p:tavLst>
                                        <p:tav tm="0">
                                          <p:val>
                                            <p:strVal val="#ppt_x"/>
                                          </p:val>
                                        </p:tav>
                                        <p:tav tm="100000">
                                          <p:val>
                                            <p:strVal val="#ppt_x"/>
                                          </p:val>
                                        </p:tav>
                                      </p:tavLst>
                                    </p:anim>
                                    <p:anim calcmode="lin" valueType="num">
                                      <p:cBhvr>
                                        <p:cTn id="40" dur="900" decel="100000" fill="hold"/>
                                        <p:tgtEl>
                                          <p:spTgt spid="3"/>
                                        </p:tgtEl>
                                        <p:attrNameLst>
                                          <p:attrName>ppt_y</p:attrName>
                                        </p:attrNameLst>
                                      </p:cBhvr>
                                      <p:tavLst>
                                        <p:tav tm="0">
                                          <p:val>
                                            <p:strVal val="#ppt_y+1"/>
                                          </p:val>
                                        </p:tav>
                                        <p:tav tm="100000">
                                          <p:val>
                                            <p:strVal val="#ppt_y-.03"/>
                                          </p:val>
                                        </p:tav>
                                      </p:tavLst>
                                    </p:anim>
                                    <p:anim calcmode="lin" valueType="num">
                                      <p:cBhvr>
                                        <p:cTn id="41"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8"/>
                                        </p:tgtEl>
                                        <p:attrNameLst>
                                          <p:attrName>style.visibility</p:attrName>
                                        </p:attrNameLst>
                                      </p:cBhvr>
                                      <p:to>
                                        <p:strVal val="visible"/>
                                      </p:to>
                                    </p:set>
                                    <p:animEffect transition="in" filter="fade">
                                      <p:cBhvr>
                                        <p:cTn id="46" dur="500"/>
                                        <p:tgtEl>
                                          <p:spTgt spid="8"/>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10"/>
                                        </p:tgtEl>
                                        <p:attrNameLst>
                                          <p:attrName>style.visibility</p:attrName>
                                        </p:attrNameLst>
                                      </p:cBhvr>
                                      <p:to>
                                        <p:strVal val="visible"/>
                                      </p:to>
                                    </p:set>
                                    <p:animEffect transition="in" filter="fade">
                                      <p:cBhvr>
                                        <p:cTn id="5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2" grpId="0"/>
      <p:bldP spid="3" grpId="0"/>
      <p:bldP spid="8" grpId="0"/>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9C35BE8-D6DF-D44B-7F86-6A25ABAC6D11}"/>
            </a:ext>
          </a:extLst>
        </p:cNvPr>
        <p:cNvGrpSpPr/>
        <p:nvPr/>
      </p:nvGrpSpPr>
      <p:grpSpPr>
        <a:xfrm>
          <a:off x="0" y="0"/>
          <a:ext cx="0" cy="0"/>
          <a:chOff x="0" y="0"/>
          <a:chExt cx="0" cy="0"/>
        </a:xfrm>
      </p:grpSpPr>
      <p:sp>
        <p:nvSpPr>
          <p:cNvPr id="4" name="CasetăText 3">
            <a:extLst>
              <a:ext uri="{FF2B5EF4-FFF2-40B4-BE49-F238E27FC236}">
                <a16:creationId xmlns:a16="http://schemas.microsoft.com/office/drawing/2014/main" id="{80E46A31-340A-1533-ABD7-36458A5E2265}"/>
              </a:ext>
            </a:extLst>
          </p:cNvPr>
          <p:cNvSpPr txBox="1"/>
          <p:nvPr/>
        </p:nvSpPr>
        <p:spPr>
          <a:xfrm>
            <a:off x="1170780" y="787143"/>
            <a:ext cx="1001365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ro-RO" sz="2400" b="1" i="1" u="sng">
                <a:ea typeface="+mn-lt"/>
                <a:cs typeface="+mn-lt"/>
              </a:rPr>
              <a:t>Business Model!</a:t>
            </a:r>
            <a:endParaRPr lang="ro-RO" sz="2400" b="1"/>
          </a:p>
        </p:txBody>
      </p:sp>
      <p:sp>
        <p:nvSpPr>
          <p:cNvPr id="3" name="CasetăText 2">
            <a:extLst>
              <a:ext uri="{FF2B5EF4-FFF2-40B4-BE49-F238E27FC236}">
                <a16:creationId xmlns:a16="http://schemas.microsoft.com/office/drawing/2014/main" id="{4760DCC2-BD56-44D5-1581-7F0D5A53B615}"/>
              </a:ext>
            </a:extLst>
          </p:cNvPr>
          <p:cNvSpPr txBox="1"/>
          <p:nvPr/>
        </p:nvSpPr>
        <p:spPr>
          <a:xfrm>
            <a:off x="716252" y="1283122"/>
            <a:ext cx="1076302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b="1" i="1">
                <a:ea typeface="+mn-lt"/>
                <a:cs typeface="+mn-lt"/>
              </a:rPr>
              <a:t>At first, the business will be operated solely by the founder. </a:t>
            </a:r>
            <a:endParaRPr lang="ro-RO" b="1" i="1"/>
          </a:p>
          <a:p>
            <a:endParaRPr lang="ro-RO" b="1" i="1" dirty="0">
              <a:ea typeface="+mn-lt"/>
              <a:cs typeface="+mn-lt"/>
            </a:endParaRPr>
          </a:p>
          <a:p>
            <a:r>
              <a:rPr lang="ro-RO" b="1" i="1">
                <a:ea typeface="+mn-lt"/>
                <a:cs typeface="+mn-lt"/>
              </a:rPr>
              <a:t>Sole trader businesses remain one of the most popular business structure in the UK due to their simplicity and low start-up costs</a:t>
            </a:r>
            <a:endParaRPr lang="ro-RO" b="1" i="1"/>
          </a:p>
        </p:txBody>
      </p:sp>
      <p:sp>
        <p:nvSpPr>
          <p:cNvPr id="8" name="CasetăText 7">
            <a:extLst>
              <a:ext uri="{FF2B5EF4-FFF2-40B4-BE49-F238E27FC236}">
                <a16:creationId xmlns:a16="http://schemas.microsoft.com/office/drawing/2014/main" id="{9B9833EB-B82F-3F44-74CF-033E14196863}"/>
              </a:ext>
            </a:extLst>
          </p:cNvPr>
          <p:cNvSpPr txBox="1"/>
          <p:nvPr/>
        </p:nvSpPr>
        <p:spPr>
          <a:xfrm>
            <a:off x="809831" y="4611859"/>
            <a:ext cx="1073628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b="1" i="1">
                <a:ea typeface="+mn-lt"/>
                <a:cs typeface="+mn-lt"/>
              </a:rPr>
              <a:t>"A Different Breed" will initially operate as a sole trader business because this structure is simple to set up and involves relatively low start-up costs. The business will operate entirely online, allowing me to reduce overhead expenses while reaching customers worldwide. Research suggests that online-only businesses benefit from greater flexibility and scalability compared to traditional retail operations</a:t>
            </a:r>
            <a:endParaRPr lang="ro-RO" b="1" i="1"/>
          </a:p>
        </p:txBody>
      </p:sp>
      <p:sp>
        <p:nvSpPr>
          <p:cNvPr id="9" name="CasetăText 8">
            <a:extLst>
              <a:ext uri="{FF2B5EF4-FFF2-40B4-BE49-F238E27FC236}">
                <a16:creationId xmlns:a16="http://schemas.microsoft.com/office/drawing/2014/main" id="{9BC9D230-82D4-5192-423B-8D4BC9B3587F}"/>
              </a:ext>
            </a:extLst>
          </p:cNvPr>
          <p:cNvSpPr txBox="1"/>
          <p:nvPr/>
        </p:nvSpPr>
        <p:spPr>
          <a:xfrm>
            <a:off x="7804460" y="2489469"/>
            <a:ext cx="36789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b="1" i="1">
                <a:ea typeface="+mn-lt"/>
                <a:cs typeface="+mn-lt"/>
              </a:rPr>
              <a:t>(Birmingham City Univeristy, 2025)</a:t>
            </a:r>
            <a:endParaRPr lang="ro-RO" b="1" i="1"/>
          </a:p>
        </p:txBody>
      </p:sp>
      <p:sp>
        <p:nvSpPr>
          <p:cNvPr id="12" name="CasetăText 11">
            <a:extLst>
              <a:ext uri="{FF2B5EF4-FFF2-40B4-BE49-F238E27FC236}">
                <a16:creationId xmlns:a16="http://schemas.microsoft.com/office/drawing/2014/main" id="{AC714930-3535-5665-076B-397AAC0960CB}"/>
              </a:ext>
            </a:extLst>
          </p:cNvPr>
          <p:cNvSpPr txBox="1"/>
          <p:nvPr/>
        </p:nvSpPr>
        <p:spPr>
          <a:xfrm>
            <a:off x="716252" y="2860596"/>
            <a:ext cx="1073628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b="1" i="1">
                <a:ea typeface="+mn-lt"/>
                <a:cs typeface="+mn-lt"/>
              </a:rPr>
              <a:t>At the beginning there will be no phisical shop as in the brand will be functioning online and the benefits are clear!</a:t>
            </a:r>
          </a:p>
          <a:p>
            <a:pPr marL="285750" indent="-285750">
              <a:buFont typeface="Arial"/>
              <a:buChar char="•"/>
            </a:pPr>
            <a:r>
              <a:rPr lang="ro-RO" b="1" i="1">
                <a:ea typeface="+mn-lt"/>
                <a:cs typeface="+mn-lt"/>
              </a:rPr>
              <a:t>Low start-up costs </a:t>
            </a:r>
            <a:endParaRPr lang="ro-RO" b="1" i="1"/>
          </a:p>
          <a:p>
            <a:pPr marL="285750" indent="-285750">
              <a:buFont typeface="Arial"/>
              <a:buChar char="•"/>
            </a:pPr>
            <a:r>
              <a:rPr lang="ro-RO" b="1" i="1">
                <a:ea typeface="+mn-lt"/>
                <a:cs typeface="+mn-lt"/>
              </a:rPr>
              <a:t>Flexible operations </a:t>
            </a:r>
            <a:endParaRPr lang="ro-RO" b="1" i="1"/>
          </a:p>
          <a:p>
            <a:pPr marL="285750" indent="-285750">
              <a:buFont typeface="Arial"/>
              <a:buChar char="•"/>
            </a:pPr>
            <a:r>
              <a:rPr lang="ro-RO" b="1" i="1">
                <a:ea typeface="+mn-lt"/>
                <a:cs typeface="+mn-lt"/>
              </a:rPr>
              <a:t>Global reach </a:t>
            </a:r>
            <a:endParaRPr lang="ro-RO" b="1" i="1"/>
          </a:p>
          <a:p>
            <a:pPr marL="285750" indent="-285750">
              <a:buFont typeface="Arial"/>
              <a:buChar char="•"/>
            </a:pPr>
            <a:r>
              <a:rPr lang="ro-RO" b="1" i="1">
                <a:ea typeface="+mn-lt"/>
                <a:cs typeface="+mn-lt"/>
              </a:rPr>
              <a:t>Easy scalability </a:t>
            </a:r>
            <a:endParaRPr lang="ro-RO" b="1" i="1"/>
          </a:p>
        </p:txBody>
      </p:sp>
      <p:sp>
        <p:nvSpPr>
          <p:cNvPr id="13" name="CasetăText 12">
            <a:extLst>
              <a:ext uri="{FF2B5EF4-FFF2-40B4-BE49-F238E27FC236}">
                <a16:creationId xmlns:a16="http://schemas.microsoft.com/office/drawing/2014/main" id="{E87DE36C-E45E-A9B2-5C8A-A8FD54C94C09}"/>
              </a:ext>
            </a:extLst>
          </p:cNvPr>
          <p:cNvSpPr txBox="1"/>
          <p:nvPr/>
        </p:nvSpPr>
        <p:spPr>
          <a:xfrm>
            <a:off x="8954143" y="5818205"/>
            <a:ext cx="25025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b="1" i="1">
                <a:ea typeface="+mn-lt"/>
                <a:cs typeface="+mn-lt"/>
              </a:rPr>
              <a:t>(The Guardian, 2024)</a:t>
            </a:r>
            <a:endParaRPr lang="ro-RO" b="1" i="1"/>
          </a:p>
        </p:txBody>
      </p:sp>
    </p:spTree>
    <p:extLst>
      <p:ext uri="{BB962C8B-B14F-4D97-AF65-F5344CB8AC3E}">
        <p14:creationId xmlns:p14="http://schemas.microsoft.com/office/powerpoint/2010/main" val="209547759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7"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900" decel="100000" fill="hold"/>
                                        <p:tgtEl>
                                          <p:spTgt spid="3"/>
                                        </p:tgtEl>
                                        <p:attrNameLst>
                                          <p:attrName>ppt_y</p:attrName>
                                        </p:attrNameLst>
                                      </p:cBhvr>
                                      <p:tavLst>
                                        <p:tav tm="0">
                                          <p:val>
                                            <p:strVal val="#ppt_y+1"/>
                                          </p:val>
                                        </p:tav>
                                        <p:tav tm="100000">
                                          <p:val>
                                            <p:strVal val="#ppt_y-.03"/>
                                          </p:val>
                                        </p:tav>
                                      </p:tavLst>
                                    </p:anim>
                                    <p:anim calcmode="lin" valueType="num">
                                      <p:cBhvr>
                                        <p:cTn id="15"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37"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fade">
                                      <p:cBhvr>
                                        <p:cTn id="25" dur="1000"/>
                                        <p:tgtEl>
                                          <p:spTgt spid="12"/>
                                        </p:tgtEl>
                                      </p:cBhvr>
                                    </p:animEffect>
                                    <p:anim calcmode="lin" valueType="num">
                                      <p:cBhvr>
                                        <p:cTn id="26" dur="1000" fill="hold"/>
                                        <p:tgtEl>
                                          <p:spTgt spid="12"/>
                                        </p:tgtEl>
                                        <p:attrNameLst>
                                          <p:attrName>ppt_x</p:attrName>
                                        </p:attrNameLst>
                                      </p:cBhvr>
                                      <p:tavLst>
                                        <p:tav tm="0">
                                          <p:val>
                                            <p:strVal val="#ppt_x"/>
                                          </p:val>
                                        </p:tav>
                                        <p:tav tm="100000">
                                          <p:val>
                                            <p:strVal val="#ppt_x"/>
                                          </p:val>
                                        </p:tav>
                                      </p:tavLst>
                                    </p:anim>
                                    <p:anim calcmode="lin" valueType="num">
                                      <p:cBhvr>
                                        <p:cTn id="27" dur="900" decel="100000" fill="hold"/>
                                        <p:tgtEl>
                                          <p:spTgt spid="12"/>
                                        </p:tgtEl>
                                        <p:attrNameLst>
                                          <p:attrName>ppt_y</p:attrName>
                                        </p:attrNameLst>
                                      </p:cBhvr>
                                      <p:tavLst>
                                        <p:tav tm="0">
                                          <p:val>
                                            <p:strVal val="#ppt_y+1"/>
                                          </p:val>
                                        </p:tav>
                                        <p:tav tm="100000">
                                          <p:val>
                                            <p:strVal val="#ppt_y-.03"/>
                                          </p:val>
                                        </p:tav>
                                      </p:tavLst>
                                    </p:anim>
                                    <p:anim calcmode="lin" valueType="num">
                                      <p:cBhvr>
                                        <p:cTn id="28" dur="100" accel="100000" fill="hold">
                                          <p:stCondLst>
                                            <p:cond delay="900"/>
                                          </p:stCondLst>
                                        </p:cTn>
                                        <p:tgtEl>
                                          <p:spTgt spid="12"/>
                                        </p:tgtEl>
                                        <p:attrNameLst>
                                          <p:attrName>ppt_y</p:attrName>
                                        </p:attrNameLst>
                                      </p:cBhvr>
                                      <p:tavLst>
                                        <p:tav tm="0">
                                          <p:val>
                                            <p:strVal val="#ppt_y-.03"/>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37" presetClass="entr" presetSubtype="0" fill="hold" grpId="0" nodeType="clickEffect">
                                  <p:stCondLst>
                                    <p:cond delay="0"/>
                                  </p:stCondLst>
                                  <p:childTnLst>
                                    <p:set>
                                      <p:cBhvr>
                                        <p:cTn id="32" dur="1" fill="hold">
                                          <p:stCondLst>
                                            <p:cond delay="0"/>
                                          </p:stCondLst>
                                        </p:cTn>
                                        <p:tgtEl>
                                          <p:spTgt spid="8"/>
                                        </p:tgtEl>
                                        <p:attrNameLst>
                                          <p:attrName>style.visibility</p:attrName>
                                        </p:attrNameLst>
                                      </p:cBhvr>
                                      <p:to>
                                        <p:strVal val="visible"/>
                                      </p:to>
                                    </p:set>
                                    <p:animEffect transition="in" filter="fade">
                                      <p:cBhvr>
                                        <p:cTn id="33" dur="1000"/>
                                        <p:tgtEl>
                                          <p:spTgt spid="8"/>
                                        </p:tgtEl>
                                      </p:cBhvr>
                                    </p:animEffect>
                                    <p:anim calcmode="lin" valueType="num">
                                      <p:cBhvr>
                                        <p:cTn id="34" dur="1000" fill="hold"/>
                                        <p:tgtEl>
                                          <p:spTgt spid="8"/>
                                        </p:tgtEl>
                                        <p:attrNameLst>
                                          <p:attrName>ppt_x</p:attrName>
                                        </p:attrNameLst>
                                      </p:cBhvr>
                                      <p:tavLst>
                                        <p:tav tm="0">
                                          <p:val>
                                            <p:strVal val="#ppt_x"/>
                                          </p:val>
                                        </p:tav>
                                        <p:tav tm="100000">
                                          <p:val>
                                            <p:strVal val="#ppt_x"/>
                                          </p:val>
                                        </p:tav>
                                      </p:tavLst>
                                    </p:anim>
                                    <p:anim calcmode="lin" valueType="num">
                                      <p:cBhvr>
                                        <p:cTn id="35" dur="900" decel="100000" fill="hold"/>
                                        <p:tgtEl>
                                          <p:spTgt spid="8"/>
                                        </p:tgtEl>
                                        <p:attrNameLst>
                                          <p:attrName>ppt_y</p:attrName>
                                        </p:attrNameLst>
                                      </p:cBhvr>
                                      <p:tavLst>
                                        <p:tav tm="0">
                                          <p:val>
                                            <p:strVal val="#ppt_y+1"/>
                                          </p:val>
                                        </p:tav>
                                        <p:tav tm="100000">
                                          <p:val>
                                            <p:strVal val="#ppt_y-.03"/>
                                          </p:val>
                                        </p:tav>
                                      </p:tavLst>
                                    </p:anim>
                                    <p:anim calcmode="lin" valueType="num">
                                      <p:cBhvr>
                                        <p:cTn id="36"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37" presetClass="entr" presetSubtype="0" fill="hold" grpId="0" nodeType="clickEffect">
                                  <p:stCondLst>
                                    <p:cond delay="0"/>
                                  </p:stCondLst>
                                  <p:childTnLst>
                                    <p:set>
                                      <p:cBhvr>
                                        <p:cTn id="40" dur="1" fill="hold">
                                          <p:stCondLst>
                                            <p:cond delay="0"/>
                                          </p:stCondLst>
                                        </p:cTn>
                                        <p:tgtEl>
                                          <p:spTgt spid="13"/>
                                        </p:tgtEl>
                                        <p:attrNameLst>
                                          <p:attrName>style.visibility</p:attrName>
                                        </p:attrNameLst>
                                      </p:cBhvr>
                                      <p:to>
                                        <p:strVal val="visible"/>
                                      </p:to>
                                    </p:set>
                                    <p:animEffect transition="in" filter="fade">
                                      <p:cBhvr>
                                        <p:cTn id="41" dur="1000"/>
                                        <p:tgtEl>
                                          <p:spTgt spid="13"/>
                                        </p:tgtEl>
                                      </p:cBhvr>
                                    </p:animEffect>
                                    <p:anim calcmode="lin" valueType="num">
                                      <p:cBhvr>
                                        <p:cTn id="42" dur="1000" fill="hold"/>
                                        <p:tgtEl>
                                          <p:spTgt spid="13"/>
                                        </p:tgtEl>
                                        <p:attrNameLst>
                                          <p:attrName>ppt_x</p:attrName>
                                        </p:attrNameLst>
                                      </p:cBhvr>
                                      <p:tavLst>
                                        <p:tav tm="0">
                                          <p:val>
                                            <p:strVal val="#ppt_x"/>
                                          </p:val>
                                        </p:tav>
                                        <p:tav tm="100000">
                                          <p:val>
                                            <p:strVal val="#ppt_x"/>
                                          </p:val>
                                        </p:tav>
                                      </p:tavLst>
                                    </p:anim>
                                    <p:anim calcmode="lin" valueType="num">
                                      <p:cBhvr>
                                        <p:cTn id="43" dur="900" decel="100000" fill="hold"/>
                                        <p:tgtEl>
                                          <p:spTgt spid="13"/>
                                        </p:tgtEl>
                                        <p:attrNameLst>
                                          <p:attrName>ppt_y</p:attrName>
                                        </p:attrNameLst>
                                      </p:cBhvr>
                                      <p:tavLst>
                                        <p:tav tm="0">
                                          <p:val>
                                            <p:strVal val="#ppt_y+1"/>
                                          </p:val>
                                        </p:tav>
                                        <p:tav tm="100000">
                                          <p:val>
                                            <p:strVal val="#ppt_y-.03"/>
                                          </p:val>
                                        </p:tav>
                                      </p:tavLst>
                                    </p:anim>
                                    <p:anim calcmode="lin" valueType="num">
                                      <p:cBhvr>
                                        <p:cTn id="44" dur="100" accel="100000" fill="hold">
                                          <p:stCondLst>
                                            <p:cond delay="900"/>
                                          </p:stCondLst>
                                        </p:cTn>
                                        <p:tgtEl>
                                          <p:spTgt spid="1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P spid="8" grpId="0"/>
      <p:bldP spid="9" grpId="0"/>
      <p:bldP spid="12" grpId="0"/>
      <p:bldP spid="1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77F1222-9EA0-EB55-2E8C-BE4D255A243D}"/>
            </a:ext>
          </a:extLst>
        </p:cNvPr>
        <p:cNvGrpSpPr/>
        <p:nvPr/>
      </p:nvGrpSpPr>
      <p:grpSpPr>
        <a:xfrm>
          <a:off x="0" y="0"/>
          <a:ext cx="0" cy="0"/>
          <a:chOff x="0" y="0"/>
          <a:chExt cx="0" cy="0"/>
        </a:xfrm>
      </p:grpSpPr>
      <p:sp>
        <p:nvSpPr>
          <p:cNvPr id="4" name="CasetăText 3">
            <a:extLst>
              <a:ext uri="{FF2B5EF4-FFF2-40B4-BE49-F238E27FC236}">
                <a16:creationId xmlns:a16="http://schemas.microsoft.com/office/drawing/2014/main" id="{D39D1AB7-E371-E20B-2718-49C11C6DF081}"/>
              </a:ext>
            </a:extLst>
          </p:cNvPr>
          <p:cNvSpPr txBox="1"/>
          <p:nvPr/>
        </p:nvSpPr>
        <p:spPr>
          <a:xfrm>
            <a:off x="1170780" y="787143"/>
            <a:ext cx="1001365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ro-RO" sz="2400" b="1" i="1" u="sng">
                <a:ea typeface="+mn-lt"/>
                <a:cs typeface="+mn-lt"/>
              </a:rPr>
              <a:t>Market Research!</a:t>
            </a:r>
            <a:endParaRPr lang="ro-RO" sz="2400" b="1" i="1" u="sng"/>
          </a:p>
        </p:txBody>
      </p:sp>
      <p:pic>
        <p:nvPicPr>
          <p:cNvPr id="2" name="Imagine 1" descr="O imagine care conține text, captură de ecran, diagramă, cerc&#10;&#10;Conținutul generat de inteligența artificială poate fi incorect.">
            <a:extLst>
              <a:ext uri="{FF2B5EF4-FFF2-40B4-BE49-F238E27FC236}">
                <a16:creationId xmlns:a16="http://schemas.microsoft.com/office/drawing/2014/main" id="{AF74511A-CE1E-3242-B4C4-36954A250D36}"/>
              </a:ext>
            </a:extLst>
          </p:cNvPr>
          <p:cNvPicPr>
            <a:picLocks noChangeAspect="1"/>
          </p:cNvPicPr>
          <p:nvPr/>
        </p:nvPicPr>
        <p:blipFill>
          <a:blip r:embed="rId2"/>
          <a:stretch>
            <a:fillRect/>
          </a:stretch>
        </p:blipFill>
        <p:spPr>
          <a:xfrm>
            <a:off x="284789" y="2266794"/>
            <a:ext cx="4087091" cy="1323807"/>
          </a:xfrm>
          <a:prstGeom prst="rect">
            <a:avLst/>
          </a:prstGeom>
          <a:ln>
            <a:noFill/>
          </a:ln>
          <a:effectLst>
            <a:softEdge rad="112500"/>
          </a:effectLst>
        </p:spPr>
      </p:pic>
      <p:sp>
        <p:nvSpPr>
          <p:cNvPr id="5" name="CasetăText 4">
            <a:extLst>
              <a:ext uri="{FF2B5EF4-FFF2-40B4-BE49-F238E27FC236}">
                <a16:creationId xmlns:a16="http://schemas.microsoft.com/office/drawing/2014/main" id="{08C2C254-A1CB-0ED9-E8CD-6A9C85F0699C}"/>
              </a:ext>
            </a:extLst>
          </p:cNvPr>
          <p:cNvSpPr txBox="1"/>
          <p:nvPr/>
        </p:nvSpPr>
        <p:spPr>
          <a:xfrm>
            <a:off x="484908" y="4910667"/>
            <a:ext cx="1073265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b="1" i="1" dirty="0"/>
              <a:t>The research shows that 87% would support a new indepentent clothing brand, 67% is </a:t>
            </a:r>
            <a:r>
              <a:rPr lang="ro-RO" b="1" i="1"/>
              <a:t>interested in music fashion theme, and 93% would buy from "A Different Breed"</a:t>
            </a:r>
            <a:endParaRPr lang="ro-RO" b="1" i="1" dirty="0"/>
          </a:p>
        </p:txBody>
      </p:sp>
      <p:pic>
        <p:nvPicPr>
          <p:cNvPr id="6" name="Imagine 5" descr="O imagine care conține text, captură de ecran, diagramă, Font&#10;&#10;Conținutul generat de inteligența artificială poate fi incorect.">
            <a:extLst>
              <a:ext uri="{FF2B5EF4-FFF2-40B4-BE49-F238E27FC236}">
                <a16:creationId xmlns:a16="http://schemas.microsoft.com/office/drawing/2014/main" id="{5E1D2F2D-84F8-3F86-4012-6154EE87E393}"/>
              </a:ext>
            </a:extLst>
          </p:cNvPr>
          <p:cNvPicPr>
            <a:picLocks noChangeAspect="1"/>
          </p:cNvPicPr>
          <p:nvPr/>
        </p:nvPicPr>
        <p:blipFill>
          <a:blip r:embed="rId3"/>
          <a:stretch>
            <a:fillRect/>
          </a:stretch>
        </p:blipFill>
        <p:spPr>
          <a:xfrm>
            <a:off x="7496849" y="2270215"/>
            <a:ext cx="4094790" cy="1316962"/>
          </a:xfrm>
          <a:prstGeom prst="rect">
            <a:avLst/>
          </a:prstGeom>
          <a:ln>
            <a:noFill/>
          </a:ln>
          <a:effectLst>
            <a:softEdge rad="112500"/>
          </a:effectLst>
        </p:spPr>
      </p:pic>
      <p:pic>
        <p:nvPicPr>
          <p:cNvPr id="7" name="Imagine 6" descr="O imagine care conține text, captură de ecran, Font, diagramă&#10;&#10;Conținutul generat de inteligența artificială poate fi incorect.">
            <a:extLst>
              <a:ext uri="{FF2B5EF4-FFF2-40B4-BE49-F238E27FC236}">
                <a16:creationId xmlns:a16="http://schemas.microsoft.com/office/drawing/2014/main" id="{57F9AFF9-C866-2724-A577-B17FBE5E646E}"/>
              </a:ext>
            </a:extLst>
          </p:cNvPr>
          <p:cNvPicPr>
            <a:picLocks noChangeAspect="1"/>
          </p:cNvPicPr>
          <p:nvPr/>
        </p:nvPicPr>
        <p:blipFill>
          <a:blip r:embed="rId4"/>
          <a:stretch>
            <a:fillRect/>
          </a:stretch>
        </p:blipFill>
        <p:spPr>
          <a:xfrm>
            <a:off x="4048607" y="3581216"/>
            <a:ext cx="4094789" cy="1327335"/>
          </a:xfrm>
          <a:prstGeom prst="rect">
            <a:avLst/>
          </a:prstGeom>
          <a:ln>
            <a:noFill/>
          </a:ln>
          <a:effectLst>
            <a:softEdge rad="112500"/>
          </a:effectLst>
        </p:spPr>
      </p:pic>
      <p:sp>
        <p:nvSpPr>
          <p:cNvPr id="11" name="CasetăText 10">
            <a:extLst>
              <a:ext uri="{FF2B5EF4-FFF2-40B4-BE49-F238E27FC236}">
                <a16:creationId xmlns:a16="http://schemas.microsoft.com/office/drawing/2014/main" id="{213A5ED7-6408-22E6-C59B-B3CC6BBF504E}"/>
              </a:ext>
            </a:extLst>
          </p:cNvPr>
          <p:cNvSpPr txBox="1"/>
          <p:nvPr/>
        </p:nvSpPr>
        <p:spPr>
          <a:xfrm>
            <a:off x="484908" y="1254606"/>
            <a:ext cx="1138689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b="1" i="1" dirty="0">
                <a:ea typeface="+mn-lt"/>
                <a:cs typeface="+mn-lt"/>
              </a:rPr>
              <a:t>To understand customer demand, I conducted a survey of 15 people aged between 18–35. The findings, support </a:t>
            </a:r>
            <a:r>
              <a:rPr lang="ro-RO" b="1" i="1">
                <a:ea typeface="+mn-lt"/>
                <a:cs typeface="+mn-lt"/>
              </a:rPr>
              <a:t>my business concept and in the industry research also shows that social media plays a major role in </a:t>
            </a:r>
            <a:r>
              <a:rPr lang="ro-RO" b="1" i="1" dirty="0">
                <a:ea typeface="+mn-lt"/>
                <a:cs typeface="+mn-lt"/>
              </a:rPr>
              <a:t>influencing fashion purchasing decisions</a:t>
            </a:r>
            <a:endParaRPr lang="ro-RO" b="1" i="1"/>
          </a:p>
        </p:txBody>
      </p:sp>
    </p:spTree>
    <p:extLst>
      <p:ext uri="{BB962C8B-B14F-4D97-AF65-F5344CB8AC3E}">
        <p14:creationId xmlns:p14="http://schemas.microsoft.com/office/powerpoint/2010/main" val="212858689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7"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1000"/>
                                        <p:tgtEl>
                                          <p:spTgt spid="11"/>
                                        </p:tgtEl>
                                      </p:cBhvr>
                                    </p:animEffect>
                                    <p:anim calcmode="lin" valueType="num">
                                      <p:cBhvr>
                                        <p:cTn id="13" dur="1000" fill="hold"/>
                                        <p:tgtEl>
                                          <p:spTgt spid="11"/>
                                        </p:tgtEl>
                                        <p:attrNameLst>
                                          <p:attrName>ppt_x</p:attrName>
                                        </p:attrNameLst>
                                      </p:cBhvr>
                                      <p:tavLst>
                                        <p:tav tm="0">
                                          <p:val>
                                            <p:strVal val="#ppt_x"/>
                                          </p:val>
                                        </p:tav>
                                        <p:tav tm="100000">
                                          <p:val>
                                            <p:strVal val="#ppt_x"/>
                                          </p:val>
                                        </p:tav>
                                      </p:tavLst>
                                    </p:anim>
                                    <p:anim calcmode="lin" valueType="num">
                                      <p:cBhvr>
                                        <p:cTn id="14" dur="900" decel="100000" fill="hold"/>
                                        <p:tgtEl>
                                          <p:spTgt spid="11"/>
                                        </p:tgtEl>
                                        <p:attrNameLst>
                                          <p:attrName>ppt_y</p:attrName>
                                        </p:attrNameLst>
                                      </p:cBhvr>
                                      <p:tavLst>
                                        <p:tav tm="0">
                                          <p:val>
                                            <p:strVal val="#ppt_y+1"/>
                                          </p:val>
                                        </p:tav>
                                        <p:tav tm="100000">
                                          <p:val>
                                            <p:strVal val="#ppt_y-.03"/>
                                          </p:val>
                                        </p:tav>
                                      </p:tavLst>
                                    </p:anim>
                                    <p:anim calcmode="lin" valueType="num">
                                      <p:cBhvr>
                                        <p:cTn id="15" dur="100" accel="100000" fill="hold">
                                          <p:stCondLst>
                                            <p:cond delay="900"/>
                                          </p:stCondLst>
                                        </p:cTn>
                                        <p:tgtEl>
                                          <p:spTgt spid="11"/>
                                        </p:tgtEl>
                                        <p:attrNameLst>
                                          <p:attrName>ppt_y</p:attrName>
                                        </p:attrNameLst>
                                      </p:cBhvr>
                                      <p:tavLst>
                                        <p:tav tm="0">
                                          <p:val>
                                            <p:strVal val="#ppt_y-.03"/>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nodeType="clickEffect">
                                  <p:stCondLst>
                                    <p:cond delay="0"/>
                                  </p:stCondLst>
                                  <p:childTnLst>
                                    <p:set>
                                      <p:cBhvr>
                                        <p:cTn id="19" dur="1" fill="hold">
                                          <p:stCondLst>
                                            <p:cond delay="0"/>
                                          </p:stCondLst>
                                        </p:cTn>
                                        <p:tgtEl>
                                          <p:spTgt spid="2"/>
                                        </p:tgtEl>
                                        <p:attrNameLst>
                                          <p:attrName>style.visibility</p:attrName>
                                        </p:attrNameLst>
                                      </p:cBhvr>
                                      <p:to>
                                        <p:strVal val="visible"/>
                                      </p:to>
                                    </p:set>
                                    <p:anim calcmode="lin" valueType="num">
                                      <p:cBhvr>
                                        <p:cTn id="20" dur="1000" fill="hold"/>
                                        <p:tgtEl>
                                          <p:spTgt spid="2"/>
                                        </p:tgtEl>
                                        <p:attrNameLst>
                                          <p:attrName>ppt_w</p:attrName>
                                        </p:attrNameLst>
                                      </p:cBhvr>
                                      <p:tavLst>
                                        <p:tav tm="0">
                                          <p:val>
                                            <p:fltVal val="0"/>
                                          </p:val>
                                        </p:tav>
                                        <p:tav tm="100000">
                                          <p:val>
                                            <p:strVal val="#ppt_w"/>
                                          </p:val>
                                        </p:tav>
                                      </p:tavLst>
                                    </p:anim>
                                    <p:anim calcmode="lin" valueType="num">
                                      <p:cBhvr>
                                        <p:cTn id="21" dur="1000" fill="hold"/>
                                        <p:tgtEl>
                                          <p:spTgt spid="2"/>
                                        </p:tgtEl>
                                        <p:attrNameLst>
                                          <p:attrName>ppt_h</p:attrName>
                                        </p:attrNameLst>
                                      </p:cBhvr>
                                      <p:tavLst>
                                        <p:tav tm="0">
                                          <p:val>
                                            <p:fltVal val="0"/>
                                          </p:val>
                                        </p:tav>
                                        <p:tav tm="100000">
                                          <p:val>
                                            <p:strVal val="#ppt_h"/>
                                          </p:val>
                                        </p:tav>
                                      </p:tavLst>
                                    </p:anim>
                                    <p:anim calcmode="lin" valueType="num">
                                      <p:cBhvr>
                                        <p:cTn id="22" dur="1000" fill="hold"/>
                                        <p:tgtEl>
                                          <p:spTgt spid="2"/>
                                        </p:tgtEl>
                                        <p:attrNameLst>
                                          <p:attrName>style.rotation</p:attrName>
                                        </p:attrNameLst>
                                      </p:cBhvr>
                                      <p:tavLst>
                                        <p:tav tm="0">
                                          <p:val>
                                            <p:fltVal val="90"/>
                                          </p:val>
                                        </p:tav>
                                        <p:tav tm="100000">
                                          <p:val>
                                            <p:fltVal val="0"/>
                                          </p:val>
                                        </p:tav>
                                      </p:tavLst>
                                    </p:anim>
                                    <p:animEffect transition="in" filter="fade">
                                      <p:cBhvr>
                                        <p:cTn id="23" dur="1000"/>
                                        <p:tgtEl>
                                          <p:spTgt spid="2"/>
                                        </p:tgtEl>
                                      </p:cBhvr>
                                    </p:animEffect>
                                  </p:childTnLst>
                                </p:cTn>
                              </p:par>
                            </p:childTnLst>
                          </p:cTn>
                        </p:par>
                      </p:childTnLst>
                    </p:cTn>
                  </p:par>
                  <p:par>
                    <p:cTn id="24" fill="hold">
                      <p:stCondLst>
                        <p:cond delay="indefinite"/>
                      </p:stCondLst>
                      <p:childTnLst>
                        <p:par>
                          <p:cTn id="25" fill="hold">
                            <p:stCondLst>
                              <p:cond delay="0"/>
                            </p:stCondLst>
                            <p:childTnLst>
                              <p:par>
                                <p:cTn id="26" presetID="31" presetClass="entr" presetSubtype="0" fill="hold" nodeType="clickEffect">
                                  <p:stCondLst>
                                    <p:cond delay="0"/>
                                  </p:stCondLst>
                                  <p:childTnLst>
                                    <p:set>
                                      <p:cBhvr>
                                        <p:cTn id="27" dur="1" fill="hold">
                                          <p:stCondLst>
                                            <p:cond delay="0"/>
                                          </p:stCondLst>
                                        </p:cTn>
                                        <p:tgtEl>
                                          <p:spTgt spid="6"/>
                                        </p:tgtEl>
                                        <p:attrNameLst>
                                          <p:attrName>style.visibility</p:attrName>
                                        </p:attrNameLst>
                                      </p:cBhvr>
                                      <p:to>
                                        <p:strVal val="visible"/>
                                      </p:to>
                                    </p:set>
                                    <p:anim calcmode="lin" valueType="num">
                                      <p:cBhvr>
                                        <p:cTn id="28" dur="1000" fill="hold"/>
                                        <p:tgtEl>
                                          <p:spTgt spid="6"/>
                                        </p:tgtEl>
                                        <p:attrNameLst>
                                          <p:attrName>ppt_w</p:attrName>
                                        </p:attrNameLst>
                                      </p:cBhvr>
                                      <p:tavLst>
                                        <p:tav tm="0">
                                          <p:val>
                                            <p:fltVal val="0"/>
                                          </p:val>
                                        </p:tav>
                                        <p:tav tm="100000">
                                          <p:val>
                                            <p:strVal val="#ppt_w"/>
                                          </p:val>
                                        </p:tav>
                                      </p:tavLst>
                                    </p:anim>
                                    <p:anim calcmode="lin" valueType="num">
                                      <p:cBhvr>
                                        <p:cTn id="29" dur="1000" fill="hold"/>
                                        <p:tgtEl>
                                          <p:spTgt spid="6"/>
                                        </p:tgtEl>
                                        <p:attrNameLst>
                                          <p:attrName>ppt_h</p:attrName>
                                        </p:attrNameLst>
                                      </p:cBhvr>
                                      <p:tavLst>
                                        <p:tav tm="0">
                                          <p:val>
                                            <p:fltVal val="0"/>
                                          </p:val>
                                        </p:tav>
                                        <p:tav tm="100000">
                                          <p:val>
                                            <p:strVal val="#ppt_h"/>
                                          </p:val>
                                        </p:tav>
                                      </p:tavLst>
                                    </p:anim>
                                    <p:anim calcmode="lin" valueType="num">
                                      <p:cBhvr>
                                        <p:cTn id="30" dur="1000" fill="hold"/>
                                        <p:tgtEl>
                                          <p:spTgt spid="6"/>
                                        </p:tgtEl>
                                        <p:attrNameLst>
                                          <p:attrName>style.rotation</p:attrName>
                                        </p:attrNameLst>
                                      </p:cBhvr>
                                      <p:tavLst>
                                        <p:tav tm="0">
                                          <p:val>
                                            <p:fltVal val="90"/>
                                          </p:val>
                                        </p:tav>
                                        <p:tav tm="100000">
                                          <p:val>
                                            <p:fltVal val="0"/>
                                          </p:val>
                                        </p:tav>
                                      </p:tavLst>
                                    </p:anim>
                                    <p:animEffect transition="in" filter="fade">
                                      <p:cBhvr>
                                        <p:cTn id="31" dur="1000"/>
                                        <p:tgtEl>
                                          <p:spTgt spid="6"/>
                                        </p:tgtEl>
                                      </p:cBhvr>
                                    </p:animEffect>
                                  </p:childTnLst>
                                </p:cTn>
                              </p:par>
                            </p:childTnLst>
                          </p:cTn>
                        </p:par>
                      </p:childTnLst>
                    </p:cTn>
                  </p:par>
                  <p:par>
                    <p:cTn id="32" fill="hold">
                      <p:stCondLst>
                        <p:cond delay="indefinite"/>
                      </p:stCondLst>
                      <p:childTnLst>
                        <p:par>
                          <p:cTn id="33" fill="hold">
                            <p:stCondLst>
                              <p:cond delay="0"/>
                            </p:stCondLst>
                            <p:childTnLst>
                              <p:par>
                                <p:cTn id="34" presetID="31" presetClass="entr" presetSubtype="0" fill="hold" nodeType="clickEffect">
                                  <p:stCondLst>
                                    <p:cond delay="0"/>
                                  </p:stCondLst>
                                  <p:childTnLst>
                                    <p:set>
                                      <p:cBhvr>
                                        <p:cTn id="35" dur="1" fill="hold">
                                          <p:stCondLst>
                                            <p:cond delay="0"/>
                                          </p:stCondLst>
                                        </p:cTn>
                                        <p:tgtEl>
                                          <p:spTgt spid="7"/>
                                        </p:tgtEl>
                                        <p:attrNameLst>
                                          <p:attrName>style.visibility</p:attrName>
                                        </p:attrNameLst>
                                      </p:cBhvr>
                                      <p:to>
                                        <p:strVal val="visible"/>
                                      </p:to>
                                    </p:set>
                                    <p:anim calcmode="lin" valueType="num">
                                      <p:cBhvr>
                                        <p:cTn id="36" dur="1000" fill="hold"/>
                                        <p:tgtEl>
                                          <p:spTgt spid="7"/>
                                        </p:tgtEl>
                                        <p:attrNameLst>
                                          <p:attrName>ppt_w</p:attrName>
                                        </p:attrNameLst>
                                      </p:cBhvr>
                                      <p:tavLst>
                                        <p:tav tm="0">
                                          <p:val>
                                            <p:fltVal val="0"/>
                                          </p:val>
                                        </p:tav>
                                        <p:tav tm="100000">
                                          <p:val>
                                            <p:strVal val="#ppt_w"/>
                                          </p:val>
                                        </p:tav>
                                      </p:tavLst>
                                    </p:anim>
                                    <p:anim calcmode="lin" valueType="num">
                                      <p:cBhvr>
                                        <p:cTn id="37" dur="1000" fill="hold"/>
                                        <p:tgtEl>
                                          <p:spTgt spid="7"/>
                                        </p:tgtEl>
                                        <p:attrNameLst>
                                          <p:attrName>ppt_h</p:attrName>
                                        </p:attrNameLst>
                                      </p:cBhvr>
                                      <p:tavLst>
                                        <p:tav tm="0">
                                          <p:val>
                                            <p:fltVal val="0"/>
                                          </p:val>
                                        </p:tav>
                                        <p:tav tm="100000">
                                          <p:val>
                                            <p:strVal val="#ppt_h"/>
                                          </p:val>
                                        </p:tav>
                                      </p:tavLst>
                                    </p:anim>
                                    <p:anim calcmode="lin" valueType="num">
                                      <p:cBhvr>
                                        <p:cTn id="38" dur="1000" fill="hold"/>
                                        <p:tgtEl>
                                          <p:spTgt spid="7"/>
                                        </p:tgtEl>
                                        <p:attrNameLst>
                                          <p:attrName>style.rotation</p:attrName>
                                        </p:attrNameLst>
                                      </p:cBhvr>
                                      <p:tavLst>
                                        <p:tav tm="0">
                                          <p:val>
                                            <p:fltVal val="90"/>
                                          </p:val>
                                        </p:tav>
                                        <p:tav tm="100000">
                                          <p:val>
                                            <p:fltVal val="0"/>
                                          </p:val>
                                        </p:tav>
                                      </p:tavLst>
                                    </p:anim>
                                    <p:animEffect transition="in" filter="fade">
                                      <p:cBhvr>
                                        <p:cTn id="39" dur="1000"/>
                                        <p:tgtEl>
                                          <p:spTgt spid="7"/>
                                        </p:tgtEl>
                                      </p:cBhvr>
                                    </p:animEffect>
                                  </p:childTnLst>
                                </p:cTn>
                              </p:par>
                            </p:childTnLst>
                          </p:cTn>
                        </p:par>
                      </p:childTnLst>
                    </p:cTn>
                  </p:par>
                  <p:par>
                    <p:cTn id="40" fill="hold">
                      <p:stCondLst>
                        <p:cond delay="indefinite"/>
                      </p:stCondLst>
                      <p:childTnLst>
                        <p:par>
                          <p:cTn id="41" fill="hold">
                            <p:stCondLst>
                              <p:cond delay="0"/>
                            </p:stCondLst>
                            <p:childTnLst>
                              <p:par>
                                <p:cTn id="42" presetID="37" presetClass="entr" presetSubtype="0" fill="hold" grpId="0" nodeType="clickEffect">
                                  <p:stCondLst>
                                    <p:cond delay="0"/>
                                  </p:stCondLst>
                                  <p:childTnLst>
                                    <p:set>
                                      <p:cBhvr>
                                        <p:cTn id="43" dur="1" fill="hold">
                                          <p:stCondLst>
                                            <p:cond delay="0"/>
                                          </p:stCondLst>
                                        </p:cTn>
                                        <p:tgtEl>
                                          <p:spTgt spid="5"/>
                                        </p:tgtEl>
                                        <p:attrNameLst>
                                          <p:attrName>style.visibility</p:attrName>
                                        </p:attrNameLst>
                                      </p:cBhvr>
                                      <p:to>
                                        <p:strVal val="visible"/>
                                      </p:to>
                                    </p:set>
                                    <p:animEffect transition="in" filter="fade">
                                      <p:cBhvr>
                                        <p:cTn id="44" dur="1000"/>
                                        <p:tgtEl>
                                          <p:spTgt spid="5"/>
                                        </p:tgtEl>
                                      </p:cBhvr>
                                    </p:animEffect>
                                    <p:anim calcmode="lin" valueType="num">
                                      <p:cBhvr>
                                        <p:cTn id="45" dur="1000" fill="hold"/>
                                        <p:tgtEl>
                                          <p:spTgt spid="5"/>
                                        </p:tgtEl>
                                        <p:attrNameLst>
                                          <p:attrName>ppt_x</p:attrName>
                                        </p:attrNameLst>
                                      </p:cBhvr>
                                      <p:tavLst>
                                        <p:tav tm="0">
                                          <p:val>
                                            <p:strVal val="#ppt_x"/>
                                          </p:val>
                                        </p:tav>
                                        <p:tav tm="100000">
                                          <p:val>
                                            <p:strVal val="#ppt_x"/>
                                          </p:val>
                                        </p:tav>
                                      </p:tavLst>
                                    </p:anim>
                                    <p:anim calcmode="lin" valueType="num">
                                      <p:cBhvr>
                                        <p:cTn id="46" dur="900" decel="100000" fill="hold"/>
                                        <p:tgtEl>
                                          <p:spTgt spid="5"/>
                                        </p:tgtEl>
                                        <p:attrNameLst>
                                          <p:attrName>ppt_y</p:attrName>
                                        </p:attrNameLst>
                                      </p:cBhvr>
                                      <p:tavLst>
                                        <p:tav tm="0">
                                          <p:val>
                                            <p:strVal val="#ppt_y+1"/>
                                          </p:val>
                                        </p:tav>
                                        <p:tav tm="100000">
                                          <p:val>
                                            <p:strVal val="#ppt_y-.03"/>
                                          </p:val>
                                        </p:tav>
                                      </p:tavLst>
                                    </p:anim>
                                    <p:anim calcmode="lin" valueType="num">
                                      <p:cBhvr>
                                        <p:cTn id="47"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11"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540DCDA-ABD4-BEEB-1B61-D62002CBA7EA}"/>
            </a:ext>
          </a:extLst>
        </p:cNvPr>
        <p:cNvGrpSpPr/>
        <p:nvPr/>
      </p:nvGrpSpPr>
      <p:grpSpPr>
        <a:xfrm>
          <a:off x="0" y="0"/>
          <a:ext cx="0" cy="0"/>
          <a:chOff x="0" y="0"/>
          <a:chExt cx="0" cy="0"/>
        </a:xfrm>
      </p:grpSpPr>
      <p:sp>
        <p:nvSpPr>
          <p:cNvPr id="4" name="CasetăText 3">
            <a:extLst>
              <a:ext uri="{FF2B5EF4-FFF2-40B4-BE49-F238E27FC236}">
                <a16:creationId xmlns:a16="http://schemas.microsoft.com/office/drawing/2014/main" id="{D6AD7360-22D6-8FCA-AA4C-822492CE19E0}"/>
              </a:ext>
            </a:extLst>
          </p:cNvPr>
          <p:cNvSpPr txBox="1"/>
          <p:nvPr/>
        </p:nvSpPr>
        <p:spPr>
          <a:xfrm>
            <a:off x="1170780" y="787143"/>
            <a:ext cx="1001365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ro-RO" sz="2400" b="1" i="1" u="sng">
                <a:ea typeface="+mn-lt"/>
                <a:cs typeface="+mn-lt"/>
              </a:rPr>
              <a:t>SWOT Analysis!</a:t>
            </a:r>
            <a:endParaRPr lang="ro-RO" sz="2400" b="1" i="1" u="sng"/>
          </a:p>
        </p:txBody>
      </p:sp>
      <p:sp>
        <p:nvSpPr>
          <p:cNvPr id="12" name="CasetăText 11">
            <a:extLst>
              <a:ext uri="{FF2B5EF4-FFF2-40B4-BE49-F238E27FC236}">
                <a16:creationId xmlns:a16="http://schemas.microsoft.com/office/drawing/2014/main" id="{629EF338-77C8-54D9-551F-62B6163864E2}"/>
              </a:ext>
            </a:extLst>
          </p:cNvPr>
          <p:cNvSpPr txBox="1"/>
          <p:nvPr/>
        </p:nvSpPr>
        <p:spPr>
          <a:xfrm>
            <a:off x="716252" y="1162807"/>
            <a:ext cx="354407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b="1" i="1">
                <a:ea typeface="+mn-lt"/>
                <a:cs typeface="+mn-lt"/>
              </a:rPr>
              <a:t>Strengths:</a:t>
            </a:r>
          </a:p>
          <a:p>
            <a:pPr marL="285750" indent="-285750">
              <a:buFont typeface="Arial"/>
              <a:buChar char="•"/>
            </a:pPr>
            <a:r>
              <a:rPr lang="ro-RO" b="1" i="1">
                <a:ea typeface="+mn-lt"/>
                <a:cs typeface="+mn-lt"/>
              </a:rPr>
              <a:t>Existing Social Media Presence</a:t>
            </a:r>
          </a:p>
          <a:p>
            <a:pPr marL="285750" indent="-285750">
              <a:buFont typeface="Arial"/>
              <a:buChar char="•"/>
            </a:pPr>
            <a:r>
              <a:rPr lang="ro-RO" b="1" i="1">
                <a:ea typeface="+mn-lt"/>
                <a:cs typeface="+mn-lt"/>
              </a:rPr>
              <a:t>Unique Brand Story</a:t>
            </a:r>
          </a:p>
          <a:p>
            <a:pPr marL="285750" indent="-285750">
              <a:buFont typeface="Arial"/>
              <a:buChar char="•"/>
            </a:pPr>
            <a:r>
              <a:rPr lang="ro-RO" b="1" i="1">
                <a:ea typeface="+mn-lt"/>
                <a:cs typeface="+mn-lt"/>
              </a:rPr>
              <a:t>Low start-ups costs</a:t>
            </a:r>
          </a:p>
          <a:p>
            <a:pPr marL="285750" indent="-285750">
              <a:buFont typeface="Arial"/>
              <a:buChar char="•"/>
            </a:pPr>
            <a:r>
              <a:rPr lang="ro-RO" b="1" i="1">
                <a:ea typeface="+mn-lt"/>
                <a:cs typeface="+mn-lt"/>
              </a:rPr>
              <a:t>Founder passion and creativity</a:t>
            </a:r>
          </a:p>
        </p:txBody>
      </p:sp>
      <p:sp>
        <p:nvSpPr>
          <p:cNvPr id="13" name="CasetăText 12">
            <a:extLst>
              <a:ext uri="{FF2B5EF4-FFF2-40B4-BE49-F238E27FC236}">
                <a16:creationId xmlns:a16="http://schemas.microsoft.com/office/drawing/2014/main" id="{0D8B120D-77DC-1ADC-ACE1-D3AF1B4AA2C1}"/>
              </a:ext>
            </a:extLst>
          </p:cNvPr>
          <p:cNvSpPr txBox="1"/>
          <p:nvPr/>
        </p:nvSpPr>
        <p:spPr>
          <a:xfrm>
            <a:off x="719195" y="4902468"/>
            <a:ext cx="1085782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b="1" i="1" dirty="0">
                <a:ea typeface="+mn-lt"/>
                <a:cs typeface="+mn-lt"/>
              </a:rPr>
              <a:t>The SWOT analysis suggest that the brand "A Different Breed" has strong growth potential, provided that the business continues to </a:t>
            </a:r>
            <a:r>
              <a:rPr lang="ro-RO" b="1" i="1">
                <a:ea typeface="+mn-lt"/>
                <a:cs typeface="+mn-lt"/>
              </a:rPr>
              <a:t>develop its brand identity, invest into marketing and manage it resources effectively</a:t>
            </a:r>
            <a:endParaRPr lang="ro-RO" b="1" i="1"/>
          </a:p>
        </p:txBody>
      </p:sp>
      <p:sp>
        <p:nvSpPr>
          <p:cNvPr id="2" name="CasetăText 1">
            <a:extLst>
              <a:ext uri="{FF2B5EF4-FFF2-40B4-BE49-F238E27FC236}">
                <a16:creationId xmlns:a16="http://schemas.microsoft.com/office/drawing/2014/main" id="{DB2B0E1F-1164-0600-BA83-FBE6F35B3073}"/>
              </a:ext>
            </a:extLst>
          </p:cNvPr>
          <p:cNvSpPr txBox="1"/>
          <p:nvPr/>
        </p:nvSpPr>
        <p:spPr>
          <a:xfrm>
            <a:off x="7908463" y="1162807"/>
            <a:ext cx="354407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b="1" i="1">
                <a:ea typeface="+mn-lt"/>
                <a:cs typeface="+mn-lt"/>
              </a:rPr>
              <a:t>Weaknesses:</a:t>
            </a:r>
          </a:p>
          <a:p>
            <a:pPr marL="285750" indent="-285750">
              <a:buFont typeface="Arial"/>
              <a:buChar char="•"/>
            </a:pPr>
            <a:r>
              <a:rPr lang="ro-RO" b="1" i="1">
                <a:ea typeface="+mn-lt"/>
                <a:cs typeface="+mn-lt"/>
              </a:rPr>
              <a:t>Limited financial resources.</a:t>
            </a:r>
          </a:p>
          <a:p>
            <a:pPr marL="285750" indent="-285750">
              <a:buFont typeface="Arial"/>
              <a:buChar char="•"/>
            </a:pPr>
            <a:r>
              <a:rPr lang="ro-RO" b="1" i="1">
                <a:ea typeface="+mn-lt"/>
                <a:cs typeface="+mn-lt"/>
              </a:rPr>
              <a:t>New brand with low reputation</a:t>
            </a:r>
          </a:p>
          <a:p>
            <a:pPr marL="285750" indent="-285750">
              <a:buFont typeface="Arial"/>
              <a:buChar char="•"/>
            </a:pPr>
            <a:r>
              <a:rPr lang="ro-RO" b="1" i="1">
                <a:ea typeface="+mn-lt"/>
                <a:cs typeface="+mn-lt"/>
              </a:rPr>
              <a:t>Dependence on one founder</a:t>
            </a:r>
          </a:p>
        </p:txBody>
      </p:sp>
      <p:sp>
        <p:nvSpPr>
          <p:cNvPr id="5" name="CasetăText 4">
            <a:extLst>
              <a:ext uri="{FF2B5EF4-FFF2-40B4-BE49-F238E27FC236}">
                <a16:creationId xmlns:a16="http://schemas.microsoft.com/office/drawing/2014/main" id="{11F189F2-AF1A-8084-63E4-A83AE78DD51C}"/>
              </a:ext>
            </a:extLst>
          </p:cNvPr>
          <p:cNvSpPr txBox="1"/>
          <p:nvPr/>
        </p:nvSpPr>
        <p:spPr>
          <a:xfrm>
            <a:off x="716251" y="2780385"/>
            <a:ext cx="354407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b="1" i="1">
                <a:ea typeface="+mn-lt"/>
                <a:cs typeface="+mn-lt"/>
              </a:rPr>
              <a:t>Opportunities:</a:t>
            </a:r>
          </a:p>
          <a:p>
            <a:pPr marL="285750" indent="-285750">
              <a:buFont typeface="Arial"/>
              <a:buChar char="•"/>
            </a:pPr>
            <a:r>
              <a:rPr lang="ro-RO" b="1" i="1">
                <a:ea typeface="+mn-lt"/>
                <a:cs typeface="+mn-lt"/>
              </a:rPr>
              <a:t>Growth in streetwear market</a:t>
            </a:r>
          </a:p>
          <a:p>
            <a:pPr marL="285750" indent="-285750">
              <a:buFont typeface="Arial"/>
              <a:buChar char="•"/>
            </a:pPr>
            <a:r>
              <a:rPr lang="ro-RO" b="1" i="1">
                <a:ea typeface="+mn-lt"/>
                <a:cs typeface="+mn-lt"/>
              </a:rPr>
              <a:t>Global e-commerce sales</a:t>
            </a:r>
          </a:p>
          <a:p>
            <a:pPr marL="285750" indent="-285750">
              <a:buFont typeface="Arial"/>
              <a:buChar char="•"/>
            </a:pPr>
            <a:r>
              <a:rPr lang="ro-RO" b="1" i="1">
                <a:ea typeface="+mn-lt"/>
                <a:cs typeface="+mn-lt"/>
              </a:rPr>
              <a:t>Expansion into the music industry</a:t>
            </a:r>
          </a:p>
          <a:p>
            <a:pPr marL="285750" indent="-285750">
              <a:buFont typeface="Arial"/>
              <a:buChar char="•"/>
            </a:pPr>
            <a:r>
              <a:rPr lang="ro-RO" b="1" i="1">
                <a:ea typeface="+mn-lt"/>
                <a:cs typeface="+mn-lt"/>
              </a:rPr>
              <a:t>Influencer collaborations.</a:t>
            </a:r>
          </a:p>
        </p:txBody>
      </p:sp>
      <p:sp>
        <p:nvSpPr>
          <p:cNvPr id="6" name="CasetăText 5">
            <a:extLst>
              <a:ext uri="{FF2B5EF4-FFF2-40B4-BE49-F238E27FC236}">
                <a16:creationId xmlns:a16="http://schemas.microsoft.com/office/drawing/2014/main" id="{E3E2D4CD-8819-943F-0BFF-5EB6BCAE793D}"/>
              </a:ext>
            </a:extLst>
          </p:cNvPr>
          <p:cNvSpPr txBox="1"/>
          <p:nvPr/>
        </p:nvSpPr>
        <p:spPr>
          <a:xfrm>
            <a:off x="7908463" y="2780386"/>
            <a:ext cx="354407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b="1" i="1">
                <a:ea typeface="+mn-lt"/>
                <a:cs typeface="+mn-lt"/>
              </a:rPr>
              <a:t>Threats:</a:t>
            </a:r>
          </a:p>
          <a:p>
            <a:pPr marL="285750" indent="-285750">
              <a:buFont typeface="Arial"/>
              <a:buChar char="•"/>
            </a:pPr>
            <a:r>
              <a:rPr lang="ro-RO" b="1" i="1">
                <a:ea typeface="+mn-lt"/>
                <a:cs typeface="+mn-lt"/>
              </a:rPr>
              <a:t>Strong competition</a:t>
            </a:r>
          </a:p>
          <a:p>
            <a:pPr marL="285750" indent="-285750">
              <a:buFont typeface="Arial"/>
              <a:buChar char="•"/>
            </a:pPr>
            <a:r>
              <a:rPr lang="ro-RO" b="1" i="1">
                <a:ea typeface="+mn-lt"/>
                <a:cs typeface="+mn-lt"/>
              </a:rPr>
              <a:t>Economic downturns</a:t>
            </a:r>
          </a:p>
          <a:p>
            <a:pPr marL="285750" indent="-285750">
              <a:buFont typeface="Arial"/>
              <a:buChar char="•"/>
            </a:pPr>
            <a:r>
              <a:rPr lang="ro-RO" b="1" i="1">
                <a:ea typeface="+mn-lt"/>
                <a:cs typeface="+mn-lt"/>
              </a:rPr>
              <a:t>Changes in fashion trends</a:t>
            </a:r>
          </a:p>
          <a:p>
            <a:pPr marL="285750" indent="-285750">
              <a:buFont typeface="Arial"/>
              <a:buChar char="•"/>
            </a:pPr>
            <a:r>
              <a:rPr lang="ro-RO" b="1" i="1">
                <a:ea typeface="+mn-lt"/>
                <a:cs typeface="+mn-lt"/>
              </a:rPr>
              <a:t>Social Media algorithm changes</a:t>
            </a:r>
          </a:p>
        </p:txBody>
      </p:sp>
    </p:spTree>
    <p:extLst>
      <p:ext uri="{BB962C8B-B14F-4D97-AF65-F5344CB8AC3E}">
        <p14:creationId xmlns:p14="http://schemas.microsoft.com/office/powerpoint/2010/main" val="408263553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 calcmode="lin" valueType="num">
                                      <p:cBhvr additive="base">
                                        <p:cTn id="12" dur="500"/>
                                        <p:tgtEl>
                                          <p:spTgt spid="12"/>
                                        </p:tgtEl>
                                        <p:attrNameLst>
                                          <p:attrName>ppt_y</p:attrName>
                                        </p:attrNameLst>
                                      </p:cBhvr>
                                      <p:tavLst>
                                        <p:tav tm="0">
                                          <p:val>
                                            <p:strVal val="#ppt_y+#ppt_h*1.125000"/>
                                          </p:val>
                                        </p:tav>
                                        <p:tav tm="100000">
                                          <p:val>
                                            <p:strVal val="#ppt_y"/>
                                          </p:val>
                                        </p:tav>
                                      </p:tavLst>
                                    </p:anim>
                                    <p:animEffect transition="in" filter="wipe(up)">
                                      <p:cBhvr>
                                        <p:cTn id="13" dur="500"/>
                                        <p:tgtEl>
                                          <p:spTgt spid="12"/>
                                        </p:tgtEl>
                                      </p:cBhvr>
                                    </p:animEffect>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p:tgtEl>
                                          <p:spTgt spid="2"/>
                                        </p:tgtEl>
                                        <p:attrNameLst>
                                          <p:attrName>ppt_y</p:attrName>
                                        </p:attrNameLst>
                                      </p:cBhvr>
                                      <p:tavLst>
                                        <p:tav tm="0">
                                          <p:val>
                                            <p:strVal val="#ppt_y+#ppt_h*1.125000"/>
                                          </p:val>
                                        </p:tav>
                                        <p:tav tm="100000">
                                          <p:val>
                                            <p:strVal val="#ppt_y"/>
                                          </p:val>
                                        </p:tav>
                                      </p:tavLst>
                                    </p:anim>
                                    <p:animEffect transition="in" filter="wipe(up)">
                                      <p:cBhvr>
                                        <p:cTn id="19" dur="500"/>
                                        <p:tgtEl>
                                          <p:spTgt spid="2"/>
                                        </p:tgtEl>
                                      </p:cBhvr>
                                    </p:animEffect>
                                  </p:childTnLst>
                                </p:cTn>
                              </p:par>
                            </p:childTnLst>
                          </p:cTn>
                        </p:par>
                      </p:childTnLst>
                    </p:cTn>
                  </p:par>
                  <p:par>
                    <p:cTn id="20" fill="hold">
                      <p:stCondLst>
                        <p:cond delay="indefinite"/>
                      </p:stCondLst>
                      <p:childTnLst>
                        <p:par>
                          <p:cTn id="21" fill="hold">
                            <p:stCondLst>
                              <p:cond delay="0"/>
                            </p:stCondLst>
                            <p:childTnLst>
                              <p:par>
                                <p:cTn id="22" presetID="12" presetClass="entr" presetSubtype="4"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additive="base">
                                        <p:cTn id="24" dur="500"/>
                                        <p:tgtEl>
                                          <p:spTgt spid="5"/>
                                        </p:tgtEl>
                                        <p:attrNameLst>
                                          <p:attrName>ppt_y</p:attrName>
                                        </p:attrNameLst>
                                      </p:cBhvr>
                                      <p:tavLst>
                                        <p:tav tm="0">
                                          <p:val>
                                            <p:strVal val="#ppt_y+#ppt_h*1.125000"/>
                                          </p:val>
                                        </p:tav>
                                        <p:tav tm="100000">
                                          <p:val>
                                            <p:strVal val="#ppt_y"/>
                                          </p:val>
                                        </p:tav>
                                      </p:tavLst>
                                    </p:anim>
                                    <p:animEffect transition="in" filter="wipe(up)">
                                      <p:cBhvr>
                                        <p:cTn id="25" dur="500"/>
                                        <p:tgtEl>
                                          <p:spTgt spid="5"/>
                                        </p:tgtEl>
                                      </p:cBhvr>
                                    </p:animEffect>
                                  </p:childTnLst>
                                </p:cTn>
                              </p:par>
                            </p:childTnLst>
                          </p:cTn>
                        </p:par>
                      </p:childTnLst>
                    </p:cTn>
                  </p:par>
                  <p:par>
                    <p:cTn id="26" fill="hold">
                      <p:stCondLst>
                        <p:cond delay="indefinite"/>
                      </p:stCondLst>
                      <p:childTnLst>
                        <p:par>
                          <p:cTn id="27" fill="hold">
                            <p:stCondLst>
                              <p:cond delay="0"/>
                            </p:stCondLst>
                            <p:childTnLst>
                              <p:par>
                                <p:cTn id="28" presetID="12" presetClass="entr" presetSubtype="4" fill="hold" grpId="0" nodeType="clickEffect">
                                  <p:stCondLst>
                                    <p:cond delay="0"/>
                                  </p:stCondLst>
                                  <p:childTnLst>
                                    <p:set>
                                      <p:cBhvr>
                                        <p:cTn id="29" dur="1" fill="hold">
                                          <p:stCondLst>
                                            <p:cond delay="0"/>
                                          </p:stCondLst>
                                        </p:cTn>
                                        <p:tgtEl>
                                          <p:spTgt spid="6"/>
                                        </p:tgtEl>
                                        <p:attrNameLst>
                                          <p:attrName>style.visibility</p:attrName>
                                        </p:attrNameLst>
                                      </p:cBhvr>
                                      <p:to>
                                        <p:strVal val="visible"/>
                                      </p:to>
                                    </p:set>
                                    <p:anim calcmode="lin" valueType="num">
                                      <p:cBhvr additive="base">
                                        <p:cTn id="30" dur="500"/>
                                        <p:tgtEl>
                                          <p:spTgt spid="6"/>
                                        </p:tgtEl>
                                        <p:attrNameLst>
                                          <p:attrName>ppt_y</p:attrName>
                                        </p:attrNameLst>
                                      </p:cBhvr>
                                      <p:tavLst>
                                        <p:tav tm="0">
                                          <p:val>
                                            <p:strVal val="#ppt_y+#ppt_h*1.125000"/>
                                          </p:val>
                                        </p:tav>
                                        <p:tav tm="100000">
                                          <p:val>
                                            <p:strVal val="#ppt_y"/>
                                          </p:val>
                                        </p:tav>
                                      </p:tavLst>
                                    </p:anim>
                                    <p:animEffect transition="in" filter="wipe(up)">
                                      <p:cBhvr>
                                        <p:cTn id="31" dur="500"/>
                                        <p:tgtEl>
                                          <p:spTgt spid="6"/>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2" grpId="0"/>
      <p:bldP spid="13" grpId="0"/>
      <p:bldP spid="2" grpId="0"/>
      <p:bldP spid="5"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AAD2AF2-E00F-53CC-5A6C-45DDA7FCDD73}"/>
            </a:ext>
          </a:extLst>
        </p:cNvPr>
        <p:cNvGrpSpPr/>
        <p:nvPr/>
      </p:nvGrpSpPr>
      <p:grpSpPr>
        <a:xfrm>
          <a:off x="0" y="0"/>
          <a:ext cx="0" cy="0"/>
          <a:chOff x="0" y="0"/>
          <a:chExt cx="0" cy="0"/>
        </a:xfrm>
      </p:grpSpPr>
      <p:sp>
        <p:nvSpPr>
          <p:cNvPr id="4" name="CasetăText 3">
            <a:extLst>
              <a:ext uri="{FF2B5EF4-FFF2-40B4-BE49-F238E27FC236}">
                <a16:creationId xmlns:a16="http://schemas.microsoft.com/office/drawing/2014/main" id="{F8C35B67-A4B3-EBA5-EFE3-485FC79D7F49}"/>
              </a:ext>
            </a:extLst>
          </p:cNvPr>
          <p:cNvSpPr txBox="1"/>
          <p:nvPr/>
        </p:nvSpPr>
        <p:spPr>
          <a:xfrm>
            <a:off x="1170780" y="787143"/>
            <a:ext cx="1001365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ro-RO" sz="2400" b="1" i="1" u="sng">
                <a:ea typeface="+mn-lt"/>
                <a:cs typeface="+mn-lt"/>
              </a:rPr>
              <a:t>Financial Resources!</a:t>
            </a:r>
            <a:endParaRPr lang="ro-RO" sz="2400" b="1" i="1" u="sng"/>
          </a:p>
        </p:txBody>
      </p:sp>
      <p:graphicFrame>
        <p:nvGraphicFramePr>
          <p:cNvPr id="3" name="Tabel 2">
            <a:extLst>
              <a:ext uri="{FF2B5EF4-FFF2-40B4-BE49-F238E27FC236}">
                <a16:creationId xmlns:a16="http://schemas.microsoft.com/office/drawing/2014/main" id="{8F25AECC-8E66-C00F-5C63-31086F659B0B}"/>
              </a:ext>
            </a:extLst>
          </p:cNvPr>
          <p:cNvGraphicFramePr>
            <a:graphicFrameLocks noGrp="1"/>
          </p:cNvGraphicFramePr>
          <p:nvPr>
            <p:extLst>
              <p:ext uri="{D42A27DB-BD31-4B8C-83A1-F6EECF244321}">
                <p14:modId xmlns:p14="http://schemas.microsoft.com/office/powerpoint/2010/main" val="4014881370"/>
              </p:ext>
            </p:extLst>
          </p:nvPr>
        </p:nvGraphicFramePr>
        <p:xfrm>
          <a:off x="2011680" y="1711639"/>
          <a:ext cx="8168640" cy="2592902"/>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2422275617"/>
                    </a:ext>
                  </a:extLst>
                </a:gridCol>
                <a:gridCol w="4084320">
                  <a:extLst>
                    <a:ext uri="{9D8B030D-6E8A-4147-A177-3AD203B41FA5}">
                      <a16:colId xmlns:a16="http://schemas.microsoft.com/office/drawing/2014/main" val="2385068959"/>
                    </a:ext>
                  </a:extLst>
                </a:gridCol>
              </a:tblGrid>
              <a:tr h="367862">
                <a:tc>
                  <a:txBody>
                    <a:bodyPr/>
                    <a:lstStyle/>
                    <a:p>
                      <a:pPr algn="ctr"/>
                      <a:r>
                        <a:rPr lang="ro-RO" i="1" u="sng"/>
                        <a:t>Item</a:t>
                      </a:r>
                    </a:p>
                  </a:txBody>
                  <a:tcPr/>
                </a:tc>
                <a:tc>
                  <a:txBody>
                    <a:bodyPr/>
                    <a:lstStyle/>
                    <a:p>
                      <a:pPr algn="ctr"/>
                      <a:r>
                        <a:rPr lang="ro-RO" i="1" u="sng"/>
                        <a:t>Costs(£)</a:t>
                      </a:r>
                    </a:p>
                  </a:txBody>
                  <a:tcPr/>
                </a:tc>
                <a:extLst>
                  <a:ext uri="{0D108BD9-81ED-4DB2-BD59-A6C34878D82A}">
                    <a16:rowId xmlns:a16="http://schemas.microsoft.com/office/drawing/2014/main" val="4137099634"/>
                  </a:ext>
                </a:extLst>
              </a:tr>
              <a:tr h="370840">
                <a:tc>
                  <a:txBody>
                    <a:bodyPr/>
                    <a:lstStyle/>
                    <a:p>
                      <a:pPr algn="ctr"/>
                      <a:r>
                        <a:rPr lang="ro-RO" b="1" i="1"/>
                        <a:t>Printing Machine</a:t>
                      </a:r>
                    </a:p>
                  </a:txBody>
                  <a:tcPr/>
                </a:tc>
                <a:tc>
                  <a:txBody>
                    <a:bodyPr/>
                    <a:lstStyle/>
                    <a:p>
                      <a:pPr algn="ctr"/>
                      <a:r>
                        <a:rPr lang="ro-RO" b="1" i="1"/>
                        <a:t>2.000</a:t>
                      </a:r>
                    </a:p>
                  </a:txBody>
                  <a:tcPr/>
                </a:tc>
                <a:extLst>
                  <a:ext uri="{0D108BD9-81ED-4DB2-BD59-A6C34878D82A}">
                    <a16:rowId xmlns:a16="http://schemas.microsoft.com/office/drawing/2014/main" val="1774736000"/>
                  </a:ext>
                </a:extLst>
              </a:tr>
              <a:tr h="370840">
                <a:tc>
                  <a:txBody>
                    <a:bodyPr/>
                    <a:lstStyle/>
                    <a:p>
                      <a:pPr algn="ctr"/>
                      <a:r>
                        <a:rPr lang="ro-RO" b="1" i="1"/>
                        <a:t>Materials and Stock</a:t>
                      </a:r>
                    </a:p>
                  </a:txBody>
                  <a:tcPr/>
                </a:tc>
                <a:tc>
                  <a:txBody>
                    <a:bodyPr/>
                    <a:lstStyle/>
                    <a:p>
                      <a:pPr algn="ctr"/>
                      <a:r>
                        <a:rPr lang="ro-RO" b="1" i="1"/>
                        <a:t>1.000</a:t>
                      </a:r>
                    </a:p>
                  </a:txBody>
                  <a:tcPr/>
                </a:tc>
                <a:extLst>
                  <a:ext uri="{0D108BD9-81ED-4DB2-BD59-A6C34878D82A}">
                    <a16:rowId xmlns:a16="http://schemas.microsoft.com/office/drawing/2014/main" val="1941452837"/>
                  </a:ext>
                </a:extLst>
              </a:tr>
              <a:tr h="370840">
                <a:tc>
                  <a:txBody>
                    <a:bodyPr/>
                    <a:lstStyle/>
                    <a:p>
                      <a:pPr algn="ctr"/>
                      <a:r>
                        <a:rPr lang="ro-RO" b="1" i="1"/>
                        <a:t>Website Development</a:t>
                      </a:r>
                    </a:p>
                  </a:txBody>
                  <a:tcPr/>
                </a:tc>
                <a:tc>
                  <a:txBody>
                    <a:bodyPr/>
                    <a:lstStyle/>
                    <a:p>
                      <a:pPr algn="ctr"/>
                      <a:r>
                        <a:rPr lang="ro-RO" b="1" i="1"/>
                        <a:t>500</a:t>
                      </a:r>
                    </a:p>
                  </a:txBody>
                  <a:tcPr/>
                </a:tc>
                <a:extLst>
                  <a:ext uri="{0D108BD9-81ED-4DB2-BD59-A6C34878D82A}">
                    <a16:rowId xmlns:a16="http://schemas.microsoft.com/office/drawing/2014/main" val="648703602"/>
                  </a:ext>
                </a:extLst>
              </a:tr>
              <a:tr h="370840">
                <a:tc>
                  <a:txBody>
                    <a:bodyPr/>
                    <a:lstStyle/>
                    <a:p>
                      <a:pPr algn="ctr"/>
                      <a:r>
                        <a:rPr lang="ro-RO" b="1" i="1"/>
                        <a:t>Marketing Budget</a:t>
                      </a:r>
                    </a:p>
                  </a:txBody>
                  <a:tcPr/>
                </a:tc>
                <a:tc>
                  <a:txBody>
                    <a:bodyPr/>
                    <a:lstStyle/>
                    <a:p>
                      <a:pPr algn="ctr"/>
                      <a:r>
                        <a:rPr lang="ro-RO" b="1" i="1"/>
                        <a:t>1.200</a:t>
                      </a:r>
                    </a:p>
                  </a:txBody>
                  <a:tcPr/>
                </a:tc>
                <a:extLst>
                  <a:ext uri="{0D108BD9-81ED-4DB2-BD59-A6C34878D82A}">
                    <a16:rowId xmlns:a16="http://schemas.microsoft.com/office/drawing/2014/main" val="3453722664"/>
                  </a:ext>
                </a:extLst>
              </a:tr>
              <a:tr h="370840">
                <a:tc>
                  <a:txBody>
                    <a:bodyPr/>
                    <a:lstStyle/>
                    <a:p>
                      <a:pPr algn="ctr"/>
                      <a:r>
                        <a:rPr lang="ro-RO" b="1" i="1"/>
                        <a:t>Packing</a:t>
                      </a:r>
                    </a:p>
                  </a:txBody>
                  <a:tcPr/>
                </a:tc>
                <a:tc>
                  <a:txBody>
                    <a:bodyPr/>
                    <a:lstStyle/>
                    <a:p>
                      <a:pPr algn="ctr"/>
                      <a:r>
                        <a:rPr lang="ro-RO" b="1" i="1"/>
                        <a:t>300</a:t>
                      </a:r>
                    </a:p>
                  </a:txBody>
                  <a:tcPr/>
                </a:tc>
                <a:extLst>
                  <a:ext uri="{0D108BD9-81ED-4DB2-BD59-A6C34878D82A}">
                    <a16:rowId xmlns:a16="http://schemas.microsoft.com/office/drawing/2014/main" val="1563491716"/>
                  </a:ext>
                </a:extLst>
              </a:tr>
              <a:tr h="370840">
                <a:tc>
                  <a:txBody>
                    <a:bodyPr/>
                    <a:lstStyle/>
                    <a:p>
                      <a:pPr algn="ctr"/>
                      <a:r>
                        <a:rPr lang="ro-RO" b="1" i="1"/>
                        <a:t>Total</a:t>
                      </a:r>
                    </a:p>
                  </a:txBody>
                  <a:tcPr/>
                </a:tc>
                <a:tc>
                  <a:txBody>
                    <a:bodyPr/>
                    <a:lstStyle/>
                    <a:p>
                      <a:pPr algn="ctr"/>
                      <a:r>
                        <a:rPr lang="ro-RO" b="1" i="1"/>
                        <a:t>5.000</a:t>
                      </a:r>
                    </a:p>
                  </a:txBody>
                  <a:tcPr/>
                </a:tc>
                <a:extLst>
                  <a:ext uri="{0D108BD9-81ED-4DB2-BD59-A6C34878D82A}">
                    <a16:rowId xmlns:a16="http://schemas.microsoft.com/office/drawing/2014/main" val="1826374348"/>
                  </a:ext>
                </a:extLst>
              </a:tr>
            </a:tbl>
          </a:graphicData>
        </a:graphic>
      </p:graphicFrame>
    </p:spTree>
    <p:extLst>
      <p:ext uri="{BB962C8B-B14F-4D97-AF65-F5344CB8AC3E}">
        <p14:creationId xmlns:p14="http://schemas.microsoft.com/office/powerpoint/2010/main" val="62213629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7"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900" decel="100000" fill="hold"/>
                                        <p:tgtEl>
                                          <p:spTgt spid="3"/>
                                        </p:tgtEl>
                                        <p:attrNameLst>
                                          <p:attrName>ppt_y</p:attrName>
                                        </p:attrNameLst>
                                      </p:cBhvr>
                                      <p:tavLst>
                                        <p:tav tm="0">
                                          <p:val>
                                            <p:strVal val="#ppt_y+1"/>
                                          </p:val>
                                        </p:tav>
                                        <p:tav tm="100000">
                                          <p:val>
                                            <p:strVal val="#ppt_y-.03"/>
                                          </p:val>
                                        </p:tav>
                                      </p:tavLst>
                                    </p:anim>
                                    <p:anim calcmode="lin" valueType="num">
                                      <p:cBhvr>
                                        <p:cTn id="15"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31A3CF9-489D-BC41-58F8-D3222BE5747E}"/>
            </a:ext>
          </a:extLst>
        </p:cNvPr>
        <p:cNvGrpSpPr/>
        <p:nvPr/>
      </p:nvGrpSpPr>
      <p:grpSpPr>
        <a:xfrm>
          <a:off x="0" y="0"/>
          <a:ext cx="0" cy="0"/>
          <a:chOff x="0" y="0"/>
          <a:chExt cx="0" cy="0"/>
        </a:xfrm>
      </p:grpSpPr>
      <p:sp>
        <p:nvSpPr>
          <p:cNvPr id="4" name="CasetăText 3">
            <a:extLst>
              <a:ext uri="{FF2B5EF4-FFF2-40B4-BE49-F238E27FC236}">
                <a16:creationId xmlns:a16="http://schemas.microsoft.com/office/drawing/2014/main" id="{CD2F2FBC-8991-D806-66B7-A164BDCC00BB}"/>
              </a:ext>
            </a:extLst>
          </p:cNvPr>
          <p:cNvSpPr txBox="1"/>
          <p:nvPr/>
        </p:nvSpPr>
        <p:spPr>
          <a:xfrm>
            <a:off x="1170780" y="198932"/>
            <a:ext cx="1001365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ro-RO" sz="2400" b="1" i="1" u="sng">
                <a:ea typeface="+mn-lt"/>
                <a:cs typeface="+mn-lt"/>
              </a:rPr>
              <a:t>Marketing Strategy!</a:t>
            </a:r>
            <a:endParaRPr lang="ro-RO" sz="2400" b="1" i="1" u="sng"/>
          </a:p>
        </p:txBody>
      </p:sp>
      <p:sp>
        <p:nvSpPr>
          <p:cNvPr id="2" name="CasetăText 1">
            <a:extLst>
              <a:ext uri="{FF2B5EF4-FFF2-40B4-BE49-F238E27FC236}">
                <a16:creationId xmlns:a16="http://schemas.microsoft.com/office/drawing/2014/main" id="{FC047E92-EC5B-84CE-F7D7-566EF4E6F7BB}"/>
              </a:ext>
            </a:extLst>
          </p:cNvPr>
          <p:cNvSpPr txBox="1"/>
          <p:nvPr/>
        </p:nvSpPr>
        <p:spPr>
          <a:xfrm>
            <a:off x="1172041" y="1163283"/>
            <a:ext cx="191435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b="1" i="1"/>
              <a:t>Social Media:</a:t>
            </a:r>
          </a:p>
          <a:p>
            <a:pPr marL="285750" indent="-285750">
              <a:buFont typeface="Calibri"/>
              <a:buChar char="-"/>
            </a:pPr>
            <a:r>
              <a:rPr lang="ro-RO" b="1" i="1"/>
              <a:t>Instagram</a:t>
            </a:r>
          </a:p>
          <a:p>
            <a:pPr marL="285750" indent="-285750">
              <a:buFont typeface="Calibri"/>
              <a:buChar char="-"/>
            </a:pPr>
            <a:r>
              <a:rPr lang="ro-RO" b="1" i="1"/>
              <a:t>Tik-Tok</a:t>
            </a:r>
          </a:p>
          <a:p>
            <a:pPr marL="285750" indent="-285750">
              <a:buFont typeface="Calibri"/>
              <a:buChar char="-"/>
            </a:pPr>
            <a:r>
              <a:rPr lang="ro-RO" b="1" i="1"/>
              <a:t>Facebook</a:t>
            </a:r>
          </a:p>
        </p:txBody>
      </p:sp>
      <p:sp>
        <p:nvSpPr>
          <p:cNvPr id="5" name="CasetăText 4">
            <a:extLst>
              <a:ext uri="{FF2B5EF4-FFF2-40B4-BE49-F238E27FC236}">
                <a16:creationId xmlns:a16="http://schemas.microsoft.com/office/drawing/2014/main" id="{41AA80BD-0FB0-7326-5259-3C40C5DAFF2C}"/>
              </a:ext>
            </a:extLst>
          </p:cNvPr>
          <p:cNvSpPr txBox="1"/>
          <p:nvPr/>
        </p:nvSpPr>
        <p:spPr>
          <a:xfrm>
            <a:off x="4560935" y="1163283"/>
            <a:ext cx="306404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b="1" i="1"/>
              <a:t>Digital Marketing:</a:t>
            </a:r>
          </a:p>
          <a:p>
            <a:pPr marL="285750" indent="-285750">
              <a:buFont typeface="Calibri"/>
              <a:buChar char="-"/>
            </a:pPr>
            <a:r>
              <a:rPr lang="ro-RO" b="1" i="1"/>
              <a:t>Influencer Collaborations</a:t>
            </a:r>
          </a:p>
          <a:p>
            <a:pPr marL="285750" indent="-285750">
              <a:buFont typeface="Calibri"/>
              <a:buChar char="-"/>
            </a:pPr>
            <a:r>
              <a:rPr lang="ro-RO" b="1" i="1"/>
              <a:t>Paid Advertising</a:t>
            </a:r>
          </a:p>
          <a:p>
            <a:pPr marL="285750" indent="-285750">
              <a:buFont typeface="Calibri"/>
              <a:buChar char="-"/>
            </a:pPr>
            <a:r>
              <a:rPr lang="ro-RO" b="1" i="1"/>
              <a:t>Email Marketing</a:t>
            </a:r>
          </a:p>
        </p:txBody>
      </p:sp>
      <p:sp>
        <p:nvSpPr>
          <p:cNvPr id="6" name="CasetăText 5">
            <a:extLst>
              <a:ext uri="{FF2B5EF4-FFF2-40B4-BE49-F238E27FC236}">
                <a16:creationId xmlns:a16="http://schemas.microsoft.com/office/drawing/2014/main" id="{9DA642B5-B805-53AC-31CE-740B758DBF29}"/>
              </a:ext>
            </a:extLst>
          </p:cNvPr>
          <p:cNvSpPr txBox="1"/>
          <p:nvPr/>
        </p:nvSpPr>
        <p:spPr>
          <a:xfrm>
            <a:off x="9112883" y="1163282"/>
            <a:ext cx="307740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b="1" i="1"/>
              <a:t>Traditional Marketing</a:t>
            </a:r>
          </a:p>
          <a:p>
            <a:pPr marL="285750" indent="-285750">
              <a:buFont typeface="Calibri"/>
              <a:buChar char="-"/>
            </a:pPr>
            <a:r>
              <a:rPr lang="ro-RO" b="1" i="1"/>
              <a:t>Flyers</a:t>
            </a:r>
          </a:p>
          <a:p>
            <a:pPr marL="285750" indent="-285750">
              <a:buFont typeface="Calibri"/>
              <a:buChar char="-"/>
            </a:pPr>
            <a:r>
              <a:rPr lang="ro-RO" b="1" i="1"/>
              <a:t>Posters</a:t>
            </a:r>
          </a:p>
          <a:p>
            <a:pPr marL="285750" indent="-285750">
              <a:buFont typeface="Calibri"/>
              <a:buChar char="-"/>
            </a:pPr>
            <a:r>
              <a:rPr lang="ro-RO" b="1" i="1"/>
              <a:t>Events/Concerts</a:t>
            </a:r>
          </a:p>
        </p:txBody>
      </p:sp>
      <p:sp>
        <p:nvSpPr>
          <p:cNvPr id="7" name="CasetăText 6">
            <a:extLst>
              <a:ext uri="{FF2B5EF4-FFF2-40B4-BE49-F238E27FC236}">
                <a16:creationId xmlns:a16="http://schemas.microsoft.com/office/drawing/2014/main" id="{3F576AA3-CE5B-1990-C10A-288C248C8825}"/>
              </a:ext>
            </a:extLst>
          </p:cNvPr>
          <p:cNvSpPr txBox="1"/>
          <p:nvPr/>
        </p:nvSpPr>
        <p:spPr>
          <a:xfrm>
            <a:off x="552023" y="2363674"/>
            <a:ext cx="1125219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b="1" i="1">
                <a:ea typeface="+mn-lt"/>
                <a:cs typeface="+mn-lt"/>
              </a:rPr>
              <a:t>My marketing strategy will focus heavily on social media platforms such as Instagram and TikTok, as these channels are highly effective for reaching younger consumers. I also plan to collaborate with influencers and use content marketing to increase brand awareness and encourage purchases. </a:t>
            </a:r>
          </a:p>
          <a:p>
            <a:r>
              <a:rPr lang="ro-RO" b="1" i="1">
                <a:ea typeface="+mn-lt"/>
                <a:cs typeface="+mn-lt"/>
              </a:rPr>
              <a:t>Research suggests that both social media marketing and influencer-driven promotion can positively influence consumer purchasing behaviour in the fashion industry</a:t>
            </a:r>
            <a:endParaRPr lang="ro-RO" b="1" i="1"/>
          </a:p>
        </p:txBody>
      </p:sp>
      <p:pic>
        <p:nvPicPr>
          <p:cNvPr id="8" name="Imagine 7" descr="O imagine care conține text, captură de ecran, proiectare&#10;&#10;Conținutul generat de inteligența artificială poate fi incorect.">
            <a:extLst>
              <a:ext uri="{FF2B5EF4-FFF2-40B4-BE49-F238E27FC236}">
                <a16:creationId xmlns:a16="http://schemas.microsoft.com/office/drawing/2014/main" id="{E56D4BC1-CE93-311E-126F-35DDE43758B2}"/>
              </a:ext>
            </a:extLst>
          </p:cNvPr>
          <p:cNvPicPr>
            <a:picLocks noChangeAspect="1"/>
          </p:cNvPicPr>
          <p:nvPr/>
        </p:nvPicPr>
        <p:blipFill>
          <a:blip r:embed="rId2"/>
          <a:stretch>
            <a:fillRect/>
          </a:stretch>
        </p:blipFill>
        <p:spPr>
          <a:xfrm>
            <a:off x="1044665" y="3843420"/>
            <a:ext cx="965355" cy="2172369"/>
          </a:xfrm>
          <a:prstGeom prst="rect">
            <a:avLst/>
          </a:prstGeom>
          <a:ln>
            <a:noFill/>
          </a:ln>
          <a:effectLst>
            <a:softEdge rad="112500"/>
          </a:effectLst>
        </p:spPr>
      </p:pic>
      <p:pic>
        <p:nvPicPr>
          <p:cNvPr id="9" name="Imagine 8" descr="O imagine care conține text, captură de ecran, mamifer, artă&#10;&#10;Conținutul generat de inteligența artificială poate fi incorect.">
            <a:extLst>
              <a:ext uri="{FF2B5EF4-FFF2-40B4-BE49-F238E27FC236}">
                <a16:creationId xmlns:a16="http://schemas.microsoft.com/office/drawing/2014/main" id="{5CC302D1-A3AF-5F08-1801-A9A6733F7059}"/>
              </a:ext>
            </a:extLst>
          </p:cNvPr>
          <p:cNvPicPr>
            <a:picLocks noChangeAspect="1"/>
          </p:cNvPicPr>
          <p:nvPr/>
        </p:nvPicPr>
        <p:blipFill>
          <a:blip r:embed="rId3"/>
          <a:stretch>
            <a:fillRect/>
          </a:stretch>
        </p:blipFill>
        <p:spPr>
          <a:xfrm>
            <a:off x="4079296" y="3816684"/>
            <a:ext cx="965355" cy="2199106"/>
          </a:xfrm>
          <a:prstGeom prst="rect">
            <a:avLst/>
          </a:prstGeom>
          <a:ln>
            <a:noFill/>
          </a:ln>
          <a:effectLst>
            <a:softEdge rad="112500"/>
          </a:effectLst>
        </p:spPr>
      </p:pic>
      <p:pic>
        <p:nvPicPr>
          <p:cNvPr id="10" name="Imagine 9" descr="O imagine care conține text, captură de ecran, design grafic, proiectare&#10;&#10;Conținutul generat de inteligența artificială poate fi incorect.">
            <a:extLst>
              <a:ext uri="{FF2B5EF4-FFF2-40B4-BE49-F238E27FC236}">
                <a16:creationId xmlns:a16="http://schemas.microsoft.com/office/drawing/2014/main" id="{7B3BB924-0D29-89A8-4CE4-351D5E58012C}"/>
              </a:ext>
            </a:extLst>
          </p:cNvPr>
          <p:cNvPicPr>
            <a:picLocks noChangeAspect="1"/>
          </p:cNvPicPr>
          <p:nvPr/>
        </p:nvPicPr>
        <p:blipFill>
          <a:blip r:embed="rId4"/>
          <a:stretch>
            <a:fillRect/>
          </a:stretch>
        </p:blipFill>
        <p:spPr>
          <a:xfrm>
            <a:off x="7628612" y="3823368"/>
            <a:ext cx="972038" cy="2205790"/>
          </a:xfrm>
          <a:prstGeom prst="rect">
            <a:avLst/>
          </a:prstGeom>
          <a:ln>
            <a:noFill/>
          </a:ln>
          <a:effectLst>
            <a:softEdge rad="112500"/>
          </a:effectLst>
        </p:spPr>
      </p:pic>
      <p:pic>
        <p:nvPicPr>
          <p:cNvPr id="11" name="Imagine 10" descr="O imagine care conține text, captură de ecran, proiectare&#10;&#10;Conținutul generat de inteligența artificială poate fi incorect.">
            <a:extLst>
              <a:ext uri="{FF2B5EF4-FFF2-40B4-BE49-F238E27FC236}">
                <a16:creationId xmlns:a16="http://schemas.microsoft.com/office/drawing/2014/main" id="{E7124DE6-D1F4-A898-7BEA-2FCC0FED852A}"/>
              </a:ext>
            </a:extLst>
          </p:cNvPr>
          <p:cNvPicPr>
            <a:picLocks noChangeAspect="1"/>
          </p:cNvPicPr>
          <p:nvPr/>
        </p:nvPicPr>
        <p:blipFill>
          <a:blip r:embed="rId5"/>
          <a:stretch>
            <a:fillRect/>
          </a:stretch>
        </p:blipFill>
        <p:spPr>
          <a:xfrm>
            <a:off x="10155245" y="3843421"/>
            <a:ext cx="992091" cy="2205791"/>
          </a:xfrm>
          <a:prstGeom prst="rect">
            <a:avLst/>
          </a:prstGeom>
          <a:ln>
            <a:noFill/>
          </a:ln>
          <a:effectLst>
            <a:softEdge rad="112500"/>
          </a:effectLst>
        </p:spPr>
      </p:pic>
    </p:spTree>
    <p:extLst>
      <p:ext uri="{BB962C8B-B14F-4D97-AF65-F5344CB8AC3E}">
        <p14:creationId xmlns:p14="http://schemas.microsoft.com/office/powerpoint/2010/main" val="352871551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p:tgtEl>
                                          <p:spTgt spid="2"/>
                                        </p:tgtEl>
                                        <p:attrNameLst>
                                          <p:attrName>ppt_y</p:attrName>
                                        </p:attrNameLst>
                                      </p:cBhvr>
                                      <p:tavLst>
                                        <p:tav tm="0">
                                          <p:val>
                                            <p:strVal val="#ppt_y+#ppt_h*1.125000"/>
                                          </p:val>
                                        </p:tav>
                                        <p:tav tm="100000">
                                          <p:val>
                                            <p:strVal val="#ppt_y"/>
                                          </p:val>
                                        </p:tav>
                                      </p:tavLst>
                                    </p:anim>
                                    <p:animEffect transition="in" filter="wipe(up)">
                                      <p:cBhvr>
                                        <p:cTn id="13" dur="5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p:tgtEl>
                                          <p:spTgt spid="5"/>
                                        </p:tgtEl>
                                        <p:attrNameLst>
                                          <p:attrName>ppt_y</p:attrName>
                                        </p:attrNameLst>
                                      </p:cBhvr>
                                      <p:tavLst>
                                        <p:tav tm="0">
                                          <p:val>
                                            <p:strVal val="#ppt_y+#ppt_h*1.125000"/>
                                          </p:val>
                                        </p:tav>
                                        <p:tav tm="100000">
                                          <p:val>
                                            <p:strVal val="#ppt_y"/>
                                          </p:val>
                                        </p:tav>
                                      </p:tavLst>
                                    </p:anim>
                                    <p:animEffect transition="in" filter="wipe(up)">
                                      <p:cBhvr>
                                        <p:cTn id="19" dur="5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1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p:tgtEl>
                                          <p:spTgt spid="6"/>
                                        </p:tgtEl>
                                        <p:attrNameLst>
                                          <p:attrName>ppt_y</p:attrName>
                                        </p:attrNameLst>
                                      </p:cBhvr>
                                      <p:tavLst>
                                        <p:tav tm="0">
                                          <p:val>
                                            <p:strVal val="#ppt_y+#ppt_h*1.125000"/>
                                          </p:val>
                                        </p:tav>
                                        <p:tav tm="100000">
                                          <p:val>
                                            <p:strVal val="#ppt_y"/>
                                          </p:val>
                                        </p:tav>
                                      </p:tavLst>
                                    </p:anim>
                                    <p:animEffect transition="in" filter="wipe(up)">
                                      <p:cBhvr>
                                        <p:cTn id="25" dur="500"/>
                                        <p:tgtEl>
                                          <p:spTgt spid="6"/>
                                        </p:tgtEl>
                                      </p:cBhvr>
                                    </p:animEffect>
                                  </p:childTnLst>
                                </p:cTn>
                              </p:par>
                            </p:childTnLst>
                          </p:cTn>
                        </p:par>
                      </p:childTnLst>
                    </p:cTn>
                  </p:par>
                  <p:par>
                    <p:cTn id="26" fill="hold">
                      <p:stCondLst>
                        <p:cond delay="indefinite"/>
                      </p:stCondLst>
                      <p:childTnLst>
                        <p:par>
                          <p:cTn id="27" fill="hold">
                            <p:stCondLst>
                              <p:cond delay="0"/>
                            </p:stCondLst>
                            <p:childTnLst>
                              <p:par>
                                <p:cTn id="28" presetID="37" presetClass="entr" presetSubtype="0" fill="hold" grpId="0" nodeType="click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fade">
                                      <p:cBhvr>
                                        <p:cTn id="30" dur="1000"/>
                                        <p:tgtEl>
                                          <p:spTgt spid="7"/>
                                        </p:tgtEl>
                                      </p:cBhvr>
                                    </p:animEffect>
                                    <p:anim calcmode="lin" valueType="num">
                                      <p:cBhvr>
                                        <p:cTn id="31" dur="1000" fill="hold"/>
                                        <p:tgtEl>
                                          <p:spTgt spid="7"/>
                                        </p:tgtEl>
                                        <p:attrNameLst>
                                          <p:attrName>ppt_x</p:attrName>
                                        </p:attrNameLst>
                                      </p:cBhvr>
                                      <p:tavLst>
                                        <p:tav tm="0">
                                          <p:val>
                                            <p:strVal val="#ppt_x"/>
                                          </p:val>
                                        </p:tav>
                                        <p:tav tm="100000">
                                          <p:val>
                                            <p:strVal val="#ppt_x"/>
                                          </p:val>
                                        </p:tav>
                                      </p:tavLst>
                                    </p:anim>
                                    <p:anim calcmode="lin" valueType="num">
                                      <p:cBhvr>
                                        <p:cTn id="32" dur="900" decel="100000" fill="hold"/>
                                        <p:tgtEl>
                                          <p:spTgt spid="7"/>
                                        </p:tgtEl>
                                        <p:attrNameLst>
                                          <p:attrName>ppt_y</p:attrName>
                                        </p:attrNameLst>
                                      </p:cBhvr>
                                      <p:tavLst>
                                        <p:tav tm="0">
                                          <p:val>
                                            <p:strVal val="#ppt_y+1"/>
                                          </p:val>
                                        </p:tav>
                                        <p:tav tm="100000">
                                          <p:val>
                                            <p:strVal val="#ppt_y-.03"/>
                                          </p:val>
                                        </p:tav>
                                      </p:tavLst>
                                    </p:anim>
                                    <p:anim calcmode="lin" valueType="num">
                                      <p:cBhvr>
                                        <p:cTn id="33" dur="100" accel="100000" fill="hold">
                                          <p:stCondLst>
                                            <p:cond delay="900"/>
                                          </p:stCondLst>
                                        </p:cTn>
                                        <p:tgtEl>
                                          <p:spTgt spid="7"/>
                                        </p:tgtEl>
                                        <p:attrNameLst>
                                          <p:attrName>ppt_y</p:attrName>
                                        </p:attrNameLst>
                                      </p:cBhvr>
                                      <p:tavLst>
                                        <p:tav tm="0">
                                          <p:val>
                                            <p:strVal val="#ppt_y-.03"/>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53" presetClass="entr" presetSubtype="16" fill="hold" nodeType="clickEffect">
                                  <p:stCondLst>
                                    <p:cond delay="0"/>
                                  </p:stCondLst>
                                  <p:childTnLst>
                                    <p:set>
                                      <p:cBhvr>
                                        <p:cTn id="37" dur="1" fill="hold">
                                          <p:stCondLst>
                                            <p:cond delay="0"/>
                                          </p:stCondLst>
                                        </p:cTn>
                                        <p:tgtEl>
                                          <p:spTgt spid="8"/>
                                        </p:tgtEl>
                                        <p:attrNameLst>
                                          <p:attrName>style.visibility</p:attrName>
                                        </p:attrNameLst>
                                      </p:cBhvr>
                                      <p:to>
                                        <p:strVal val="visible"/>
                                      </p:to>
                                    </p:set>
                                    <p:anim calcmode="lin" valueType="num">
                                      <p:cBhvr>
                                        <p:cTn id="38" dur="500" fill="hold"/>
                                        <p:tgtEl>
                                          <p:spTgt spid="8"/>
                                        </p:tgtEl>
                                        <p:attrNameLst>
                                          <p:attrName>ppt_w</p:attrName>
                                        </p:attrNameLst>
                                      </p:cBhvr>
                                      <p:tavLst>
                                        <p:tav tm="0">
                                          <p:val>
                                            <p:fltVal val="0"/>
                                          </p:val>
                                        </p:tav>
                                        <p:tav tm="100000">
                                          <p:val>
                                            <p:strVal val="#ppt_w"/>
                                          </p:val>
                                        </p:tav>
                                      </p:tavLst>
                                    </p:anim>
                                    <p:anim calcmode="lin" valueType="num">
                                      <p:cBhvr>
                                        <p:cTn id="39" dur="500" fill="hold"/>
                                        <p:tgtEl>
                                          <p:spTgt spid="8"/>
                                        </p:tgtEl>
                                        <p:attrNameLst>
                                          <p:attrName>ppt_h</p:attrName>
                                        </p:attrNameLst>
                                      </p:cBhvr>
                                      <p:tavLst>
                                        <p:tav tm="0">
                                          <p:val>
                                            <p:fltVal val="0"/>
                                          </p:val>
                                        </p:tav>
                                        <p:tav tm="100000">
                                          <p:val>
                                            <p:strVal val="#ppt_h"/>
                                          </p:val>
                                        </p:tav>
                                      </p:tavLst>
                                    </p:anim>
                                    <p:animEffect transition="in" filter="fade">
                                      <p:cBhvr>
                                        <p:cTn id="40" dur="500"/>
                                        <p:tgtEl>
                                          <p:spTgt spid="8"/>
                                        </p:tgtEl>
                                      </p:cBhvr>
                                    </p:animEffect>
                                  </p:childTnLst>
                                </p:cTn>
                              </p:par>
                            </p:childTnLst>
                          </p:cTn>
                        </p:par>
                      </p:childTnLst>
                    </p:cTn>
                  </p:par>
                  <p:par>
                    <p:cTn id="41" fill="hold">
                      <p:stCondLst>
                        <p:cond delay="indefinite"/>
                      </p:stCondLst>
                      <p:childTnLst>
                        <p:par>
                          <p:cTn id="42" fill="hold">
                            <p:stCondLst>
                              <p:cond delay="0"/>
                            </p:stCondLst>
                            <p:childTnLst>
                              <p:par>
                                <p:cTn id="43" presetID="53" presetClass="entr" presetSubtype="16" fill="hold" nodeType="clickEffect">
                                  <p:stCondLst>
                                    <p:cond delay="0"/>
                                  </p:stCondLst>
                                  <p:childTnLst>
                                    <p:set>
                                      <p:cBhvr>
                                        <p:cTn id="44" dur="1" fill="hold">
                                          <p:stCondLst>
                                            <p:cond delay="0"/>
                                          </p:stCondLst>
                                        </p:cTn>
                                        <p:tgtEl>
                                          <p:spTgt spid="9"/>
                                        </p:tgtEl>
                                        <p:attrNameLst>
                                          <p:attrName>style.visibility</p:attrName>
                                        </p:attrNameLst>
                                      </p:cBhvr>
                                      <p:to>
                                        <p:strVal val="visible"/>
                                      </p:to>
                                    </p:set>
                                    <p:anim calcmode="lin" valueType="num">
                                      <p:cBhvr>
                                        <p:cTn id="45" dur="500" fill="hold"/>
                                        <p:tgtEl>
                                          <p:spTgt spid="9"/>
                                        </p:tgtEl>
                                        <p:attrNameLst>
                                          <p:attrName>ppt_w</p:attrName>
                                        </p:attrNameLst>
                                      </p:cBhvr>
                                      <p:tavLst>
                                        <p:tav tm="0">
                                          <p:val>
                                            <p:fltVal val="0"/>
                                          </p:val>
                                        </p:tav>
                                        <p:tav tm="100000">
                                          <p:val>
                                            <p:strVal val="#ppt_w"/>
                                          </p:val>
                                        </p:tav>
                                      </p:tavLst>
                                    </p:anim>
                                    <p:anim calcmode="lin" valueType="num">
                                      <p:cBhvr>
                                        <p:cTn id="46" dur="500" fill="hold"/>
                                        <p:tgtEl>
                                          <p:spTgt spid="9"/>
                                        </p:tgtEl>
                                        <p:attrNameLst>
                                          <p:attrName>ppt_h</p:attrName>
                                        </p:attrNameLst>
                                      </p:cBhvr>
                                      <p:tavLst>
                                        <p:tav tm="0">
                                          <p:val>
                                            <p:fltVal val="0"/>
                                          </p:val>
                                        </p:tav>
                                        <p:tav tm="100000">
                                          <p:val>
                                            <p:strVal val="#ppt_h"/>
                                          </p:val>
                                        </p:tav>
                                      </p:tavLst>
                                    </p:anim>
                                    <p:animEffect transition="in" filter="fade">
                                      <p:cBhvr>
                                        <p:cTn id="47" dur="500"/>
                                        <p:tgtEl>
                                          <p:spTgt spid="9"/>
                                        </p:tgtEl>
                                      </p:cBhvr>
                                    </p:animEffect>
                                  </p:childTnLst>
                                </p:cTn>
                              </p:par>
                            </p:childTnLst>
                          </p:cTn>
                        </p:par>
                      </p:childTnLst>
                    </p:cTn>
                  </p:par>
                  <p:par>
                    <p:cTn id="48" fill="hold">
                      <p:stCondLst>
                        <p:cond delay="indefinite"/>
                      </p:stCondLst>
                      <p:childTnLst>
                        <p:par>
                          <p:cTn id="49" fill="hold">
                            <p:stCondLst>
                              <p:cond delay="0"/>
                            </p:stCondLst>
                            <p:childTnLst>
                              <p:par>
                                <p:cTn id="50" presetID="53" presetClass="entr" presetSubtype="16" fill="hold" nodeType="clickEffect">
                                  <p:stCondLst>
                                    <p:cond delay="0"/>
                                  </p:stCondLst>
                                  <p:childTnLst>
                                    <p:set>
                                      <p:cBhvr>
                                        <p:cTn id="51" dur="1" fill="hold">
                                          <p:stCondLst>
                                            <p:cond delay="0"/>
                                          </p:stCondLst>
                                        </p:cTn>
                                        <p:tgtEl>
                                          <p:spTgt spid="10"/>
                                        </p:tgtEl>
                                        <p:attrNameLst>
                                          <p:attrName>style.visibility</p:attrName>
                                        </p:attrNameLst>
                                      </p:cBhvr>
                                      <p:to>
                                        <p:strVal val="visible"/>
                                      </p:to>
                                    </p:set>
                                    <p:anim calcmode="lin" valueType="num">
                                      <p:cBhvr>
                                        <p:cTn id="52" dur="500" fill="hold"/>
                                        <p:tgtEl>
                                          <p:spTgt spid="10"/>
                                        </p:tgtEl>
                                        <p:attrNameLst>
                                          <p:attrName>ppt_w</p:attrName>
                                        </p:attrNameLst>
                                      </p:cBhvr>
                                      <p:tavLst>
                                        <p:tav tm="0">
                                          <p:val>
                                            <p:fltVal val="0"/>
                                          </p:val>
                                        </p:tav>
                                        <p:tav tm="100000">
                                          <p:val>
                                            <p:strVal val="#ppt_w"/>
                                          </p:val>
                                        </p:tav>
                                      </p:tavLst>
                                    </p:anim>
                                    <p:anim calcmode="lin" valueType="num">
                                      <p:cBhvr>
                                        <p:cTn id="53" dur="500" fill="hold"/>
                                        <p:tgtEl>
                                          <p:spTgt spid="10"/>
                                        </p:tgtEl>
                                        <p:attrNameLst>
                                          <p:attrName>ppt_h</p:attrName>
                                        </p:attrNameLst>
                                      </p:cBhvr>
                                      <p:tavLst>
                                        <p:tav tm="0">
                                          <p:val>
                                            <p:fltVal val="0"/>
                                          </p:val>
                                        </p:tav>
                                        <p:tav tm="100000">
                                          <p:val>
                                            <p:strVal val="#ppt_h"/>
                                          </p:val>
                                        </p:tav>
                                      </p:tavLst>
                                    </p:anim>
                                    <p:animEffect transition="in" filter="fade">
                                      <p:cBhvr>
                                        <p:cTn id="54" dur="500"/>
                                        <p:tgtEl>
                                          <p:spTgt spid="10"/>
                                        </p:tgtEl>
                                      </p:cBhvr>
                                    </p:animEffect>
                                  </p:childTnLst>
                                </p:cTn>
                              </p:par>
                            </p:childTnLst>
                          </p:cTn>
                        </p:par>
                      </p:childTnLst>
                    </p:cTn>
                  </p:par>
                  <p:par>
                    <p:cTn id="55" fill="hold">
                      <p:stCondLst>
                        <p:cond delay="indefinite"/>
                      </p:stCondLst>
                      <p:childTnLst>
                        <p:par>
                          <p:cTn id="56" fill="hold">
                            <p:stCondLst>
                              <p:cond delay="0"/>
                            </p:stCondLst>
                            <p:childTnLst>
                              <p:par>
                                <p:cTn id="57" presetID="53" presetClass="entr" presetSubtype="16" fill="hold" nodeType="clickEffect">
                                  <p:stCondLst>
                                    <p:cond delay="0"/>
                                  </p:stCondLst>
                                  <p:childTnLst>
                                    <p:set>
                                      <p:cBhvr>
                                        <p:cTn id="58" dur="1" fill="hold">
                                          <p:stCondLst>
                                            <p:cond delay="0"/>
                                          </p:stCondLst>
                                        </p:cTn>
                                        <p:tgtEl>
                                          <p:spTgt spid="11"/>
                                        </p:tgtEl>
                                        <p:attrNameLst>
                                          <p:attrName>style.visibility</p:attrName>
                                        </p:attrNameLst>
                                      </p:cBhvr>
                                      <p:to>
                                        <p:strVal val="visible"/>
                                      </p:to>
                                    </p:set>
                                    <p:anim calcmode="lin" valueType="num">
                                      <p:cBhvr>
                                        <p:cTn id="59" dur="500" fill="hold"/>
                                        <p:tgtEl>
                                          <p:spTgt spid="11"/>
                                        </p:tgtEl>
                                        <p:attrNameLst>
                                          <p:attrName>ppt_w</p:attrName>
                                        </p:attrNameLst>
                                      </p:cBhvr>
                                      <p:tavLst>
                                        <p:tav tm="0">
                                          <p:val>
                                            <p:fltVal val="0"/>
                                          </p:val>
                                        </p:tav>
                                        <p:tav tm="100000">
                                          <p:val>
                                            <p:strVal val="#ppt_w"/>
                                          </p:val>
                                        </p:tav>
                                      </p:tavLst>
                                    </p:anim>
                                    <p:anim calcmode="lin" valueType="num">
                                      <p:cBhvr>
                                        <p:cTn id="60" dur="500" fill="hold"/>
                                        <p:tgtEl>
                                          <p:spTgt spid="11"/>
                                        </p:tgtEl>
                                        <p:attrNameLst>
                                          <p:attrName>ppt_h</p:attrName>
                                        </p:attrNameLst>
                                      </p:cBhvr>
                                      <p:tavLst>
                                        <p:tav tm="0">
                                          <p:val>
                                            <p:fltVal val="0"/>
                                          </p:val>
                                        </p:tav>
                                        <p:tav tm="100000">
                                          <p:val>
                                            <p:strVal val="#ppt_h"/>
                                          </p:val>
                                        </p:tav>
                                      </p:tavLst>
                                    </p:anim>
                                    <p:animEffect transition="in" filter="fade">
                                      <p:cBhvr>
                                        <p:cTn id="61"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P spid="5" grpId="0"/>
      <p:bldP spid="6" grpId="0"/>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579F744-3908-1836-D6E2-B33CBE6F6FB2}"/>
            </a:ext>
          </a:extLst>
        </p:cNvPr>
        <p:cNvGrpSpPr/>
        <p:nvPr/>
      </p:nvGrpSpPr>
      <p:grpSpPr>
        <a:xfrm>
          <a:off x="0" y="0"/>
          <a:ext cx="0" cy="0"/>
          <a:chOff x="0" y="0"/>
          <a:chExt cx="0" cy="0"/>
        </a:xfrm>
      </p:grpSpPr>
      <p:sp>
        <p:nvSpPr>
          <p:cNvPr id="4" name="CasetăText 3">
            <a:extLst>
              <a:ext uri="{FF2B5EF4-FFF2-40B4-BE49-F238E27FC236}">
                <a16:creationId xmlns:a16="http://schemas.microsoft.com/office/drawing/2014/main" id="{525C1DB5-BB84-D456-2FD0-F74E2A9FDF30}"/>
              </a:ext>
            </a:extLst>
          </p:cNvPr>
          <p:cNvSpPr txBox="1"/>
          <p:nvPr/>
        </p:nvSpPr>
        <p:spPr>
          <a:xfrm>
            <a:off x="1170780" y="259090"/>
            <a:ext cx="1001365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ro-RO" sz="2400" b="1" i="1" u="sng">
                <a:ea typeface="+mn-lt"/>
                <a:cs typeface="+mn-lt"/>
              </a:rPr>
              <a:t>Why Invest In Me?</a:t>
            </a:r>
            <a:endParaRPr lang="ro-RO" sz="2400" b="1" i="1" u="sng"/>
          </a:p>
        </p:txBody>
      </p:sp>
      <p:sp>
        <p:nvSpPr>
          <p:cNvPr id="3" name="CasetăText 2">
            <a:extLst>
              <a:ext uri="{FF2B5EF4-FFF2-40B4-BE49-F238E27FC236}">
                <a16:creationId xmlns:a16="http://schemas.microsoft.com/office/drawing/2014/main" id="{8C81D4B9-F5F5-F4A7-192B-42EAE7E1A43A}"/>
              </a:ext>
            </a:extLst>
          </p:cNvPr>
          <p:cNvSpPr txBox="1"/>
          <p:nvPr/>
        </p:nvSpPr>
        <p:spPr>
          <a:xfrm>
            <a:off x="1170780" y="787142"/>
            <a:ext cx="1001365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ro-RO" sz="2000" b="1" i="1" u="sng">
                <a:ea typeface="+mn-lt"/>
                <a:cs typeface="+mn-lt"/>
              </a:rPr>
              <a:t>My Entrepreneurial Strengths</a:t>
            </a:r>
            <a:endParaRPr lang="ro-RO" sz="2000" b="1" i="1" u="sng"/>
          </a:p>
        </p:txBody>
      </p:sp>
      <p:sp>
        <p:nvSpPr>
          <p:cNvPr id="13" name="CasetăText 12">
            <a:extLst>
              <a:ext uri="{FF2B5EF4-FFF2-40B4-BE49-F238E27FC236}">
                <a16:creationId xmlns:a16="http://schemas.microsoft.com/office/drawing/2014/main" id="{5A95CCAF-FBB0-856E-8CF8-639253C34721}"/>
              </a:ext>
            </a:extLst>
          </p:cNvPr>
          <p:cNvSpPr txBox="1"/>
          <p:nvPr/>
        </p:nvSpPr>
        <p:spPr>
          <a:xfrm>
            <a:off x="1611937" y="1340030"/>
            <a:ext cx="14375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ro-RO" b="1" i="1">
                <a:ea typeface="+mn-lt"/>
                <a:cs typeface="+mn-lt"/>
              </a:rPr>
              <a:t>Creative</a:t>
            </a:r>
            <a:endParaRPr lang="ro-RO" b="1" i="1"/>
          </a:p>
        </p:txBody>
      </p:sp>
      <p:sp>
        <p:nvSpPr>
          <p:cNvPr id="14" name="CasetăText 13">
            <a:extLst>
              <a:ext uri="{FF2B5EF4-FFF2-40B4-BE49-F238E27FC236}">
                <a16:creationId xmlns:a16="http://schemas.microsoft.com/office/drawing/2014/main" id="{E18A70F0-FAAF-051E-076E-8B2F251B407D}"/>
              </a:ext>
            </a:extLst>
          </p:cNvPr>
          <p:cNvSpPr txBox="1"/>
          <p:nvPr/>
        </p:nvSpPr>
        <p:spPr>
          <a:xfrm>
            <a:off x="2801725" y="2449608"/>
            <a:ext cx="16581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ro-RO" b="1" i="1">
                <a:ea typeface="+mn-lt"/>
                <a:cs typeface="+mn-lt"/>
              </a:rPr>
              <a:t>Ambitious</a:t>
            </a:r>
            <a:endParaRPr lang="ro-RO" b="1" i="1"/>
          </a:p>
        </p:txBody>
      </p:sp>
      <p:sp>
        <p:nvSpPr>
          <p:cNvPr id="15" name="CasetăText 14">
            <a:extLst>
              <a:ext uri="{FF2B5EF4-FFF2-40B4-BE49-F238E27FC236}">
                <a16:creationId xmlns:a16="http://schemas.microsoft.com/office/drawing/2014/main" id="{96E70BAB-F42E-A183-1546-B1AF1B25B2CB}"/>
              </a:ext>
            </a:extLst>
          </p:cNvPr>
          <p:cNvSpPr txBox="1"/>
          <p:nvPr/>
        </p:nvSpPr>
        <p:spPr>
          <a:xfrm>
            <a:off x="8870988" y="1340029"/>
            <a:ext cx="16514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ro-RO" b="1" i="1">
                <a:ea typeface="+mn-lt"/>
                <a:cs typeface="+mn-lt"/>
              </a:rPr>
              <a:t>Determined</a:t>
            </a:r>
            <a:endParaRPr lang="ro-RO" b="1" i="1"/>
          </a:p>
        </p:txBody>
      </p:sp>
      <p:sp>
        <p:nvSpPr>
          <p:cNvPr id="16" name="CasetăText 15">
            <a:extLst>
              <a:ext uri="{FF2B5EF4-FFF2-40B4-BE49-F238E27FC236}">
                <a16:creationId xmlns:a16="http://schemas.microsoft.com/office/drawing/2014/main" id="{D8E3680E-1457-71D2-9999-8C985386541D}"/>
              </a:ext>
            </a:extLst>
          </p:cNvPr>
          <p:cNvSpPr txBox="1"/>
          <p:nvPr/>
        </p:nvSpPr>
        <p:spPr>
          <a:xfrm>
            <a:off x="8028778" y="2449609"/>
            <a:ext cx="16648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ro-RO" b="1" i="1">
                <a:ea typeface="+mn-lt"/>
                <a:cs typeface="+mn-lt"/>
              </a:rPr>
              <a:t>Passionate</a:t>
            </a:r>
            <a:endParaRPr lang="ro-RO" b="1" i="1"/>
          </a:p>
        </p:txBody>
      </p:sp>
      <p:sp>
        <p:nvSpPr>
          <p:cNvPr id="17" name="CasetăText 16">
            <a:extLst>
              <a:ext uri="{FF2B5EF4-FFF2-40B4-BE49-F238E27FC236}">
                <a16:creationId xmlns:a16="http://schemas.microsoft.com/office/drawing/2014/main" id="{25DB15B2-D253-AD0A-7CE5-5DD406309EB0}"/>
              </a:ext>
            </a:extLst>
          </p:cNvPr>
          <p:cNvSpPr txBox="1"/>
          <p:nvPr/>
        </p:nvSpPr>
        <p:spPr>
          <a:xfrm>
            <a:off x="5462041" y="2449609"/>
            <a:ext cx="14375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ro-RO" b="1" i="1">
                <a:ea typeface="+mn-lt"/>
                <a:cs typeface="+mn-lt"/>
              </a:rPr>
              <a:t>Resilient</a:t>
            </a:r>
            <a:endParaRPr lang="ro-RO" b="1" i="1"/>
          </a:p>
        </p:txBody>
      </p:sp>
      <p:sp>
        <p:nvSpPr>
          <p:cNvPr id="18" name="CasetăText 17">
            <a:extLst>
              <a:ext uri="{FF2B5EF4-FFF2-40B4-BE49-F238E27FC236}">
                <a16:creationId xmlns:a16="http://schemas.microsoft.com/office/drawing/2014/main" id="{9C17A1CE-FCBA-9E59-38B2-70468BFB7430}"/>
              </a:ext>
            </a:extLst>
          </p:cNvPr>
          <p:cNvSpPr txBox="1"/>
          <p:nvPr/>
        </p:nvSpPr>
        <p:spPr>
          <a:xfrm>
            <a:off x="1090569" y="2912721"/>
            <a:ext cx="1001365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ro-RO" sz="2000" b="1" i="1" u="sng">
                <a:ea typeface="+mn-lt"/>
                <a:cs typeface="+mn-lt"/>
              </a:rPr>
              <a:t>What Makes Me Special?</a:t>
            </a:r>
            <a:endParaRPr lang="ro-RO" sz="2000" b="1" i="1" u="sng"/>
          </a:p>
        </p:txBody>
      </p:sp>
      <p:sp>
        <p:nvSpPr>
          <p:cNvPr id="19" name="CasetăText 18">
            <a:extLst>
              <a:ext uri="{FF2B5EF4-FFF2-40B4-BE49-F238E27FC236}">
                <a16:creationId xmlns:a16="http://schemas.microsoft.com/office/drawing/2014/main" id="{C10EAE1C-D8E1-FC9B-B206-EBE2866ADF36}"/>
              </a:ext>
            </a:extLst>
          </p:cNvPr>
          <p:cNvSpPr txBox="1"/>
          <p:nvPr/>
        </p:nvSpPr>
        <p:spPr>
          <a:xfrm>
            <a:off x="1611935" y="3432187"/>
            <a:ext cx="45323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ro-RO" b="1" i="1">
                <a:ea typeface="+mn-lt"/>
                <a:cs typeface="+mn-lt"/>
              </a:rPr>
              <a:t>I have a personal connection to the brand</a:t>
            </a:r>
            <a:endParaRPr lang="ro-RO" b="1" i="1"/>
          </a:p>
        </p:txBody>
      </p:sp>
      <p:sp>
        <p:nvSpPr>
          <p:cNvPr id="20" name="CasetăText 19">
            <a:extLst>
              <a:ext uri="{FF2B5EF4-FFF2-40B4-BE49-F238E27FC236}">
                <a16:creationId xmlns:a16="http://schemas.microsoft.com/office/drawing/2014/main" id="{88AF54AB-E20A-95C3-4877-66FD045E6C30}"/>
              </a:ext>
            </a:extLst>
          </p:cNvPr>
          <p:cNvSpPr txBox="1"/>
          <p:nvPr/>
        </p:nvSpPr>
        <p:spPr>
          <a:xfrm>
            <a:off x="609303" y="3806503"/>
            <a:ext cx="111430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ro-RO" b="1" i="1">
                <a:ea typeface="+mn-lt"/>
                <a:cs typeface="+mn-lt"/>
              </a:rPr>
              <a:t>I have a good understanding when it comes to music and fashion and what it actually means for some people!</a:t>
            </a:r>
            <a:endParaRPr lang="ro-RO" b="1" i="1"/>
          </a:p>
        </p:txBody>
      </p:sp>
      <p:sp>
        <p:nvSpPr>
          <p:cNvPr id="21" name="CasetăText 20">
            <a:extLst>
              <a:ext uri="{FF2B5EF4-FFF2-40B4-BE49-F238E27FC236}">
                <a16:creationId xmlns:a16="http://schemas.microsoft.com/office/drawing/2014/main" id="{D3A2BDCC-65A0-4A24-91AE-4A668FFBC6DB}"/>
              </a:ext>
            </a:extLst>
          </p:cNvPr>
          <p:cNvSpPr txBox="1"/>
          <p:nvPr/>
        </p:nvSpPr>
        <p:spPr>
          <a:xfrm>
            <a:off x="1611934" y="4194187"/>
            <a:ext cx="48064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ro-RO" b="1" i="1">
                <a:ea typeface="+mn-lt"/>
                <a:cs typeface="+mn-lt"/>
              </a:rPr>
              <a:t>I have a clear long-term vision of the brand</a:t>
            </a:r>
            <a:endParaRPr lang="ro-RO" b="1"/>
          </a:p>
        </p:txBody>
      </p:sp>
      <p:sp>
        <p:nvSpPr>
          <p:cNvPr id="22" name="CasetăText 21">
            <a:extLst>
              <a:ext uri="{FF2B5EF4-FFF2-40B4-BE49-F238E27FC236}">
                <a16:creationId xmlns:a16="http://schemas.microsoft.com/office/drawing/2014/main" id="{3F764E92-3DFD-A08F-BFF8-CB389F9FEB3B}"/>
              </a:ext>
            </a:extLst>
          </p:cNvPr>
          <p:cNvSpPr txBox="1"/>
          <p:nvPr/>
        </p:nvSpPr>
        <p:spPr>
          <a:xfrm>
            <a:off x="609303" y="4568503"/>
            <a:ext cx="77675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ro-RO" b="1" i="1">
                <a:ea typeface="+mn-lt"/>
                <a:cs typeface="+mn-lt"/>
              </a:rPr>
              <a:t>I have a strong motivation to get to the success i am seeking for a long time</a:t>
            </a:r>
            <a:endParaRPr lang="ro-RO" b="1" i="1"/>
          </a:p>
        </p:txBody>
      </p:sp>
      <p:sp>
        <p:nvSpPr>
          <p:cNvPr id="23" name="CasetăText 22">
            <a:extLst>
              <a:ext uri="{FF2B5EF4-FFF2-40B4-BE49-F238E27FC236}">
                <a16:creationId xmlns:a16="http://schemas.microsoft.com/office/drawing/2014/main" id="{0BC8AAFD-5F33-0B51-9EF6-2F2056948601}"/>
              </a:ext>
            </a:extLst>
          </p:cNvPr>
          <p:cNvSpPr txBox="1"/>
          <p:nvPr/>
        </p:nvSpPr>
        <p:spPr>
          <a:xfrm>
            <a:off x="1611935" y="4942818"/>
            <a:ext cx="1000004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ro-RO" b="1" i="1">
                <a:ea typeface="+mn-lt"/>
                <a:cs typeface="+mn-lt"/>
              </a:rPr>
              <a:t>I don't just want to build a clothing brand. I want to build a movement where people becomes known for what they really are which is a name, not a number</a:t>
            </a:r>
            <a:endParaRPr lang="ro-RO" b="1" i="1"/>
          </a:p>
        </p:txBody>
      </p:sp>
    </p:spTree>
    <p:extLst>
      <p:ext uri="{BB962C8B-B14F-4D97-AF65-F5344CB8AC3E}">
        <p14:creationId xmlns:p14="http://schemas.microsoft.com/office/powerpoint/2010/main" val="390152870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 calcmode="lin" valueType="num">
                                      <p:cBhvr additive="base">
                                        <p:cTn id="17" dur="500"/>
                                        <p:tgtEl>
                                          <p:spTgt spid="13"/>
                                        </p:tgtEl>
                                        <p:attrNameLst>
                                          <p:attrName>ppt_y</p:attrName>
                                        </p:attrNameLst>
                                      </p:cBhvr>
                                      <p:tavLst>
                                        <p:tav tm="0">
                                          <p:val>
                                            <p:strVal val="#ppt_y+#ppt_h*1.125000"/>
                                          </p:val>
                                        </p:tav>
                                        <p:tav tm="100000">
                                          <p:val>
                                            <p:strVal val="#ppt_y"/>
                                          </p:val>
                                        </p:tav>
                                      </p:tavLst>
                                    </p:anim>
                                    <p:animEffect transition="in" filter="wipe(up)">
                                      <p:cBhvr>
                                        <p:cTn id="18" dur="500"/>
                                        <p:tgtEl>
                                          <p:spTgt spid="13"/>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anim calcmode="lin" valueType="num">
                                      <p:cBhvr additive="base">
                                        <p:cTn id="23" dur="500"/>
                                        <p:tgtEl>
                                          <p:spTgt spid="15"/>
                                        </p:tgtEl>
                                        <p:attrNameLst>
                                          <p:attrName>ppt_y</p:attrName>
                                        </p:attrNameLst>
                                      </p:cBhvr>
                                      <p:tavLst>
                                        <p:tav tm="0">
                                          <p:val>
                                            <p:strVal val="#ppt_y+#ppt_h*1.125000"/>
                                          </p:val>
                                        </p:tav>
                                        <p:tav tm="100000">
                                          <p:val>
                                            <p:strVal val="#ppt_y"/>
                                          </p:val>
                                        </p:tav>
                                      </p:tavLst>
                                    </p:anim>
                                    <p:animEffect transition="in" filter="wipe(up)">
                                      <p:cBhvr>
                                        <p:cTn id="24" dur="500"/>
                                        <p:tgtEl>
                                          <p:spTgt spid="15"/>
                                        </p:tgtEl>
                                      </p:cBhvr>
                                    </p:animEffect>
                                  </p:childTnLst>
                                </p:cTn>
                              </p:par>
                            </p:childTnLst>
                          </p:cTn>
                        </p:par>
                      </p:childTnLst>
                    </p:cTn>
                  </p:par>
                  <p:par>
                    <p:cTn id="25" fill="hold">
                      <p:stCondLst>
                        <p:cond delay="indefinite"/>
                      </p:stCondLst>
                      <p:childTnLst>
                        <p:par>
                          <p:cTn id="26" fill="hold">
                            <p:stCondLst>
                              <p:cond delay="0"/>
                            </p:stCondLst>
                            <p:childTnLst>
                              <p:par>
                                <p:cTn id="27" presetID="12" presetClass="entr" presetSubtype="4" fill="hold" grpId="0" nodeType="clickEffect">
                                  <p:stCondLst>
                                    <p:cond delay="0"/>
                                  </p:stCondLst>
                                  <p:childTnLst>
                                    <p:set>
                                      <p:cBhvr>
                                        <p:cTn id="28" dur="1" fill="hold">
                                          <p:stCondLst>
                                            <p:cond delay="0"/>
                                          </p:stCondLst>
                                        </p:cTn>
                                        <p:tgtEl>
                                          <p:spTgt spid="14"/>
                                        </p:tgtEl>
                                        <p:attrNameLst>
                                          <p:attrName>style.visibility</p:attrName>
                                        </p:attrNameLst>
                                      </p:cBhvr>
                                      <p:to>
                                        <p:strVal val="visible"/>
                                      </p:to>
                                    </p:set>
                                    <p:anim calcmode="lin" valueType="num">
                                      <p:cBhvr additive="base">
                                        <p:cTn id="29" dur="500"/>
                                        <p:tgtEl>
                                          <p:spTgt spid="14"/>
                                        </p:tgtEl>
                                        <p:attrNameLst>
                                          <p:attrName>ppt_y</p:attrName>
                                        </p:attrNameLst>
                                      </p:cBhvr>
                                      <p:tavLst>
                                        <p:tav tm="0">
                                          <p:val>
                                            <p:strVal val="#ppt_y+#ppt_h*1.125000"/>
                                          </p:val>
                                        </p:tav>
                                        <p:tav tm="100000">
                                          <p:val>
                                            <p:strVal val="#ppt_y"/>
                                          </p:val>
                                        </p:tav>
                                      </p:tavLst>
                                    </p:anim>
                                    <p:animEffect transition="in" filter="wipe(up)">
                                      <p:cBhvr>
                                        <p:cTn id="30" dur="500"/>
                                        <p:tgtEl>
                                          <p:spTgt spid="14"/>
                                        </p:tgtEl>
                                      </p:cBhvr>
                                    </p:animEffect>
                                  </p:childTnLst>
                                </p:cTn>
                              </p:par>
                            </p:childTnLst>
                          </p:cTn>
                        </p:par>
                      </p:childTnLst>
                    </p:cTn>
                  </p:par>
                  <p:par>
                    <p:cTn id="31" fill="hold">
                      <p:stCondLst>
                        <p:cond delay="indefinite"/>
                      </p:stCondLst>
                      <p:childTnLst>
                        <p:par>
                          <p:cTn id="32" fill="hold">
                            <p:stCondLst>
                              <p:cond delay="0"/>
                            </p:stCondLst>
                            <p:childTnLst>
                              <p:par>
                                <p:cTn id="33" presetID="12" presetClass="entr" presetSubtype="4" fill="hold" grpId="0" nodeType="clickEffect">
                                  <p:stCondLst>
                                    <p:cond delay="0"/>
                                  </p:stCondLst>
                                  <p:childTnLst>
                                    <p:set>
                                      <p:cBhvr>
                                        <p:cTn id="34" dur="1" fill="hold">
                                          <p:stCondLst>
                                            <p:cond delay="0"/>
                                          </p:stCondLst>
                                        </p:cTn>
                                        <p:tgtEl>
                                          <p:spTgt spid="17"/>
                                        </p:tgtEl>
                                        <p:attrNameLst>
                                          <p:attrName>style.visibility</p:attrName>
                                        </p:attrNameLst>
                                      </p:cBhvr>
                                      <p:to>
                                        <p:strVal val="visible"/>
                                      </p:to>
                                    </p:set>
                                    <p:anim calcmode="lin" valueType="num">
                                      <p:cBhvr additive="base">
                                        <p:cTn id="35" dur="500"/>
                                        <p:tgtEl>
                                          <p:spTgt spid="17"/>
                                        </p:tgtEl>
                                        <p:attrNameLst>
                                          <p:attrName>ppt_y</p:attrName>
                                        </p:attrNameLst>
                                      </p:cBhvr>
                                      <p:tavLst>
                                        <p:tav tm="0">
                                          <p:val>
                                            <p:strVal val="#ppt_y+#ppt_h*1.125000"/>
                                          </p:val>
                                        </p:tav>
                                        <p:tav tm="100000">
                                          <p:val>
                                            <p:strVal val="#ppt_y"/>
                                          </p:val>
                                        </p:tav>
                                      </p:tavLst>
                                    </p:anim>
                                    <p:animEffect transition="in" filter="wipe(up)">
                                      <p:cBhvr>
                                        <p:cTn id="36" dur="500"/>
                                        <p:tgtEl>
                                          <p:spTgt spid="17"/>
                                        </p:tgtEl>
                                      </p:cBhvr>
                                    </p:animEffect>
                                  </p:childTnLst>
                                </p:cTn>
                              </p:par>
                            </p:childTnLst>
                          </p:cTn>
                        </p:par>
                      </p:childTnLst>
                    </p:cTn>
                  </p:par>
                  <p:par>
                    <p:cTn id="37" fill="hold">
                      <p:stCondLst>
                        <p:cond delay="indefinite"/>
                      </p:stCondLst>
                      <p:childTnLst>
                        <p:par>
                          <p:cTn id="38" fill="hold">
                            <p:stCondLst>
                              <p:cond delay="0"/>
                            </p:stCondLst>
                            <p:childTnLst>
                              <p:par>
                                <p:cTn id="39" presetID="12" presetClass="entr" presetSubtype="4" fill="hold" grpId="0" nodeType="clickEffect">
                                  <p:stCondLst>
                                    <p:cond delay="0"/>
                                  </p:stCondLst>
                                  <p:childTnLst>
                                    <p:set>
                                      <p:cBhvr>
                                        <p:cTn id="40" dur="1" fill="hold">
                                          <p:stCondLst>
                                            <p:cond delay="0"/>
                                          </p:stCondLst>
                                        </p:cTn>
                                        <p:tgtEl>
                                          <p:spTgt spid="16"/>
                                        </p:tgtEl>
                                        <p:attrNameLst>
                                          <p:attrName>style.visibility</p:attrName>
                                        </p:attrNameLst>
                                      </p:cBhvr>
                                      <p:to>
                                        <p:strVal val="visible"/>
                                      </p:to>
                                    </p:set>
                                    <p:anim calcmode="lin" valueType="num">
                                      <p:cBhvr additive="base">
                                        <p:cTn id="41" dur="500"/>
                                        <p:tgtEl>
                                          <p:spTgt spid="16"/>
                                        </p:tgtEl>
                                        <p:attrNameLst>
                                          <p:attrName>ppt_y</p:attrName>
                                        </p:attrNameLst>
                                      </p:cBhvr>
                                      <p:tavLst>
                                        <p:tav tm="0">
                                          <p:val>
                                            <p:strVal val="#ppt_y+#ppt_h*1.125000"/>
                                          </p:val>
                                        </p:tav>
                                        <p:tav tm="100000">
                                          <p:val>
                                            <p:strVal val="#ppt_y"/>
                                          </p:val>
                                        </p:tav>
                                      </p:tavLst>
                                    </p:anim>
                                    <p:animEffect transition="in" filter="wipe(up)">
                                      <p:cBhvr>
                                        <p:cTn id="42" dur="500"/>
                                        <p:tgtEl>
                                          <p:spTgt spid="16"/>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8"/>
                                        </p:tgtEl>
                                        <p:attrNameLst>
                                          <p:attrName>style.visibility</p:attrName>
                                        </p:attrNameLst>
                                      </p:cBhvr>
                                      <p:to>
                                        <p:strVal val="visible"/>
                                      </p:to>
                                    </p:set>
                                    <p:animEffect transition="in" filter="fade">
                                      <p:cBhvr>
                                        <p:cTn id="47" dur="500"/>
                                        <p:tgtEl>
                                          <p:spTgt spid="18"/>
                                        </p:tgtEl>
                                      </p:cBhvr>
                                    </p:animEffect>
                                  </p:childTnLst>
                                </p:cTn>
                              </p:par>
                            </p:childTnLst>
                          </p:cTn>
                        </p:par>
                      </p:childTnLst>
                    </p:cTn>
                  </p:par>
                  <p:par>
                    <p:cTn id="48" fill="hold">
                      <p:stCondLst>
                        <p:cond delay="indefinite"/>
                      </p:stCondLst>
                      <p:childTnLst>
                        <p:par>
                          <p:cTn id="49" fill="hold">
                            <p:stCondLst>
                              <p:cond delay="0"/>
                            </p:stCondLst>
                            <p:childTnLst>
                              <p:par>
                                <p:cTn id="50" presetID="12" presetClass="entr" presetSubtype="4" fill="hold" grpId="0" nodeType="clickEffect">
                                  <p:stCondLst>
                                    <p:cond delay="0"/>
                                  </p:stCondLst>
                                  <p:childTnLst>
                                    <p:set>
                                      <p:cBhvr>
                                        <p:cTn id="51" dur="1" fill="hold">
                                          <p:stCondLst>
                                            <p:cond delay="0"/>
                                          </p:stCondLst>
                                        </p:cTn>
                                        <p:tgtEl>
                                          <p:spTgt spid="19"/>
                                        </p:tgtEl>
                                        <p:attrNameLst>
                                          <p:attrName>style.visibility</p:attrName>
                                        </p:attrNameLst>
                                      </p:cBhvr>
                                      <p:to>
                                        <p:strVal val="visible"/>
                                      </p:to>
                                    </p:set>
                                    <p:anim calcmode="lin" valueType="num">
                                      <p:cBhvr additive="base">
                                        <p:cTn id="52" dur="500"/>
                                        <p:tgtEl>
                                          <p:spTgt spid="19"/>
                                        </p:tgtEl>
                                        <p:attrNameLst>
                                          <p:attrName>ppt_y</p:attrName>
                                        </p:attrNameLst>
                                      </p:cBhvr>
                                      <p:tavLst>
                                        <p:tav tm="0">
                                          <p:val>
                                            <p:strVal val="#ppt_y+#ppt_h*1.125000"/>
                                          </p:val>
                                        </p:tav>
                                        <p:tav tm="100000">
                                          <p:val>
                                            <p:strVal val="#ppt_y"/>
                                          </p:val>
                                        </p:tav>
                                      </p:tavLst>
                                    </p:anim>
                                    <p:animEffect transition="in" filter="wipe(up)">
                                      <p:cBhvr>
                                        <p:cTn id="53" dur="500"/>
                                        <p:tgtEl>
                                          <p:spTgt spid="19"/>
                                        </p:tgtEl>
                                      </p:cBhvr>
                                    </p:animEffect>
                                  </p:childTnLst>
                                </p:cTn>
                              </p:par>
                            </p:childTnLst>
                          </p:cTn>
                        </p:par>
                      </p:childTnLst>
                    </p:cTn>
                  </p:par>
                  <p:par>
                    <p:cTn id="54" fill="hold">
                      <p:stCondLst>
                        <p:cond delay="indefinite"/>
                      </p:stCondLst>
                      <p:childTnLst>
                        <p:par>
                          <p:cTn id="55" fill="hold">
                            <p:stCondLst>
                              <p:cond delay="0"/>
                            </p:stCondLst>
                            <p:childTnLst>
                              <p:par>
                                <p:cTn id="56" presetID="12" presetClass="entr" presetSubtype="4" fill="hold" grpId="0" nodeType="clickEffect">
                                  <p:stCondLst>
                                    <p:cond delay="0"/>
                                  </p:stCondLst>
                                  <p:childTnLst>
                                    <p:set>
                                      <p:cBhvr>
                                        <p:cTn id="57" dur="1" fill="hold">
                                          <p:stCondLst>
                                            <p:cond delay="0"/>
                                          </p:stCondLst>
                                        </p:cTn>
                                        <p:tgtEl>
                                          <p:spTgt spid="20"/>
                                        </p:tgtEl>
                                        <p:attrNameLst>
                                          <p:attrName>style.visibility</p:attrName>
                                        </p:attrNameLst>
                                      </p:cBhvr>
                                      <p:to>
                                        <p:strVal val="visible"/>
                                      </p:to>
                                    </p:set>
                                    <p:anim calcmode="lin" valueType="num">
                                      <p:cBhvr additive="base">
                                        <p:cTn id="58" dur="500"/>
                                        <p:tgtEl>
                                          <p:spTgt spid="20"/>
                                        </p:tgtEl>
                                        <p:attrNameLst>
                                          <p:attrName>ppt_y</p:attrName>
                                        </p:attrNameLst>
                                      </p:cBhvr>
                                      <p:tavLst>
                                        <p:tav tm="0">
                                          <p:val>
                                            <p:strVal val="#ppt_y+#ppt_h*1.125000"/>
                                          </p:val>
                                        </p:tav>
                                        <p:tav tm="100000">
                                          <p:val>
                                            <p:strVal val="#ppt_y"/>
                                          </p:val>
                                        </p:tav>
                                      </p:tavLst>
                                    </p:anim>
                                    <p:animEffect transition="in" filter="wipe(up)">
                                      <p:cBhvr>
                                        <p:cTn id="59" dur="500"/>
                                        <p:tgtEl>
                                          <p:spTgt spid="20"/>
                                        </p:tgtEl>
                                      </p:cBhvr>
                                    </p:animEffect>
                                  </p:childTnLst>
                                </p:cTn>
                              </p:par>
                            </p:childTnLst>
                          </p:cTn>
                        </p:par>
                      </p:childTnLst>
                    </p:cTn>
                  </p:par>
                  <p:par>
                    <p:cTn id="60" fill="hold">
                      <p:stCondLst>
                        <p:cond delay="indefinite"/>
                      </p:stCondLst>
                      <p:childTnLst>
                        <p:par>
                          <p:cTn id="61" fill="hold">
                            <p:stCondLst>
                              <p:cond delay="0"/>
                            </p:stCondLst>
                            <p:childTnLst>
                              <p:par>
                                <p:cTn id="62" presetID="12" presetClass="entr" presetSubtype="4" fill="hold" grpId="0" nodeType="clickEffect">
                                  <p:stCondLst>
                                    <p:cond delay="0"/>
                                  </p:stCondLst>
                                  <p:childTnLst>
                                    <p:set>
                                      <p:cBhvr>
                                        <p:cTn id="63" dur="1" fill="hold">
                                          <p:stCondLst>
                                            <p:cond delay="0"/>
                                          </p:stCondLst>
                                        </p:cTn>
                                        <p:tgtEl>
                                          <p:spTgt spid="21"/>
                                        </p:tgtEl>
                                        <p:attrNameLst>
                                          <p:attrName>style.visibility</p:attrName>
                                        </p:attrNameLst>
                                      </p:cBhvr>
                                      <p:to>
                                        <p:strVal val="visible"/>
                                      </p:to>
                                    </p:set>
                                    <p:anim calcmode="lin" valueType="num">
                                      <p:cBhvr additive="base">
                                        <p:cTn id="64" dur="500"/>
                                        <p:tgtEl>
                                          <p:spTgt spid="21"/>
                                        </p:tgtEl>
                                        <p:attrNameLst>
                                          <p:attrName>ppt_y</p:attrName>
                                        </p:attrNameLst>
                                      </p:cBhvr>
                                      <p:tavLst>
                                        <p:tav tm="0">
                                          <p:val>
                                            <p:strVal val="#ppt_y+#ppt_h*1.125000"/>
                                          </p:val>
                                        </p:tav>
                                        <p:tav tm="100000">
                                          <p:val>
                                            <p:strVal val="#ppt_y"/>
                                          </p:val>
                                        </p:tav>
                                      </p:tavLst>
                                    </p:anim>
                                    <p:animEffect transition="in" filter="wipe(up)">
                                      <p:cBhvr>
                                        <p:cTn id="65" dur="500"/>
                                        <p:tgtEl>
                                          <p:spTgt spid="21"/>
                                        </p:tgtEl>
                                      </p:cBhvr>
                                    </p:animEffect>
                                  </p:childTnLst>
                                </p:cTn>
                              </p:par>
                            </p:childTnLst>
                          </p:cTn>
                        </p:par>
                      </p:childTnLst>
                    </p:cTn>
                  </p:par>
                  <p:par>
                    <p:cTn id="66" fill="hold">
                      <p:stCondLst>
                        <p:cond delay="indefinite"/>
                      </p:stCondLst>
                      <p:childTnLst>
                        <p:par>
                          <p:cTn id="67" fill="hold">
                            <p:stCondLst>
                              <p:cond delay="0"/>
                            </p:stCondLst>
                            <p:childTnLst>
                              <p:par>
                                <p:cTn id="68" presetID="12" presetClass="entr" presetSubtype="4" fill="hold" grpId="0" nodeType="clickEffect">
                                  <p:stCondLst>
                                    <p:cond delay="0"/>
                                  </p:stCondLst>
                                  <p:childTnLst>
                                    <p:set>
                                      <p:cBhvr>
                                        <p:cTn id="69" dur="1" fill="hold">
                                          <p:stCondLst>
                                            <p:cond delay="0"/>
                                          </p:stCondLst>
                                        </p:cTn>
                                        <p:tgtEl>
                                          <p:spTgt spid="22"/>
                                        </p:tgtEl>
                                        <p:attrNameLst>
                                          <p:attrName>style.visibility</p:attrName>
                                        </p:attrNameLst>
                                      </p:cBhvr>
                                      <p:to>
                                        <p:strVal val="visible"/>
                                      </p:to>
                                    </p:set>
                                    <p:anim calcmode="lin" valueType="num">
                                      <p:cBhvr additive="base">
                                        <p:cTn id="70" dur="500"/>
                                        <p:tgtEl>
                                          <p:spTgt spid="22"/>
                                        </p:tgtEl>
                                        <p:attrNameLst>
                                          <p:attrName>ppt_y</p:attrName>
                                        </p:attrNameLst>
                                      </p:cBhvr>
                                      <p:tavLst>
                                        <p:tav tm="0">
                                          <p:val>
                                            <p:strVal val="#ppt_y+#ppt_h*1.125000"/>
                                          </p:val>
                                        </p:tav>
                                        <p:tav tm="100000">
                                          <p:val>
                                            <p:strVal val="#ppt_y"/>
                                          </p:val>
                                        </p:tav>
                                      </p:tavLst>
                                    </p:anim>
                                    <p:animEffect transition="in" filter="wipe(up)">
                                      <p:cBhvr>
                                        <p:cTn id="71" dur="500"/>
                                        <p:tgtEl>
                                          <p:spTgt spid="22"/>
                                        </p:tgtEl>
                                      </p:cBhvr>
                                    </p:animEffect>
                                  </p:childTnLst>
                                </p:cTn>
                              </p:par>
                            </p:childTnLst>
                          </p:cTn>
                        </p:par>
                      </p:childTnLst>
                    </p:cTn>
                  </p:par>
                  <p:par>
                    <p:cTn id="72" fill="hold">
                      <p:stCondLst>
                        <p:cond delay="indefinite"/>
                      </p:stCondLst>
                      <p:childTnLst>
                        <p:par>
                          <p:cTn id="73" fill="hold">
                            <p:stCondLst>
                              <p:cond delay="0"/>
                            </p:stCondLst>
                            <p:childTnLst>
                              <p:par>
                                <p:cTn id="74" presetID="12" presetClass="entr" presetSubtype="4" fill="hold" grpId="0" nodeType="clickEffect">
                                  <p:stCondLst>
                                    <p:cond delay="0"/>
                                  </p:stCondLst>
                                  <p:childTnLst>
                                    <p:set>
                                      <p:cBhvr>
                                        <p:cTn id="75" dur="1" fill="hold">
                                          <p:stCondLst>
                                            <p:cond delay="0"/>
                                          </p:stCondLst>
                                        </p:cTn>
                                        <p:tgtEl>
                                          <p:spTgt spid="23"/>
                                        </p:tgtEl>
                                        <p:attrNameLst>
                                          <p:attrName>style.visibility</p:attrName>
                                        </p:attrNameLst>
                                      </p:cBhvr>
                                      <p:to>
                                        <p:strVal val="visible"/>
                                      </p:to>
                                    </p:set>
                                    <p:anim calcmode="lin" valueType="num">
                                      <p:cBhvr additive="base">
                                        <p:cTn id="76" dur="500"/>
                                        <p:tgtEl>
                                          <p:spTgt spid="23"/>
                                        </p:tgtEl>
                                        <p:attrNameLst>
                                          <p:attrName>ppt_y</p:attrName>
                                        </p:attrNameLst>
                                      </p:cBhvr>
                                      <p:tavLst>
                                        <p:tav tm="0">
                                          <p:val>
                                            <p:strVal val="#ppt_y+#ppt_h*1.125000"/>
                                          </p:val>
                                        </p:tav>
                                        <p:tav tm="100000">
                                          <p:val>
                                            <p:strVal val="#ppt_y"/>
                                          </p:val>
                                        </p:tav>
                                      </p:tavLst>
                                    </p:anim>
                                    <p:animEffect transition="in" filter="wipe(up)">
                                      <p:cBhvr>
                                        <p:cTn id="77"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P spid="13" grpId="0"/>
      <p:bldP spid="14" grpId="0"/>
      <p:bldP spid="15" grpId="0"/>
      <p:bldP spid="16" grpId="0"/>
      <p:bldP spid="17" grpId="0"/>
      <p:bldP spid="18" grpId="0"/>
      <p:bldP spid="19" grpId="0"/>
      <p:bldP spid="20" grpId="0"/>
      <p:bldP spid="21" grpId="0"/>
      <p:bldP spid="22" grpId="0"/>
      <p:bldP spid="2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A9AE0E7-FEEF-C4E1-B2A4-1A36AEEF8054}"/>
            </a:ext>
          </a:extLst>
        </p:cNvPr>
        <p:cNvGrpSpPr/>
        <p:nvPr/>
      </p:nvGrpSpPr>
      <p:grpSpPr>
        <a:xfrm>
          <a:off x="0" y="0"/>
          <a:ext cx="0" cy="0"/>
          <a:chOff x="0" y="0"/>
          <a:chExt cx="0" cy="0"/>
        </a:xfrm>
      </p:grpSpPr>
      <p:sp>
        <p:nvSpPr>
          <p:cNvPr id="4" name="CasetăText 3">
            <a:extLst>
              <a:ext uri="{FF2B5EF4-FFF2-40B4-BE49-F238E27FC236}">
                <a16:creationId xmlns:a16="http://schemas.microsoft.com/office/drawing/2014/main" id="{DD738438-2083-61C0-EE70-7995BAC9565C}"/>
              </a:ext>
            </a:extLst>
          </p:cNvPr>
          <p:cNvSpPr txBox="1"/>
          <p:nvPr/>
        </p:nvSpPr>
        <p:spPr>
          <a:xfrm>
            <a:off x="1090569" y="152143"/>
            <a:ext cx="1001365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ro-RO" sz="2400" b="1" i="1" u="sng">
                <a:ea typeface="+mn-lt"/>
                <a:cs typeface="+mn-lt"/>
              </a:rPr>
              <a:t>Reference List</a:t>
            </a:r>
            <a:endParaRPr lang="ro-RO" sz="2400" b="1" i="1" u="sng"/>
          </a:p>
        </p:txBody>
      </p:sp>
      <p:sp>
        <p:nvSpPr>
          <p:cNvPr id="5" name="CasetăText 4">
            <a:extLst>
              <a:ext uri="{FF2B5EF4-FFF2-40B4-BE49-F238E27FC236}">
                <a16:creationId xmlns:a16="http://schemas.microsoft.com/office/drawing/2014/main" id="{AD112F30-E8E8-81C3-AC03-CA658CDED940}"/>
              </a:ext>
            </a:extLst>
          </p:cNvPr>
          <p:cNvSpPr txBox="1"/>
          <p:nvPr/>
        </p:nvSpPr>
        <p:spPr>
          <a:xfrm>
            <a:off x="789779" y="791925"/>
            <a:ext cx="10621675"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ro-RO" sz="1700" b="1" i="1">
                <a:latin typeface="Calibri"/>
                <a:ea typeface="Calibri"/>
                <a:cs typeface="Calibri"/>
              </a:rPr>
              <a:t>Birmingham City University (2025) The Advantage and Disadvantages of Being a Sole Trader. Available at: </a:t>
            </a:r>
            <a:r>
              <a:rPr lang="ro-RO" sz="1700" b="1" i="1" dirty="0">
                <a:latin typeface="Calibri"/>
                <a:ea typeface="Calibri"/>
                <a:cs typeface="Calibri"/>
                <a:hlinkClick r:id="rId2"/>
              </a:rPr>
              <a:t>https://www.bcu.ac.uk/business/blog/the-advantage-and-disadvantages-of-being-a-sole-trader</a:t>
            </a:r>
            <a:r>
              <a:rPr lang="ro-RO" sz="1700" b="1" i="1" dirty="0">
                <a:latin typeface="Calibri"/>
                <a:ea typeface="Calibri"/>
                <a:cs typeface="Calibri"/>
              </a:rPr>
              <a:t> </a:t>
            </a:r>
          </a:p>
          <a:p>
            <a:pPr>
              <a:buFont typeface="Arial"/>
              <a:buChar char="•"/>
            </a:pPr>
            <a:r>
              <a:rPr lang="ro-RO" sz="1700" b="1" i="1">
                <a:latin typeface="Calibri"/>
                <a:ea typeface="Calibri"/>
                <a:cs typeface="Calibri"/>
              </a:rPr>
              <a:t>Efendioğku, I.H. (2022) The Impact of Conspicuous Consumption in Social Media on Purchasing Intentions. Available at: </a:t>
            </a:r>
            <a:r>
              <a:rPr lang="ro-RO" sz="1700" b="1" i="1" dirty="0">
                <a:latin typeface="Calibri"/>
                <a:ea typeface="Calibri"/>
                <a:cs typeface="Calibri"/>
                <a:hlinkClick r:id="rId3"/>
              </a:rPr>
              <a:t>https://arxiv.org/abs/2205.12026</a:t>
            </a:r>
            <a:r>
              <a:rPr lang="ro-RO" sz="1700" b="1" i="1" dirty="0">
                <a:latin typeface="Calibri"/>
                <a:ea typeface="Calibri"/>
                <a:cs typeface="Calibri"/>
              </a:rPr>
              <a:t> </a:t>
            </a:r>
          </a:p>
          <a:p>
            <a:pPr>
              <a:buFont typeface="Arial"/>
              <a:buChar char="•"/>
            </a:pPr>
            <a:r>
              <a:rPr lang="ro-RO" sz="1700" b="1" i="1">
                <a:latin typeface="Calibri"/>
                <a:ea typeface="Calibri"/>
                <a:cs typeface="Calibri"/>
              </a:rPr>
              <a:t>GOV.UK (2021) Social Media Influencers and Counterfeit Goods: Executive Summary. Available at: </a:t>
            </a:r>
            <a:r>
              <a:rPr lang="ro-RO" sz="1700" b="1" i="1" dirty="0">
                <a:latin typeface="Calibri"/>
                <a:ea typeface="Calibri"/>
                <a:cs typeface="Calibri"/>
                <a:hlinkClick r:id="rId4"/>
              </a:rPr>
              <a:t>https://www.gov.uk</a:t>
            </a:r>
            <a:r>
              <a:rPr lang="ro-RO" sz="1700" b="1" i="1" dirty="0">
                <a:latin typeface="Calibri"/>
                <a:ea typeface="Calibri"/>
                <a:cs typeface="Calibri"/>
              </a:rPr>
              <a:t> </a:t>
            </a:r>
          </a:p>
          <a:p>
            <a:pPr>
              <a:buFont typeface="Arial"/>
              <a:buChar char="•"/>
            </a:pPr>
            <a:r>
              <a:rPr lang="ro-RO" sz="1700" b="1" i="1">
                <a:latin typeface="Calibri"/>
                <a:ea typeface="Calibri"/>
                <a:cs typeface="Calibri"/>
              </a:rPr>
              <a:t>Howden Insurance (2025) Sole Trader Advantages &amp; Disadvantages. Available at: </a:t>
            </a:r>
            <a:r>
              <a:rPr lang="ro-RO" sz="1700" b="1" i="1" dirty="0">
                <a:latin typeface="Calibri"/>
                <a:ea typeface="Calibri"/>
                <a:cs typeface="Calibri"/>
                <a:hlinkClick r:id="rId5"/>
              </a:rPr>
              <a:t>https://www.howdeninsurance.co.uk</a:t>
            </a:r>
            <a:endParaRPr lang="ro-RO" sz="1700" b="1" i="1" dirty="0">
              <a:latin typeface="Calibri"/>
              <a:ea typeface="Calibri"/>
              <a:cs typeface="Calibri"/>
            </a:endParaRPr>
          </a:p>
          <a:p>
            <a:pPr>
              <a:buFont typeface="Arial"/>
              <a:buChar char="•"/>
            </a:pPr>
            <a:r>
              <a:rPr lang="ro-RO" sz="1700" b="1" i="1">
                <a:latin typeface="Calibri"/>
                <a:ea typeface="Calibri"/>
                <a:cs typeface="Calibri"/>
              </a:rPr>
              <a:t>Manikonda, L., Venkatesan, R., Kambhampati, S. and Li, B. (2015) Trending Chic: Analysing the Influence of Social Media on Fashion Brands. Available at: </a:t>
            </a:r>
            <a:r>
              <a:rPr lang="ro-RO" sz="1700" b="1" i="1" dirty="0">
                <a:latin typeface="Calibri"/>
                <a:ea typeface="Calibri"/>
                <a:cs typeface="Calibri"/>
                <a:hlinkClick r:id="rId6"/>
              </a:rPr>
              <a:t>https://arxiv.org/abs/1512.01174</a:t>
            </a:r>
            <a:r>
              <a:rPr lang="ro-RO" sz="1700" b="1" i="1" dirty="0">
                <a:latin typeface="Calibri"/>
                <a:ea typeface="Calibri"/>
                <a:cs typeface="Calibri"/>
              </a:rPr>
              <a:t> </a:t>
            </a:r>
          </a:p>
          <a:p>
            <a:pPr>
              <a:buFont typeface="Arial"/>
              <a:buChar char="•"/>
            </a:pPr>
            <a:r>
              <a:rPr lang="ro-RO" sz="1700" b="1" i="1">
                <a:latin typeface="Calibri"/>
                <a:ea typeface="Calibri"/>
                <a:cs typeface="Calibri"/>
              </a:rPr>
              <a:t>Money.co.uk (2025) What is a Sole Trader? A No-Nonsense Guide to Getting Started. Available at: </a:t>
            </a:r>
            <a:r>
              <a:rPr lang="ro-RO" sz="1700" b="1" i="1" dirty="0">
                <a:latin typeface="Calibri"/>
                <a:ea typeface="Calibri"/>
                <a:cs typeface="Calibri"/>
                <a:hlinkClick r:id="rId7"/>
              </a:rPr>
              <a:t>https://www.money.co.uk</a:t>
            </a:r>
            <a:endParaRPr lang="ro-RO" sz="1700" b="1" i="1" dirty="0">
              <a:latin typeface="Calibri"/>
              <a:ea typeface="Calibri"/>
              <a:cs typeface="Calibri"/>
            </a:endParaRPr>
          </a:p>
          <a:p>
            <a:pPr>
              <a:buFont typeface="Arial"/>
              <a:buChar char="•"/>
            </a:pPr>
            <a:r>
              <a:rPr lang="ro-RO" sz="1700" b="1" i="1">
                <a:latin typeface="Calibri"/>
                <a:ea typeface="Calibri"/>
                <a:cs typeface="Calibri"/>
              </a:rPr>
              <a:t>myPOS (2026) What Is a Sole Trader: Sole Proprietorship Explained With Pros and Cons. Available at: </a:t>
            </a:r>
            <a:r>
              <a:rPr lang="ro-RO" sz="1700" b="1" i="1" dirty="0">
                <a:latin typeface="Calibri"/>
                <a:ea typeface="Calibri"/>
                <a:cs typeface="Calibri"/>
                <a:hlinkClick r:id="rId8"/>
              </a:rPr>
              <a:t>https://www.mypos.com</a:t>
            </a:r>
            <a:endParaRPr lang="ro-RO" sz="1700" b="1" i="1" dirty="0">
              <a:latin typeface="Calibri"/>
              <a:ea typeface="Calibri"/>
              <a:cs typeface="Calibri"/>
            </a:endParaRPr>
          </a:p>
          <a:p>
            <a:pPr>
              <a:buFont typeface="Arial"/>
              <a:buChar char="•"/>
            </a:pPr>
            <a:r>
              <a:rPr lang="ro-RO" sz="1700" b="1" i="1">
                <a:latin typeface="Calibri"/>
                <a:ea typeface="Calibri"/>
                <a:cs typeface="Calibri"/>
              </a:rPr>
              <a:t>Sprout Social (2026) UK Social Media Statistics for 2026. Available at: </a:t>
            </a:r>
            <a:r>
              <a:rPr lang="ro-RO" sz="1700" b="1" i="1" dirty="0">
                <a:latin typeface="Calibri"/>
                <a:ea typeface="Calibri"/>
                <a:cs typeface="Calibri"/>
                <a:hlinkClick r:id="rId9"/>
              </a:rPr>
              <a:t>https://sproutsocial.com/insights/social-media-statistics-uk/</a:t>
            </a:r>
            <a:endParaRPr lang="ro-RO" sz="1700" b="1" i="1" dirty="0">
              <a:latin typeface="Calibri"/>
              <a:ea typeface="Calibri"/>
              <a:cs typeface="Calibri"/>
            </a:endParaRPr>
          </a:p>
          <a:p>
            <a:pPr>
              <a:buFont typeface="Arial"/>
              <a:buChar char="•"/>
            </a:pPr>
            <a:r>
              <a:rPr lang="ro-RO" sz="1700" b="1" i="1">
                <a:latin typeface="Calibri"/>
                <a:ea typeface="Calibri"/>
                <a:cs typeface="Calibri"/>
              </a:rPr>
              <a:t>The Guardian (2024) Shein Doubles Profits in UK After Sales Leap 40% to £1.5bn. Available at: </a:t>
            </a:r>
            <a:r>
              <a:rPr lang="ro-RO" sz="1700" b="1" i="1" dirty="0">
                <a:latin typeface="Calibri"/>
                <a:ea typeface="Calibri"/>
                <a:cs typeface="Calibri"/>
                <a:hlinkClick r:id="rId10"/>
              </a:rPr>
              <a:t>https://www.theguardian.com</a:t>
            </a:r>
            <a:endParaRPr lang="ro-RO" sz="1700" b="1" i="1" dirty="0">
              <a:latin typeface="Calibri"/>
              <a:ea typeface="Calibri"/>
              <a:cs typeface="Calibri"/>
            </a:endParaRPr>
          </a:p>
          <a:p>
            <a:pPr>
              <a:buFont typeface="Arial"/>
              <a:buChar char="•"/>
            </a:pPr>
            <a:r>
              <a:rPr lang="ro-RO" sz="1700" b="1" i="1">
                <a:latin typeface="Calibri"/>
                <a:ea typeface="Calibri"/>
                <a:cs typeface="Calibri"/>
              </a:rPr>
              <a:t>Zam, M., Tavakoli, M., Ramezanian, H. and Rezasoltani, A. (2022) Assessing the Different Aspects of Consuming Fashion and the Role of Self-Confidence on Buying Behaviour. Available at: </a:t>
            </a:r>
            <a:r>
              <a:rPr lang="ro-RO" sz="1700" b="1" i="1" dirty="0">
                <a:latin typeface="Calibri"/>
                <a:ea typeface="Calibri"/>
                <a:cs typeface="Calibri"/>
                <a:hlinkClick r:id="rId11"/>
              </a:rPr>
              <a:t>https://arxiv.org/abs/2209.02367</a:t>
            </a:r>
            <a:endParaRPr lang="ro-RO" sz="1700" b="1" i="1" dirty="0">
              <a:latin typeface="Calibri"/>
              <a:ea typeface="Calibri"/>
              <a:cs typeface="Calibri"/>
            </a:endParaRPr>
          </a:p>
          <a:p>
            <a:pPr marL="285750" indent="-285750">
              <a:buFont typeface="Arial"/>
              <a:buChar char="•"/>
            </a:pPr>
            <a:endParaRPr lang="ro-RO" sz="1400" dirty="0">
              <a:latin typeface="Calibri"/>
              <a:ea typeface="Calibri"/>
              <a:cs typeface="Calibri"/>
            </a:endParaRPr>
          </a:p>
        </p:txBody>
      </p:sp>
    </p:spTree>
    <p:extLst>
      <p:ext uri="{BB962C8B-B14F-4D97-AF65-F5344CB8AC3E}">
        <p14:creationId xmlns:p14="http://schemas.microsoft.com/office/powerpoint/2010/main" val="127269512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7"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900" decel="100000" fill="hold"/>
                                        <p:tgtEl>
                                          <p:spTgt spid="5"/>
                                        </p:tgtEl>
                                        <p:attrNameLst>
                                          <p:attrName>ppt_y</p:attrName>
                                        </p:attrNameLst>
                                      </p:cBhvr>
                                      <p:tavLst>
                                        <p:tav tm="0">
                                          <p:val>
                                            <p:strVal val="#ppt_y+1"/>
                                          </p:val>
                                        </p:tav>
                                        <p:tav tm="100000">
                                          <p:val>
                                            <p:strVal val="#ppt_y-.03"/>
                                          </p:val>
                                        </p:tav>
                                      </p:tavLst>
                                    </p:anim>
                                    <p:anim calcmode="lin" valueType="num">
                                      <p:cBhvr>
                                        <p:cTn id="15"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Ecran lat</PresentationFormat>
  <Paragraphs>0</Paragraphs>
  <Slides>11</Slides>
  <Notes>0</Notes>
  <HiddenSlides>0</HiddenSlides>
  <MMClips>0</MMClips>
  <ScaleCrop>false</ScaleCrop>
  <HeadingPairs>
    <vt:vector size="4" baseType="variant">
      <vt:variant>
        <vt:lpstr>Temă</vt:lpstr>
      </vt:variant>
      <vt:variant>
        <vt:i4>1</vt:i4>
      </vt:variant>
      <vt:variant>
        <vt:lpstr>Titluri diapozitive</vt:lpstr>
      </vt:variant>
      <vt:variant>
        <vt:i4>11</vt:i4>
      </vt:variant>
    </vt:vector>
  </HeadingPairs>
  <TitlesOfParts>
    <vt:vector size="12" baseType="lpstr">
      <vt:lpstr>ChronicleVTI</vt:lpstr>
      <vt:lpstr>A dIFFERENT bREED</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739</cp:revision>
  <dcterms:created xsi:type="dcterms:W3CDTF">2026-06-22T01:07:20Z</dcterms:created>
  <dcterms:modified xsi:type="dcterms:W3CDTF">2026-06-22T07:34:07Z</dcterms:modified>
</cp:coreProperties>
</file>