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y="5143500" cx="9144000"/>
  <p:notesSz cx="6858000" cy="9144000"/>
  <p:embeddedFontLst>
    <p:embeddedFont>
      <p:font typeface="Raleway"/>
      <p:regular r:id="rId29"/>
      <p:bold r:id="rId30"/>
      <p:italic r:id="rId31"/>
      <p:boldItalic r:id="rId32"/>
    </p:embeddedFont>
    <p:embeddedFont>
      <p:font typeface="Roboto"/>
      <p:regular r:id="rId33"/>
      <p:bold r:id="rId34"/>
      <p:italic r:id="rId35"/>
      <p:boldItalic r:id="rId36"/>
    </p:embeddedFont>
    <p:embeddedFont>
      <p:font typeface="Lato"/>
      <p:regular r:id="rId37"/>
      <p:bold r:id="rId38"/>
      <p:italic r:id="rId39"/>
      <p:boldItalic r:id="rId40"/>
    </p:embeddedFont>
    <p:embeddedFont>
      <p:font typeface="Oswald"/>
      <p:regular r:id="rId41"/>
      <p:bold r:id="rId4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Lato-boldItalic.fntdata"/><Relationship Id="rId20" Type="http://schemas.openxmlformats.org/officeDocument/2006/relationships/slide" Target="slides/slide15.xml"/><Relationship Id="rId42" Type="http://schemas.openxmlformats.org/officeDocument/2006/relationships/font" Target="fonts/Oswald-bold.fntdata"/><Relationship Id="rId41" Type="http://schemas.openxmlformats.org/officeDocument/2006/relationships/font" Target="fonts/Oswald-regular.fntdata"/><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aleway-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aleway-italic.fntdata"/><Relationship Id="rId30" Type="http://schemas.openxmlformats.org/officeDocument/2006/relationships/font" Target="fonts/Raleway-bold.fntdata"/><Relationship Id="rId11" Type="http://schemas.openxmlformats.org/officeDocument/2006/relationships/slide" Target="slides/slide6.xml"/><Relationship Id="rId33" Type="http://schemas.openxmlformats.org/officeDocument/2006/relationships/font" Target="fonts/Roboto-regular.fntdata"/><Relationship Id="rId10" Type="http://schemas.openxmlformats.org/officeDocument/2006/relationships/slide" Target="slides/slide5.xml"/><Relationship Id="rId32" Type="http://schemas.openxmlformats.org/officeDocument/2006/relationships/font" Target="fonts/Raleway-boldItalic.fntdata"/><Relationship Id="rId13" Type="http://schemas.openxmlformats.org/officeDocument/2006/relationships/slide" Target="slides/slide8.xml"/><Relationship Id="rId35" Type="http://schemas.openxmlformats.org/officeDocument/2006/relationships/font" Target="fonts/Roboto-italic.fntdata"/><Relationship Id="rId12" Type="http://schemas.openxmlformats.org/officeDocument/2006/relationships/slide" Target="slides/slide7.xml"/><Relationship Id="rId34" Type="http://schemas.openxmlformats.org/officeDocument/2006/relationships/font" Target="fonts/Roboto-bold.fntdata"/><Relationship Id="rId15" Type="http://schemas.openxmlformats.org/officeDocument/2006/relationships/slide" Target="slides/slide10.xml"/><Relationship Id="rId37" Type="http://schemas.openxmlformats.org/officeDocument/2006/relationships/font" Target="fonts/Lato-regular.fntdata"/><Relationship Id="rId14" Type="http://schemas.openxmlformats.org/officeDocument/2006/relationships/slide" Target="slides/slide9.xml"/><Relationship Id="rId36" Type="http://schemas.openxmlformats.org/officeDocument/2006/relationships/font" Target="fonts/Roboto-boldItalic.fntdata"/><Relationship Id="rId17" Type="http://schemas.openxmlformats.org/officeDocument/2006/relationships/slide" Target="slides/slide12.xml"/><Relationship Id="rId39" Type="http://schemas.openxmlformats.org/officeDocument/2006/relationships/font" Target="fonts/Lato-italic.fntdata"/><Relationship Id="rId16" Type="http://schemas.openxmlformats.org/officeDocument/2006/relationships/slide" Target="slides/slide11.xml"/><Relationship Id="rId38" Type="http://schemas.openxmlformats.org/officeDocument/2006/relationships/font" Target="fonts/Lato-bold.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2" name="Shape 82"/>
        <p:cNvGrpSpPr/>
        <p:nvPr/>
      </p:nvGrpSpPr>
      <p:grpSpPr>
        <a:xfrm>
          <a:off x="0" y="0"/>
          <a:ext cx="0" cy="0"/>
          <a:chOff x="0" y="0"/>
          <a:chExt cx="0" cy="0"/>
        </a:xfrm>
      </p:grpSpPr>
      <p:sp>
        <p:nvSpPr>
          <p:cNvPr id="83" name="Google Shape;83;g631d635a29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631d635a29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8" name="Shape 88"/>
        <p:cNvGrpSpPr/>
        <p:nvPr/>
      </p:nvGrpSpPr>
      <p:grpSpPr>
        <a:xfrm>
          <a:off x="0" y="0"/>
          <a:ext cx="0" cy="0"/>
          <a:chOff x="0" y="0"/>
          <a:chExt cx="0" cy="0"/>
        </a:xfrm>
      </p:grpSpPr>
      <p:sp>
        <p:nvSpPr>
          <p:cNvPr id="89" name="Google Shape;89;g70cbcc1b62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70cbcc1b62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Introduction-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1" name="Shape 111"/>
        <p:cNvGrpSpPr/>
        <p:nvPr/>
      </p:nvGrpSpPr>
      <p:grpSpPr>
        <a:xfrm>
          <a:off x="0" y="0"/>
          <a:ext cx="0" cy="0"/>
          <a:chOff x="0" y="0"/>
          <a:chExt cx="0" cy="0"/>
        </a:xfrm>
      </p:grpSpPr>
      <p:sp>
        <p:nvSpPr>
          <p:cNvPr id="112" name="Google Shape;112;g70cbcc1b62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70cbcc1b62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9" name="Shape 129"/>
        <p:cNvGrpSpPr/>
        <p:nvPr/>
      </p:nvGrpSpPr>
      <p:grpSpPr>
        <a:xfrm>
          <a:off x="0" y="0"/>
          <a:ext cx="0" cy="0"/>
          <a:chOff x="0" y="0"/>
          <a:chExt cx="0" cy="0"/>
        </a:xfrm>
      </p:grpSpPr>
      <p:sp>
        <p:nvSpPr>
          <p:cNvPr id="130" name="Google Shape;130;g70cbcc1b62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70cbcc1b62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9" name="Shape 139"/>
        <p:cNvGrpSpPr/>
        <p:nvPr/>
      </p:nvGrpSpPr>
      <p:grpSpPr>
        <a:xfrm>
          <a:off x="0" y="0"/>
          <a:ext cx="0" cy="0"/>
          <a:chOff x="0" y="0"/>
          <a:chExt cx="0" cy="0"/>
        </a:xfrm>
      </p:grpSpPr>
      <p:sp>
        <p:nvSpPr>
          <p:cNvPr id="140" name="Google Shape;140;g70cc588a0b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70cc588a0b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9" name="Shape 149"/>
        <p:cNvGrpSpPr/>
        <p:nvPr/>
      </p:nvGrpSpPr>
      <p:grpSpPr>
        <a:xfrm>
          <a:off x="0" y="0"/>
          <a:ext cx="0" cy="0"/>
          <a:chOff x="0" y="0"/>
          <a:chExt cx="0" cy="0"/>
        </a:xfrm>
      </p:grpSpPr>
      <p:sp>
        <p:nvSpPr>
          <p:cNvPr id="150" name="Google Shape;150;g70cbcc1b62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70cbcc1b62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lang="en">
                <a:solidFill>
                  <a:srgbClr val="FF0000"/>
                </a:solidFill>
              </a:rPr>
              <a:t>Work Breakdown Structure (WBS)</a:t>
            </a:r>
            <a:endParaRPr>
              <a:solidFill>
                <a:srgbClr val="FF0000"/>
              </a:solidFill>
            </a:endParaRPr>
          </a:p>
          <a:p>
            <a:pPr indent="0" lvl="0" marL="0" rtl="0" algn="l">
              <a:lnSpc>
                <a:spcPct val="115000"/>
              </a:lnSpc>
              <a:spcBef>
                <a:spcPts val="1200"/>
              </a:spcBef>
              <a:spcAft>
                <a:spcPts val="0"/>
              </a:spcAft>
              <a:buNone/>
            </a:pPr>
            <a:r>
              <a:rPr lang="en"/>
              <a:t>During the course of the project the team referred to the Work breakdown Structure (WBS), which was created during the planning phase to clearly demonstrate the tasks involved in order to accomplish the project objectives and create the required deliverables. Cohen, (2018) cites the Project Management Body of Knowledge (PMBOK) and says “A Work Breakdown Structure (WBS) is a hierarchical structure of things that the project will make or outcomes that it will deliver”, or simply that “A work breakdown structure defines all the things a project needs to accomplish, organised into multiple levels, and displayed graphically.”</a:t>
            </a:r>
            <a:endParaRPr/>
          </a:p>
          <a:p>
            <a:pPr indent="0" lvl="0" marL="0" rtl="0" algn="l">
              <a:spcBef>
                <a:spcPts val="120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Google Shape;161;g70cc588a0b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70cc588a0b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Google Shape;170;g70cc588a0b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1" name="Google Shape;171;g70cc588a0b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8" name="Shape 178"/>
        <p:cNvGrpSpPr/>
        <p:nvPr/>
      </p:nvGrpSpPr>
      <p:grpSpPr>
        <a:xfrm>
          <a:off x="0" y="0"/>
          <a:ext cx="0" cy="0"/>
          <a:chOff x="0" y="0"/>
          <a:chExt cx="0" cy="0"/>
        </a:xfrm>
      </p:grpSpPr>
      <p:sp>
        <p:nvSpPr>
          <p:cNvPr id="179" name="Google Shape;179;g70cbcc1b62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70cbcc1b62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9" name="Shape 189"/>
        <p:cNvGrpSpPr/>
        <p:nvPr/>
      </p:nvGrpSpPr>
      <p:grpSpPr>
        <a:xfrm>
          <a:off x="0" y="0"/>
          <a:ext cx="0" cy="0"/>
          <a:chOff x="0" y="0"/>
          <a:chExt cx="0" cy="0"/>
        </a:xfrm>
      </p:grpSpPr>
      <p:sp>
        <p:nvSpPr>
          <p:cNvPr id="190" name="Google Shape;190;g70cbcc1b62_0_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70cbcc1b62_0_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8" name="Shape 198"/>
        <p:cNvGrpSpPr/>
        <p:nvPr/>
      </p:nvGrpSpPr>
      <p:grpSpPr>
        <a:xfrm>
          <a:off x="0" y="0"/>
          <a:ext cx="0" cy="0"/>
          <a:chOff x="0" y="0"/>
          <a:chExt cx="0" cy="0"/>
        </a:xfrm>
      </p:grpSpPr>
      <p:sp>
        <p:nvSpPr>
          <p:cNvPr id="199" name="Google Shape;199;g70cbcc1b62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g70cbcc1b62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lang="en" sz="1000">
                <a:solidFill>
                  <a:srgbClr val="545454"/>
                </a:solidFill>
                <a:highlight>
                  <a:srgbClr val="FFFFFF"/>
                </a:highlight>
              </a:rPr>
              <a:t> </a:t>
            </a:r>
            <a:endParaRPr sz="1000">
              <a:solidFill>
                <a:srgbClr val="545454"/>
              </a:solidFill>
              <a:highlight>
                <a:srgbClr val="FFFFFF"/>
              </a:highlight>
            </a:endParaRPr>
          </a:p>
          <a:p>
            <a:pPr indent="0" lvl="0" marL="0" rtl="0" algn="l">
              <a:spcBef>
                <a:spcPts val="0"/>
              </a:spcBef>
              <a:spcAft>
                <a:spcPts val="0"/>
              </a:spcAft>
              <a:buNone/>
            </a:pPr>
            <a:r>
              <a:rPr lang="en" sz="1000">
                <a:highlight>
                  <a:srgbClr val="FFFFFF"/>
                </a:highlight>
              </a:rPr>
              <a:t>Mindtools.com. (2019).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9" name="Shape 209"/>
        <p:cNvGrpSpPr/>
        <p:nvPr/>
      </p:nvGrpSpPr>
      <p:grpSpPr>
        <a:xfrm>
          <a:off x="0" y="0"/>
          <a:ext cx="0" cy="0"/>
          <a:chOff x="0" y="0"/>
          <a:chExt cx="0" cy="0"/>
        </a:xfrm>
      </p:grpSpPr>
      <p:sp>
        <p:nvSpPr>
          <p:cNvPr id="210" name="Google Shape;210;g70cc588a0b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1" name="Google Shape;211;g70cc588a0b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000">
                <a:highlight>
                  <a:srgbClr val="FFFFFF"/>
                </a:highlight>
              </a:rPr>
              <a:t>(Council, 2019)</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8" name="Shape 218"/>
        <p:cNvGrpSpPr/>
        <p:nvPr/>
      </p:nvGrpSpPr>
      <p:grpSpPr>
        <a:xfrm>
          <a:off x="0" y="0"/>
          <a:ext cx="0" cy="0"/>
          <a:chOff x="0" y="0"/>
          <a:chExt cx="0" cy="0"/>
        </a:xfrm>
      </p:grpSpPr>
      <p:sp>
        <p:nvSpPr>
          <p:cNvPr id="219" name="Google Shape;219;g6b6bb9aaba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0" name="Google Shape;220;g6b6bb9aaba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000">
                <a:highlight>
                  <a:srgbClr val="FFFFFF"/>
                </a:highlight>
              </a:rPr>
              <a:t>Mindtools.com. (2019) </a:t>
            </a:r>
            <a:r>
              <a:rPr lang="en" sz="1000">
                <a:solidFill>
                  <a:srgbClr val="545454"/>
                </a:solidFill>
                <a:highlight>
                  <a:srgbClr val="FFFFFF"/>
                </a:highlight>
              </a:rPr>
              <a:t>(Bradburn, Sudman and Wansink, 2004)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0" name="Shape 230"/>
        <p:cNvGrpSpPr/>
        <p:nvPr/>
      </p:nvGrpSpPr>
      <p:grpSpPr>
        <a:xfrm>
          <a:off x="0" y="0"/>
          <a:ext cx="0" cy="0"/>
          <a:chOff x="0" y="0"/>
          <a:chExt cx="0" cy="0"/>
        </a:xfrm>
      </p:grpSpPr>
      <p:sp>
        <p:nvSpPr>
          <p:cNvPr id="231" name="Google Shape;231;g6b6bb9aaba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2" name="Google Shape;232;g6b6bb9aaba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000">
                <a:highlight>
                  <a:srgbClr val="FFFFFF"/>
                </a:highlight>
              </a:rPr>
              <a:t>(Taffhousing.co.uk, 2019)  </a:t>
            </a:r>
            <a:r>
              <a:rPr lang="en" sz="1000">
                <a:solidFill>
                  <a:srgbClr val="666666"/>
                </a:solidFill>
                <a:highlight>
                  <a:srgbClr val="FFFFFF"/>
                </a:highlight>
              </a:rPr>
              <a:t> </a:t>
            </a:r>
            <a:r>
              <a:rPr lang="en" sz="1000">
                <a:highlight>
                  <a:srgbClr val="FFFFFF"/>
                </a:highlight>
              </a:rPr>
              <a:t>(Into Work, 2019)</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4" name="Shape 244"/>
        <p:cNvGrpSpPr/>
        <p:nvPr/>
      </p:nvGrpSpPr>
      <p:grpSpPr>
        <a:xfrm>
          <a:off x="0" y="0"/>
          <a:ext cx="0" cy="0"/>
          <a:chOff x="0" y="0"/>
          <a:chExt cx="0" cy="0"/>
        </a:xfrm>
      </p:grpSpPr>
      <p:sp>
        <p:nvSpPr>
          <p:cNvPr id="245" name="Google Shape;245;g6b6bb9aaba_0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6" name="Google Shape;246;g6b6bb9aaba_0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3" name="Shape 253"/>
        <p:cNvGrpSpPr/>
        <p:nvPr/>
      </p:nvGrpSpPr>
      <p:grpSpPr>
        <a:xfrm>
          <a:off x="0" y="0"/>
          <a:ext cx="0" cy="0"/>
          <a:chOff x="0" y="0"/>
          <a:chExt cx="0" cy="0"/>
        </a:xfrm>
      </p:grpSpPr>
      <p:sp>
        <p:nvSpPr>
          <p:cNvPr id="254" name="Google Shape;254;g6b6bb9aaba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5" name="Google Shape;255;g6b6bb9aaba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3" name="Shape 263"/>
        <p:cNvGrpSpPr/>
        <p:nvPr/>
      </p:nvGrpSpPr>
      <p:grpSpPr>
        <a:xfrm>
          <a:off x="0" y="0"/>
          <a:ext cx="0" cy="0"/>
          <a:chOff x="0" y="0"/>
          <a:chExt cx="0" cy="0"/>
        </a:xfrm>
      </p:grpSpPr>
      <p:sp>
        <p:nvSpPr>
          <p:cNvPr id="264" name="Google Shape;264;g70cc588a0b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5" name="Google Shape;265;g70cc588a0b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3" name="Shape 273"/>
        <p:cNvGrpSpPr/>
        <p:nvPr/>
      </p:nvGrpSpPr>
      <p:grpSpPr>
        <a:xfrm>
          <a:off x="0" y="0"/>
          <a:ext cx="0" cy="0"/>
          <a:chOff x="0" y="0"/>
          <a:chExt cx="0" cy="0"/>
        </a:xfrm>
      </p:grpSpPr>
      <p:sp>
        <p:nvSpPr>
          <p:cNvPr id="274" name="Google Shape;274;g75927b708c_3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5" name="Google Shape;275;g75927b708c_3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3" name="Shape 283"/>
        <p:cNvGrpSpPr/>
        <p:nvPr/>
      </p:nvGrpSpPr>
      <p:grpSpPr>
        <a:xfrm>
          <a:off x="0" y="0"/>
          <a:ext cx="0" cy="0"/>
          <a:chOff x="0" y="0"/>
          <a:chExt cx="0" cy="0"/>
        </a:xfrm>
      </p:grpSpPr>
      <p:sp>
        <p:nvSpPr>
          <p:cNvPr id="284" name="Google Shape;284;g6bbbee33f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5" name="Google Shape;285;g6bbbee33f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9" name="Shape 289"/>
        <p:cNvGrpSpPr/>
        <p:nvPr/>
      </p:nvGrpSpPr>
      <p:grpSpPr>
        <a:xfrm>
          <a:off x="0" y="0"/>
          <a:ext cx="0" cy="0"/>
          <a:chOff x="0" y="0"/>
          <a:chExt cx="0" cy="0"/>
        </a:xfrm>
      </p:grpSpPr>
      <p:sp>
        <p:nvSpPr>
          <p:cNvPr id="290" name="Google Shape;290;g6bbbee33fb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1" name="Google Shape;291;g6bbbee33fb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4" name="Shape 294"/>
        <p:cNvGrpSpPr/>
        <p:nvPr/>
      </p:nvGrpSpPr>
      <p:grpSpPr>
        <a:xfrm>
          <a:off x="0" y="0"/>
          <a:ext cx="0" cy="0"/>
          <a:chOff x="0" y="0"/>
          <a:chExt cx="0" cy="0"/>
        </a:xfrm>
      </p:grpSpPr>
      <p:sp>
        <p:nvSpPr>
          <p:cNvPr id="295" name="Google Shape;295;g6bbbee33fb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6" name="Google Shape;296;g6bbbee33fb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9" name="Shape 299"/>
        <p:cNvGrpSpPr/>
        <p:nvPr/>
      </p:nvGrpSpPr>
      <p:grpSpPr>
        <a:xfrm>
          <a:off x="0" y="0"/>
          <a:ext cx="0" cy="0"/>
          <a:chOff x="0" y="0"/>
          <a:chExt cx="0" cy="0"/>
        </a:xfrm>
      </p:grpSpPr>
      <p:sp>
        <p:nvSpPr>
          <p:cNvPr id="300" name="Google Shape;300;g6bbbee33fb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1" name="Google Shape;301;g6bbbee33fb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4" name="Shape 304"/>
        <p:cNvGrpSpPr/>
        <p:nvPr/>
      </p:nvGrpSpPr>
      <p:grpSpPr>
        <a:xfrm>
          <a:off x="0" y="0"/>
          <a:ext cx="0" cy="0"/>
          <a:chOff x="0" y="0"/>
          <a:chExt cx="0" cy="0"/>
        </a:xfrm>
      </p:grpSpPr>
      <p:sp>
        <p:nvSpPr>
          <p:cNvPr id="305" name="Google Shape;305;g6bbbee33fb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6" name="Google Shape;306;g6bbbee33fb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4200"/>
              <a:buNone/>
              <a:defRPr sz="4200">
                <a:solidFill>
                  <a:schemeClr val="dk2"/>
                </a:solidFill>
              </a:defRPr>
            </a:lvl1pPr>
            <a:lvl2pPr lvl="1">
              <a:spcBef>
                <a:spcPts val="0"/>
              </a:spcBef>
              <a:spcAft>
                <a:spcPts val="0"/>
              </a:spcAft>
              <a:buClr>
                <a:schemeClr val="dk2"/>
              </a:buClr>
              <a:buSzPts val="4200"/>
              <a:buNone/>
              <a:defRPr sz="4200">
                <a:solidFill>
                  <a:schemeClr val="dk2"/>
                </a:solidFill>
              </a:defRPr>
            </a:lvl2pPr>
            <a:lvl3pPr lvl="2">
              <a:spcBef>
                <a:spcPts val="0"/>
              </a:spcBef>
              <a:spcAft>
                <a:spcPts val="0"/>
              </a:spcAft>
              <a:buClr>
                <a:schemeClr val="dk2"/>
              </a:buClr>
              <a:buSzPts val="4200"/>
              <a:buNone/>
              <a:defRPr sz="4200">
                <a:solidFill>
                  <a:schemeClr val="dk2"/>
                </a:solidFill>
              </a:defRPr>
            </a:lvl3pPr>
            <a:lvl4pPr lvl="3">
              <a:spcBef>
                <a:spcPts val="0"/>
              </a:spcBef>
              <a:spcAft>
                <a:spcPts val="0"/>
              </a:spcAft>
              <a:buClr>
                <a:schemeClr val="dk2"/>
              </a:buClr>
              <a:buSzPts val="4200"/>
              <a:buNone/>
              <a:defRPr sz="4200">
                <a:solidFill>
                  <a:schemeClr val="dk2"/>
                </a:solidFill>
              </a:defRPr>
            </a:lvl4pPr>
            <a:lvl5pPr lvl="4">
              <a:spcBef>
                <a:spcPts val="0"/>
              </a:spcBef>
              <a:spcAft>
                <a:spcPts val="0"/>
              </a:spcAft>
              <a:buClr>
                <a:schemeClr val="dk2"/>
              </a:buClr>
              <a:buSzPts val="4200"/>
              <a:buNone/>
              <a:defRPr sz="4200">
                <a:solidFill>
                  <a:schemeClr val="dk2"/>
                </a:solidFill>
              </a:defRPr>
            </a:lvl5pPr>
            <a:lvl6pPr lvl="5">
              <a:spcBef>
                <a:spcPts val="0"/>
              </a:spcBef>
              <a:spcAft>
                <a:spcPts val="0"/>
              </a:spcAft>
              <a:buClr>
                <a:schemeClr val="dk2"/>
              </a:buClr>
              <a:buSzPts val="4200"/>
              <a:buNone/>
              <a:defRPr sz="4200">
                <a:solidFill>
                  <a:schemeClr val="dk2"/>
                </a:solidFill>
              </a:defRPr>
            </a:lvl6pPr>
            <a:lvl7pPr lvl="6">
              <a:spcBef>
                <a:spcPts val="0"/>
              </a:spcBef>
              <a:spcAft>
                <a:spcPts val="0"/>
              </a:spcAft>
              <a:buClr>
                <a:schemeClr val="dk2"/>
              </a:buClr>
              <a:buSzPts val="4200"/>
              <a:buNone/>
              <a:defRPr sz="4200">
                <a:solidFill>
                  <a:schemeClr val="dk2"/>
                </a:solidFill>
              </a:defRPr>
            </a:lvl7pPr>
            <a:lvl8pPr lvl="7">
              <a:spcBef>
                <a:spcPts val="0"/>
              </a:spcBef>
              <a:spcAft>
                <a:spcPts val="0"/>
              </a:spcAft>
              <a:buClr>
                <a:schemeClr val="dk2"/>
              </a:buClr>
              <a:buSzPts val="4200"/>
              <a:buNone/>
              <a:defRPr sz="4200">
                <a:solidFill>
                  <a:schemeClr val="dk2"/>
                </a:solidFill>
              </a:defRPr>
            </a:lvl8pPr>
            <a:lvl9pPr lvl="8">
              <a:spcBef>
                <a:spcPts val="0"/>
              </a:spcBef>
              <a:spcAft>
                <a:spcPts val="0"/>
              </a:spcAft>
              <a:buClr>
                <a:schemeClr val="dk2"/>
              </a:buClr>
              <a:buSzPts val="4200"/>
              <a:buNone/>
              <a:defRPr sz="4200">
                <a:solidFill>
                  <a:schemeClr val="dk2"/>
                </a:solidFill>
              </a:defRPr>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1600"/>
              </a:spcBef>
              <a:spcAft>
                <a:spcPts val="0"/>
              </a:spcAft>
              <a:buClr>
                <a:schemeClr val="lt1"/>
              </a:buClr>
              <a:buSzPts val="1100"/>
              <a:buChar char="○"/>
              <a:defRPr>
                <a:solidFill>
                  <a:schemeClr val="lt1"/>
                </a:solidFill>
              </a:defRPr>
            </a:lvl2pPr>
            <a:lvl3pPr indent="-298450" lvl="2" marL="1371600">
              <a:spcBef>
                <a:spcPts val="1600"/>
              </a:spcBef>
              <a:spcAft>
                <a:spcPts val="0"/>
              </a:spcAft>
              <a:buClr>
                <a:schemeClr val="lt1"/>
              </a:buClr>
              <a:buSzPts val="1100"/>
              <a:buChar char="■"/>
              <a:defRPr>
                <a:solidFill>
                  <a:schemeClr val="lt1"/>
                </a:solidFill>
              </a:defRPr>
            </a:lvl3pPr>
            <a:lvl4pPr indent="-298450" lvl="3" marL="1828800">
              <a:spcBef>
                <a:spcPts val="1600"/>
              </a:spcBef>
              <a:spcAft>
                <a:spcPts val="0"/>
              </a:spcAft>
              <a:buClr>
                <a:schemeClr val="lt1"/>
              </a:buClr>
              <a:buSzPts val="1100"/>
              <a:buChar char="●"/>
              <a:defRPr>
                <a:solidFill>
                  <a:schemeClr val="lt1"/>
                </a:solidFill>
              </a:defRPr>
            </a:lvl4pPr>
            <a:lvl5pPr indent="-298450" lvl="4" marL="2286000">
              <a:spcBef>
                <a:spcPts val="1600"/>
              </a:spcBef>
              <a:spcAft>
                <a:spcPts val="0"/>
              </a:spcAft>
              <a:buClr>
                <a:schemeClr val="lt1"/>
              </a:buClr>
              <a:buSzPts val="1100"/>
              <a:buChar char="○"/>
              <a:defRPr>
                <a:solidFill>
                  <a:schemeClr val="lt1"/>
                </a:solidFill>
              </a:defRPr>
            </a:lvl5pPr>
            <a:lvl6pPr indent="-298450" lvl="5" marL="2743200">
              <a:spcBef>
                <a:spcPts val="1600"/>
              </a:spcBef>
              <a:spcAft>
                <a:spcPts val="0"/>
              </a:spcAft>
              <a:buClr>
                <a:schemeClr val="lt1"/>
              </a:buClr>
              <a:buSzPts val="1100"/>
              <a:buChar char="■"/>
              <a:defRPr>
                <a:solidFill>
                  <a:schemeClr val="lt1"/>
                </a:solidFill>
              </a:defRPr>
            </a:lvl6pPr>
            <a:lvl7pPr indent="-298450" lvl="6" marL="3200400">
              <a:spcBef>
                <a:spcPts val="1600"/>
              </a:spcBef>
              <a:spcAft>
                <a:spcPts val="0"/>
              </a:spcAft>
              <a:buClr>
                <a:schemeClr val="lt1"/>
              </a:buClr>
              <a:buSzPts val="1100"/>
              <a:buChar char="●"/>
              <a:defRPr>
                <a:solidFill>
                  <a:schemeClr val="lt1"/>
                </a:solidFill>
              </a:defRPr>
            </a:lvl7pPr>
            <a:lvl8pPr indent="-298450" lvl="7" marL="3657600">
              <a:spcBef>
                <a:spcPts val="1600"/>
              </a:spcBef>
              <a:spcAft>
                <a:spcPts val="0"/>
              </a:spcAft>
              <a:buClr>
                <a:schemeClr val="lt1"/>
              </a:buClr>
              <a:buSzPts val="1100"/>
              <a:buChar char="○"/>
              <a:defRPr>
                <a:solidFill>
                  <a:schemeClr val="lt1"/>
                </a:solidFill>
              </a:defRPr>
            </a:lvl8pPr>
            <a:lvl9pPr indent="-298450" lvl="8" marL="4114800">
              <a:spcBef>
                <a:spcPts val="1600"/>
              </a:spcBef>
              <a:spcAft>
                <a:spcPts val="160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SzPts val="2800"/>
              <a:buFont typeface="Raleway"/>
              <a:buNone/>
              <a:defRPr b="1" sz="2800">
                <a:latin typeface="Raleway"/>
                <a:ea typeface="Raleway"/>
                <a:cs typeface="Raleway"/>
                <a:sym typeface="Raleway"/>
              </a:defRPr>
            </a:lvl1pPr>
            <a:lvl2pPr lvl="1">
              <a:spcBef>
                <a:spcPts val="0"/>
              </a:spcBef>
              <a:spcAft>
                <a:spcPts val="0"/>
              </a:spcAft>
              <a:buSzPts val="2800"/>
              <a:buFont typeface="Raleway"/>
              <a:buNone/>
              <a:defRPr b="1" sz="2800">
                <a:latin typeface="Raleway"/>
                <a:ea typeface="Raleway"/>
                <a:cs typeface="Raleway"/>
                <a:sym typeface="Raleway"/>
              </a:defRPr>
            </a:lvl2pPr>
            <a:lvl3pPr lvl="2">
              <a:spcBef>
                <a:spcPts val="0"/>
              </a:spcBef>
              <a:spcAft>
                <a:spcPts val="0"/>
              </a:spcAft>
              <a:buSzPts val="2800"/>
              <a:buFont typeface="Raleway"/>
              <a:buNone/>
              <a:defRPr b="1" sz="2800">
                <a:latin typeface="Raleway"/>
                <a:ea typeface="Raleway"/>
                <a:cs typeface="Raleway"/>
                <a:sym typeface="Raleway"/>
              </a:defRPr>
            </a:lvl3pPr>
            <a:lvl4pPr lvl="3">
              <a:spcBef>
                <a:spcPts val="0"/>
              </a:spcBef>
              <a:spcAft>
                <a:spcPts val="0"/>
              </a:spcAft>
              <a:buSzPts val="2800"/>
              <a:buFont typeface="Raleway"/>
              <a:buNone/>
              <a:defRPr b="1" sz="2800">
                <a:latin typeface="Raleway"/>
                <a:ea typeface="Raleway"/>
                <a:cs typeface="Raleway"/>
                <a:sym typeface="Raleway"/>
              </a:defRPr>
            </a:lvl4pPr>
            <a:lvl5pPr lvl="4">
              <a:spcBef>
                <a:spcPts val="0"/>
              </a:spcBef>
              <a:spcAft>
                <a:spcPts val="0"/>
              </a:spcAft>
              <a:buSzPts val="2800"/>
              <a:buFont typeface="Raleway"/>
              <a:buNone/>
              <a:defRPr b="1" sz="2800">
                <a:latin typeface="Raleway"/>
                <a:ea typeface="Raleway"/>
                <a:cs typeface="Raleway"/>
                <a:sym typeface="Raleway"/>
              </a:defRPr>
            </a:lvl5pPr>
            <a:lvl6pPr lvl="5">
              <a:spcBef>
                <a:spcPts val="0"/>
              </a:spcBef>
              <a:spcAft>
                <a:spcPts val="0"/>
              </a:spcAft>
              <a:buSzPts val="2800"/>
              <a:buFont typeface="Raleway"/>
              <a:buNone/>
              <a:defRPr b="1" sz="2800">
                <a:latin typeface="Raleway"/>
                <a:ea typeface="Raleway"/>
                <a:cs typeface="Raleway"/>
                <a:sym typeface="Raleway"/>
              </a:defRPr>
            </a:lvl6pPr>
            <a:lvl7pPr lvl="6">
              <a:spcBef>
                <a:spcPts val="0"/>
              </a:spcBef>
              <a:spcAft>
                <a:spcPts val="0"/>
              </a:spcAft>
              <a:buSzPts val="2800"/>
              <a:buFont typeface="Raleway"/>
              <a:buNone/>
              <a:defRPr b="1" sz="2800">
                <a:latin typeface="Raleway"/>
                <a:ea typeface="Raleway"/>
                <a:cs typeface="Raleway"/>
                <a:sym typeface="Raleway"/>
              </a:defRPr>
            </a:lvl7pPr>
            <a:lvl8pPr lvl="7">
              <a:spcBef>
                <a:spcPts val="0"/>
              </a:spcBef>
              <a:spcAft>
                <a:spcPts val="0"/>
              </a:spcAft>
              <a:buSzPts val="2800"/>
              <a:buFont typeface="Raleway"/>
              <a:buNone/>
              <a:defRPr b="1" sz="2800">
                <a:latin typeface="Raleway"/>
                <a:ea typeface="Raleway"/>
                <a:cs typeface="Raleway"/>
                <a:sym typeface="Raleway"/>
              </a:defRPr>
            </a:lvl8pPr>
            <a:lvl9pPr lvl="8">
              <a:spcBef>
                <a:spcPts val="0"/>
              </a:spcBef>
              <a:spcAft>
                <a:spcPts val="0"/>
              </a:spcAft>
              <a:buSzPts val="2800"/>
              <a:buFont typeface="Raleway"/>
              <a:buNone/>
              <a:defRPr b="1" sz="2800">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1600"/>
              </a:spcBef>
              <a:spcAft>
                <a:spcPts val="160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xml"/><Relationship Id="rId3" Type="http://schemas.openxmlformats.org/officeDocument/2006/relationships/image" Target="../media/image15.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xml"/><Relationship Id="rId3" Type="http://schemas.openxmlformats.org/officeDocument/2006/relationships/image" Target="../media/image18.png"/><Relationship Id="rId4" Type="http://schemas.openxmlformats.org/officeDocument/2006/relationships/image" Target="../media/image10.png"/><Relationship Id="rId9" Type="http://schemas.openxmlformats.org/officeDocument/2006/relationships/image" Target="../media/image1.png"/><Relationship Id="rId5" Type="http://schemas.openxmlformats.org/officeDocument/2006/relationships/image" Target="../media/image2.png"/><Relationship Id="rId6" Type="http://schemas.openxmlformats.org/officeDocument/2006/relationships/image" Target="../media/image22.png"/><Relationship Id="rId7" Type="http://schemas.openxmlformats.org/officeDocument/2006/relationships/image" Target="../media/image6.png"/><Relationship Id="rId8"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xml"/><Relationship Id="rId3" Type="http://schemas.openxmlformats.org/officeDocument/2006/relationships/image" Target="../media/image12.png"/><Relationship Id="rId4" Type="http://schemas.openxmlformats.org/officeDocument/2006/relationships/image" Target="../media/image24.png"/><Relationship Id="rId5" Type="http://schemas.openxmlformats.org/officeDocument/2006/relationships/image" Target="../media/image2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xml"/><Relationship Id="rId3" Type="http://schemas.openxmlformats.org/officeDocument/2006/relationships/image" Target="../media/image12.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5.xml"/><Relationship Id="rId3" Type="http://schemas.openxmlformats.org/officeDocument/2006/relationships/image" Target="../media/image12.png"/><Relationship Id="rId4" Type="http://schemas.openxmlformats.org/officeDocument/2006/relationships/image" Target="../media/image17.jpg"/><Relationship Id="rId5"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6.xml"/><Relationship Id="rId3" Type="http://schemas.openxmlformats.org/officeDocument/2006/relationships/image" Target="../media/image12.pn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7.xml"/><Relationship Id="rId3" Type="http://schemas.openxmlformats.org/officeDocument/2006/relationships/image" Target="../media/image12.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8.xml"/><Relationship Id="rId3" Type="http://schemas.openxmlformats.org/officeDocument/2006/relationships/image" Target="../media/image12.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image" Target="../media/image12.png"/><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0.xml"/><Relationship Id="rId3" Type="http://schemas.openxmlformats.org/officeDocument/2006/relationships/image" Target="../media/image12.png"/><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1.xml"/><Relationship Id="rId3" Type="http://schemas.openxmlformats.org/officeDocument/2006/relationships/image" Target="../media/image1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2.xml"/><Relationship Id="rId3" Type="http://schemas.openxmlformats.org/officeDocument/2006/relationships/image" Target="../media/image12.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3.xml"/><Relationship Id="rId3" Type="http://schemas.openxmlformats.org/officeDocument/2006/relationships/image" Target="../media/image12.png"/><Relationship Id="rId4" Type="http://schemas.openxmlformats.org/officeDocument/2006/relationships/image" Target="../media/image16.png"/><Relationship Id="rId5" Type="http://schemas.openxmlformats.org/officeDocument/2006/relationships/image" Target="../media/image1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4.xml"/><Relationship Id="rId3" Type="http://schemas.openxmlformats.org/officeDocument/2006/relationships/image" Target="../media/image12.png"/><Relationship Id="rId4" Type="http://schemas.openxmlformats.org/officeDocument/2006/relationships/image" Target="../media/image14.png"/><Relationship Id="rId5" Type="http://schemas.openxmlformats.org/officeDocument/2006/relationships/image" Target="../media/image13.png"/></Relationships>
</file>

<file path=ppt/slides/_rels/slide15.xml.rels><?xml version="1.0" encoding="UTF-8" standalone="yes"?><Relationships xmlns="http://schemas.openxmlformats.org/package/2006/relationships"><Relationship Id="rId11" Type="http://schemas.openxmlformats.org/officeDocument/2006/relationships/hyperlink" Target="https://www.chegg.com/homework-help/questions-and-answers/quad-chart-quad-chart-one-page-summary-project-visual-well-descriptive-simple-tool-extreme-q25204961" TargetMode="External"/><Relationship Id="rId10" Type="http://schemas.openxmlformats.org/officeDocument/2006/relationships/hyperlink" Target="https://www.chegg.com/homework-help/questions-and-answers/quad-chart-quad-chart-one-page-summary-project-visual-well-descriptive-simple-tool-extreme-q25204961" TargetMode="External"/><Relationship Id="rId13" Type="http://schemas.openxmlformats.org/officeDocument/2006/relationships/hyperlink" Target="http://www.klientsolutech.com/uses-of-google-docs-features-for-students-and-professionals/" TargetMode="External"/><Relationship Id="rId12" Type="http://schemas.openxmlformats.org/officeDocument/2006/relationships/hyperlink" Target="http://www.klientsolutech.com/uses-of-google-docs-features-for-students-and-professionals/" TargetMode="External"/><Relationship Id="rId1" Type="http://schemas.openxmlformats.org/officeDocument/2006/relationships/slideLayout" Target="../slideLayouts/slideLayout9.xml"/><Relationship Id="rId2" Type="http://schemas.openxmlformats.org/officeDocument/2006/relationships/notesSlide" Target="../notesSlides/notesSlide15.xml"/><Relationship Id="rId3" Type="http://schemas.openxmlformats.org/officeDocument/2006/relationships/image" Target="../media/image12.png"/><Relationship Id="rId4" Type="http://schemas.openxmlformats.org/officeDocument/2006/relationships/hyperlink" Target="https://thedigitalprojectmanager.com/why-is-project-management-important/" TargetMode="External"/><Relationship Id="rId9" Type="http://schemas.openxmlformats.org/officeDocument/2006/relationships/hyperlink" Target="https://www.mavenlink.com/resources/what-is-the-professional-services-project-life-cycle" TargetMode="External"/><Relationship Id="rId15" Type="http://schemas.openxmlformats.org/officeDocument/2006/relationships/hyperlink" Target="https://uowtsd-my.sharepoint.com/personal/1709507_student_uwtsd_ac_uk/Documents/%20%20%20%20%20%20%20%20%20%20%20%20%20%20%20%20%20%20%20%20%20%20%20%20%20%20%20%20%20%20%20%20%20%20%20%20%20%20%20%20%20%20%20%20%20%20%20%20%20%20%20%20%20%20%20%20%20%20%20%20%20%20%20%20%20%20%20%20%20%20%20%20%20%20%20%20%20%20%20%20%20%20%20%20%20%20%20%20%20%20%20%20%20%20%20%20%20https:/www.slideteam.net/blog/9-common-project-management-charts-that-you-can-use-in-your-presentation/" TargetMode="External"/><Relationship Id="rId14" Type="http://schemas.openxmlformats.org/officeDocument/2006/relationships/hyperlink" Target="https://uowtsd-my.sharepoint.com/personal/1709507_student_uwtsd_ac_uk/Documents/%20%20%20%20%20%20%20%20%20%20%20%20%20%20%20%20%20%20%20%20%20%20%20%20%20%20%20%20%20%20%20%20%20%20%20%20%20%20%20%20%20%20%20%20%20%20%20%20%20%20%20%20%20%20%20%20%20%20%20%20%20%20%20%20%20%20%20%20%20%20%20%20%20%20%20%20%20%20%20%20%20%20%20%20%20%20%20%20%20%20%20%20%20%20%20%20%20https:/www.slideteam.net/blog/9-common-project-management-charts-that-you-can-use-in-your-presentation/" TargetMode="External"/><Relationship Id="rId5" Type="http://schemas.openxmlformats.org/officeDocument/2006/relationships/hyperlink" Target="https://thedigitalprojectmanager.com/why-is-project-management-important/" TargetMode="External"/><Relationship Id="rId6" Type="http://schemas.openxmlformats.org/officeDocument/2006/relationships/hyperlink" Target="https://blog.gethappie.me/why-a-good-career-site-is-important-and-what-makes-one-great/" TargetMode="External"/><Relationship Id="rId7" Type="http://schemas.openxmlformats.org/officeDocument/2006/relationships/hyperlink" Target="https://blog.gethappie.me/why-a-good-career-site-is-important-and-what-makes-one-great/" TargetMode="External"/><Relationship Id="rId8" Type="http://schemas.openxmlformats.org/officeDocument/2006/relationships/hyperlink" Target="https://www.mavenlink.com/resources/what-is-the-professional-services-project-life-cycle" TargetMode="External"/></Relationships>
</file>

<file path=ppt/slides/_rels/slide16.xml.rels><?xml version="1.0" encoding="UTF-8" standalone="yes"?><Relationships xmlns="http://schemas.openxmlformats.org/package/2006/relationships"><Relationship Id="rId11" Type="http://schemas.openxmlformats.org/officeDocument/2006/relationships/hyperlink" Target="https://www.research-integrity.admin.cam.ac.uk/research-ethics/ethics-application-guidance/consent-forms-and-participant-information-sheets" TargetMode="External"/><Relationship Id="rId10" Type="http://schemas.openxmlformats.org/officeDocument/2006/relationships/hyperlink" Target="https://www.research-integrity.admin.cam.ac.uk/research-ethics/ethics-application-guidance/consent-forms-and-participant-information-sheets" TargetMode="External"/><Relationship Id="rId13" Type="http://schemas.openxmlformats.org/officeDocument/2006/relationships/hyperlink" Target="https://www.projectmanager.com/blog/triple-constraint-project-management-time-scope-cost" TargetMode="External"/><Relationship Id="rId12" Type="http://schemas.openxmlformats.org/officeDocument/2006/relationships/hyperlink" Target="https://www.projectmanager.com/blog/triple-constraint-project-management-time-scope-cost" TargetMode="External"/><Relationship Id="rId1" Type="http://schemas.openxmlformats.org/officeDocument/2006/relationships/slideLayout" Target="../slideLayouts/slideLayout9.xml"/><Relationship Id="rId2" Type="http://schemas.openxmlformats.org/officeDocument/2006/relationships/notesSlide" Target="../notesSlides/notesSlide16.xml"/><Relationship Id="rId3" Type="http://schemas.openxmlformats.org/officeDocument/2006/relationships/image" Target="../media/image12.png"/><Relationship Id="rId4" Type="http://schemas.openxmlformats.org/officeDocument/2006/relationships/hyperlink" Target="https://www.projectmanager.com/blog/project-execution" TargetMode="External"/><Relationship Id="rId9" Type="http://schemas.openxmlformats.org/officeDocument/2006/relationships/hyperlink" Target="https://www.futurelearn.com/courses/importance-of-project-management-in-global-construction/0/steps/46418" TargetMode="External"/><Relationship Id="rId5" Type="http://schemas.openxmlformats.org/officeDocument/2006/relationships/hyperlink" Target="https://www.projectmanager.com/blog/project-execution" TargetMode="External"/><Relationship Id="rId6" Type="http://schemas.openxmlformats.org/officeDocument/2006/relationships/hyperlink" Target="https://www.workamajig.com/blog/guide-to-work-breakdown-structures-wbs" TargetMode="External"/><Relationship Id="rId7" Type="http://schemas.openxmlformats.org/officeDocument/2006/relationships/hyperlink" Target="https://www.workamajig.com/blog/guide-to-work-breakdown-structures-wbs" TargetMode="External"/><Relationship Id="rId8" Type="http://schemas.openxmlformats.org/officeDocument/2006/relationships/hyperlink" Target="https://www.futurelearn.com/courses/importance-of-project-management-in-global-construction/0/steps/46418" TargetMode="External"/></Relationships>
</file>

<file path=ppt/slides/_rels/slide17.xml.rels><?xml version="1.0" encoding="UTF-8" standalone="yes"?><Relationships xmlns="http://schemas.openxmlformats.org/package/2006/relationships"><Relationship Id="rId11" Type="http://schemas.openxmlformats.org/officeDocument/2006/relationships/hyperlink" Target="https://www.checkmarket.com/blog/socio-demographics-online-surveys/" TargetMode="External"/><Relationship Id="rId10" Type="http://schemas.openxmlformats.org/officeDocument/2006/relationships/hyperlink" Target="https://www.checkmarket.com/blog/socio-demographics-online-surveys/" TargetMode="External"/><Relationship Id="rId13" Type="http://schemas.openxmlformats.org/officeDocument/2006/relationships/hyperlink" Target="https://www.checkmarket.com/blog/socio-demographics-online-surveys/" TargetMode="External"/><Relationship Id="rId12" Type="http://schemas.openxmlformats.org/officeDocument/2006/relationships/hyperlink" Target="https://www.checkmarket.com/blog/socio-demographics-online-surveys/" TargetMode="External"/><Relationship Id="rId1" Type="http://schemas.openxmlformats.org/officeDocument/2006/relationships/slideLayout" Target="../slideLayouts/slideLayout9.xml"/><Relationship Id="rId2" Type="http://schemas.openxmlformats.org/officeDocument/2006/relationships/notesSlide" Target="../notesSlides/notesSlide17.xml"/><Relationship Id="rId3" Type="http://schemas.openxmlformats.org/officeDocument/2006/relationships/image" Target="../media/image12.png"/><Relationship Id="rId4" Type="http://schemas.openxmlformats.org/officeDocument/2006/relationships/hyperlink" Target="https://www.checkmarket.com/blog/socio-demographics-online-surveys/" TargetMode="External"/><Relationship Id="rId9" Type="http://schemas.openxmlformats.org/officeDocument/2006/relationships/hyperlink" Target="https://www.checkmarket.com/blog/socio-demographics-online-surveys/" TargetMode="External"/><Relationship Id="rId15" Type="http://schemas.openxmlformats.org/officeDocument/2006/relationships/hyperlink" Target="https://www.checkmarket.com/blog/socio-demographics-online-surveys/" TargetMode="External"/><Relationship Id="rId14" Type="http://schemas.openxmlformats.org/officeDocument/2006/relationships/hyperlink" Target="https://www.checkmarket.com/blog/socio-demographics-online-surveys/" TargetMode="External"/><Relationship Id="rId16" Type="http://schemas.openxmlformats.org/officeDocument/2006/relationships/hyperlink" Target="https://www.checkmarket.com/blog/socio-demographics-online-surveys/" TargetMode="External"/><Relationship Id="rId5" Type="http://schemas.openxmlformats.org/officeDocument/2006/relationships/hyperlink" Target="https://www.checkmarket.com/blog/socio-demographics-online-surveys/" TargetMode="External"/><Relationship Id="rId6" Type="http://schemas.openxmlformats.org/officeDocument/2006/relationships/hyperlink" Target="https://www.checkmarket.com/blog/socio-demographics-online-surveys/" TargetMode="External"/><Relationship Id="rId7" Type="http://schemas.openxmlformats.org/officeDocument/2006/relationships/hyperlink" Target="https://www.checkmarket.com/blog/socio-demographics-online-surveys/" TargetMode="External"/><Relationship Id="rId8" Type="http://schemas.openxmlformats.org/officeDocument/2006/relationships/hyperlink" Target="https://www.checkmarket.com/blog/socio-demographics-online-survey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8.xml"/><Relationship Id="rId3"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1" Type="http://schemas.openxmlformats.org/officeDocument/2006/relationships/hyperlink" Target="https://www.projectmanager.com/blog/triple-constraint-project-management-time-scope-cost" TargetMode="External"/><Relationship Id="rId10" Type="http://schemas.openxmlformats.org/officeDocument/2006/relationships/hyperlink" Target="https://www.research-integrity.admin.cam.ac.uk/research-ethics/ethics-application-guidance/consent-forms-and-participant-information-sheets" TargetMode="External"/><Relationship Id="rId12" Type="http://schemas.openxmlformats.org/officeDocument/2006/relationships/hyperlink" Target="https://www.projectmanager.com/blog/triple-constraint-project-management-time-scope-cost" TargetMode="External"/><Relationship Id="rId1" Type="http://schemas.openxmlformats.org/officeDocument/2006/relationships/slideLayout" Target="../slideLayouts/slideLayout9.xml"/><Relationship Id="rId2" Type="http://schemas.openxmlformats.org/officeDocument/2006/relationships/notesSlide" Target="../notesSlides/notesSlide23.xml"/><Relationship Id="rId3" Type="http://schemas.openxmlformats.org/officeDocument/2006/relationships/hyperlink" Target="https://www.projectmanager.com/blog/project-execution" TargetMode="External"/><Relationship Id="rId4" Type="http://schemas.openxmlformats.org/officeDocument/2006/relationships/hyperlink" Target="https://www.projectmanager.com/blog/project-execution" TargetMode="External"/><Relationship Id="rId9" Type="http://schemas.openxmlformats.org/officeDocument/2006/relationships/hyperlink" Target="https://www.research-integrity.admin.cam.ac.uk/research-ethics/ethics-application-guidance/consent-forms-and-participant-information-sheets" TargetMode="External"/><Relationship Id="rId5" Type="http://schemas.openxmlformats.org/officeDocument/2006/relationships/hyperlink" Target="https://www.workamajig.com/blog/guide-to-work-breakdown-structures-wbs" TargetMode="External"/><Relationship Id="rId6" Type="http://schemas.openxmlformats.org/officeDocument/2006/relationships/hyperlink" Target="https://www.workamajig.com/blog/guide-to-work-breakdown-structures-wbs" TargetMode="External"/><Relationship Id="rId7" Type="http://schemas.openxmlformats.org/officeDocument/2006/relationships/hyperlink" Target="https://www.futurelearn.com/courses/importance-of-project-management-in-global-construction/0/steps/46418" TargetMode="External"/><Relationship Id="rId8" Type="http://schemas.openxmlformats.org/officeDocument/2006/relationships/hyperlink" Target="https://www.futurelearn.com/courses/importance-of-project-management-in-global-construction/0/steps/46418"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85" name="Shape 85"/>
        <p:cNvGrpSpPr/>
        <p:nvPr/>
      </p:nvGrpSpPr>
      <p:grpSpPr>
        <a:xfrm>
          <a:off x="0" y="0"/>
          <a:ext cx="0" cy="0"/>
          <a:chOff x="0" y="0"/>
          <a:chExt cx="0" cy="0"/>
        </a:xfrm>
      </p:grpSpPr>
      <p:sp>
        <p:nvSpPr>
          <p:cNvPr id="86" name="Google Shape;86;p13"/>
          <p:cNvSpPr txBox="1"/>
          <p:nvPr/>
        </p:nvSpPr>
        <p:spPr>
          <a:xfrm>
            <a:off x="6274600" y="52825"/>
            <a:ext cx="28695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pic>
        <p:nvPicPr>
          <p:cNvPr id="87" name="Google Shape;87;p13"/>
          <p:cNvPicPr preferRelativeResize="0"/>
          <p:nvPr/>
        </p:nvPicPr>
        <p:blipFill>
          <a:blip r:embed="rId4">
            <a:alphaModFix/>
          </a:blip>
          <a:stretch>
            <a:fillRect/>
          </a:stretch>
        </p:blipFill>
        <p:spPr>
          <a:xfrm>
            <a:off x="7400600" y="5031225"/>
            <a:ext cx="1759775" cy="1122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91" name="Shape 91"/>
        <p:cNvGrpSpPr/>
        <p:nvPr/>
      </p:nvGrpSpPr>
      <p:grpSpPr>
        <a:xfrm>
          <a:off x="0" y="0"/>
          <a:ext cx="0" cy="0"/>
          <a:chOff x="0" y="0"/>
          <a:chExt cx="0" cy="0"/>
        </a:xfrm>
      </p:grpSpPr>
      <p:sp>
        <p:nvSpPr>
          <p:cNvPr id="92" name="Google Shape;92;p14"/>
          <p:cNvSpPr txBox="1"/>
          <p:nvPr/>
        </p:nvSpPr>
        <p:spPr>
          <a:xfrm>
            <a:off x="1527775" y="1578700"/>
            <a:ext cx="5999100" cy="173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p:txBody>
      </p:sp>
      <p:pic>
        <p:nvPicPr>
          <p:cNvPr id="93" name="Google Shape;93;p14"/>
          <p:cNvPicPr preferRelativeResize="0"/>
          <p:nvPr/>
        </p:nvPicPr>
        <p:blipFill>
          <a:blip r:embed="rId4">
            <a:alphaModFix/>
          </a:blip>
          <a:stretch>
            <a:fillRect/>
          </a:stretch>
        </p:blipFill>
        <p:spPr>
          <a:xfrm>
            <a:off x="1568525" y="1419050"/>
            <a:ext cx="5876826" cy="1942051"/>
          </a:xfrm>
          <a:prstGeom prst="rect">
            <a:avLst/>
          </a:prstGeom>
          <a:noFill/>
          <a:ln>
            <a:noFill/>
          </a:ln>
        </p:spPr>
      </p:pic>
      <p:sp>
        <p:nvSpPr>
          <p:cNvPr id="94" name="Google Shape;94;p14"/>
          <p:cNvSpPr txBox="1"/>
          <p:nvPr/>
        </p:nvSpPr>
        <p:spPr>
          <a:xfrm>
            <a:off x="1731475" y="1456475"/>
            <a:ext cx="5713800" cy="1853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a:latin typeface="Roboto"/>
              <a:ea typeface="Roboto"/>
              <a:cs typeface="Roboto"/>
              <a:sym typeface="Roboto"/>
            </a:endParaRPr>
          </a:p>
          <a:p>
            <a:pPr indent="0" lvl="0" marL="0" rtl="0" algn="l">
              <a:spcBef>
                <a:spcPts val="0"/>
              </a:spcBef>
              <a:spcAft>
                <a:spcPts val="0"/>
              </a:spcAft>
              <a:buNone/>
            </a:pPr>
            <a:r>
              <a:t/>
            </a:r>
            <a:endParaRPr b="1">
              <a:latin typeface="Roboto"/>
              <a:ea typeface="Roboto"/>
              <a:cs typeface="Roboto"/>
              <a:sym typeface="Roboto"/>
            </a:endParaRPr>
          </a:p>
          <a:p>
            <a:pPr indent="0" lvl="0" marL="0" rtl="0" algn="l">
              <a:spcBef>
                <a:spcPts val="0"/>
              </a:spcBef>
              <a:spcAft>
                <a:spcPts val="0"/>
              </a:spcAft>
              <a:buNone/>
            </a:pPr>
            <a:r>
              <a:rPr b="1" lang="en" sz="1800">
                <a:solidFill>
                  <a:srgbClr val="C27BA0"/>
                </a:solidFill>
                <a:latin typeface="Roboto"/>
                <a:ea typeface="Roboto"/>
                <a:cs typeface="Roboto"/>
                <a:sym typeface="Roboto"/>
              </a:rPr>
              <a:t>KHALIL</a:t>
            </a:r>
            <a:r>
              <a:rPr b="1" lang="en" sz="1800">
                <a:latin typeface="Roboto"/>
                <a:ea typeface="Roboto"/>
                <a:cs typeface="Roboto"/>
                <a:sym typeface="Roboto"/>
              </a:rPr>
              <a:t> </a:t>
            </a:r>
            <a:r>
              <a:rPr b="1" lang="en">
                <a:latin typeface="Roboto"/>
                <a:ea typeface="Roboto"/>
                <a:cs typeface="Roboto"/>
                <a:sym typeface="Roboto"/>
              </a:rPr>
              <a:t>                                                                                   </a:t>
            </a:r>
            <a:r>
              <a:rPr b="1" lang="en" sz="1800">
                <a:solidFill>
                  <a:srgbClr val="C27BA0"/>
                </a:solidFill>
                <a:latin typeface="Roboto"/>
                <a:ea typeface="Roboto"/>
                <a:cs typeface="Roboto"/>
                <a:sym typeface="Roboto"/>
              </a:rPr>
              <a:t>AKBAR</a:t>
            </a:r>
            <a:endParaRPr b="1" sz="1800">
              <a:solidFill>
                <a:srgbClr val="C27BA0"/>
              </a:solidFill>
              <a:latin typeface="Roboto"/>
              <a:ea typeface="Roboto"/>
              <a:cs typeface="Roboto"/>
              <a:sym typeface="Roboto"/>
            </a:endParaRPr>
          </a:p>
          <a:p>
            <a:pPr indent="0" lvl="0" marL="0" rtl="0" algn="l">
              <a:spcBef>
                <a:spcPts val="0"/>
              </a:spcBef>
              <a:spcAft>
                <a:spcPts val="0"/>
              </a:spcAft>
              <a:buNone/>
            </a:pPr>
            <a:r>
              <a:t/>
            </a:r>
            <a:endParaRPr b="1">
              <a:latin typeface="Roboto"/>
              <a:ea typeface="Roboto"/>
              <a:cs typeface="Roboto"/>
              <a:sym typeface="Roboto"/>
            </a:endParaRPr>
          </a:p>
          <a:p>
            <a:pPr indent="0" lvl="0" marL="0" rtl="0" algn="l">
              <a:spcBef>
                <a:spcPts val="0"/>
              </a:spcBef>
              <a:spcAft>
                <a:spcPts val="0"/>
              </a:spcAft>
              <a:buNone/>
            </a:pPr>
            <a:r>
              <a:rPr b="1" lang="en" sz="1800">
                <a:solidFill>
                  <a:srgbClr val="C27BA0"/>
                </a:solidFill>
                <a:latin typeface="Roboto"/>
                <a:ea typeface="Roboto"/>
                <a:cs typeface="Roboto"/>
                <a:sym typeface="Roboto"/>
              </a:rPr>
              <a:t>RANU</a:t>
            </a:r>
            <a:r>
              <a:rPr b="1" lang="en" sz="1800">
                <a:latin typeface="Roboto"/>
                <a:ea typeface="Roboto"/>
                <a:cs typeface="Roboto"/>
                <a:sym typeface="Roboto"/>
              </a:rPr>
              <a:t> </a:t>
            </a:r>
            <a:r>
              <a:rPr b="1" lang="en">
                <a:latin typeface="Roboto"/>
                <a:ea typeface="Roboto"/>
                <a:cs typeface="Roboto"/>
                <a:sym typeface="Roboto"/>
              </a:rPr>
              <a:t>                                                                                     </a:t>
            </a:r>
            <a:r>
              <a:rPr b="1" lang="en">
                <a:solidFill>
                  <a:srgbClr val="C27BA0"/>
                </a:solidFill>
                <a:latin typeface="Roboto"/>
                <a:ea typeface="Roboto"/>
                <a:cs typeface="Roboto"/>
                <a:sym typeface="Roboto"/>
              </a:rPr>
              <a:t> </a:t>
            </a:r>
            <a:r>
              <a:rPr b="1" lang="en" sz="1800">
                <a:solidFill>
                  <a:srgbClr val="C27BA0"/>
                </a:solidFill>
                <a:latin typeface="Roboto"/>
                <a:ea typeface="Roboto"/>
                <a:cs typeface="Roboto"/>
                <a:sym typeface="Roboto"/>
              </a:rPr>
              <a:t>SHAFUL</a:t>
            </a:r>
            <a:endParaRPr b="1" sz="1800">
              <a:solidFill>
                <a:srgbClr val="C27BA0"/>
              </a:solidFill>
              <a:latin typeface="Roboto"/>
              <a:ea typeface="Roboto"/>
              <a:cs typeface="Roboto"/>
              <a:sym typeface="Roboto"/>
            </a:endParaRPr>
          </a:p>
          <a:p>
            <a:pPr indent="0" lvl="0" marL="0" rtl="0" algn="l">
              <a:spcBef>
                <a:spcPts val="0"/>
              </a:spcBef>
              <a:spcAft>
                <a:spcPts val="0"/>
              </a:spcAft>
              <a:buNone/>
            </a:pPr>
            <a:r>
              <a:t/>
            </a:r>
            <a:endParaRPr b="1">
              <a:latin typeface="Roboto"/>
              <a:ea typeface="Roboto"/>
              <a:cs typeface="Roboto"/>
              <a:sym typeface="Roboto"/>
            </a:endParaRPr>
          </a:p>
        </p:txBody>
      </p:sp>
      <p:sp>
        <p:nvSpPr>
          <p:cNvPr id="95" name="Google Shape;95;p14"/>
          <p:cNvSpPr txBox="1"/>
          <p:nvPr/>
        </p:nvSpPr>
        <p:spPr>
          <a:xfrm>
            <a:off x="2910338" y="1828200"/>
            <a:ext cx="3193200" cy="1487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400">
                <a:latin typeface="Oswald"/>
                <a:ea typeface="Oswald"/>
                <a:cs typeface="Oswald"/>
                <a:sym typeface="Oswald"/>
              </a:rPr>
              <a:t>THE TEAM</a:t>
            </a:r>
            <a:endParaRPr b="1" sz="2400">
              <a:latin typeface="Oswald"/>
              <a:ea typeface="Oswald"/>
              <a:cs typeface="Oswald"/>
              <a:sym typeface="Oswald"/>
            </a:endParaRPr>
          </a:p>
          <a:p>
            <a:pPr indent="0" lvl="0" marL="0" rtl="0" algn="ctr">
              <a:spcBef>
                <a:spcPts val="0"/>
              </a:spcBef>
              <a:spcAft>
                <a:spcPts val="0"/>
              </a:spcAft>
              <a:buNone/>
            </a:pPr>
            <a:r>
              <a:rPr b="1" lang="en" sz="2400">
                <a:latin typeface="Oswald"/>
                <a:ea typeface="Oswald"/>
                <a:cs typeface="Oswald"/>
                <a:sym typeface="Oswald"/>
              </a:rPr>
              <a:t>Project Champion KEIRA GWYNN</a:t>
            </a:r>
            <a:endParaRPr b="1" sz="2400">
              <a:latin typeface="Oswald"/>
              <a:ea typeface="Oswald"/>
              <a:cs typeface="Oswald"/>
              <a:sym typeface="Oswald"/>
            </a:endParaRPr>
          </a:p>
        </p:txBody>
      </p:sp>
      <p:sp>
        <p:nvSpPr>
          <p:cNvPr id="96" name="Google Shape;96;p14"/>
          <p:cNvSpPr txBox="1"/>
          <p:nvPr/>
        </p:nvSpPr>
        <p:spPr>
          <a:xfrm>
            <a:off x="1639800" y="896300"/>
            <a:ext cx="2932200" cy="4584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latin typeface="Lato"/>
              <a:ea typeface="Lato"/>
              <a:cs typeface="Lato"/>
              <a:sym typeface="Lato"/>
            </a:endParaRPr>
          </a:p>
        </p:txBody>
      </p:sp>
      <p:pic>
        <p:nvPicPr>
          <p:cNvPr id="97" name="Google Shape;97;p14"/>
          <p:cNvPicPr preferRelativeResize="0"/>
          <p:nvPr/>
        </p:nvPicPr>
        <p:blipFill>
          <a:blip r:embed="rId5">
            <a:alphaModFix/>
          </a:blip>
          <a:stretch>
            <a:fillRect/>
          </a:stretch>
        </p:blipFill>
        <p:spPr>
          <a:xfrm>
            <a:off x="2902775" y="966200"/>
            <a:ext cx="3483326" cy="621152"/>
          </a:xfrm>
          <a:prstGeom prst="rect">
            <a:avLst/>
          </a:prstGeom>
          <a:noFill/>
          <a:ln>
            <a:noFill/>
          </a:ln>
        </p:spPr>
      </p:pic>
      <p:pic>
        <p:nvPicPr>
          <p:cNvPr id="98" name="Google Shape;98;p14"/>
          <p:cNvPicPr preferRelativeResize="0"/>
          <p:nvPr/>
        </p:nvPicPr>
        <p:blipFill>
          <a:blip r:embed="rId6">
            <a:alphaModFix/>
          </a:blip>
          <a:stretch>
            <a:fillRect/>
          </a:stretch>
        </p:blipFill>
        <p:spPr>
          <a:xfrm>
            <a:off x="0" y="1456475"/>
            <a:ext cx="9143923" cy="3687024"/>
          </a:xfrm>
          <a:prstGeom prst="rect">
            <a:avLst/>
          </a:prstGeom>
          <a:noFill/>
          <a:ln>
            <a:noFill/>
          </a:ln>
        </p:spPr>
      </p:pic>
      <p:pic>
        <p:nvPicPr>
          <p:cNvPr id="99" name="Google Shape;99;p14"/>
          <p:cNvPicPr preferRelativeResize="0"/>
          <p:nvPr/>
        </p:nvPicPr>
        <p:blipFill>
          <a:blip r:embed="rId7">
            <a:alphaModFix/>
          </a:blip>
          <a:stretch>
            <a:fillRect/>
          </a:stretch>
        </p:blipFill>
        <p:spPr>
          <a:xfrm>
            <a:off x="0" y="0"/>
            <a:ext cx="2485175" cy="1487100"/>
          </a:xfrm>
          <a:prstGeom prst="rect">
            <a:avLst/>
          </a:prstGeom>
          <a:noFill/>
          <a:ln>
            <a:noFill/>
          </a:ln>
        </p:spPr>
      </p:pic>
      <p:pic>
        <p:nvPicPr>
          <p:cNvPr id="100" name="Google Shape;100;p14"/>
          <p:cNvPicPr preferRelativeResize="0"/>
          <p:nvPr/>
        </p:nvPicPr>
        <p:blipFill>
          <a:blip r:embed="rId7">
            <a:alphaModFix/>
          </a:blip>
          <a:stretch>
            <a:fillRect/>
          </a:stretch>
        </p:blipFill>
        <p:spPr>
          <a:xfrm>
            <a:off x="2230175" y="0"/>
            <a:ext cx="2485175" cy="1487100"/>
          </a:xfrm>
          <a:prstGeom prst="rect">
            <a:avLst/>
          </a:prstGeom>
          <a:noFill/>
          <a:ln>
            <a:noFill/>
          </a:ln>
        </p:spPr>
      </p:pic>
      <p:pic>
        <p:nvPicPr>
          <p:cNvPr id="101" name="Google Shape;101;p14"/>
          <p:cNvPicPr preferRelativeResize="0"/>
          <p:nvPr/>
        </p:nvPicPr>
        <p:blipFill>
          <a:blip r:embed="rId7">
            <a:alphaModFix/>
          </a:blip>
          <a:stretch>
            <a:fillRect/>
          </a:stretch>
        </p:blipFill>
        <p:spPr>
          <a:xfrm>
            <a:off x="4240950" y="0"/>
            <a:ext cx="2485175" cy="1487100"/>
          </a:xfrm>
          <a:prstGeom prst="rect">
            <a:avLst/>
          </a:prstGeom>
          <a:noFill/>
          <a:ln>
            <a:noFill/>
          </a:ln>
        </p:spPr>
      </p:pic>
      <p:pic>
        <p:nvPicPr>
          <p:cNvPr id="102" name="Google Shape;102;p14"/>
          <p:cNvPicPr preferRelativeResize="0"/>
          <p:nvPr/>
        </p:nvPicPr>
        <p:blipFill>
          <a:blip r:embed="rId7">
            <a:alphaModFix/>
          </a:blip>
          <a:stretch>
            <a:fillRect/>
          </a:stretch>
        </p:blipFill>
        <p:spPr>
          <a:xfrm>
            <a:off x="6675200" y="0"/>
            <a:ext cx="2485175" cy="1487100"/>
          </a:xfrm>
          <a:prstGeom prst="rect">
            <a:avLst/>
          </a:prstGeom>
          <a:noFill/>
          <a:ln>
            <a:noFill/>
          </a:ln>
        </p:spPr>
      </p:pic>
      <p:sp>
        <p:nvSpPr>
          <p:cNvPr id="103" name="Google Shape;103;p14"/>
          <p:cNvSpPr txBox="1"/>
          <p:nvPr/>
        </p:nvSpPr>
        <p:spPr>
          <a:xfrm>
            <a:off x="593650" y="1204175"/>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latin typeface="Oswald"/>
                <a:ea typeface="Oswald"/>
                <a:cs typeface="Oswald"/>
                <a:sym typeface="Oswald"/>
              </a:rPr>
              <a:t>SHAFUL</a:t>
            </a:r>
            <a:endParaRPr b="1" sz="1000">
              <a:latin typeface="Oswald"/>
              <a:ea typeface="Oswald"/>
              <a:cs typeface="Oswald"/>
              <a:sym typeface="Oswald"/>
            </a:endParaRPr>
          </a:p>
        </p:txBody>
      </p:sp>
      <p:sp>
        <p:nvSpPr>
          <p:cNvPr id="104" name="Google Shape;104;p14"/>
          <p:cNvSpPr txBox="1"/>
          <p:nvPr/>
        </p:nvSpPr>
        <p:spPr>
          <a:xfrm>
            <a:off x="2896000" y="1204175"/>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latin typeface="Oswald"/>
                <a:ea typeface="Oswald"/>
                <a:cs typeface="Oswald"/>
                <a:sym typeface="Oswald"/>
              </a:rPr>
              <a:t>KHALIL</a:t>
            </a:r>
            <a:endParaRPr b="1" sz="1000">
              <a:latin typeface="Oswald"/>
              <a:ea typeface="Oswald"/>
              <a:cs typeface="Oswald"/>
              <a:sym typeface="Oswald"/>
            </a:endParaRPr>
          </a:p>
        </p:txBody>
      </p:sp>
      <p:sp>
        <p:nvSpPr>
          <p:cNvPr id="105" name="Google Shape;105;p14"/>
          <p:cNvSpPr txBox="1"/>
          <p:nvPr/>
        </p:nvSpPr>
        <p:spPr>
          <a:xfrm>
            <a:off x="7476175" y="1204175"/>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latin typeface="Oswald"/>
                <a:ea typeface="Oswald"/>
                <a:cs typeface="Oswald"/>
                <a:sym typeface="Oswald"/>
              </a:rPr>
              <a:t>RANU</a:t>
            </a:r>
            <a:endParaRPr b="1" sz="1000">
              <a:latin typeface="Oswald"/>
              <a:ea typeface="Oswald"/>
              <a:cs typeface="Oswald"/>
              <a:sym typeface="Oswald"/>
            </a:endParaRPr>
          </a:p>
        </p:txBody>
      </p:sp>
      <p:sp>
        <p:nvSpPr>
          <p:cNvPr id="106" name="Google Shape;106;p14"/>
          <p:cNvSpPr txBox="1"/>
          <p:nvPr/>
        </p:nvSpPr>
        <p:spPr>
          <a:xfrm>
            <a:off x="4943725" y="1204175"/>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latin typeface="Oswald"/>
                <a:ea typeface="Oswald"/>
                <a:cs typeface="Oswald"/>
                <a:sym typeface="Oswald"/>
              </a:rPr>
              <a:t>AKBAR</a:t>
            </a:r>
            <a:endParaRPr b="1" sz="1000">
              <a:latin typeface="Oswald"/>
              <a:ea typeface="Oswald"/>
              <a:cs typeface="Oswald"/>
              <a:sym typeface="Oswald"/>
            </a:endParaRPr>
          </a:p>
        </p:txBody>
      </p:sp>
      <p:pic>
        <p:nvPicPr>
          <p:cNvPr id="107" name="Google Shape;107;p14"/>
          <p:cNvPicPr preferRelativeResize="0"/>
          <p:nvPr/>
        </p:nvPicPr>
        <p:blipFill>
          <a:blip r:embed="rId8">
            <a:alphaModFix/>
          </a:blip>
          <a:stretch>
            <a:fillRect/>
          </a:stretch>
        </p:blipFill>
        <p:spPr>
          <a:xfrm>
            <a:off x="1639800" y="4053700"/>
            <a:ext cx="5876825" cy="774050"/>
          </a:xfrm>
          <a:prstGeom prst="rect">
            <a:avLst/>
          </a:prstGeom>
          <a:noFill/>
          <a:ln>
            <a:noFill/>
          </a:ln>
        </p:spPr>
      </p:pic>
      <p:sp>
        <p:nvSpPr>
          <p:cNvPr id="108" name="Google Shape;108;p14"/>
          <p:cNvSpPr txBox="1"/>
          <p:nvPr/>
        </p:nvSpPr>
        <p:spPr>
          <a:xfrm>
            <a:off x="2026850" y="4226900"/>
            <a:ext cx="5072100" cy="458400"/>
          </a:xfrm>
          <a:prstGeom prst="rect">
            <a:avLst/>
          </a:prstGeom>
          <a:solidFill>
            <a:srgbClr val="FFFFFF"/>
          </a:solidFill>
          <a:ln cap="flat" cmpd="sng" w="9525">
            <a:solidFill>
              <a:srgbClr val="FFFFFF"/>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Lato"/>
                <a:ea typeface="Lato"/>
                <a:cs typeface="Lato"/>
                <a:sym typeface="Lato"/>
              </a:rPr>
              <a:t>PROJECT CHAMPION-</a:t>
            </a:r>
            <a:r>
              <a:rPr b="1" lang="en">
                <a:latin typeface="Oswald"/>
                <a:ea typeface="Oswald"/>
                <a:cs typeface="Oswald"/>
                <a:sym typeface="Oswald"/>
              </a:rPr>
              <a:t>KEIRA GWYNN</a:t>
            </a:r>
            <a:endParaRPr b="1">
              <a:latin typeface="Oswald"/>
              <a:ea typeface="Oswald"/>
              <a:cs typeface="Oswald"/>
              <a:sym typeface="Oswald"/>
            </a:endParaRPr>
          </a:p>
        </p:txBody>
      </p:sp>
      <p:sp>
        <p:nvSpPr>
          <p:cNvPr id="109" name="Google Shape;109;p14"/>
          <p:cNvSpPr txBox="1"/>
          <p:nvPr/>
        </p:nvSpPr>
        <p:spPr>
          <a:xfrm>
            <a:off x="3893250" y="113975"/>
            <a:ext cx="883200" cy="252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200">
                <a:latin typeface="Oswald"/>
                <a:ea typeface="Oswald"/>
                <a:cs typeface="Oswald"/>
                <a:sym typeface="Oswald"/>
              </a:rPr>
              <a:t>THE TEAM</a:t>
            </a:r>
            <a:endParaRPr b="1" sz="1200">
              <a:latin typeface="Oswald"/>
              <a:ea typeface="Oswald"/>
              <a:cs typeface="Oswald"/>
              <a:sym typeface="Oswald"/>
            </a:endParaRPr>
          </a:p>
        </p:txBody>
      </p:sp>
      <p:pic>
        <p:nvPicPr>
          <p:cNvPr id="110" name="Google Shape;110;p14"/>
          <p:cNvPicPr preferRelativeResize="0"/>
          <p:nvPr/>
        </p:nvPicPr>
        <p:blipFill>
          <a:blip r:embed="rId9">
            <a:alphaModFix/>
          </a:blip>
          <a:stretch>
            <a:fillRect/>
          </a:stretch>
        </p:blipFill>
        <p:spPr>
          <a:xfrm>
            <a:off x="7400600" y="5031225"/>
            <a:ext cx="1759775" cy="1122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4" name="Shape 114"/>
        <p:cNvGrpSpPr/>
        <p:nvPr/>
      </p:nvGrpSpPr>
      <p:grpSpPr>
        <a:xfrm>
          <a:off x="0" y="0"/>
          <a:ext cx="0" cy="0"/>
          <a:chOff x="0" y="0"/>
          <a:chExt cx="0" cy="0"/>
        </a:xfrm>
      </p:grpSpPr>
      <p:sp>
        <p:nvSpPr>
          <p:cNvPr id="115" name="Google Shape;115;p15"/>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16" name="Google Shape;116;p15"/>
          <p:cNvPicPr preferRelativeResize="0"/>
          <p:nvPr/>
        </p:nvPicPr>
        <p:blipFill>
          <a:blip r:embed="rId3">
            <a:alphaModFix/>
          </a:blip>
          <a:stretch>
            <a:fillRect/>
          </a:stretch>
        </p:blipFill>
        <p:spPr>
          <a:xfrm>
            <a:off x="1" y="-8893"/>
            <a:ext cx="9144000" cy="5161280"/>
          </a:xfrm>
          <a:prstGeom prst="rect">
            <a:avLst/>
          </a:prstGeom>
          <a:noFill/>
          <a:ln>
            <a:noFill/>
          </a:ln>
        </p:spPr>
      </p:pic>
      <p:sp>
        <p:nvSpPr>
          <p:cNvPr id="117" name="Google Shape;117;p15"/>
          <p:cNvSpPr txBox="1"/>
          <p:nvPr/>
        </p:nvSpPr>
        <p:spPr>
          <a:xfrm>
            <a:off x="6274600" y="52825"/>
            <a:ext cx="28695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pic>
        <p:nvPicPr>
          <p:cNvPr id="118" name="Google Shape;118;p15"/>
          <p:cNvPicPr preferRelativeResize="0"/>
          <p:nvPr/>
        </p:nvPicPr>
        <p:blipFill>
          <a:blip r:embed="rId4">
            <a:alphaModFix/>
          </a:blip>
          <a:stretch>
            <a:fillRect/>
          </a:stretch>
        </p:blipFill>
        <p:spPr>
          <a:xfrm>
            <a:off x="5981200" y="1868850"/>
            <a:ext cx="2869500" cy="3090250"/>
          </a:xfrm>
          <a:prstGeom prst="rect">
            <a:avLst/>
          </a:prstGeom>
          <a:noFill/>
          <a:ln>
            <a:noFill/>
          </a:ln>
        </p:spPr>
      </p:pic>
      <p:sp>
        <p:nvSpPr>
          <p:cNvPr id="119" name="Google Shape;119;p15"/>
          <p:cNvSpPr txBox="1"/>
          <p:nvPr/>
        </p:nvSpPr>
        <p:spPr>
          <a:xfrm>
            <a:off x="77650" y="4794100"/>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latin typeface="Lato"/>
                <a:ea typeface="Lato"/>
                <a:cs typeface="Lato"/>
                <a:sym typeface="Lato"/>
              </a:rPr>
              <a:t>Shaful</a:t>
            </a:r>
            <a:endParaRPr sz="800">
              <a:latin typeface="Lato"/>
              <a:ea typeface="Lato"/>
              <a:cs typeface="Lato"/>
              <a:sym typeface="Lato"/>
            </a:endParaRPr>
          </a:p>
        </p:txBody>
      </p:sp>
      <p:sp>
        <p:nvSpPr>
          <p:cNvPr id="120" name="Google Shape;120;p15"/>
          <p:cNvSpPr txBox="1"/>
          <p:nvPr/>
        </p:nvSpPr>
        <p:spPr>
          <a:xfrm>
            <a:off x="274475" y="1868850"/>
            <a:ext cx="6681000" cy="32340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SortYourFuture.com</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Why Sort Project</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Google Docs, </a:t>
            </a:r>
            <a:r>
              <a:rPr lang="en">
                <a:latin typeface="Lato"/>
                <a:ea typeface="Lato"/>
                <a:cs typeface="Lato"/>
                <a:sym typeface="Lato"/>
              </a:rPr>
              <a:t>Whats app</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Project Life Cycle</a:t>
            </a:r>
            <a:endParaRPr>
              <a:latin typeface="Lato"/>
              <a:ea typeface="Lato"/>
              <a:cs typeface="Lato"/>
              <a:sym typeface="Lato"/>
            </a:endParaRPr>
          </a:p>
          <a:p>
            <a:pPr indent="0" lvl="0" marL="0" rtl="0" algn="l">
              <a:lnSpc>
                <a:spcPct val="115000"/>
              </a:lnSpc>
              <a:spcBef>
                <a:spcPts val="1200"/>
              </a:spcBef>
              <a:spcAft>
                <a:spcPts val="0"/>
              </a:spcAft>
              <a:buNone/>
            </a:pPr>
            <a:r>
              <a:rPr lang="en" sz="800"/>
              <a:t>                (Mavenlink, 2019)</a:t>
            </a:r>
            <a:endParaRPr>
              <a:latin typeface="Lato"/>
              <a:ea typeface="Lato"/>
              <a:cs typeface="Lato"/>
              <a:sym typeface="Lato"/>
            </a:endParaRPr>
          </a:p>
          <a:p>
            <a:pPr indent="-317500" lvl="0" marL="457200" rtl="0" algn="l">
              <a:lnSpc>
                <a:spcPct val="115000"/>
              </a:lnSpc>
              <a:spcBef>
                <a:spcPts val="1200"/>
              </a:spcBef>
              <a:spcAft>
                <a:spcPts val="0"/>
              </a:spcAft>
              <a:buSzPts val="1400"/>
              <a:buFont typeface="Lato"/>
              <a:buChar char="●"/>
            </a:pPr>
            <a:r>
              <a:rPr lang="en">
                <a:latin typeface="Lato"/>
                <a:ea typeface="Lato"/>
                <a:cs typeface="Lato"/>
                <a:sym typeface="Lato"/>
              </a:rPr>
              <a:t>Quad Chart</a:t>
            </a:r>
            <a:endParaRPr>
              <a:latin typeface="Lato"/>
              <a:ea typeface="Lato"/>
              <a:cs typeface="Lato"/>
              <a:sym typeface="Lato"/>
            </a:endParaRPr>
          </a:p>
          <a:p>
            <a:pPr indent="0" lvl="0" marL="0" rtl="0" algn="l">
              <a:lnSpc>
                <a:spcPct val="115000"/>
              </a:lnSpc>
              <a:spcBef>
                <a:spcPts val="1200"/>
              </a:spcBef>
              <a:spcAft>
                <a:spcPts val="0"/>
              </a:spcAft>
              <a:buNone/>
            </a:pPr>
            <a:r>
              <a:rPr lang="en" sz="800"/>
              <a:t>                (Chegg, Study 2019)</a:t>
            </a:r>
            <a:endParaRPr sz="800"/>
          </a:p>
          <a:p>
            <a:pPr indent="0" lvl="0" marL="457200" rtl="0" algn="l">
              <a:lnSpc>
                <a:spcPct val="115000"/>
              </a:lnSpc>
              <a:spcBef>
                <a:spcPts val="1200"/>
              </a:spcBef>
              <a:spcAft>
                <a:spcPts val="0"/>
              </a:spcAft>
              <a:buNone/>
            </a:pPr>
            <a:r>
              <a:t/>
            </a:r>
            <a:endParaRPr sz="1100">
              <a:latin typeface="Lato"/>
              <a:ea typeface="Lato"/>
              <a:cs typeface="Lato"/>
              <a:sym typeface="Lato"/>
            </a:endParaRPr>
          </a:p>
        </p:txBody>
      </p:sp>
      <p:pic>
        <p:nvPicPr>
          <p:cNvPr id="121" name="Google Shape;121;p15"/>
          <p:cNvPicPr preferRelativeResize="0"/>
          <p:nvPr/>
        </p:nvPicPr>
        <p:blipFill>
          <a:blip r:embed="rId5">
            <a:alphaModFix/>
          </a:blip>
          <a:stretch>
            <a:fillRect/>
          </a:stretch>
        </p:blipFill>
        <p:spPr>
          <a:xfrm>
            <a:off x="3163250" y="1868850"/>
            <a:ext cx="2698399" cy="3090250"/>
          </a:xfrm>
          <a:prstGeom prst="rect">
            <a:avLst/>
          </a:prstGeom>
          <a:noFill/>
          <a:ln>
            <a:noFill/>
          </a:ln>
        </p:spPr>
      </p:pic>
      <p:sp>
        <p:nvSpPr>
          <p:cNvPr id="122" name="Google Shape;122;p15"/>
          <p:cNvSpPr txBox="1"/>
          <p:nvPr/>
        </p:nvSpPr>
        <p:spPr>
          <a:xfrm>
            <a:off x="1487025" y="807250"/>
            <a:ext cx="3204000" cy="44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Initiation</a:t>
            </a:r>
            <a:r>
              <a:rPr lang="en" sz="1800">
                <a:solidFill>
                  <a:srgbClr val="FFFFFF"/>
                </a:solidFill>
                <a:latin typeface="Lato"/>
                <a:ea typeface="Lato"/>
                <a:cs typeface="Lato"/>
                <a:sym typeface="Lato"/>
              </a:rPr>
              <a:t> Phase</a:t>
            </a:r>
            <a:endParaRPr sz="1800">
              <a:solidFill>
                <a:srgbClr val="FFFFFF"/>
              </a:solidFill>
              <a:latin typeface="Lato"/>
              <a:ea typeface="Lato"/>
              <a:cs typeface="Lato"/>
              <a:sym typeface="Lato"/>
            </a:endParaRPr>
          </a:p>
        </p:txBody>
      </p:sp>
      <p:sp>
        <p:nvSpPr>
          <p:cNvPr id="123" name="Google Shape;123;p15"/>
          <p:cNvSpPr txBox="1"/>
          <p:nvPr/>
        </p:nvSpPr>
        <p:spPr>
          <a:xfrm>
            <a:off x="3210550" y="1484975"/>
            <a:ext cx="2698500" cy="350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Lato"/>
                <a:ea typeface="Lato"/>
                <a:cs typeface="Lato"/>
                <a:sym typeface="Lato"/>
              </a:rPr>
              <a:t>Project Life Cycle </a:t>
            </a:r>
            <a:endParaRPr>
              <a:latin typeface="Lato"/>
              <a:ea typeface="Lato"/>
              <a:cs typeface="Lato"/>
              <a:sym typeface="Lato"/>
            </a:endParaRPr>
          </a:p>
        </p:txBody>
      </p:sp>
      <p:sp>
        <p:nvSpPr>
          <p:cNvPr id="124" name="Google Shape;124;p15"/>
          <p:cNvSpPr txBox="1"/>
          <p:nvPr/>
        </p:nvSpPr>
        <p:spPr>
          <a:xfrm>
            <a:off x="6066700" y="1451775"/>
            <a:ext cx="2698500" cy="350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Lato"/>
                <a:ea typeface="Lato"/>
                <a:cs typeface="Lato"/>
                <a:sym typeface="Lato"/>
              </a:rPr>
              <a:t>Quad Chart</a:t>
            </a:r>
            <a:r>
              <a:rPr lang="en">
                <a:latin typeface="Lato"/>
                <a:ea typeface="Lato"/>
                <a:cs typeface="Lato"/>
                <a:sym typeface="Lato"/>
              </a:rPr>
              <a:t> </a:t>
            </a:r>
            <a:endParaRPr>
              <a:latin typeface="Lato"/>
              <a:ea typeface="Lato"/>
              <a:cs typeface="Lato"/>
              <a:sym typeface="Lato"/>
            </a:endParaRPr>
          </a:p>
        </p:txBody>
      </p:sp>
      <p:sp>
        <p:nvSpPr>
          <p:cNvPr id="125" name="Google Shape;125;p15"/>
          <p:cNvSpPr txBox="1"/>
          <p:nvPr/>
        </p:nvSpPr>
        <p:spPr>
          <a:xfrm>
            <a:off x="5743575" y="5014925"/>
            <a:ext cx="6172200" cy="720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latin typeface="Lato"/>
              <a:ea typeface="Lato"/>
              <a:cs typeface="Lato"/>
              <a:sym typeface="Lato"/>
            </a:endParaRPr>
          </a:p>
        </p:txBody>
      </p:sp>
      <p:sp>
        <p:nvSpPr>
          <p:cNvPr id="126" name="Google Shape;126;p15"/>
          <p:cNvSpPr txBox="1"/>
          <p:nvPr/>
        </p:nvSpPr>
        <p:spPr>
          <a:xfrm>
            <a:off x="5711425" y="4961325"/>
            <a:ext cx="6172200" cy="720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latin typeface="Lato"/>
              <a:ea typeface="Lato"/>
              <a:cs typeface="Lato"/>
              <a:sym typeface="Lato"/>
            </a:endParaRPr>
          </a:p>
        </p:txBody>
      </p:sp>
      <p:sp>
        <p:nvSpPr>
          <p:cNvPr id="127" name="Google Shape;127;p15"/>
          <p:cNvSpPr txBox="1"/>
          <p:nvPr/>
        </p:nvSpPr>
        <p:spPr>
          <a:xfrm>
            <a:off x="5840025" y="4933875"/>
            <a:ext cx="6172200" cy="720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latin typeface="Lato"/>
              <a:ea typeface="Lato"/>
              <a:cs typeface="Lato"/>
              <a:sym typeface="Lato"/>
            </a:endParaRPr>
          </a:p>
        </p:txBody>
      </p:sp>
      <p:sp>
        <p:nvSpPr>
          <p:cNvPr id="128" name="Google Shape;128;p15"/>
          <p:cNvSpPr txBox="1"/>
          <p:nvPr/>
        </p:nvSpPr>
        <p:spPr>
          <a:xfrm>
            <a:off x="7967500" y="1515925"/>
            <a:ext cx="883200" cy="350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latin typeface="Lato"/>
                <a:ea typeface="Lato"/>
                <a:cs typeface="Lato"/>
                <a:sym typeface="Lato"/>
              </a:rPr>
              <a:t>Blog, (2016)</a:t>
            </a:r>
            <a:endParaRPr sz="800">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2" name="Shape 132"/>
        <p:cNvGrpSpPr/>
        <p:nvPr/>
      </p:nvGrpSpPr>
      <p:grpSpPr>
        <a:xfrm>
          <a:off x="0" y="0"/>
          <a:ext cx="0" cy="0"/>
          <a:chOff x="0" y="0"/>
          <a:chExt cx="0" cy="0"/>
        </a:xfrm>
      </p:grpSpPr>
      <p:pic>
        <p:nvPicPr>
          <p:cNvPr id="133" name="Google Shape;133;p16"/>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134" name="Google Shape;134;p16"/>
          <p:cNvSpPr txBox="1"/>
          <p:nvPr/>
        </p:nvSpPr>
        <p:spPr>
          <a:xfrm>
            <a:off x="1487025" y="807250"/>
            <a:ext cx="3204000" cy="44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Planning </a:t>
            </a:r>
            <a:r>
              <a:rPr lang="en" sz="1800">
                <a:solidFill>
                  <a:srgbClr val="FFFFFF"/>
                </a:solidFill>
                <a:latin typeface="Lato"/>
                <a:ea typeface="Lato"/>
                <a:cs typeface="Lato"/>
                <a:sym typeface="Lato"/>
              </a:rPr>
              <a:t>Phase</a:t>
            </a:r>
            <a:endParaRPr sz="1800">
              <a:solidFill>
                <a:srgbClr val="FFFFFF"/>
              </a:solidFill>
              <a:latin typeface="Lato"/>
              <a:ea typeface="Lato"/>
              <a:cs typeface="Lato"/>
              <a:sym typeface="Lato"/>
            </a:endParaRPr>
          </a:p>
        </p:txBody>
      </p:sp>
      <p:sp>
        <p:nvSpPr>
          <p:cNvPr id="135" name="Google Shape;135;p16"/>
          <p:cNvSpPr txBox="1"/>
          <p:nvPr/>
        </p:nvSpPr>
        <p:spPr>
          <a:xfrm>
            <a:off x="6274600" y="52825"/>
            <a:ext cx="27861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136" name="Google Shape;136;p16"/>
          <p:cNvSpPr txBox="1"/>
          <p:nvPr/>
        </p:nvSpPr>
        <p:spPr>
          <a:xfrm>
            <a:off x="8103450" y="4697075"/>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latin typeface="Lato"/>
                <a:ea typeface="Lato"/>
                <a:cs typeface="Lato"/>
                <a:sym typeface="Lato"/>
              </a:rPr>
              <a:t>Khalil</a:t>
            </a:r>
            <a:endParaRPr sz="800">
              <a:latin typeface="Lato"/>
              <a:ea typeface="Lato"/>
              <a:cs typeface="Lato"/>
              <a:sym typeface="Lato"/>
            </a:endParaRPr>
          </a:p>
        </p:txBody>
      </p:sp>
      <p:pic>
        <p:nvPicPr>
          <p:cNvPr id="137" name="Google Shape;137;p16"/>
          <p:cNvPicPr preferRelativeResize="0"/>
          <p:nvPr/>
        </p:nvPicPr>
        <p:blipFill>
          <a:blip r:embed="rId4">
            <a:alphaModFix/>
          </a:blip>
          <a:stretch>
            <a:fillRect/>
          </a:stretch>
        </p:blipFill>
        <p:spPr>
          <a:xfrm>
            <a:off x="4473875" y="1865625"/>
            <a:ext cx="4446975" cy="2695575"/>
          </a:xfrm>
          <a:prstGeom prst="rect">
            <a:avLst/>
          </a:prstGeom>
          <a:noFill/>
          <a:ln>
            <a:noFill/>
          </a:ln>
        </p:spPr>
      </p:pic>
      <p:sp>
        <p:nvSpPr>
          <p:cNvPr id="138" name="Google Shape;138;p16"/>
          <p:cNvSpPr txBox="1"/>
          <p:nvPr/>
        </p:nvSpPr>
        <p:spPr>
          <a:xfrm>
            <a:off x="292325" y="1952950"/>
            <a:ext cx="6681000" cy="27852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Planning</a:t>
            </a:r>
            <a:r>
              <a:rPr lang="en">
                <a:latin typeface="Lato"/>
                <a:ea typeface="Lato"/>
                <a:cs typeface="Lato"/>
                <a:sym typeface="Lato"/>
              </a:rPr>
              <a:t> Phase </a:t>
            </a:r>
            <a:r>
              <a:rPr lang="en" sz="800">
                <a:latin typeface="Lato"/>
                <a:ea typeface="Lato"/>
                <a:cs typeface="Lato"/>
                <a:sym typeface="Lato"/>
              </a:rPr>
              <a:t>(Watt, 2019 &amp; Mitroff, 2010)</a:t>
            </a:r>
            <a:endParaRPr sz="800">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Stakeholder Analysis </a:t>
            </a:r>
            <a:r>
              <a:rPr lang="en" sz="800">
                <a:latin typeface="Lato"/>
                <a:ea typeface="Lato"/>
                <a:cs typeface="Lato"/>
                <a:sym typeface="Lato"/>
              </a:rPr>
              <a:t>(Scholes, 1995)</a:t>
            </a:r>
            <a:endParaRPr sz="800">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Research Analysis </a:t>
            </a:r>
            <a:r>
              <a:rPr lang="en" sz="800">
                <a:latin typeface="Lato"/>
                <a:ea typeface="Lato"/>
                <a:cs typeface="Lato"/>
                <a:sym typeface="Lato"/>
              </a:rPr>
              <a:t>(Kennedy 2009)</a:t>
            </a:r>
            <a:endParaRPr sz="800">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Participants </a:t>
            </a:r>
            <a:r>
              <a:rPr lang="en" sz="800">
                <a:latin typeface="Lato"/>
                <a:ea typeface="Lato"/>
                <a:cs typeface="Lato"/>
                <a:sym typeface="Lato"/>
              </a:rPr>
              <a:t>(Dobrante 2013)</a:t>
            </a:r>
            <a:endParaRPr sz="800">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Questionnaire</a:t>
            </a:r>
            <a:r>
              <a:rPr lang="en">
                <a:latin typeface="Lato"/>
                <a:ea typeface="Lato"/>
                <a:cs typeface="Lato"/>
                <a:sym typeface="Lato"/>
              </a:rPr>
              <a:t> &amp; Feedback Platform </a:t>
            </a:r>
            <a:r>
              <a:rPr lang="en" sz="800">
                <a:latin typeface="Lato"/>
                <a:ea typeface="Lato"/>
                <a:cs typeface="Lato"/>
                <a:sym typeface="Lato"/>
              </a:rPr>
              <a:t>(Junio 2015)</a:t>
            </a:r>
            <a:endParaRPr sz="800">
              <a:latin typeface="Lato"/>
              <a:ea typeface="Lato"/>
              <a:cs typeface="Lato"/>
              <a:sym typeface="Lato"/>
            </a:endParaRPr>
          </a:p>
          <a:p>
            <a:pPr indent="0" lvl="0" marL="457200" rtl="0" algn="l">
              <a:lnSpc>
                <a:spcPct val="115000"/>
              </a:lnSpc>
              <a:spcBef>
                <a:spcPts val="0"/>
              </a:spcBef>
              <a:spcAft>
                <a:spcPts val="0"/>
              </a:spcAft>
              <a:buNone/>
            </a:pPr>
            <a:r>
              <a:t/>
            </a:r>
            <a:endParaRPr sz="1100">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2" name="Shape 142"/>
        <p:cNvGrpSpPr/>
        <p:nvPr/>
      </p:nvGrpSpPr>
      <p:grpSpPr>
        <a:xfrm>
          <a:off x="0" y="0"/>
          <a:ext cx="0" cy="0"/>
          <a:chOff x="0" y="0"/>
          <a:chExt cx="0" cy="0"/>
        </a:xfrm>
      </p:grpSpPr>
      <p:sp>
        <p:nvSpPr>
          <p:cNvPr id="143" name="Google Shape;143;p17"/>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44" name="Google Shape;144;p17"/>
          <p:cNvPicPr preferRelativeResize="0"/>
          <p:nvPr/>
        </p:nvPicPr>
        <p:blipFill>
          <a:blip r:embed="rId3">
            <a:alphaModFix/>
          </a:blip>
          <a:stretch>
            <a:fillRect/>
          </a:stretch>
        </p:blipFill>
        <p:spPr>
          <a:xfrm>
            <a:off x="1" y="-8881"/>
            <a:ext cx="9144000" cy="5161280"/>
          </a:xfrm>
          <a:prstGeom prst="rect">
            <a:avLst/>
          </a:prstGeom>
          <a:noFill/>
          <a:ln>
            <a:noFill/>
          </a:ln>
        </p:spPr>
      </p:pic>
      <p:sp>
        <p:nvSpPr>
          <p:cNvPr id="145" name="Google Shape;145;p17"/>
          <p:cNvSpPr txBox="1"/>
          <p:nvPr/>
        </p:nvSpPr>
        <p:spPr>
          <a:xfrm>
            <a:off x="6266300" y="52825"/>
            <a:ext cx="28191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pic>
        <p:nvPicPr>
          <p:cNvPr id="146" name="Google Shape;146;p17"/>
          <p:cNvPicPr preferRelativeResize="0"/>
          <p:nvPr/>
        </p:nvPicPr>
        <p:blipFill>
          <a:blip r:embed="rId4">
            <a:alphaModFix/>
          </a:blip>
          <a:stretch>
            <a:fillRect/>
          </a:stretch>
        </p:blipFill>
        <p:spPr>
          <a:xfrm>
            <a:off x="0" y="1028700"/>
            <a:ext cx="9144000" cy="4114800"/>
          </a:xfrm>
          <a:prstGeom prst="rect">
            <a:avLst/>
          </a:prstGeom>
          <a:noFill/>
          <a:ln>
            <a:noFill/>
          </a:ln>
        </p:spPr>
      </p:pic>
      <p:sp>
        <p:nvSpPr>
          <p:cNvPr id="147" name="Google Shape;147;p17"/>
          <p:cNvSpPr txBox="1"/>
          <p:nvPr/>
        </p:nvSpPr>
        <p:spPr>
          <a:xfrm>
            <a:off x="1510900" y="580725"/>
            <a:ext cx="3204000" cy="59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Stakeholder Analysis</a:t>
            </a:r>
            <a:endParaRPr sz="1800">
              <a:solidFill>
                <a:srgbClr val="FFFFFF"/>
              </a:solidFill>
              <a:latin typeface="Lato"/>
              <a:ea typeface="Lato"/>
              <a:cs typeface="Lato"/>
              <a:sym typeface="Lato"/>
            </a:endParaRPr>
          </a:p>
        </p:txBody>
      </p:sp>
      <p:pic>
        <p:nvPicPr>
          <p:cNvPr id="148" name="Google Shape;148;p17"/>
          <p:cNvPicPr preferRelativeResize="0"/>
          <p:nvPr/>
        </p:nvPicPr>
        <p:blipFill>
          <a:blip r:embed="rId5">
            <a:alphaModFix/>
          </a:blip>
          <a:stretch>
            <a:fillRect/>
          </a:stretch>
        </p:blipFill>
        <p:spPr>
          <a:xfrm>
            <a:off x="1934475" y="1090000"/>
            <a:ext cx="5676900" cy="2925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2" name="Shape 152"/>
        <p:cNvGrpSpPr/>
        <p:nvPr/>
      </p:nvGrpSpPr>
      <p:grpSpPr>
        <a:xfrm>
          <a:off x="0" y="0"/>
          <a:ext cx="0" cy="0"/>
          <a:chOff x="0" y="0"/>
          <a:chExt cx="0" cy="0"/>
        </a:xfrm>
      </p:grpSpPr>
      <p:sp>
        <p:nvSpPr>
          <p:cNvPr id="153" name="Google Shape;153;p18"/>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54" name="Google Shape;154;p18"/>
          <p:cNvPicPr preferRelativeResize="0"/>
          <p:nvPr/>
        </p:nvPicPr>
        <p:blipFill>
          <a:blip r:embed="rId3">
            <a:alphaModFix/>
          </a:blip>
          <a:stretch>
            <a:fillRect/>
          </a:stretch>
        </p:blipFill>
        <p:spPr>
          <a:xfrm>
            <a:off x="1" y="-17781"/>
            <a:ext cx="9144000" cy="5161280"/>
          </a:xfrm>
          <a:prstGeom prst="rect">
            <a:avLst/>
          </a:prstGeom>
          <a:noFill/>
          <a:ln>
            <a:noFill/>
          </a:ln>
        </p:spPr>
      </p:pic>
      <p:pic>
        <p:nvPicPr>
          <p:cNvPr id="155" name="Google Shape;155;p18"/>
          <p:cNvPicPr preferRelativeResize="0"/>
          <p:nvPr/>
        </p:nvPicPr>
        <p:blipFill>
          <a:blip r:embed="rId4">
            <a:alphaModFix/>
          </a:blip>
          <a:stretch>
            <a:fillRect/>
          </a:stretch>
        </p:blipFill>
        <p:spPr>
          <a:xfrm>
            <a:off x="0" y="1045375"/>
            <a:ext cx="9143999" cy="4098126"/>
          </a:xfrm>
          <a:prstGeom prst="rect">
            <a:avLst/>
          </a:prstGeom>
          <a:noFill/>
          <a:ln>
            <a:noFill/>
          </a:ln>
        </p:spPr>
      </p:pic>
      <p:sp>
        <p:nvSpPr>
          <p:cNvPr id="156" name="Google Shape;156;p18"/>
          <p:cNvSpPr txBox="1"/>
          <p:nvPr/>
        </p:nvSpPr>
        <p:spPr>
          <a:xfrm>
            <a:off x="1463175" y="584875"/>
            <a:ext cx="3204000" cy="46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Work Breakdown Structure</a:t>
            </a:r>
            <a:endParaRPr sz="1800">
              <a:solidFill>
                <a:srgbClr val="FFFFFF"/>
              </a:solidFill>
              <a:latin typeface="Lato"/>
              <a:ea typeface="Lato"/>
              <a:cs typeface="Lato"/>
              <a:sym typeface="Lato"/>
            </a:endParaRPr>
          </a:p>
        </p:txBody>
      </p:sp>
      <p:sp>
        <p:nvSpPr>
          <p:cNvPr id="157" name="Google Shape;157;p18"/>
          <p:cNvSpPr txBox="1"/>
          <p:nvPr/>
        </p:nvSpPr>
        <p:spPr>
          <a:xfrm>
            <a:off x="6274600" y="52825"/>
            <a:ext cx="27981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158" name="Google Shape;158;p18"/>
          <p:cNvSpPr txBox="1"/>
          <p:nvPr/>
        </p:nvSpPr>
        <p:spPr>
          <a:xfrm>
            <a:off x="116450" y="4833050"/>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latin typeface="Lato"/>
                <a:ea typeface="Lato"/>
                <a:cs typeface="Lato"/>
                <a:sym typeface="Lato"/>
              </a:rPr>
              <a:t>Akbar</a:t>
            </a:r>
            <a:endParaRPr sz="800">
              <a:latin typeface="Lato"/>
              <a:ea typeface="Lato"/>
              <a:cs typeface="Lato"/>
              <a:sym typeface="Lato"/>
            </a:endParaRPr>
          </a:p>
        </p:txBody>
      </p:sp>
      <p:sp>
        <p:nvSpPr>
          <p:cNvPr id="159" name="Google Shape;159;p18"/>
          <p:cNvSpPr txBox="1"/>
          <p:nvPr/>
        </p:nvSpPr>
        <p:spPr>
          <a:xfrm>
            <a:off x="3862475" y="4833050"/>
            <a:ext cx="1436100" cy="3105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sz="800">
                <a:latin typeface="Lato"/>
                <a:ea typeface="Lato"/>
                <a:cs typeface="Lato"/>
                <a:sym typeface="Lato"/>
              </a:rPr>
              <a:t>(Cohen, 2018)</a:t>
            </a:r>
            <a:endParaRPr sz="800">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3" name="Shape 163"/>
        <p:cNvGrpSpPr/>
        <p:nvPr/>
      </p:nvGrpSpPr>
      <p:grpSpPr>
        <a:xfrm>
          <a:off x="0" y="0"/>
          <a:ext cx="0" cy="0"/>
          <a:chOff x="0" y="0"/>
          <a:chExt cx="0" cy="0"/>
        </a:xfrm>
      </p:grpSpPr>
      <p:sp>
        <p:nvSpPr>
          <p:cNvPr id="164" name="Google Shape;164;p19"/>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65" name="Google Shape;165;p19"/>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166" name="Google Shape;166;p19"/>
          <p:cNvSpPr txBox="1"/>
          <p:nvPr/>
        </p:nvSpPr>
        <p:spPr>
          <a:xfrm>
            <a:off x="6274600" y="52825"/>
            <a:ext cx="27831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pic>
        <p:nvPicPr>
          <p:cNvPr id="167" name="Google Shape;167;p19"/>
          <p:cNvPicPr preferRelativeResize="0"/>
          <p:nvPr/>
        </p:nvPicPr>
        <p:blipFill>
          <a:blip r:embed="rId4">
            <a:alphaModFix/>
          </a:blip>
          <a:stretch>
            <a:fillRect/>
          </a:stretch>
        </p:blipFill>
        <p:spPr>
          <a:xfrm>
            <a:off x="0" y="1095075"/>
            <a:ext cx="9108974" cy="3968775"/>
          </a:xfrm>
          <a:prstGeom prst="rect">
            <a:avLst/>
          </a:prstGeom>
          <a:noFill/>
          <a:ln>
            <a:noFill/>
          </a:ln>
        </p:spPr>
      </p:pic>
      <p:sp>
        <p:nvSpPr>
          <p:cNvPr id="168" name="Google Shape;168;p19"/>
          <p:cNvSpPr txBox="1"/>
          <p:nvPr/>
        </p:nvSpPr>
        <p:spPr>
          <a:xfrm>
            <a:off x="1510900" y="629700"/>
            <a:ext cx="3204000" cy="51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Research</a:t>
            </a:r>
            <a:r>
              <a:rPr lang="en" sz="1800">
                <a:solidFill>
                  <a:srgbClr val="FFFFFF"/>
                </a:solidFill>
                <a:latin typeface="Lato"/>
                <a:ea typeface="Lato"/>
                <a:cs typeface="Lato"/>
                <a:sym typeface="Lato"/>
              </a:rPr>
              <a:t> Analysis</a:t>
            </a:r>
            <a:endParaRPr sz="1800">
              <a:solidFill>
                <a:srgbClr val="FFFFFF"/>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2" name="Shape 172"/>
        <p:cNvGrpSpPr/>
        <p:nvPr/>
      </p:nvGrpSpPr>
      <p:grpSpPr>
        <a:xfrm>
          <a:off x="0" y="0"/>
          <a:ext cx="0" cy="0"/>
          <a:chOff x="0" y="0"/>
          <a:chExt cx="0" cy="0"/>
        </a:xfrm>
      </p:grpSpPr>
      <p:sp>
        <p:nvSpPr>
          <p:cNvPr id="173" name="Google Shape;173;p20"/>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74" name="Google Shape;174;p20"/>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175" name="Google Shape;175;p20"/>
          <p:cNvSpPr txBox="1"/>
          <p:nvPr/>
        </p:nvSpPr>
        <p:spPr>
          <a:xfrm>
            <a:off x="6274600" y="52825"/>
            <a:ext cx="27117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pic>
        <p:nvPicPr>
          <p:cNvPr id="176" name="Google Shape;176;p20"/>
          <p:cNvPicPr preferRelativeResize="0"/>
          <p:nvPr/>
        </p:nvPicPr>
        <p:blipFill>
          <a:blip r:embed="rId4">
            <a:alphaModFix/>
          </a:blip>
          <a:stretch>
            <a:fillRect/>
          </a:stretch>
        </p:blipFill>
        <p:spPr>
          <a:xfrm>
            <a:off x="215313" y="1513925"/>
            <a:ext cx="8716675" cy="3526150"/>
          </a:xfrm>
          <a:prstGeom prst="rect">
            <a:avLst/>
          </a:prstGeom>
          <a:noFill/>
          <a:ln>
            <a:noFill/>
          </a:ln>
        </p:spPr>
      </p:pic>
      <p:sp>
        <p:nvSpPr>
          <p:cNvPr id="177" name="Google Shape;177;p20"/>
          <p:cNvSpPr txBox="1"/>
          <p:nvPr/>
        </p:nvSpPr>
        <p:spPr>
          <a:xfrm>
            <a:off x="1510900" y="689025"/>
            <a:ext cx="3204000" cy="56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Participants</a:t>
            </a:r>
            <a:endParaRPr sz="1800">
              <a:solidFill>
                <a:srgbClr val="FFFFFF"/>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1" name="Shape 181"/>
        <p:cNvGrpSpPr/>
        <p:nvPr/>
      </p:nvGrpSpPr>
      <p:grpSpPr>
        <a:xfrm>
          <a:off x="0" y="0"/>
          <a:ext cx="0" cy="0"/>
          <a:chOff x="0" y="0"/>
          <a:chExt cx="0" cy="0"/>
        </a:xfrm>
      </p:grpSpPr>
      <p:sp>
        <p:nvSpPr>
          <p:cNvPr id="182" name="Google Shape;182;p21"/>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83" name="Google Shape;183;p21"/>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184" name="Google Shape;184;p21"/>
          <p:cNvSpPr txBox="1"/>
          <p:nvPr/>
        </p:nvSpPr>
        <p:spPr>
          <a:xfrm>
            <a:off x="1510900" y="688575"/>
            <a:ext cx="3204000" cy="55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Execution</a:t>
            </a:r>
            <a:r>
              <a:rPr lang="en" sz="1800">
                <a:solidFill>
                  <a:srgbClr val="FFFFFF"/>
                </a:solidFill>
                <a:latin typeface="Lato"/>
                <a:ea typeface="Lato"/>
                <a:cs typeface="Lato"/>
                <a:sym typeface="Lato"/>
              </a:rPr>
              <a:t> Phase &amp; </a:t>
            </a:r>
            <a:r>
              <a:rPr lang="en" sz="1800">
                <a:solidFill>
                  <a:srgbClr val="FFFFFF"/>
                </a:solidFill>
                <a:latin typeface="Lato"/>
                <a:ea typeface="Lato"/>
                <a:cs typeface="Lato"/>
                <a:sym typeface="Lato"/>
              </a:rPr>
              <a:t>Monitoring</a:t>
            </a:r>
            <a:endParaRPr sz="1800">
              <a:solidFill>
                <a:srgbClr val="FFFFFF"/>
              </a:solidFill>
              <a:latin typeface="Lato"/>
              <a:ea typeface="Lato"/>
              <a:cs typeface="Lato"/>
              <a:sym typeface="Lato"/>
            </a:endParaRPr>
          </a:p>
        </p:txBody>
      </p:sp>
      <p:sp>
        <p:nvSpPr>
          <p:cNvPr id="185" name="Google Shape;185;p21"/>
          <p:cNvSpPr txBox="1"/>
          <p:nvPr/>
        </p:nvSpPr>
        <p:spPr>
          <a:xfrm>
            <a:off x="237225" y="1850850"/>
            <a:ext cx="6681000" cy="27135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Execution Phase </a:t>
            </a:r>
            <a:r>
              <a:rPr lang="en" sz="800">
                <a:latin typeface="Lato"/>
                <a:ea typeface="Lato"/>
                <a:cs typeface="Lato"/>
                <a:sym typeface="Lato"/>
              </a:rPr>
              <a:t>(Caietti, 2018)</a:t>
            </a:r>
            <a:endParaRPr sz="800">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The use of WBS </a:t>
            </a:r>
            <a:r>
              <a:rPr lang="en" sz="800">
                <a:latin typeface="Lato"/>
                <a:ea typeface="Lato"/>
                <a:cs typeface="Lato"/>
                <a:sym typeface="Lato"/>
              </a:rPr>
              <a:t>(Cohen, 2018)</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Conducting and executing activities </a:t>
            </a:r>
            <a:r>
              <a:rPr lang="en" sz="800">
                <a:latin typeface="Lato"/>
                <a:ea typeface="Lato"/>
                <a:cs typeface="Lato"/>
                <a:sym typeface="Lato"/>
              </a:rPr>
              <a:t>(Cohen, 2018)</a:t>
            </a:r>
            <a:endParaRPr sz="800">
              <a:latin typeface="Lato"/>
              <a:ea typeface="Lato"/>
              <a:cs typeface="Lato"/>
              <a:sym typeface="Lato"/>
            </a:endParaRPr>
          </a:p>
          <a:p>
            <a:pPr indent="0" lvl="0" marL="457200" rtl="0" algn="l">
              <a:lnSpc>
                <a:spcPct val="115000"/>
              </a:lnSpc>
              <a:spcBef>
                <a:spcPts val="0"/>
              </a:spcBef>
              <a:spcAft>
                <a:spcPts val="0"/>
              </a:spcAft>
              <a:buNone/>
            </a:pPr>
            <a:r>
              <a:rPr lang="en">
                <a:latin typeface="Lato"/>
                <a:ea typeface="Lato"/>
                <a:cs typeface="Lato"/>
                <a:sym typeface="Lato"/>
              </a:rPr>
              <a:t> </a:t>
            </a:r>
            <a:r>
              <a:rPr lang="en" sz="800">
                <a:latin typeface="Lato"/>
                <a:ea typeface="Lato"/>
                <a:cs typeface="Lato"/>
                <a:sym typeface="Lato"/>
              </a:rPr>
              <a:t>(The University of Cambridge, 2019)</a:t>
            </a:r>
            <a:endParaRPr sz="800">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Monitoring outcomes and project status </a:t>
            </a:r>
            <a:r>
              <a:rPr lang="en" sz="800">
                <a:latin typeface="Lato"/>
                <a:ea typeface="Lato"/>
                <a:cs typeface="Lato"/>
                <a:sym typeface="Lato"/>
              </a:rPr>
              <a:t>(Future Learn, 2019)</a:t>
            </a:r>
            <a:endParaRPr sz="800">
              <a:latin typeface="Lato"/>
              <a:ea typeface="Lato"/>
              <a:cs typeface="Lato"/>
              <a:sym typeface="Lato"/>
            </a:endParaRPr>
          </a:p>
          <a:p>
            <a:pPr indent="0" lvl="0" marL="457200" rtl="0" algn="l">
              <a:lnSpc>
                <a:spcPct val="115000"/>
              </a:lnSpc>
              <a:spcBef>
                <a:spcPts val="0"/>
              </a:spcBef>
              <a:spcAft>
                <a:spcPts val="0"/>
              </a:spcAft>
              <a:buNone/>
            </a:pPr>
            <a:r>
              <a:t/>
            </a:r>
            <a:endParaRPr sz="800">
              <a:latin typeface="Lato"/>
              <a:ea typeface="Lato"/>
              <a:cs typeface="Lato"/>
              <a:sym typeface="Lato"/>
            </a:endParaRPr>
          </a:p>
          <a:p>
            <a:pPr indent="0" lvl="0" marL="0" rtl="0" algn="l">
              <a:lnSpc>
                <a:spcPct val="115000"/>
              </a:lnSpc>
              <a:spcBef>
                <a:spcPts val="0"/>
              </a:spcBef>
              <a:spcAft>
                <a:spcPts val="0"/>
              </a:spcAft>
              <a:buNone/>
            </a:pPr>
            <a:r>
              <a:t/>
            </a:r>
            <a:endParaRPr sz="800">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Iron Triangle </a:t>
            </a:r>
            <a:r>
              <a:rPr lang="en" sz="800">
                <a:latin typeface="Lato"/>
                <a:ea typeface="Lato"/>
                <a:cs typeface="Lato"/>
                <a:sym typeface="Lato"/>
              </a:rPr>
              <a:t>(Westland, 2018)</a:t>
            </a:r>
            <a:endParaRPr>
              <a:latin typeface="Lato"/>
              <a:ea typeface="Lato"/>
              <a:cs typeface="Lato"/>
              <a:sym typeface="Lato"/>
            </a:endParaRPr>
          </a:p>
          <a:p>
            <a:pPr indent="0" lvl="0" marL="457200" rtl="0" algn="l">
              <a:lnSpc>
                <a:spcPct val="115000"/>
              </a:lnSpc>
              <a:spcBef>
                <a:spcPts val="0"/>
              </a:spcBef>
              <a:spcAft>
                <a:spcPts val="0"/>
              </a:spcAft>
              <a:buNone/>
            </a:pPr>
            <a:r>
              <a:t/>
            </a:r>
            <a:endParaRPr sz="1100">
              <a:latin typeface="Lato"/>
              <a:ea typeface="Lato"/>
              <a:cs typeface="Lato"/>
              <a:sym typeface="Lato"/>
            </a:endParaRPr>
          </a:p>
        </p:txBody>
      </p:sp>
      <p:pic>
        <p:nvPicPr>
          <p:cNvPr id="186" name="Google Shape;186;p21"/>
          <p:cNvPicPr preferRelativeResize="0"/>
          <p:nvPr/>
        </p:nvPicPr>
        <p:blipFill>
          <a:blip r:embed="rId4">
            <a:alphaModFix/>
          </a:blip>
          <a:stretch>
            <a:fillRect/>
          </a:stretch>
        </p:blipFill>
        <p:spPr>
          <a:xfrm>
            <a:off x="5102025" y="2119450"/>
            <a:ext cx="3540775" cy="2253100"/>
          </a:xfrm>
          <a:prstGeom prst="rect">
            <a:avLst/>
          </a:prstGeom>
          <a:noFill/>
          <a:ln>
            <a:noFill/>
          </a:ln>
        </p:spPr>
      </p:pic>
      <p:sp>
        <p:nvSpPr>
          <p:cNvPr id="187" name="Google Shape;187;p21"/>
          <p:cNvSpPr txBox="1"/>
          <p:nvPr/>
        </p:nvSpPr>
        <p:spPr>
          <a:xfrm>
            <a:off x="6274600" y="52825"/>
            <a:ext cx="28098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188" name="Google Shape;188;p21"/>
          <p:cNvSpPr txBox="1"/>
          <p:nvPr/>
        </p:nvSpPr>
        <p:spPr>
          <a:xfrm>
            <a:off x="8103450" y="4697075"/>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latin typeface="Lato"/>
                <a:ea typeface="Lato"/>
                <a:cs typeface="Lato"/>
                <a:sym typeface="Lato"/>
              </a:rPr>
              <a:t>Akbar</a:t>
            </a:r>
            <a:endParaRPr sz="800">
              <a:latin typeface="Lato"/>
              <a:ea typeface="Lato"/>
              <a:cs typeface="Lato"/>
              <a:sym typeface="La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2" name="Shape 192"/>
        <p:cNvGrpSpPr/>
        <p:nvPr/>
      </p:nvGrpSpPr>
      <p:grpSpPr>
        <a:xfrm>
          <a:off x="0" y="0"/>
          <a:ext cx="0" cy="0"/>
          <a:chOff x="0" y="0"/>
          <a:chExt cx="0" cy="0"/>
        </a:xfrm>
      </p:grpSpPr>
      <p:sp>
        <p:nvSpPr>
          <p:cNvPr id="193" name="Google Shape;193;p22"/>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94" name="Google Shape;194;p22"/>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195" name="Google Shape;195;p22"/>
          <p:cNvSpPr txBox="1"/>
          <p:nvPr/>
        </p:nvSpPr>
        <p:spPr>
          <a:xfrm>
            <a:off x="6274600" y="52825"/>
            <a:ext cx="28098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pic>
        <p:nvPicPr>
          <p:cNvPr id="196" name="Google Shape;196;p22"/>
          <p:cNvPicPr preferRelativeResize="0"/>
          <p:nvPr/>
        </p:nvPicPr>
        <p:blipFill>
          <a:blip r:embed="rId4">
            <a:alphaModFix/>
          </a:blip>
          <a:stretch>
            <a:fillRect/>
          </a:stretch>
        </p:blipFill>
        <p:spPr>
          <a:xfrm>
            <a:off x="0" y="662225"/>
            <a:ext cx="9143999" cy="4481274"/>
          </a:xfrm>
          <a:prstGeom prst="rect">
            <a:avLst/>
          </a:prstGeom>
          <a:noFill/>
          <a:ln>
            <a:noFill/>
          </a:ln>
        </p:spPr>
      </p:pic>
      <p:sp>
        <p:nvSpPr>
          <p:cNvPr id="197" name="Google Shape;197;p22"/>
          <p:cNvSpPr txBox="1"/>
          <p:nvPr/>
        </p:nvSpPr>
        <p:spPr>
          <a:xfrm>
            <a:off x="3862475" y="4833050"/>
            <a:ext cx="1436100" cy="3105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sz="800">
                <a:latin typeface="Lato"/>
                <a:ea typeface="Lato"/>
                <a:cs typeface="Lato"/>
                <a:sym typeface="Lato"/>
              </a:rPr>
              <a:t>(Cohen, 2018)</a:t>
            </a:r>
            <a:endParaRPr sz="800">
              <a:latin typeface="Lato"/>
              <a:ea typeface="Lato"/>
              <a:cs typeface="Lato"/>
              <a:sym typeface="Lat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1" name="Shape 201"/>
        <p:cNvGrpSpPr/>
        <p:nvPr/>
      </p:nvGrpSpPr>
      <p:grpSpPr>
        <a:xfrm>
          <a:off x="0" y="0"/>
          <a:ext cx="0" cy="0"/>
          <a:chOff x="0" y="0"/>
          <a:chExt cx="0" cy="0"/>
        </a:xfrm>
      </p:grpSpPr>
      <p:sp>
        <p:nvSpPr>
          <p:cNvPr id="202" name="Google Shape;202;p23"/>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03" name="Google Shape;203;p23"/>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204" name="Google Shape;204;p23"/>
          <p:cNvSpPr txBox="1"/>
          <p:nvPr/>
        </p:nvSpPr>
        <p:spPr>
          <a:xfrm>
            <a:off x="1510900" y="669625"/>
            <a:ext cx="3204000" cy="581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Evaluation, Controlling &amp; </a:t>
            </a:r>
            <a:r>
              <a:rPr lang="en" sz="1800">
                <a:solidFill>
                  <a:srgbClr val="FFFFFF"/>
                </a:solidFill>
              </a:rPr>
              <a:t>Closing</a:t>
            </a:r>
            <a:r>
              <a:rPr lang="en" sz="1800">
                <a:solidFill>
                  <a:srgbClr val="FFFFFF"/>
                </a:solidFill>
                <a:latin typeface="Lato"/>
                <a:ea typeface="Lato"/>
                <a:cs typeface="Lato"/>
                <a:sym typeface="Lato"/>
              </a:rPr>
              <a:t> Phase</a:t>
            </a:r>
            <a:endParaRPr sz="1800">
              <a:solidFill>
                <a:srgbClr val="FFFFFF"/>
              </a:solidFill>
              <a:latin typeface="Lato"/>
              <a:ea typeface="Lato"/>
              <a:cs typeface="Lato"/>
              <a:sym typeface="Lato"/>
            </a:endParaRPr>
          </a:p>
        </p:txBody>
      </p:sp>
      <p:sp>
        <p:nvSpPr>
          <p:cNvPr id="205" name="Google Shape;205;p23"/>
          <p:cNvSpPr txBox="1"/>
          <p:nvPr/>
        </p:nvSpPr>
        <p:spPr>
          <a:xfrm>
            <a:off x="6274600" y="52825"/>
            <a:ext cx="27594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206" name="Google Shape;206;p23"/>
          <p:cNvSpPr txBox="1"/>
          <p:nvPr/>
        </p:nvSpPr>
        <p:spPr>
          <a:xfrm>
            <a:off x="8150800" y="4784425"/>
            <a:ext cx="883200" cy="2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latin typeface="Lato"/>
                <a:ea typeface="Lato"/>
                <a:cs typeface="Lato"/>
                <a:sym typeface="Lato"/>
              </a:rPr>
              <a:t>Ranu</a:t>
            </a:r>
            <a:endParaRPr sz="800">
              <a:latin typeface="Lato"/>
              <a:ea typeface="Lato"/>
              <a:cs typeface="Lato"/>
              <a:sym typeface="Lato"/>
            </a:endParaRPr>
          </a:p>
        </p:txBody>
      </p:sp>
      <p:pic>
        <p:nvPicPr>
          <p:cNvPr id="207" name="Google Shape;207;p23"/>
          <p:cNvPicPr preferRelativeResize="0"/>
          <p:nvPr/>
        </p:nvPicPr>
        <p:blipFill>
          <a:blip r:embed="rId4">
            <a:alphaModFix/>
          </a:blip>
          <a:stretch>
            <a:fillRect/>
          </a:stretch>
        </p:blipFill>
        <p:spPr>
          <a:xfrm>
            <a:off x="3581050" y="1647975"/>
            <a:ext cx="5330028" cy="3185076"/>
          </a:xfrm>
          <a:prstGeom prst="rect">
            <a:avLst/>
          </a:prstGeom>
          <a:noFill/>
          <a:ln>
            <a:noFill/>
          </a:ln>
        </p:spPr>
      </p:pic>
      <p:sp>
        <p:nvSpPr>
          <p:cNvPr id="208" name="Google Shape;208;p23"/>
          <p:cNvSpPr txBox="1"/>
          <p:nvPr/>
        </p:nvSpPr>
        <p:spPr>
          <a:xfrm>
            <a:off x="274475" y="1928375"/>
            <a:ext cx="6681000" cy="27135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Monitor</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Plan of action</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Timescale </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Share and Collaborate</a:t>
            </a:r>
            <a:endParaRPr>
              <a:latin typeface="Lato"/>
              <a:ea typeface="Lato"/>
              <a:cs typeface="Lato"/>
              <a:sym typeface="Lato"/>
            </a:endParaRPr>
          </a:p>
          <a:p>
            <a:pPr indent="0" lvl="0" marL="457200" rtl="0" algn="l">
              <a:lnSpc>
                <a:spcPct val="115000"/>
              </a:lnSpc>
              <a:spcBef>
                <a:spcPts val="0"/>
              </a:spcBef>
              <a:spcAft>
                <a:spcPts val="0"/>
              </a:spcAft>
              <a:buNone/>
            </a:pPr>
            <a:r>
              <a:rPr lang="en" sz="800">
                <a:latin typeface="Lato"/>
                <a:ea typeface="Lato"/>
                <a:cs typeface="Lato"/>
                <a:sym typeface="Lato"/>
              </a:rPr>
              <a:t>(Mindtools.com 2019)</a:t>
            </a:r>
            <a:endParaRPr sz="800">
              <a:latin typeface="Lato"/>
              <a:ea typeface="Lato"/>
              <a:cs typeface="Lato"/>
              <a:sym typeface="Lato"/>
            </a:endParaRPr>
          </a:p>
          <a:p>
            <a:pPr indent="0" lvl="0" marL="457200" rtl="0" algn="l">
              <a:lnSpc>
                <a:spcPct val="115000"/>
              </a:lnSpc>
              <a:spcBef>
                <a:spcPts val="0"/>
              </a:spcBef>
              <a:spcAft>
                <a:spcPts val="0"/>
              </a:spcAft>
              <a:buNone/>
            </a:pPr>
            <a:r>
              <a:t/>
            </a:r>
            <a:endParaRPr sz="1100">
              <a:latin typeface="Lato"/>
              <a:ea typeface="Lato"/>
              <a:cs typeface="Lato"/>
              <a:sym typeface="Lat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2" name="Shape 212"/>
        <p:cNvGrpSpPr/>
        <p:nvPr/>
      </p:nvGrpSpPr>
      <p:grpSpPr>
        <a:xfrm>
          <a:off x="0" y="0"/>
          <a:ext cx="0" cy="0"/>
          <a:chOff x="0" y="0"/>
          <a:chExt cx="0" cy="0"/>
        </a:xfrm>
      </p:grpSpPr>
      <p:sp>
        <p:nvSpPr>
          <p:cNvPr id="213" name="Google Shape;213;p24"/>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14" name="Google Shape;214;p24"/>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215" name="Google Shape;215;p24"/>
          <p:cNvSpPr txBox="1"/>
          <p:nvPr/>
        </p:nvSpPr>
        <p:spPr>
          <a:xfrm>
            <a:off x="6274600" y="52825"/>
            <a:ext cx="28191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pic>
        <p:nvPicPr>
          <p:cNvPr id="216" name="Google Shape;216;p24"/>
          <p:cNvPicPr preferRelativeResize="0"/>
          <p:nvPr/>
        </p:nvPicPr>
        <p:blipFill>
          <a:blip r:embed="rId4">
            <a:alphaModFix/>
          </a:blip>
          <a:stretch>
            <a:fillRect/>
          </a:stretch>
        </p:blipFill>
        <p:spPr>
          <a:xfrm>
            <a:off x="0" y="1358750"/>
            <a:ext cx="9144001" cy="3784749"/>
          </a:xfrm>
          <a:prstGeom prst="rect">
            <a:avLst/>
          </a:prstGeom>
          <a:noFill/>
          <a:ln>
            <a:noFill/>
          </a:ln>
        </p:spPr>
      </p:pic>
      <p:sp>
        <p:nvSpPr>
          <p:cNvPr id="217" name="Google Shape;217;p24"/>
          <p:cNvSpPr txBox="1"/>
          <p:nvPr/>
        </p:nvSpPr>
        <p:spPr>
          <a:xfrm>
            <a:off x="1510900" y="790550"/>
            <a:ext cx="3204000" cy="46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Risk </a:t>
            </a:r>
            <a:r>
              <a:rPr lang="en" sz="1800">
                <a:solidFill>
                  <a:srgbClr val="FFFFFF"/>
                </a:solidFill>
                <a:latin typeface="Lato"/>
                <a:ea typeface="Lato"/>
                <a:cs typeface="Lato"/>
                <a:sym typeface="Lato"/>
              </a:rPr>
              <a:t>Assessment</a:t>
            </a:r>
            <a:endParaRPr sz="1800">
              <a:solidFill>
                <a:srgbClr val="FFFFFF"/>
              </a:solidFill>
              <a:latin typeface="Lato"/>
              <a:ea typeface="Lato"/>
              <a:cs typeface="Lato"/>
              <a:sym typeface="Lat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1" name="Shape 221"/>
        <p:cNvGrpSpPr/>
        <p:nvPr/>
      </p:nvGrpSpPr>
      <p:grpSpPr>
        <a:xfrm>
          <a:off x="0" y="0"/>
          <a:ext cx="0" cy="0"/>
          <a:chOff x="0" y="0"/>
          <a:chExt cx="0" cy="0"/>
        </a:xfrm>
      </p:grpSpPr>
      <p:sp>
        <p:nvSpPr>
          <p:cNvPr id="222" name="Google Shape;222;p25"/>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23" name="Google Shape;223;p25"/>
          <p:cNvPicPr preferRelativeResize="0"/>
          <p:nvPr/>
        </p:nvPicPr>
        <p:blipFill>
          <a:blip r:embed="rId3">
            <a:alphaModFix/>
          </a:blip>
          <a:stretch>
            <a:fillRect/>
          </a:stretch>
        </p:blipFill>
        <p:spPr>
          <a:xfrm>
            <a:off x="1650" y="-35300"/>
            <a:ext cx="9144000" cy="5214099"/>
          </a:xfrm>
          <a:prstGeom prst="rect">
            <a:avLst/>
          </a:prstGeom>
          <a:noFill/>
          <a:ln>
            <a:noFill/>
          </a:ln>
        </p:spPr>
      </p:pic>
      <p:sp>
        <p:nvSpPr>
          <p:cNvPr id="224" name="Google Shape;224;p25"/>
          <p:cNvSpPr txBox="1"/>
          <p:nvPr/>
        </p:nvSpPr>
        <p:spPr>
          <a:xfrm>
            <a:off x="6274600" y="52825"/>
            <a:ext cx="28098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pic>
        <p:nvPicPr>
          <p:cNvPr id="225" name="Google Shape;225;p25"/>
          <p:cNvPicPr preferRelativeResize="0"/>
          <p:nvPr/>
        </p:nvPicPr>
        <p:blipFill>
          <a:blip r:embed="rId4">
            <a:alphaModFix/>
          </a:blip>
          <a:stretch>
            <a:fillRect/>
          </a:stretch>
        </p:blipFill>
        <p:spPr>
          <a:xfrm>
            <a:off x="79500" y="1525850"/>
            <a:ext cx="4394201" cy="1935300"/>
          </a:xfrm>
          <a:prstGeom prst="rect">
            <a:avLst/>
          </a:prstGeom>
          <a:noFill/>
          <a:ln>
            <a:noFill/>
          </a:ln>
        </p:spPr>
      </p:pic>
      <p:pic>
        <p:nvPicPr>
          <p:cNvPr id="226" name="Google Shape;226;p25"/>
          <p:cNvPicPr preferRelativeResize="0"/>
          <p:nvPr/>
        </p:nvPicPr>
        <p:blipFill>
          <a:blip r:embed="rId5">
            <a:alphaModFix/>
          </a:blip>
          <a:stretch>
            <a:fillRect/>
          </a:stretch>
        </p:blipFill>
        <p:spPr>
          <a:xfrm>
            <a:off x="4618425" y="2946800"/>
            <a:ext cx="4465975" cy="2196700"/>
          </a:xfrm>
          <a:prstGeom prst="rect">
            <a:avLst/>
          </a:prstGeom>
          <a:noFill/>
          <a:ln>
            <a:noFill/>
          </a:ln>
        </p:spPr>
      </p:pic>
      <p:sp>
        <p:nvSpPr>
          <p:cNvPr id="227" name="Google Shape;227;p25"/>
          <p:cNvSpPr txBox="1"/>
          <p:nvPr/>
        </p:nvSpPr>
        <p:spPr>
          <a:xfrm>
            <a:off x="4963150" y="1598811"/>
            <a:ext cx="3166200" cy="13914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Stage 1 questionnaire results</a:t>
            </a:r>
            <a:endParaRPr>
              <a:latin typeface="Lato"/>
              <a:ea typeface="Lato"/>
              <a:cs typeface="Lato"/>
              <a:sym typeface="Lato"/>
            </a:endParaRPr>
          </a:p>
          <a:p>
            <a:pPr indent="0" lvl="0" marL="457200" rtl="0" algn="l">
              <a:lnSpc>
                <a:spcPct val="115000"/>
              </a:lnSpc>
              <a:spcBef>
                <a:spcPts val="0"/>
              </a:spcBef>
              <a:spcAft>
                <a:spcPts val="0"/>
              </a:spcAft>
              <a:buNone/>
            </a:pPr>
            <a:r>
              <a:rPr lang="en" sz="800">
                <a:latin typeface="Lato"/>
                <a:ea typeface="Lato"/>
                <a:cs typeface="Lato"/>
                <a:sym typeface="Lato"/>
              </a:rPr>
              <a:t>(Mindtools.com 2019)</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Participants pro active </a:t>
            </a:r>
            <a:r>
              <a:rPr lang="en" sz="800">
                <a:latin typeface="Lato"/>
                <a:ea typeface="Lato"/>
                <a:cs typeface="Lato"/>
                <a:sym typeface="Lato"/>
              </a:rPr>
              <a:t>(Bradburn, Sudman &amp; Wansink, 2004)</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0" lvl="0" marL="0" rtl="0" algn="l">
              <a:lnSpc>
                <a:spcPct val="115000"/>
              </a:lnSpc>
              <a:spcBef>
                <a:spcPts val="0"/>
              </a:spcBef>
              <a:spcAft>
                <a:spcPts val="0"/>
              </a:spcAft>
              <a:buNone/>
            </a:pPr>
            <a:r>
              <a:rPr lang="en">
                <a:latin typeface="Lato"/>
                <a:ea typeface="Lato"/>
                <a:cs typeface="Lato"/>
                <a:sym typeface="Lato"/>
              </a:rPr>
              <a:t> </a:t>
            </a:r>
            <a:endParaRPr>
              <a:latin typeface="Lato"/>
              <a:ea typeface="Lato"/>
              <a:cs typeface="Lato"/>
              <a:sym typeface="Lato"/>
            </a:endParaRPr>
          </a:p>
          <a:p>
            <a:pPr indent="0" lvl="0" marL="457200" rtl="0" algn="l">
              <a:lnSpc>
                <a:spcPct val="115000"/>
              </a:lnSpc>
              <a:spcBef>
                <a:spcPts val="0"/>
              </a:spcBef>
              <a:spcAft>
                <a:spcPts val="0"/>
              </a:spcAft>
              <a:buNone/>
            </a:pPr>
            <a:r>
              <a:t/>
            </a:r>
            <a:endParaRPr sz="1100">
              <a:latin typeface="Lato"/>
              <a:ea typeface="Lato"/>
              <a:cs typeface="Lato"/>
              <a:sym typeface="Lato"/>
            </a:endParaRPr>
          </a:p>
        </p:txBody>
      </p:sp>
      <p:sp>
        <p:nvSpPr>
          <p:cNvPr id="228" name="Google Shape;228;p25"/>
          <p:cNvSpPr txBox="1"/>
          <p:nvPr/>
        </p:nvSpPr>
        <p:spPr>
          <a:xfrm>
            <a:off x="724950" y="807100"/>
            <a:ext cx="3204000" cy="46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Results</a:t>
            </a:r>
            <a:endParaRPr sz="1800">
              <a:solidFill>
                <a:srgbClr val="FFFFFF"/>
              </a:solidFill>
              <a:latin typeface="Lato"/>
              <a:ea typeface="Lato"/>
              <a:cs typeface="Lato"/>
              <a:sym typeface="Lato"/>
            </a:endParaRPr>
          </a:p>
        </p:txBody>
      </p:sp>
      <p:sp>
        <p:nvSpPr>
          <p:cNvPr id="229" name="Google Shape;229;p25"/>
          <p:cNvSpPr txBox="1"/>
          <p:nvPr/>
        </p:nvSpPr>
        <p:spPr>
          <a:xfrm>
            <a:off x="369375" y="3719399"/>
            <a:ext cx="3166200" cy="13914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Reserved </a:t>
            </a:r>
            <a:r>
              <a:rPr lang="en">
                <a:latin typeface="Lato"/>
                <a:ea typeface="Lato"/>
                <a:cs typeface="Lato"/>
                <a:sym typeface="Lato"/>
              </a:rPr>
              <a:t>Response</a:t>
            </a:r>
            <a:endParaRPr>
              <a:latin typeface="Lato"/>
              <a:ea typeface="Lato"/>
              <a:cs typeface="Lato"/>
              <a:sym typeface="Lato"/>
            </a:endParaRPr>
          </a:p>
          <a:p>
            <a:pPr indent="0" lvl="0" marL="457200" rtl="0" algn="l">
              <a:lnSpc>
                <a:spcPct val="115000"/>
              </a:lnSpc>
              <a:spcBef>
                <a:spcPts val="0"/>
              </a:spcBef>
              <a:spcAft>
                <a:spcPts val="0"/>
              </a:spcAft>
              <a:buNone/>
            </a:pPr>
            <a:r>
              <a:t/>
            </a:r>
            <a:endParaRPr>
              <a:latin typeface="Lato"/>
              <a:ea typeface="Lato"/>
              <a:cs typeface="Lato"/>
              <a:sym typeface="Lato"/>
            </a:endParaRPr>
          </a:p>
          <a:p>
            <a:pPr indent="-317500" lvl="0" marL="457200" rtl="0" algn="l">
              <a:lnSpc>
                <a:spcPct val="115000"/>
              </a:lnSpc>
              <a:spcBef>
                <a:spcPts val="0"/>
              </a:spcBef>
              <a:spcAft>
                <a:spcPts val="0"/>
              </a:spcAft>
              <a:buSzPts val="1400"/>
              <a:buFont typeface="Lato"/>
              <a:buChar char="●"/>
            </a:pPr>
            <a:r>
              <a:rPr lang="en">
                <a:latin typeface="Lato"/>
                <a:ea typeface="Lato"/>
                <a:cs typeface="Lato"/>
                <a:sym typeface="Lato"/>
              </a:rPr>
              <a:t>Change in Attitude</a:t>
            </a:r>
            <a:endParaRPr>
              <a:latin typeface="Lato"/>
              <a:ea typeface="Lato"/>
              <a:cs typeface="Lato"/>
              <a:sym typeface="Lato"/>
            </a:endParaRPr>
          </a:p>
          <a:p>
            <a:pPr indent="0" lvl="0" marL="0" rtl="0" algn="l">
              <a:lnSpc>
                <a:spcPct val="115000"/>
              </a:lnSpc>
              <a:spcBef>
                <a:spcPts val="0"/>
              </a:spcBef>
              <a:spcAft>
                <a:spcPts val="0"/>
              </a:spcAft>
              <a:buNone/>
            </a:pPr>
            <a:r>
              <a:rPr lang="en">
                <a:latin typeface="Lato"/>
                <a:ea typeface="Lato"/>
                <a:cs typeface="Lato"/>
                <a:sym typeface="Lato"/>
              </a:rPr>
              <a:t> </a:t>
            </a:r>
            <a:endParaRPr>
              <a:latin typeface="Lato"/>
              <a:ea typeface="Lato"/>
              <a:cs typeface="Lato"/>
              <a:sym typeface="Lato"/>
            </a:endParaRPr>
          </a:p>
          <a:p>
            <a:pPr indent="0" lvl="0" marL="457200" rtl="0" algn="l">
              <a:lnSpc>
                <a:spcPct val="115000"/>
              </a:lnSpc>
              <a:spcBef>
                <a:spcPts val="0"/>
              </a:spcBef>
              <a:spcAft>
                <a:spcPts val="0"/>
              </a:spcAft>
              <a:buNone/>
            </a:pPr>
            <a:r>
              <a:t/>
            </a:r>
            <a:endParaRPr sz="1100">
              <a:latin typeface="Lato"/>
              <a:ea typeface="Lato"/>
              <a:cs typeface="Lato"/>
              <a:sym typeface="Lat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3" name="Shape 233"/>
        <p:cNvGrpSpPr/>
        <p:nvPr/>
      </p:nvGrpSpPr>
      <p:grpSpPr>
        <a:xfrm>
          <a:off x="0" y="0"/>
          <a:ext cx="0" cy="0"/>
          <a:chOff x="0" y="0"/>
          <a:chExt cx="0" cy="0"/>
        </a:xfrm>
      </p:grpSpPr>
      <p:sp>
        <p:nvSpPr>
          <p:cNvPr id="234" name="Google Shape;234;p26"/>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35" name="Google Shape;235;p26"/>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236" name="Google Shape;236;p26"/>
          <p:cNvSpPr txBox="1"/>
          <p:nvPr/>
        </p:nvSpPr>
        <p:spPr>
          <a:xfrm>
            <a:off x="6274600" y="52825"/>
            <a:ext cx="28098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237" name="Google Shape;237;p26"/>
          <p:cNvSpPr txBox="1"/>
          <p:nvPr/>
        </p:nvSpPr>
        <p:spPr>
          <a:xfrm>
            <a:off x="5286750" y="1804125"/>
            <a:ext cx="3000000" cy="270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Lato"/>
                <a:ea typeface="Lato"/>
                <a:cs typeface="Lato"/>
                <a:sym typeface="Lato"/>
              </a:rPr>
              <a:t>Free training provided by Cardiff Council Hubs across cardiff</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a:p>
            <a:pPr indent="0" lvl="0" marL="0" rtl="0" algn="l">
              <a:spcBef>
                <a:spcPts val="0"/>
              </a:spcBef>
              <a:spcAft>
                <a:spcPts val="0"/>
              </a:spcAft>
              <a:buNone/>
            </a:pPr>
            <a:r>
              <a:rPr lang="en">
                <a:latin typeface="Lato"/>
                <a:ea typeface="Lato"/>
                <a:cs typeface="Lato"/>
                <a:sym typeface="Lato"/>
              </a:rPr>
              <a:t>Local Housing associations provide free training opportunities.</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p:txBody>
      </p:sp>
      <p:sp>
        <p:nvSpPr>
          <p:cNvPr id="238" name="Google Shape;238;p26"/>
          <p:cNvSpPr txBox="1"/>
          <p:nvPr/>
        </p:nvSpPr>
        <p:spPr>
          <a:xfrm>
            <a:off x="0" y="0"/>
            <a:ext cx="3000000" cy="3000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t> </a:t>
            </a:r>
            <a:endParaRPr/>
          </a:p>
        </p:txBody>
      </p:sp>
      <p:pic>
        <p:nvPicPr>
          <p:cNvPr id="239" name="Google Shape;239;p26"/>
          <p:cNvPicPr preferRelativeResize="0"/>
          <p:nvPr/>
        </p:nvPicPr>
        <p:blipFill>
          <a:blip r:embed="rId4">
            <a:alphaModFix/>
          </a:blip>
          <a:stretch>
            <a:fillRect/>
          </a:stretch>
        </p:blipFill>
        <p:spPr>
          <a:xfrm>
            <a:off x="106150" y="1473375"/>
            <a:ext cx="3886425" cy="3634750"/>
          </a:xfrm>
          <a:prstGeom prst="rect">
            <a:avLst/>
          </a:prstGeom>
          <a:noFill/>
          <a:ln>
            <a:noFill/>
          </a:ln>
        </p:spPr>
      </p:pic>
      <p:pic>
        <p:nvPicPr>
          <p:cNvPr id="240" name="Google Shape;240;p26"/>
          <p:cNvPicPr preferRelativeResize="0"/>
          <p:nvPr/>
        </p:nvPicPr>
        <p:blipFill>
          <a:blip r:embed="rId5">
            <a:alphaModFix/>
          </a:blip>
          <a:stretch>
            <a:fillRect/>
          </a:stretch>
        </p:blipFill>
        <p:spPr>
          <a:xfrm>
            <a:off x="4245100" y="3657775"/>
            <a:ext cx="4626326" cy="1330075"/>
          </a:xfrm>
          <a:prstGeom prst="rect">
            <a:avLst/>
          </a:prstGeom>
          <a:noFill/>
          <a:ln>
            <a:noFill/>
          </a:ln>
        </p:spPr>
      </p:pic>
      <p:sp>
        <p:nvSpPr>
          <p:cNvPr id="241" name="Google Shape;241;p26"/>
          <p:cNvSpPr txBox="1"/>
          <p:nvPr/>
        </p:nvSpPr>
        <p:spPr>
          <a:xfrm>
            <a:off x="1510900" y="790550"/>
            <a:ext cx="3204000" cy="46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Recommendations</a:t>
            </a:r>
            <a:endParaRPr sz="1800">
              <a:solidFill>
                <a:srgbClr val="FFFFFF"/>
              </a:solidFill>
              <a:latin typeface="Lato"/>
              <a:ea typeface="Lato"/>
              <a:cs typeface="Lato"/>
              <a:sym typeface="Lato"/>
            </a:endParaRPr>
          </a:p>
        </p:txBody>
      </p:sp>
      <p:sp>
        <p:nvSpPr>
          <p:cNvPr id="242" name="Google Shape;242;p26"/>
          <p:cNvSpPr txBox="1"/>
          <p:nvPr/>
        </p:nvSpPr>
        <p:spPr>
          <a:xfrm>
            <a:off x="5840225" y="3135500"/>
            <a:ext cx="1783800" cy="3105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sz="800">
                <a:latin typeface="Lato"/>
                <a:ea typeface="Lato"/>
                <a:cs typeface="Lato"/>
                <a:sym typeface="Lato"/>
              </a:rPr>
              <a:t>(Taffhousing.co.uk, 2019)</a:t>
            </a:r>
            <a:endParaRPr sz="800">
              <a:latin typeface="Lato"/>
              <a:ea typeface="Lato"/>
              <a:cs typeface="Lato"/>
              <a:sym typeface="Lato"/>
            </a:endParaRPr>
          </a:p>
        </p:txBody>
      </p:sp>
      <p:sp>
        <p:nvSpPr>
          <p:cNvPr id="243" name="Google Shape;243;p26"/>
          <p:cNvSpPr txBox="1"/>
          <p:nvPr/>
        </p:nvSpPr>
        <p:spPr>
          <a:xfrm>
            <a:off x="3542400" y="1473375"/>
            <a:ext cx="1436100" cy="3105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sz="800">
                <a:latin typeface="Lato"/>
                <a:ea typeface="Lato"/>
                <a:cs typeface="Lato"/>
                <a:sym typeface="Lato"/>
              </a:rPr>
              <a:t>(Into Work, 2019)</a:t>
            </a:r>
            <a:endParaRPr sz="800">
              <a:latin typeface="Lato"/>
              <a:ea typeface="Lato"/>
              <a:cs typeface="Lato"/>
              <a:sym typeface="Lato"/>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7" name="Shape 247"/>
        <p:cNvGrpSpPr/>
        <p:nvPr/>
      </p:nvGrpSpPr>
      <p:grpSpPr>
        <a:xfrm>
          <a:off x="0" y="0"/>
          <a:ext cx="0" cy="0"/>
          <a:chOff x="0" y="0"/>
          <a:chExt cx="0" cy="0"/>
        </a:xfrm>
      </p:grpSpPr>
      <p:sp>
        <p:nvSpPr>
          <p:cNvPr id="248" name="Google Shape;248;p27"/>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49" name="Google Shape;249;p27"/>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250" name="Google Shape;250;p27"/>
          <p:cNvSpPr txBox="1"/>
          <p:nvPr/>
        </p:nvSpPr>
        <p:spPr>
          <a:xfrm>
            <a:off x="6274600" y="52825"/>
            <a:ext cx="28098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251" name="Google Shape;251;p27"/>
          <p:cNvSpPr txBox="1"/>
          <p:nvPr/>
        </p:nvSpPr>
        <p:spPr>
          <a:xfrm>
            <a:off x="0" y="1262300"/>
            <a:ext cx="9144000" cy="4029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b="1" lang="en" sz="1100"/>
              <a:t>Aston, B (2017). ‘Why Is Project Management Important:</a:t>
            </a:r>
            <a:r>
              <a:rPr b="1" lang="en" sz="1100">
                <a:uFill>
                  <a:noFill/>
                </a:uFill>
                <a:hlinkClick r:id="rId4"/>
              </a:rPr>
              <a:t>                  </a:t>
            </a:r>
            <a:r>
              <a:rPr b="1" lang="en" sz="1100" u="sng">
                <a:solidFill>
                  <a:schemeClr val="hlink"/>
                </a:solidFill>
                <a:hlinkClick r:id="rId5"/>
              </a:rPr>
              <a:t>https://thedigitalprojectmanager.com/why-is-project-management-important/</a:t>
            </a:r>
            <a:r>
              <a:rPr b="1" lang="en" sz="1100"/>
              <a:t>  Accessed 2019, 1</a:t>
            </a:r>
            <a:r>
              <a:rPr b="1" baseline="30000" lang="en" sz="1100"/>
              <a:t>st</a:t>
            </a:r>
            <a:r>
              <a:rPr b="1" lang="en" sz="1100"/>
              <a:t> November.</a:t>
            </a:r>
            <a:endParaRPr b="1" sz="1100"/>
          </a:p>
          <a:p>
            <a:pPr indent="0" lvl="0" marL="0" rtl="0" algn="l">
              <a:lnSpc>
                <a:spcPct val="115000"/>
              </a:lnSpc>
              <a:spcBef>
                <a:spcPts val="1200"/>
              </a:spcBef>
              <a:spcAft>
                <a:spcPts val="0"/>
              </a:spcAft>
              <a:buNone/>
            </a:pPr>
            <a:r>
              <a:rPr b="1" lang="en" sz="1100"/>
              <a:t>Blog, H (2016). Why A Good Career Site Is Important and What Makes One Great:</a:t>
            </a:r>
            <a:r>
              <a:rPr b="1" lang="en" sz="1100">
                <a:uFill>
                  <a:noFill/>
                </a:uFill>
                <a:hlinkClick r:id="rId6"/>
              </a:rPr>
              <a:t> </a:t>
            </a:r>
            <a:r>
              <a:rPr b="1" lang="en" sz="1100" u="sng">
                <a:solidFill>
                  <a:schemeClr val="hlink"/>
                </a:solidFill>
                <a:hlinkClick r:id="rId7"/>
              </a:rPr>
              <a:t>https://blog.gethappie.me/why-a-good-career-site-is-important-and-what-makes-one-great/</a:t>
            </a:r>
            <a:r>
              <a:rPr b="1" lang="en" sz="1100"/>
              <a:t>   Accessed 2019, 1</a:t>
            </a:r>
            <a:r>
              <a:rPr b="1" baseline="30000" lang="en" sz="1100"/>
              <a:t>st</a:t>
            </a:r>
            <a:r>
              <a:rPr b="1" lang="en" sz="1100"/>
              <a:t> November.</a:t>
            </a:r>
            <a:endParaRPr b="1" sz="1100"/>
          </a:p>
          <a:p>
            <a:pPr indent="0" lvl="0" marL="0" rtl="0" algn="l">
              <a:lnSpc>
                <a:spcPct val="115000"/>
              </a:lnSpc>
              <a:spcBef>
                <a:spcPts val="1200"/>
              </a:spcBef>
              <a:spcAft>
                <a:spcPts val="0"/>
              </a:spcAft>
              <a:buNone/>
            </a:pPr>
            <a:r>
              <a:rPr b="1" lang="en" sz="1100"/>
              <a:t>Mavenlink, (2019). ‘What is the Project Life Cycle:</a:t>
            </a:r>
            <a:r>
              <a:rPr b="1" lang="en" sz="1100">
                <a:uFill>
                  <a:noFill/>
                </a:uFill>
                <a:hlinkClick r:id="rId8"/>
              </a:rPr>
              <a:t> </a:t>
            </a:r>
            <a:r>
              <a:rPr b="1" lang="en" sz="1100" u="sng">
                <a:solidFill>
                  <a:schemeClr val="hlink"/>
                </a:solidFill>
                <a:hlinkClick r:id="rId9"/>
              </a:rPr>
              <a:t>https://www.mavenlink.com/resources/what-is-the-professional-services-project-life-cycle</a:t>
            </a:r>
            <a:r>
              <a:rPr b="1" lang="en" sz="1100"/>
              <a:t>  Accessed 2019, 20</a:t>
            </a:r>
            <a:r>
              <a:rPr b="1" baseline="30000" lang="en" sz="1100"/>
              <a:t>th</a:t>
            </a:r>
            <a:r>
              <a:rPr b="1" lang="en" sz="1100"/>
              <a:t> November</a:t>
            </a:r>
            <a:endParaRPr b="1" sz="1100"/>
          </a:p>
          <a:p>
            <a:pPr indent="0" lvl="0" marL="0" rtl="0" algn="l">
              <a:lnSpc>
                <a:spcPct val="115000"/>
              </a:lnSpc>
              <a:spcBef>
                <a:spcPts val="1200"/>
              </a:spcBef>
              <a:spcAft>
                <a:spcPts val="0"/>
              </a:spcAft>
              <a:buNone/>
            </a:pPr>
            <a:r>
              <a:rPr b="1" lang="en" sz="1100"/>
              <a:t>Chegg, Study (2019). ‘What is A quad chart Is A One-page Summary:</a:t>
            </a:r>
            <a:r>
              <a:rPr b="1" lang="en" sz="1100">
                <a:uFill>
                  <a:noFill/>
                </a:uFill>
                <a:hlinkClick r:id="rId10"/>
              </a:rPr>
              <a:t> </a:t>
            </a:r>
            <a:r>
              <a:rPr b="1" lang="en" sz="1100" u="sng">
                <a:solidFill>
                  <a:schemeClr val="hlink"/>
                </a:solidFill>
                <a:hlinkClick r:id="rId11"/>
              </a:rPr>
              <a:t>https://www.chegg.com/homework-help/questions-and-answers/quad-chart-quad-chart-one-page-summary-project-visual-well-descriptive-simple-tool-extreme-q25204961</a:t>
            </a:r>
            <a:r>
              <a:rPr b="1" lang="en" sz="1100"/>
              <a:t>  Accessed 2019, November 21</a:t>
            </a:r>
            <a:r>
              <a:rPr b="1" baseline="30000" lang="en" sz="1100"/>
              <a:t>st</a:t>
            </a:r>
            <a:endParaRPr b="1" baseline="30000" sz="1100"/>
          </a:p>
          <a:p>
            <a:pPr indent="0" lvl="0" marL="0" rtl="0" algn="l">
              <a:lnSpc>
                <a:spcPct val="115000"/>
              </a:lnSpc>
              <a:spcBef>
                <a:spcPts val="1200"/>
              </a:spcBef>
              <a:spcAft>
                <a:spcPts val="0"/>
              </a:spcAft>
              <a:buNone/>
            </a:pPr>
            <a:r>
              <a:rPr b="1" lang="en" sz="1000">
                <a:highlight>
                  <a:srgbClr val="FFFFFF"/>
                </a:highlight>
              </a:rPr>
              <a:t>Into Work. (2019). </a:t>
            </a:r>
            <a:r>
              <a:rPr b="1" i="1" lang="en" sz="1000">
                <a:highlight>
                  <a:srgbClr val="FFFFFF"/>
                </a:highlight>
              </a:rPr>
              <a:t>Events and Training - Into Work</a:t>
            </a:r>
            <a:r>
              <a:rPr b="1" lang="en" sz="1000">
                <a:highlight>
                  <a:srgbClr val="FFFFFF"/>
                </a:highlight>
              </a:rPr>
              <a:t>. [online] Available at: https://www.intoworkcardiff.co.uk/events/ [Accessed 28 Nov. 2019].</a:t>
            </a:r>
            <a:endParaRPr b="1" baseline="30000" sz="1100"/>
          </a:p>
          <a:p>
            <a:pPr indent="0" lvl="0" marL="0" rtl="0" algn="l">
              <a:lnSpc>
                <a:spcPct val="115000"/>
              </a:lnSpc>
              <a:spcBef>
                <a:spcPts val="1200"/>
              </a:spcBef>
              <a:spcAft>
                <a:spcPts val="0"/>
              </a:spcAft>
              <a:buNone/>
            </a:pPr>
            <a:r>
              <a:rPr b="1" lang="en" sz="1100"/>
              <a:t>Sharma, VK (2019). Uses of Google Docs Features for Students and Professionals:</a:t>
            </a:r>
            <a:r>
              <a:rPr b="1" lang="en" sz="1100">
                <a:uFill>
                  <a:noFill/>
                </a:uFill>
                <a:hlinkClick r:id="rId12"/>
              </a:rPr>
              <a:t> </a:t>
            </a:r>
            <a:r>
              <a:rPr b="1" lang="en" sz="1100" u="sng">
                <a:solidFill>
                  <a:schemeClr val="hlink"/>
                </a:solidFill>
                <a:hlinkClick r:id="rId13"/>
              </a:rPr>
              <a:t>http://www.klientsolutech.com/uses-of-google-docs-features-for-students-and-professionals/</a:t>
            </a:r>
            <a:endParaRPr b="1" sz="1100" u="sng">
              <a:solidFill>
                <a:schemeClr val="hlink"/>
              </a:solidFill>
            </a:endParaRPr>
          </a:p>
          <a:p>
            <a:pPr indent="0" lvl="0" marL="0" rtl="0" algn="l">
              <a:lnSpc>
                <a:spcPct val="115000"/>
              </a:lnSpc>
              <a:spcBef>
                <a:spcPts val="1200"/>
              </a:spcBef>
              <a:spcAft>
                <a:spcPts val="1200"/>
              </a:spcAft>
              <a:buNone/>
            </a:pPr>
            <a:r>
              <a:rPr b="1" lang="en" sz="1100"/>
              <a:t>Saini, K (2016). ‘9 Commons Project Management Charts That You Can Use In Your Presentation:</a:t>
            </a:r>
            <a:r>
              <a:rPr b="1" lang="en" sz="1100">
                <a:uFill>
                  <a:noFill/>
                </a:uFill>
                <a:hlinkClick r:id="rId14"/>
              </a:rPr>
              <a:t> </a:t>
            </a:r>
            <a:r>
              <a:rPr b="1" lang="en" sz="1100" u="sng">
                <a:solidFill>
                  <a:schemeClr val="hlink"/>
                </a:solidFill>
                <a:hlinkClick r:id="rId15"/>
              </a:rPr>
              <a:t>                                                                                                 https://www.slideteam.net/blog/9-common-project-management-charts-that-you-can-use-in-your-presentation/</a:t>
            </a:r>
            <a:r>
              <a:rPr b="1" lang="en" sz="1100"/>
              <a:t>  Accessed 2019, 27</a:t>
            </a:r>
            <a:r>
              <a:rPr b="1" baseline="30000" lang="en" sz="1100"/>
              <a:t>th</a:t>
            </a:r>
            <a:r>
              <a:rPr b="1" lang="en" sz="1100"/>
              <a:t> November                                                                                                                                                                              shaful miah</a:t>
            </a:r>
            <a:endParaRPr b="1" sz="1100"/>
          </a:p>
        </p:txBody>
      </p:sp>
      <p:sp>
        <p:nvSpPr>
          <p:cNvPr id="252" name="Google Shape;252;p27"/>
          <p:cNvSpPr txBox="1"/>
          <p:nvPr/>
        </p:nvSpPr>
        <p:spPr>
          <a:xfrm>
            <a:off x="1510900" y="782475"/>
            <a:ext cx="3204000" cy="46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Reference </a:t>
            </a:r>
            <a:endParaRPr sz="1800">
              <a:solidFill>
                <a:srgbClr val="FFFFFF"/>
              </a:solidFill>
              <a:latin typeface="Lato"/>
              <a:ea typeface="Lato"/>
              <a:cs typeface="Lato"/>
              <a:sym typeface="Lato"/>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6" name="Shape 256"/>
        <p:cNvGrpSpPr/>
        <p:nvPr/>
      </p:nvGrpSpPr>
      <p:grpSpPr>
        <a:xfrm>
          <a:off x="0" y="0"/>
          <a:ext cx="0" cy="0"/>
          <a:chOff x="0" y="0"/>
          <a:chExt cx="0" cy="0"/>
        </a:xfrm>
      </p:grpSpPr>
      <p:sp>
        <p:nvSpPr>
          <p:cNvPr id="257" name="Google Shape;257;p28"/>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58" name="Google Shape;258;p28"/>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259" name="Google Shape;259;p28"/>
          <p:cNvSpPr txBox="1"/>
          <p:nvPr/>
        </p:nvSpPr>
        <p:spPr>
          <a:xfrm>
            <a:off x="6274600" y="52825"/>
            <a:ext cx="28098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260" name="Google Shape;260;p28"/>
          <p:cNvSpPr txBox="1"/>
          <p:nvPr/>
        </p:nvSpPr>
        <p:spPr>
          <a:xfrm>
            <a:off x="125" y="1505875"/>
            <a:ext cx="9144000" cy="36375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lang="en" sz="1100"/>
              <a:t>Caietti, N. (2018) ’10 Strategies for Successful Project Execution’ [Online]. Available:</a:t>
            </a:r>
            <a:r>
              <a:rPr lang="en" sz="1100">
                <a:uFill>
                  <a:noFill/>
                </a:uFill>
                <a:hlinkClick r:id="rId4"/>
              </a:rPr>
              <a:t> </a:t>
            </a:r>
            <a:r>
              <a:rPr lang="en" sz="1100" u="sng">
                <a:solidFill>
                  <a:schemeClr val="hlink"/>
                </a:solidFill>
                <a:hlinkClick r:id="rId5"/>
              </a:rPr>
              <a:t>https://www.projectmanager.com/blog/project-execution</a:t>
            </a:r>
            <a:r>
              <a:rPr lang="en" sz="1100"/>
              <a:t>, Accessed: [26</a:t>
            </a:r>
            <a:r>
              <a:rPr baseline="30000" lang="en" sz="1100"/>
              <a:t>th</a:t>
            </a:r>
            <a:r>
              <a:rPr lang="en" sz="1100"/>
              <a:t>, November, 2019]</a:t>
            </a:r>
            <a:endParaRPr sz="1100"/>
          </a:p>
          <a:p>
            <a:pPr indent="0" lvl="0" marL="0" rtl="0" algn="l">
              <a:lnSpc>
                <a:spcPct val="115000"/>
              </a:lnSpc>
              <a:spcBef>
                <a:spcPts val="1200"/>
              </a:spcBef>
              <a:spcAft>
                <a:spcPts val="0"/>
              </a:spcAft>
              <a:buNone/>
            </a:pPr>
            <a:r>
              <a:rPr lang="en" sz="1100"/>
              <a:t>Cohen, E. (2018) ‘A Beginner-Friendly Guide to Work Breakdown Structures (WBS)’ [Online]. Available:</a:t>
            </a:r>
            <a:r>
              <a:rPr lang="en" sz="1100">
                <a:uFill>
                  <a:noFill/>
                </a:uFill>
                <a:hlinkClick r:id="rId6"/>
              </a:rPr>
              <a:t> </a:t>
            </a:r>
            <a:r>
              <a:rPr lang="en" sz="1100" u="sng">
                <a:solidFill>
                  <a:schemeClr val="hlink"/>
                </a:solidFill>
                <a:hlinkClick r:id="rId7"/>
              </a:rPr>
              <a:t>https://www.workamajig.com/blog/guide-to-work-breakdown-structures-wbs</a:t>
            </a:r>
            <a:r>
              <a:rPr lang="en" sz="1100"/>
              <a:t>, Accessed: [26</a:t>
            </a:r>
            <a:r>
              <a:rPr baseline="30000" lang="en" sz="1100"/>
              <a:t>th</a:t>
            </a:r>
            <a:r>
              <a:rPr lang="en" sz="1100"/>
              <a:t>, November, 2019]</a:t>
            </a:r>
            <a:endParaRPr sz="1100"/>
          </a:p>
          <a:p>
            <a:pPr indent="0" lvl="0" marL="0" rtl="0" algn="l">
              <a:lnSpc>
                <a:spcPct val="115000"/>
              </a:lnSpc>
              <a:spcBef>
                <a:spcPts val="1200"/>
              </a:spcBef>
              <a:spcAft>
                <a:spcPts val="0"/>
              </a:spcAft>
              <a:buNone/>
            </a:pPr>
            <a:r>
              <a:rPr lang="en" sz="1100"/>
              <a:t>Future Learn, (2019) ‘The five stages of the project life cycle’ [Online]. Available:</a:t>
            </a:r>
            <a:r>
              <a:rPr lang="en" sz="1100">
                <a:uFill>
                  <a:noFill/>
                </a:uFill>
                <a:hlinkClick r:id="rId8"/>
              </a:rPr>
              <a:t> </a:t>
            </a:r>
            <a:r>
              <a:rPr lang="en" sz="1100" u="sng">
                <a:solidFill>
                  <a:schemeClr val="hlink"/>
                </a:solidFill>
                <a:hlinkClick r:id="rId9"/>
              </a:rPr>
              <a:t>https://www.futurelearn.com/courses/importance-of-project-management-in-global-construction/0/steps/46418</a:t>
            </a:r>
            <a:r>
              <a:rPr lang="en" sz="1100"/>
              <a:t>, Accessed: [26</a:t>
            </a:r>
            <a:r>
              <a:rPr baseline="30000" lang="en" sz="1100"/>
              <a:t>th</a:t>
            </a:r>
            <a:r>
              <a:rPr lang="en" sz="1100"/>
              <a:t>, November, 2019]</a:t>
            </a:r>
            <a:endParaRPr sz="1100"/>
          </a:p>
          <a:p>
            <a:pPr indent="0" lvl="0" marL="0" rtl="0" algn="l">
              <a:lnSpc>
                <a:spcPct val="115000"/>
              </a:lnSpc>
              <a:spcBef>
                <a:spcPts val="1200"/>
              </a:spcBef>
              <a:spcAft>
                <a:spcPts val="0"/>
              </a:spcAft>
              <a:buNone/>
            </a:pPr>
            <a:r>
              <a:rPr lang="en" sz="1100"/>
              <a:t>University of Cambridge, (2019) ‘Research Integrity’ [Online]. Available:</a:t>
            </a:r>
            <a:r>
              <a:rPr lang="en" sz="1100">
                <a:uFill>
                  <a:noFill/>
                </a:uFill>
                <a:hlinkClick r:id="rId10"/>
              </a:rPr>
              <a:t> </a:t>
            </a:r>
            <a:r>
              <a:rPr lang="en" sz="1100" u="sng">
                <a:solidFill>
                  <a:schemeClr val="hlink"/>
                </a:solidFill>
                <a:hlinkClick r:id="rId11"/>
              </a:rPr>
              <a:t>https://www.research-integrity.admin.cam.ac.uk/research-ethics/ethics-application-guidance/consent-forms-and-participant-information-sheets</a:t>
            </a:r>
            <a:r>
              <a:rPr lang="en" sz="1100"/>
              <a:t>, Accessed: [26</a:t>
            </a:r>
            <a:r>
              <a:rPr baseline="30000" lang="en" sz="1100"/>
              <a:t>th</a:t>
            </a:r>
            <a:r>
              <a:rPr lang="en" sz="1100"/>
              <a:t>, November, 2019]</a:t>
            </a:r>
            <a:endParaRPr sz="1100"/>
          </a:p>
          <a:p>
            <a:pPr indent="0" lvl="0" marL="0" rtl="0" algn="l">
              <a:lnSpc>
                <a:spcPct val="115000"/>
              </a:lnSpc>
              <a:spcBef>
                <a:spcPts val="1200"/>
              </a:spcBef>
              <a:spcAft>
                <a:spcPts val="0"/>
              </a:spcAft>
              <a:buNone/>
            </a:pPr>
            <a:r>
              <a:rPr lang="en" sz="1100"/>
              <a:t>Westland, J. (2018) ‘The Triple </a:t>
            </a:r>
            <a:r>
              <a:rPr lang="en" sz="1100"/>
              <a:t>Constraint</a:t>
            </a:r>
            <a:r>
              <a:rPr lang="en" sz="1100"/>
              <a:t> in Project Management: Time, Scope &amp; cost’ [Online]. Available:</a:t>
            </a:r>
            <a:r>
              <a:rPr lang="en" sz="1100">
                <a:uFill>
                  <a:noFill/>
                </a:uFill>
                <a:hlinkClick r:id="rId12"/>
              </a:rPr>
              <a:t> </a:t>
            </a:r>
            <a:r>
              <a:rPr lang="en" sz="1100" u="sng">
                <a:solidFill>
                  <a:schemeClr val="hlink"/>
                </a:solidFill>
                <a:hlinkClick r:id="rId13"/>
              </a:rPr>
              <a:t>https://www.projectmanager.com/blog/triple-constraint-project-management-time-scope-cost</a:t>
            </a:r>
            <a:r>
              <a:rPr lang="en" sz="1100"/>
              <a:t>, Accessed: [27</a:t>
            </a:r>
            <a:r>
              <a:rPr baseline="30000" lang="en" sz="1100"/>
              <a:t>th</a:t>
            </a:r>
            <a:r>
              <a:rPr lang="en" sz="1100"/>
              <a:t>, November, 2019]</a:t>
            </a:r>
            <a:endParaRPr sz="1100"/>
          </a:p>
          <a:p>
            <a:pPr indent="0" lvl="0" marL="0" rtl="0" algn="l">
              <a:spcBef>
                <a:spcPts val="1200"/>
              </a:spcBef>
              <a:spcAft>
                <a:spcPts val="0"/>
              </a:spcAft>
              <a:buNone/>
            </a:pPr>
            <a:r>
              <a:t/>
            </a:r>
            <a:endParaRPr sz="800">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p:txBody>
      </p:sp>
      <p:sp>
        <p:nvSpPr>
          <p:cNvPr id="261" name="Google Shape;261;p28"/>
          <p:cNvSpPr txBox="1"/>
          <p:nvPr/>
        </p:nvSpPr>
        <p:spPr>
          <a:xfrm>
            <a:off x="1510900" y="782475"/>
            <a:ext cx="3204000" cy="46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Reference </a:t>
            </a:r>
            <a:endParaRPr sz="1800">
              <a:solidFill>
                <a:srgbClr val="FFFFFF"/>
              </a:solidFill>
              <a:latin typeface="Lato"/>
              <a:ea typeface="Lato"/>
              <a:cs typeface="Lato"/>
              <a:sym typeface="Lato"/>
            </a:endParaRPr>
          </a:p>
        </p:txBody>
      </p:sp>
      <p:sp>
        <p:nvSpPr>
          <p:cNvPr id="262" name="Google Shape;262;p28"/>
          <p:cNvSpPr txBox="1"/>
          <p:nvPr/>
        </p:nvSpPr>
        <p:spPr>
          <a:xfrm>
            <a:off x="8103450" y="4724975"/>
            <a:ext cx="805500" cy="292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latin typeface="Lato"/>
                <a:ea typeface="Lato"/>
                <a:cs typeface="Lato"/>
                <a:sym typeface="Lato"/>
              </a:rPr>
              <a:t>Akbar</a:t>
            </a:r>
            <a:endParaRPr sz="700">
              <a:latin typeface="Lato"/>
              <a:ea typeface="Lato"/>
              <a:cs typeface="Lato"/>
              <a:sym typeface="Lato"/>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6" name="Shape 266"/>
        <p:cNvGrpSpPr/>
        <p:nvPr/>
      </p:nvGrpSpPr>
      <p:grpSpPr>
        <a:xfrm>
          <a:off x="0" y="0"/>
          <a:ext cx="0" cy="0"/>
          <a:chOff x="0" y="0"/>
          <a:chExt cx="0" cy="0"/>
        </a:xfrm>
      </p:grpSpPr>
      <p:sp>
        <p:nvSpPr>
          <p:cNvPr id="267" name="Google Shape;267;p29"/>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68" name="Google Shape;268;p29"/>
          <p:cNvPicPr preferRelativeResize="0"/>
          <p:nvPr/>
        </p:nvPicPr>
        <p:blipFill>
          <a:blip r:embed="rId3">
            <a:alphaModFix/>
          </a:blip>
          <a:stretch>
            <a:fillRect/>
          </a:stretch>
        </p:blipFill>
        <p:spPr>
          <a:xfrm>
            <a:off x="0" y="0"/>
            <a:ext cx="9144000" cy="5214099"/>
          </a:xfrm>
          <a:prstGeom prst="rect">
            <a:avLst/>
          </a:prstGeom>
          <a:noFill/>
          <a:ln>
            <a:noFill/>
          </a:ln>
        </p:spPr>
      </p:pic>
      <p:sp>
        <p:nvSpPr>
          <p:cNvPr id="269" name="Google Shape;269;p29"/>
          <p:cNvSpPr txBox="1"/>
          <p:nvPr/>
        </p:nvSpPr>
        <p:spPr>
          <a:xfrm>
            <a:off x="6274600" y="52825"/>
            <a:ext cx="28191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270" name="Google Shape;270;p29"/>
          <p:cNvSpPr txBox="1"/>
          <p:nvPr/>
        </p:nvSpPr>
        <p:spPr>
          <a:xfrm>
            <a:off x="0" y="1515600"/>
            <a:ext cx="9144000" cy="3698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lang="en" sz="1100"/>
              <a:t>DOBRANTE, A (2013)</a:t>
            </a:r>
            <a:r>
              <a:rPr lang="en" sz="1100">
                <a:uFill>
                  <a:noFill/>
                </a:uFill>
                <a:hlinkClick r:id="rId4"/>
              </a:rPr>
              <a:t>      </a:t>
            </a:r>
            <a:r>
              <a:rPr lang="en" sz="1100" u="sng">
                <a:solidFill>
                  <a:schemeClr val="hlink"/>
                </a:solidFill>
                <a:hlinkClick r:id="rId5"/>
              </a:rPr>
              <a:t>https://www.checkmarket.com/blog/DOBRANTE, A (2013) https://www.checkmarket.com/blog/socio-demographics-online-surveys/ [ACCESSED ON 26/11/2019]</a:t>
            </a:r>
            <a:endParaRPr sz="1100" u="sng">
              <a:solidFill>
                <a:schemeClr val="hlink"/>
              </a:solidFill>
              <a:hlinkClick r:id="rId6"/>
            </a:endParaRPr>
          </a:p>
          <a:p>
            <a:pPr indent="0" lvl="0" marL="0" rtl="0" algn="l">
              <a:lnSpc>
                <a:spcPct val="115000"/>
              </a:lnSpc>
              <a:spcBef>
                <a:spcPts val="1200"/>
              </a:spcBef>
              <a:spcAft>
                <a:spcPts val="0"/>
              </a:spcAft>
              <a:buNone/>
            </a:pPr>
            <a:r>
              <a:rPr lang="en" sz="1100" u="sng">
                <a:solidFill>
                  <a:schemeClr val="hlink"/>
                </a:solidFill>
                <a:hlinkClick r:id="rId7"/>
              </a:rPr>
              <a:t>KENNEDY, P (2009) http://johnnyholland.org/2009/08/practical-triangulation/ [ACCESSED ON 26/11/2019]</a:t>
            </a:r>
            <a:endParaRPr sz="1100" u="sng">
              <a:solidFill>
                <a:schemeClr val="hlink"/>
              </a:solidFill>
              <a:hlinkClick r:id="rId8"/>
            </a:endParaRPr>
          </a:p>
          <a:p>
            <a:pPr indent="0" lvl="0" marL="0" rtl="0" algn="l">
              <a:lnSpc>
                <a:spcPct val="115000"/>
              </a:lnSpc>
              <a:spcBef>
                <a:spcPts val="1200"/>
              </a:spcBef>
              <a:spcAft>
                <a:spcPts val="0"/>
              </a:spcAft>
              <a:buNone/>
            </a:pPr>
            <a:r>
              <a:rPr lang="en" sz="1100" u="sng">
                <a:solidFill>
                  <a:schemeClr val="hlink"/>
                </a:solidFill>
                <a:hlinkClick r:id="rId9"/>
              </a:rPr>
              <a:t>JUNIO (2015) https://www.mydatascope.com/blog/en/2018/06/15/advantages-and-disadvantages-of-google-forms/ [ACCESSED ON 25/11/2019]</a:t>
            </a:r>
            <a:endParaRPr sz="1100" u="sng">
              <a:solidFill>
                <a:schemeClr val="hlink"/>
              </a:solidFill>
              <a:hlinkClick r:id="rId10"/>
            </a:endParaRPr>
          </a:p>
          <a:p>
            <a:pPr indent="0" lvl="0" marL="0" rtl="0" algn="l">
              <a:lnSpc>
                <a:spcPct val="115000"/>
              </a:lnSpc>
              <a:spcBef>
                <a:spcPts val="1200"/>
              </a:spcBef>
              <a:spcAft>
                <a:spcPts val="0"/>
              </a:spcAft>
              <a:buNone/>
            </a:pPr>
            <a:r>
              <a:rPr lang="en" sz="1100" u="sng">
                <a:solidFill>
                  <a:schemeClr val="hlink"/>
                </a:solidFill>
                <a:hlinkClick r:id="rId11"/>
              </a:rPr>
              <a:t>MITROFF, I &amp; SILVERS, K A (2010) Dirty Rotten Strategies: How We Trick Ourselves and Others Into Solving the Wrong Problems Precisely, California: Stanford Press  </a:t>
            </a:r>
            <a:endParaRPr sz="1100" u="sng">
              <a:solidFill>
                <a:schemeClr val="hlink"/>
              </a:solidFill>
              <a:hlinkClick r:id="rId12"/>
            </a:endParaRPr>
          </a:p>
          <a:p>
            <a:pPr indent="0" lvl="0" marL="0" rtl="0" algn="l">
              <a:lnSpc>
                <a:spcPct val="115000"/>
              </a:lnSpc>
              <a:spcBef>
                <a:spcPts val="1200"/>
              </a:spcBef>
              <a:spcAft>
                <a:spcPts val="0"/>
              </a:spcAft>
              <a:buNone/>
            </a:pPr>
            <a:r>
              <a:rPr lang="en" sz="1100" u="sng">
                <a:solidFill>
                  <a:schemeClr val="hlink"/>
                </a:solidFill>
                <a:hlinkClick r:id="rId13"/>
              </a:rPr>
              <a:t>SCHOLES, E (1995) Integrated Communication, IABC Communication World, LONDON: AUGAST PRESS.</a:t>
            </a:r>
            <a:endParaRPr sz="1100" u="sng">
              <a:solidFill>
                <a:schemeClr val="hlink"/>
              </a:solidFill>
              <a:hlinkClick r:id="rId14"/>
            </a:endParaRPr>
          </a:p>
          <a:p>
            <a:pPr indent="0" lvl="0" marL="0" rtl="0" algn="l">
              <a:lnSpc>
                <a:spcPct val="115000"/>
              </a:lnSpc>
              <a:spcBef>
                <a:spcPts val="1200"/>
              </a:spcBef>
              <a:spcAft>
                <a:spcPts val="0"/>
              </a:spcAft>
              <a:buNone/>
            </a:pPr>
            <a:r>
              <a:rPr lang="en" sz="1100" u="sng">
                <a:solidFill>
                  <a:schemeClr val="hlink"/>
                </a:solidFill>
                <a:hlinkClick r:id="rId15"/>
              </a:rPr>
              <a:t>WATT, A (2019) https://opentextbc.ca/projectmanagement/chapter/chapter-3-the-project-life-cycle-phases-project-management/ [ACCESSED ON 25/11/2019]</a:t>
            </a:r>
            <a:endParaRPr sz="1100" u="sng">
              <a:solidFill>
                <a:schemeClr val="hlink"/>
              </a:solidFill>
              <a:hlinkClick r:id="rId16"/>
            </a:endParaRPr>
          </a:p>
          <a:p>
            <a:pPr indent="0" lvl="0" marL="0" rtl="0" algn="l">
              <a:lnSpc>
                <a:spcPct val="115000"/>
              </a:lnSpc>
              <a:spcBef>
                <a:spcPts val="1200"/>
              </a:spcBef>
              <a:spcAft>
                <a:spcPts val="1200"/>
              </a:spcAft>
              <a:buNone/>
            </a:pPr>
            <a:r>
              <a:t/>
            </a:r>
            <a:endParaRPr sz="1100"/>
          </a:p>
        </p:txBody>
      </p:sp>
      <p:sp>
        <p:nvSpPr>
          <p:cNvPr id="271" name="Google Shape;271;p29"/>
          <p:cNvSpPr txBox="1"/>
          <p:nvPr/>
        </p:nvSpPr>
        <p:spPr>
          <a:xfrm>
            <a:off x="7559975" y="4871775"/>
            <a:ext cx="795900" cy="116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600">
                <a:latin typeface="Lato"/>
                <a:ea typeface="Lato"/>
                <a:cs typeface="Lato"/>
                <a:sym typeface="Lato"/>
              </a:rPr>
              <a:t>Khalil</a:t>
            </a:r>
            <a:endParaRPr sz="600">
              <a:latin typeface="Lato"/>
              <a:ea typeface="Lato"/>
              <a:cs typeface="Lato"/>
              <a:sym typeface="Lato"/>
            </a:endParaRPr>
          </a:p>
        </p:txBody>
      </p:sp>
      <p:sp>
        <p:nvSpPr>
          <p:cNvPr id="272" name="Google Shape;272;p29"/>
          <p:cNvSpPr txBox="1"/>
          <p:nvPr/>
        </p:nvSpPr>
        <p:spPr>
          <a:xfrm>
            <a:off x="1510900" y="782475"/>
            <a:ext cx="3204000" cy="46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Reference </a:t>
            </a:r>
            <a:endParaRPr sz="1800">
              <a:solidFill>
                <a:srgbClr val="FFFFFF"/>
              </a:solidFill>
              <a:latin typeface="Lato"/>
              <a:ea typeface="Lato"/>
              <a:cs typeface="Lato"/>
              <a:sym typeface="Lato"/>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6" name="Shape 276"/>
        <p:cNvGrpSpPr/>
        <p:nvPr/>
      </p:nvGrpSpPr>
      <p:grpSpPr>
        <a:xfrm>
          <a:off x="0" y="0"/>
          <a:ext cx="0" cy="0"/>
          <a:chOff x="0" y="0"/>
          <a:chExt cx="0" cy="0"/>
        </a:xfrm>
      </p:grpSpPr>
      <p:sp>
        <p:nvSpPr>
          <p:cNvPr id="277" name="Google Shape;277;p30"/>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78" name="Google Shape;278;p30"/>
          <p:cNvPicPr preferRelativeResize="0"/>
          <p:nvPr/>
        </p:nvPicPr>
        <p:blipFill>
          <a:blip r:embed="rId3">
            <a:alphaModFix/>
          </a:blip>
          <a:stretch>
            <a:fillRect/>
          </a:stretch>
        </p:blipFill>
        <p:spPr>
          <a:xfrm>
            <a:off x="1" y="-17781"/>
            <a:ext cx="9144000" cy="5161280"/>
          </a:xfrm>
          <a:prstGeom prst="rect">
            <a:avLst/>
          </a:prstGeom>
          <a:noFill/>
          <a:ln>
            <a:noFill/>
          </a:ln>
        </p:spPr>
      </p:pic>
      <p:sp>
        <p:nvSpPr>
          <p:cNvPr id="279" name="Google Shape;279;p30"/>
          <p:cNvSpPr txBox="1"/>
          <p:nvPr/>
        </p:nvSpPr>
        <p:spPr>
          <a:xfrm>
            <a:off x="6274600" y="52825"/>
            <a:ext cx="2809800" cy="2925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666666"/>
                </a:solidFill>
                <a:latin typeface="Roboto"/>
                <a:ea typeface="Roboto"/>
                <a:cs typeface="Roboto"/>
                <a:sym typeface="Roboto"/>
              </a:rPr>
              <a:t>Initiation   Planning  Execution  Controlling  Closing</a:t>
            </a:r>
            <a:r>
              <a:rPr lang="en" sz="800">
                <a:latin typeface="Lato"/>
                <a:ea typeface="Lato"/>
                <a:cs typeface="Lato"/>
                <a:sym typeface="Lato"/>
              </a:rPr>
              <a:t> </a:t>
            </a:r>
            <a:r>
              <a:rPr lang="en">
                <a:latin typeface="Lato"/>
                <a:ea typeface="Lato"/>
                <a:cs typeface="Lato"/>
                <a:sym typeface="Lato"/>
              </a:rPr>
              <a:t> </a:t>
            </a:r>
            <a:endParaRPr>
              <a:latin typeface="Lato"/>
              <a:ea typeface="Lato"/>
              <a:cs typeface="Lato"/>
              <a:sym typeface="Lato"/>
            </a:endParaRPr>
          </a:p>
        </p:txBody>
      </p:sp>
      <p:sp>
        <p:nvSpPr>
          <p:cNvPr id="280" name="Google Shape;280;p30"/>
          <p:cNvSpPr txBox="1"/>
          <p:nvPr/>
        </p:nvSpPr>
        <p:spPr>
          <a:xfrm>
            <a:off x="1510900" y="782475"/>
            <a:ext cx="3204000" cy="46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Lato"/>
                <a:ea typeface="Lato"/>
                <a:cs typeface="Lato"/>
                <a:sym typeface="Lato"/>
              </a:rPr>
              <a:t>Reference</a:t>
            </a:r>
            <a:r>
              <a:rPr lang="en" sz="1800">
                <a:solidFill>
                  <a:srgbClr val="FFFFFF"/>
                </a:solidFill>
                <a:latin typeface="Lato"/>
                <a:ea typeface="Lato"/>
                <a:cs typeface="Lato"/>
                <a:sym typeface="Lato"/>
              </a:rPr>
              <a:t> </a:t>
            </a:r>
            <a:endParaRPr sz="1800">
              <a:solidFill>
                <a:srgbClr val="FFFFFF"/>
              </a:solidFill>
              <a:latin typeface="Lato"/>
              <a:ea typeface="Lato"/>
              <a:cs typeface="Lato"/>
              <a:sym typeface="Lato"/>
            </a:endParaRPr>
          </a:p>
        </p:txBody>
      </p:sp>
      <p:sp>
        <p:nvSpPr>
          <p:cNvPr id="281" name="Google Shape;281;p30"/>
          <p:cNvSpPr txBox="1"/>
          <p:nvPr/>
        </p:nvSpPr>
        <p:spPr>
          <a:xfrm>
            <a:off x="0" y="1513925"/>
            <a:ext cx="9144000" cy="3571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000">
              <a:highlight>
                <a:srgbClr val="FFFFFF"/>
              </a:highlight>
            </a:endParaRPr>
          </a:p>
          <a:p>
            <a:pPr indent="0" lvl="0" marL="0" rtl="0" algn="l">
              <a:spcBef>
                <a:spcPts val="0"/>
              </a:spcBef>
              <a:spcAft>
                <a:spcPts val="0"/>
              </a:spcAft>
              <a:buNone/>
            </a:pPr>
            <a:r>
              <a:rPr lang="en" sz="1000">
                <a:highlight>
                  <a:srgbClr val="FFFFFF"/>
                </a:highlight>
              </a:rPr>
              <a:t>Bradburn, N., Sudman, S. and Wansink, B. (2004). </a:t>
            </a:r>
            <a:r>
              <a:rPr i="1" lang="en" sz="1000">
                <a:highlight>
                  <a:srgbClr val="FFFFFF"/>
                </a:highlight>
              </a:rPr>
              <a:t>Asking questions</a:t>
            </a:r>
            <a:r>
              <a:rPr lang="en" sz="1000">
                <a:highlight>
                  <a:srgbClr val="FFFFFF"/>
                </a:highlight>
              </a:rPr>
              <a:t>. San Francisco, CA: Jossey-Bass.</a:t>
            </a:r>
            <a:endParaRPr sz="1000">
              <a:highlight>
                <a:srgbClr val="FFFFFF"/>
              </a:highlight>
            </a:endParaRPr>
          </a:p>
          <a:p>
            <a:pPr indent="0" lvl="0" marL="0" rtl="0" algn="l">
              <a:spcBef>
                <a:spcPts val="0"/>
              </a:spcBef>
              <a:spcAft>
                <a:spcPts val="0"/>
              </a:spcAft>
              <a:buNone/>
            </a:pPr>
            <a:r>
              <a:t/>
            </a:r>
            <a:endParaRPr sz="1000">
              <a:highlight>
                <a:srgbClr val="FFFFFF"/>
              </a:highlight>
            </a:endParaRPr>
          </a:p>
          <a:p>
            <a:pPr indent="0" lvl="0" marL="0" rtl="0" algn="l">
              <a:spcBef>
                <a:spcPts val="0"/>
              </a:spcBef>
              <a:spcAft>
                <a:spcPts val="0"/>
              </a:spcAft>
              <a:buNone/>
            </a:pPr>
            <a:r>
              <a:rPr lang="en" sz="1000">
                <a:solidFill>
                  <a:srgbClr val="666666"/>
                </a:solidFill>
                <a:highlight>
                  <a:srgbClr val="FFFFFF"/>
                </a:highlight>
              </a:rPr>
              <a:t> </a:t>
            </a:r>
            <a:r>
              <a:rPr lang="en" sz="1000">
                <a:highlight>
                  <a:srgbClr val="FFFFFF"/>
                </a:highlight>
              </a:rPr>
              <a:t>Council, B. (2019). </a:t>
            </a:r>
            <a:r>
              <a:rPr i="1" lang="en" sz="1000">
                <a:highlight>
                  <a:srgbClr val="FFFFFF"/>
                </a:highlight>
              </a:rPr>
              <a:t>Risk Assessments: what they are, why they're important and how to complete them | British Safety Council</a:t>
            </a:r>
            <a:r>
              <a:rPr lang="en" sz="1000">
                <a:highlight>
                  <a:srgbClr val="FFFFFF"/>
                </a:highlight>
              </a:rPr>
              <a:t>. [online] Britsafe.org. Available at: https://www.britsafe.org/training-and-learning/find-the-right-course-for-you/risk-assessment/ [Accessed 28 Nov. 2019].</a:t>
            </a:r>
            <a:endParaRPr sz="1000">
              <a:highlight>
                <a:srgbClr val="FFFFFF"/>
              </a:highlight>
            </a:endParaRPr>
          </a:p>
          <a:p>
            <a:pPr indent="0" lvl="0" marL="0" rtl="0" algn="l">
              <a:spcBef>
                <a:spcPts val="0"/>
              </a:spcBef>
              <a:spcAft>
                <a:spcPts val="0"/>
              </a:spcAft>
              <a:buNone/>
            </a:pPr>
            <a:r>
              <a:t/>
            </a:r>
            <a:endParaRPr sz="1000">
              <a:highlight>
                <a:srgbClr val="FFFFFF"/>
              </a:highlight>
            </a:endParaRPr>
          </a:p>
          <a:p>
            <a:pPr indent="0" lvl="0" marL="0" rtl="0" algn="l">
              <a:spcBef>
                <a:spcPts val="0"/>
              </a:spcBef>
              <a:spcAft>
                <a:spcPts val="0"/>
              </a:spcAft>
              <a:buNone/>
            </a:pPr>
            <a:r>
              <a:rPr lang="en" sz="1000">
                <a:highlight>
                  <a:srgbClr val="FFFFFF"/>
                </a:highlight>
              </a:rPr>
              <a:t>Into Work. (2019). </a:t>
            </a:r>
            <a:r>
              <a:rPr i="1" lang="en" sz="1000">
                <a:highlight>
                  <a:srgbClr val="FFFFFF"/>
                </a:highlight>
              </a:rPr>
              <a:t>Events and Training - Into Work</a:t>
            </a:r>
            <a:r>
              <a:rPr lang="en" sz="1000">
                <a:highlight>
                  <a:srgbClr val="FFFFFF"/>
                </a:highlight>
              </a:rPr>
              <a:t>. [online] Available at: https://www.intoworkcardiff.co.uk/events/ [Accessed 28 Nov. 2019].</a:t>
            </a:r>
            <a:endParaRPr sz="1000">
              <a:highlight>
                <a:srgbClr val="FFFFFF"/>
              </a:highlight>
            </a:endParaRPr>
          </a:p>
          <a:p>
            <a:pPr indent="0" lvl="0" marL="0" rtl="0" algn="l">
              <a:spcBef>
                <a:spcPts val="0"/>
              </a:spcBef>
              <a:spcAft>
                <a:spcPts val="0"/>
              </a:spcAft>
              <a:buNone/>
            </a:pPr>
            <a:r>
              <a:t/>
            </a:r>
            <a:endParaRPr sz="1000">
              <a:highlight>
                <a:srgbClr val="FFFFFF"/>
              </a:highlight>
            </a:endParaRPr>
          </a:p>
          <a:p>
            <a:pPr indent="0" lvl="0" marL="0" rtl="0" algn="l">
              <a:spcBef>
                <a:spcPts val="0"/>
              </a:spcBef>
              <a:spcAft>
                <a:spcPts val="0"/>
              </a:spcAft>
              <a:buNone/>
            </a:pPr>
            <a:r>
              <a:rPr lang="en" sz="1000">
                <a:highlight>
                  <a:schemeClr val="lt1"/>
                </a:highlight>
              </a:rPr>
              <a:t>Mindtools.com. (2019). </a:t>
            </a:r>
            <a:r>
              <a:rPr i="1" lang="en" sz="1000">
                <a:highlight>
                  <a:schemeClr val="lt1"/>
                </a:highlight>
              </a:rPr>
              <a:t>Gantt Charts: Planning and Scheduling Team Projects</a:t>
            </a:r>
            <a:r>
              <a:rPr lang="en" sz="1000">
                <a:highlight>
                  <a:schemeClr val="lt1"/>
                </a:highlight>
              </a:rPr>
              <a:t>. [online] Available at: https://www.mindtools.com/pages/article/newPPM_03.htm [Accessed 26 Nov. 2019</a:t>
            </a:r>
            <a:endParaRPr sz="1000">
              <a:highlight>
                <a:schemeClr val="lt1"/>
              </a:highlight>
            </a:endParaRPr>
          </a:p>
          <a:p>
            <a:pPr indent="0" lvl="0" marL="0" rtl="0" algn="l">
              <a:spcBef>
                <a:spcPts val="0"/>
              </a:spcBef>
              <a:spcAft>
                <a:spcPts val="0"/>
              </a:spcAft>
              <a:buNone/>
            </a:pPr>
            <a:r>
              <a:t/>
            </a:r>
            <a:endParaRPr sz="1000">
              <a:highlight>
                <a:schemeClr val="lt1"/>
              </a:highlight>
            </a:endParaRPr>
          </a:p>
          <a:p>
            <a:pPr indent="0" lvl="0" marL="0" rtl="0" algn="l">
              <a:spcBef>
                <a:spcPts val="0"/>
              </a:spcBef>
              <a:spcAft>
                <a:spcPts val="0"/>
              </a:spcAft>
              <a:buNone/>
            </a:pPr>
            <a:r>
              <a:rPr lang="en" sz="1000">
                <a:highlight>
                  <a:srgbClr val="FFFFFF"/>
                </a:highlight>
              </a:rPr>
              <a:t>Taffhousing.co.uk. (2019). </a:t>
            </a:r>
            <a:r>
              <a:rPr i="1" lang="en" sz="1000">
                <a:highlight>
                  <a:srgbClr val="FFFFFF"/>
                </a:highlight>
              </a:rPr>
              <a:t>NEW: Training Courses at Taff</a:t>
            </a:r>
            <a:r>
              <a:rPr lang="en" sz="1000">
                <a:highlight>
                  <a:srgbClr val="FFFFFF"/>
                </a:highlight>
              </a:rPr>
              <a:t>. [online] Available at: https://www.taffhousing.co.uk/community-news/2017/08/21/new-training-courses-at-taff/ [Accessed 28 Nov. 2019].</a:t>
            </a:r>
            <a:endParaRPr sz="1000">
              <a:highlight>
                <a:srgbClr val="FFFFFF"/>
              </a:highlight>
            </a:endParaRPr>
          </a:p>
          <a:p>
            <a:pPr indent="0" lvl="0" marL="0" rtl="0" algn="l">
              <a:spcBef>
                <a:spcPts val="0"/>
              </a:spcBef>
              <a:spcAft>
                <a:spcPts val="0"/>
              </a:spcAft>
              <a:buNone/>
            </a:pPr>
            <a:r>
              <a:t/>
            </a:r>
            <a:endParaRPr sz="1000">
              <a:highlight>
                <a:srgbClr val="FFFFFF"/>
              </a:highlight>
            </a:endParaRPr>
          </a:p>
          <a:p>
            <a:pPr indent="0" lvl="0" marL="0" rtl="0" algn="l">
              <a:spcBef>
                <a:spcPts val="0"/>
              </a:spcBef>
              <a:spcAft>
                <a:spcPts val="0"/>
              </a:spcAft>
              <a:buNone/>
            </a:pPr>
            <a:r>
              <a:rPr lang="en" sz="1000">
                <a:solidFill>
                  <a:srgbClr val="666666"/>
                </a:solidFill>
                <a:highlight>
                  <a:srgbClr val="FFFFFF"/>
                </a:highlight>
              </a:rPr>
              <a:t> </a:t>
            </a:r>
            <a:r>
              <a:rPr lang="en" sz="1000">
                <a:highlight>
                  <a:srgbClr val="FFFFFF"/>
                </a:highlight>
              </a:rPr>
              <a:t>Forbes.com. (2019). </a:t>
            </a:r>
            <a:r>
              <a:rPr i="1" lang="en" sz="1000">
                <a:highlight>
                  <a:srgbClr val="FFFFFF"/>
                </a:highlight>
              </a:rPr>
              <a:t>Ten Reasons Online Job Applications Are A Waste Of Time</a:t>
            </a:r>
            <a:r>
              <a:rPr lang="en" sz="1000">
                <a:highlight>
                  <a:srgbClr val="FFFFFF"/>
                </a:highlight>
              </a:rPr>
              <a:t>. [online] Available at: https://www.forbes.com/sites/lizryan/2017/03/12/ten-reasons-online-job-applications-are-a-waste-of-time/#68ab952e6e26 [Accessed 28 Nov. 2019].</a:t>
            </a:r>
            <a:endParaRPr sz="1000">
              <a:highlight>
                <a:srgbClr val="FFFFFF"/>
              </a:highlight>
            </a:endParaRPr>
          </a:p>
          <a:p>
            <a:pPr indent="0" lvl="0" marL="0" rtl="0" algn="l">
              <a:spcBef>
                <a:spcPts val="0"/>
              </a:spcBef>
              <a:spcAft>
                <a:spcPts val="0"/>
              </a:spcAft>
              <a:buNone/>
            </a:pPr>
            <a:r>
              <a:t/>
            </a:r>
            <a:endParaRPr sz="1000">
              <a:highlight>
                <a:srgbClr val="FFFFFF"/>
              </a:highlight>
            </a:endParaRPr>
          </a:p>
          <a:p>
            <a:pPr indent="0" lvl="0" marL="0" rtl="0" algn="l">
              <a:spcBef>
                <a:spcPts val="0"/>
              </a:spcBef>
              <a:spcAft>
                <a:spcPts val="0"/>
              </a:spcAft>
              <a:buNone/>
            </a:pPr>
            <a:r>
              <a:t/>
            </a:r>
            <a:endParaRPr sz="1000">
              <a:highlight>
                <a:srgbClr val="FFFFFF"/>
              </a:highlight>
            </a:endParaRPr>
          </a:p>
          <a:p>
            <a:pPr indent="0" lvl="0" marL="0" rtl="0" algn="l">
              <a:spcBef>
                <a:spcPts val="0"/>
              </a:spcBef>
              <a:spcAft>
                <a:spcPts val="0"/>
              </a:spcAft>
              <a:buNone/>
            </a:pPr>
            <a:r>
              <a:t/>
            </a:r>
            <a:endParaRPr sz="1000">
              <a:highlight>
                <a:srgbClr val="FFFFFF"/>
              </a:highlight>
            </a:endParaRPr>
          </a:p>
        </p:txBody>
      </p:sp>
      <p:sp>
        <p:nvSpPr>
          <p:cNvPr id="282" name="Google Shape;282;p30"/>
          <p:cNvSpPr txBox="1"/>
          <p:nvPr/>
        </p:nvSpPr>
        <p:spPr>
          <a:xfrm>
            <a:off x="291150" y="4881475"/>
            <a:ext cx="737700" cy="106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600">
                <a:latin typeface="Lato"/>
                <a:ea typeface="Lato"/>
                <a:cs typeface="Lato"/>
                <a:sym typeface="Lato"/>
              </a:rPr>
              <a:t>Ranu</a:t>
            </a:r>
            <a:endParaRPr sz="600">
              <a:latin typeface="Lato"/>
              <a:ea typeface="Lato"/>
              <a:cs typeface="Lato"/>
              <a:sym typeface="Lato"/>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6" name="Shape 286"/>
        <p:cNvGrpSpPr/>
        <p:nvPr/>
      </p:nvGrpSpPr>
      <p:grpSpPr>
        <a:xfrm>
          <a:off x="0" y="0"/>
          <a:ext cx="0" cy="0"/>
          <a:chOff x="0" y="0"/>
          <a:chExt cx="0" cy="0"/>
        </a:xfrm>
      </p:grpSpPr>
      <p:sp>
        <p:nvSpPr>
          <p:cNvPr id="287" name="Google Shape;287;p31"/>
          <p:cNvSpPr txBox="1"/>
          <p:nvPr>
            <p:ph idx="1" type="body"/>
          </p:nvPr>
        </p:nvSpPr>
        <p:spPr>
          <a:xfrm>
            <a:off x="142875" y="226225"/>
            <a:ext cx="8810700" cy="46068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 sz="1400">
                <a:solidFill>
                  <a:srgbClr val="FF0000"/>
                </a:solidFill>
                <a:latin typeface="Arial"/>
                <a:ea typeface="Arial"/>
                <a:cs typeface="Arial"/>
                <a:sym typeface="Arial"/>
              </a:rPr>
              <a:t>Work Breakdown Structure (WBS)</a:t>
            </a:r>
            <a:endParaRPr sz="1400">
              <a:solidFill>
                <a:srgbClr val="FF0000"/>
              </a:solidFill>
              <a:latin typeface="Arial"/>
              <a:ea typeface="Arial"/>
              <a:cs typeface="Arial"/>
              <a:sym typeface="Arial"/>
            </a:endParaRPr>
          </a:p>
          <a:p>
            <a:pPr indent="0" lvl="0" marL="0" rtl="0" algn="l">
              <a:lnSpc>
                <a:spcPct val="115000"/>
              </a:lnSpc>
              <a:spcBef>
                <a:spcPts val="1200"/>
              </a:spcBef>
              <a:spcAft>
                <a:spcPts val="0"/>
              </a:spcAft>
              <a:buNone/>
            </a:pPr>
            <a:r>
              <a:rPr lang="en" sz="1400">
                <a:solidFill>
                  <a:srgbClr val="000000"/>
                </a:solidFill>
                <a:latin typeface="Arial"/>
                <a:ea typeface="Arial"/>
                <a:cs typeface="Arial"/>
                <a:sym typeface="Arial"/>
              </a:rPr>
              <a:t>During the project, the team referred to the Work Breakdown Structure (WBS), which was created during the planning phase to demonstrate the tasks involved to accomplish the project objectives and create the required deliverables. Cohen, (2018) cites the Project Management Body of Knowledge (PMBOK) and says “A Work Breakdown Structure (WBS) is a hierarchical structure of things that the project will make or outcomes that it will deliver”, or simply that “A work breakdown structure defines all the things a project needs to accomplish, which is then organised into multiple levels and displayed graphically.”</a:t>
            </a:r>
            <a:endParaRPr sz="1400">
              <a:solidFill>
                <a:srgbClr val="000000"/>
              </a:solidFill>
              <a:latin typeface="Arial"/>
              <a:ea typeface="Arial"/>
              <a:cs typeface="Arial"/>
              <a:sym typeface="Arial"/>
            </a:endParaRPr>
          </a:p>
          <a:p>
            <a:pPr indent="0" lvl="0" marL="0" rtl="0" algn="l">
              <a:spcBef>
                <a:spcPts val="1200"/>
              </a:spcBef>
              <a:spcAft>
                <a:spcPts val="0"/>
              </a:spcAft>
              <a:buNone/>
            </a:pPr>
            <a:r>
              <a:t/>
            </a:r>
            <a:endParaRPr/>
          </a:p>
        </p:txBody>
      </p:sp>
      <p:sp>
        <p:nvSpPr>
          <p:cNvPr id="288" name="Google Shape;288;p31"/>
          <p:cNvSpPr txBox="1"/>
          <p:nvPr/>
        </p:nvSpPr>
        <p:spPr>
          <a:xfrm>
            <a:off x="631025" y="631025"/>
            <a:ext cx="7786800" cy="440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Lato"/>
                <a:ea typeface="Lato"/>
                <a:cs typeface="Lato"/>
                <a:sym typeface="Lato"/>
              </a:rPr>
              <a:t>Akbor Ali - 1709535    Speaker Notes</a:t>
            </a:r>
            <a:endParaRPr>
              <a:latin typeface="Lato"/>
              <a:ea typeface="Lato"/>
              <a:cs typeface="Lato"/>
              <a:sym typeface="Lato"/>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2" name="Shape 292"/>
        <p:cNvGrpSpPr/>
        <p:nvPr/>
      </p:nvGrpSpPr>
      <p:grpSpPr>
        <a:xfrm>
          <a:off x="0" y="0"/>
          <a:ext cx="0" cy="0"/>
          <a:chOff x="0" y="0"/>
          <a:chExt cx="0" cy="0"/>
        </a:xfrm>
      </p:grpSpPr>
      <p:sp>
        <p:nvSpPr>
          <p:cNvPr id="293" name="Google Shape;293;p32"/>
          <p:cNvSpPr txBox="1"/>
          <p:nvPr>
            <p:ph idx="1" type="body"/>
          </p:nvPr>
        </p:nvSpPr>
        <p:spPr>
          <a:xfrm>
            <a:off x="218575" y="218575"/>
            <a:ext cx="8834400" cy="46146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 sz="1400">
                <a:solidFill>
                  <a:srgbClr val="FF0000"/>
                </a:solidFill>
                <a:latin typeface="Arial"/>
                <a:ea typeface="Arial"/>
                <a:cs typeface="Arial"/>
                <a:sym typeface="Arial"/>
              </a:rPr>
              <a:t>Execution Phase</a:t>
            </a:r>
            <a:endParaRPr sz="1400">
              <a:solidFill>
                <a:srgbClr val="FF0000"/>
              </a:solidFill>
              <a:latin typeface="Arial"/>
              <a:ea typeface="Arial"/>
              <a:cs typeface="Arial"/>
              <a:sym typeface="Arial"/>
            </a:endParaRPr>
          </a:p>
          <a:p>
            <a:pPr indent="0" lvl="0" marL="0" rtl="0" algn="l">
              <a:spcBef>
                <a:spcPts val="1200"/>
              </a:spcBef>
              <a:spcAft>
                <a:spcPts val="0"/>
              </a:spcAft>
              <a:buNone/>
            </a:pPr>
            <a:r>
              <a:rPr lang="en" sz="1400">
                <a:solidFill>
                  <a:srgbClr val="000000"/>
                </a:solidFill>
                <a:latin typeface="Arial"/>
                <a:ea typeface="Arial"/>
                <a:cs typeface="Arial"/>
                <a:sym typeface="Arial"/>
              </a:rPr>
              <a:t>The execution phase involves managing stakeholder expectations, coordinating with team members and performing related tasks as well as executing project deliverables. Caietti, (2018) explains that project execution is a phase in a project life cycle that is one of the most vital and demanding of the project phases, this phase is where a construct of project deliverables is presented to key stakeholders. Caietti, (2018) also states that, “project </a:t>
            </a:r>
            <a:r>
              <a:rPr lang="en" sz="1400">
                <a:solidFill>
                  <a:srgbClr val="000000"/>
                </a:solidFill>
                <a:latin typeface="Arial"/>
                <a:ea typeface="Arial"/>
                <a:cs typeface="Arial"/>
                <a:sym typeface="Arial"/>
              </a:rPr>
              <a:t>executions</a:t>
            </a:r>
            <a:r>
              <a:rPr lang="en" sz="1400">
                <a:solidFill>
                  <a:srgbClr val="000000"/>
                </a:solidFill>
                <a:latin typeface="Arial"/>
                <a:ea typeface="Arial"/>
                <a:cs typeface="Arial"/>
                <a:sym typeface="Arial"/>
              </a:rPr>
              <a:t> key purpose is to complete the work defined in the project management plan and to meet key project objectives”.</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7" name="Shape 297"/>
        <p:cNvGrpSpPr/>
        <p:nvPr/>
      </p:nvGrpSpPr>
      <p:grpSpPr>
        <a:xfrm>
          <a:off x="0" y="0"/>
          <a:ext cx="0" cy="0"/>
          <a:chOff x="0" y="0"/>
          <a:chExt cx="0" cy="0"/>
        </a:xfrm>
      </p:grpSpPr>
      <p:sp>
        <p:nvSpPr>
          <p:cNvPr id="298" name="Google Shape;298;p33"/>
          <p:cNvSpPr txBox="1"/>
          <p:nvPr>
            <p:ph idx="1" type="body"/>
          </p:nvPr>
        </p:nvSpPr>
        <p:spPr>
          <a:xfrm>
            <a:off x="163925" y="273225"/>
            <a:ext cx="8816100" cy="45597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 sz="1400">
                <a:solidFill>
                  <a:srgbClr val="FF0000"/>
                </a:solidFill>
                <a:latin typeface="Arial"/>
                <a:ea typeface="Arial"/>
                <a:cs typeface="Arial"/>
                <a:sym typeface="Arial"/>
              </a:rPr>
              <a:t>Conducting and Executing Activities</a:t>
            </a:r>
            <a:endParaRPr sz="1400">
              <a:solidFill>
                <a:srgbClr val="FF0000"/>
              </a:solidFill>
              <a:latin typeface="Arial"/>
              <a:ea typeface="Arial"/>
              <a:cs typeface="Arial"/>
              <a:sym typeface="Arial"/>
            </a:endParaRPr>
          </a:p>
          <a:p>
            <a:pPr indent="0" lvl="0" marL="0" rtl="0" algn="l">
              <a:lnSpc>
                <a:spcPct val="115000"/>
              </a:lnSpc>
              <a:spcBef>
                <a:spcPts val="1200"/>
              </a:spcBef>
              <a:spcAft>
                <a:spcPts val="0"/>
              </a:spcAft>
              <a:buNone/>
            </a:pPr>
            <a:r>
              <a:rPr lang="en" sz="1400">
                <a:solidFill>
                  <a:srgbClr val="000000"/>
                </a:solidFill>
                <a:latin typeface="Arial"/>
                <a:ea typeface="Arial"/>
                <a:cs typeface="Arial"/>
                <a:sym typeface="Arial"/>
              </a:rPr>
              <a:t>By referring to the WBS, the team started to execute the planned tasks. The team had one shared goal which was to carry out the set tasks of the project to meet the objectives of the project. Phase 1 was initiated, referring to strand four subtask 2.2.1 of the WBS, required the team to brainstorm and come up with appropriate questions for the questionnaire, which then needed to be sent via email to the agreed participants at the relevant time according to the WBS, strand five subtask 3.1.2 as well as to be monitored and recorded. Phase 1 also required the project manager to acquire consent forms from the project champion, so that permissions were obtained to ensure that participants are aware of what they are agreeing to do.</a:t>
            </a:r>
            <a:r>
              <a:rPr lang="en" sz="1400">
                <a:solidFill>
                  <a:srgbClr val="171717"/>
                </a:solidFill>
                <a:highlight>
                  <a:srgbClr val="FFFFFF"/>
                </a:highlight>
                <a:latin typeface="Arial"/>
                <a:ea typeface="Arial"/>
                <a:cs typeface="Arial"/>
                <a:sym typeface="Arial"/>
              </a:rPr>
              <a:t> As the University of Cambridge, (2019) states that, </a:t>
            </a:r>
            <a:r>
              <a:rPr lang="en" sz="1400">
                <a:solidFill>
                  <a:srgbClr val="000000"/>
                </a:solidFill>
                <a:latin typeface="Arial"/>
                <a:ea typeface="Arial"/>
                <a:cs typeface="Arial"/>
                <a:sym typeface="Arial"/>
              </a:rPr>
              <a:t>failure to obtain informed consent may unnecessarily restrict the ability to use data, share data and publish results. At this moment the team conducted a video call to the project champion to relay and update progress, phase 2 was now triggered, strand six subtask 3.2.2. During phase 2, the construction of feedback forms for physical and visual testing of participant's use of the career's website was required. The team had to tackle the issue of face to face interviews with participants. This was a problem as many participants were from different parts of the country. So, to eradicate this issue the team decided to create feedback forms with a link for the career’s website on the questionnaire, this enabled the team to receive feedback and record its data. </a:t>
            </a:r>
            <a:endParaRPr sz="1400">
              <a:solidFill>
                <a:srgbClr val="000000"/>
              </a:solidFill>
              <a:latin typeface="Arial"/>
              <a:ea typeface="Arial"/>
              <a:cs typeface="Arial"/>
              <a:sym typeface="Arial"/>
            </a:endParaRPr>
          </a:p>
          <a:p>
            <a:pPr indent="0" lvl="0" marL="0" rtl="0" algn="l">
              <a:spcBef>
                <a:spcPts val="1200"/>
              </a:spcBef>
              <a:spcAft>
                <a:spcPts val="0"/>
              </a:spcAft>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2" name="Shape 302"/>
        <p:cNvGrpSpPr/>
        <p:nvPr/>
      </p:nvGrpSpPr>
      <p:grpSpPr>
        <a:xfrm>
          <a:off x="0" y="0"/>
          <a:ext cx="0" cy="0"/>
          <a:chOff x="0" y="0"/>
          <a:chExt cx="0" cy="0"/>
        </a:xfrm>
      </p:grpSpPr>
      <p:sp>
        <p:nvSpPr>
          <p:cNvPr id="303" name="Google Shape;303;p34"/>
          <p:cNvSpPr txBox="1"/>
          <p:nvPr>
            <p:ph idx="1" type="body"/>
          </p:nvPr>
        </p:nvSpPr>
        <p:spPr>
          <a:xfrm>
            <a:off x="127500" y="200375"/>
            <a:ext cx="8852700" cy="46326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 sz="1400">
                <a:solidFill>
                  <a:srgbClr val="FF0000"/>
                </a:solidFill>
                <a:latin typeface="Arial"/>
                <a:ea typeface="Arial"/>
                <a:cs typeface="Arial"/>
                <a:sym typeface="Arial"/>
              </a:rPr>
              <a:t>Monitoring Outcomes &amp; Project Status</a:t>
            </a:r>
            <a:endParaRPr sz="1400">
              <a:solidFill>
                <a:srgbClr val="FF0000"/>
              </a:solidFill>
              <a:latin typeface="Arial"/>
              <a:ea typeface="Arial"/>
              <a:cs typeface="Arial"/>
              <a:sym typeface="Arial"/>
            </a:endParaRPr>
          </a:p>
          <a:p>
            <a:pPr indent="0" lvl="0" marL="0" rtl="0" algn="l">
              <a:spcBef>
                <a:spcPts val="1200"/>
              </a:spcBef>
              <a:spcAft>
                <a:spcPts val="0"/>
              </a:spcAft>
              <a:buNone/>
            </a:pPr>
            <a:r>
              <a:rPr lang="en" sz="1400">
                <a:solidFill>
                  <a:srgbClr val="000000"/>
                </a:solidFill>
                <a:latin typeface="Arial"/>
                <a:ea typeface="Arial"/>
                <a:cs typeface="Arial"/>
                <a:sym typeface="Arial"/>
              </a:rPr>
              <a:t>Using the WBS, monitoring of the project was made simple, the team adjusted schedules and resources to ensure the project was on track. As stated by Future Learn, (2019), “This process involves comparing actual performance with planned performance and taking corrective action to yield the desired outcome when significant differences exist”. A measure of individual performance and progress information was reported through regular team meetings and compared to the project plans and where needed corrective action was taken. This ensured that the deliverables are according to the project plan and the deadline for the project could be met. Questionnaires were received and recorded, with a few participants having done physical and visual tests. However, to refer to the Iron Triangle, which according to Westland, (2018) is a model of the constraints inherent in managing a project, the quality of feedback and responses from participants were not sufficient, to create good quality useable data. As Westland, (2018) explains, the success of a project is impacted by it's quality, scope and time, a triple constraint. A project can trade between these three constraints, however, changing the constraints of one means that the other two will suffer.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7" name="Shape 307"/>
        <p:cNvGrpSpPr/>
        <p:nvPr/>
      </p:nvGrpSpPr>
      <p:grpSpPr>
        <a:xfrm>
          <a:off x="0" y="0"/>
          <a:ext cx="0" cy="0"/>
          <a:chOff x="0" y="0"/>
          <a:chExt cx="0" cy="0"/>
        </a:xfrm>
      </p:grpSpPr>
      <p:sp>
        <p:nvSpPr>
          <p:cNvPr id="308" name="Google Shape;308;p35"/>
          <p:cNvSpPr txBox="1"/>
          <p:nvPr>
            <p:ph idx="1" type="body"/>
          </p:nvPr>
        </p:nvSpPr>
        <p:spPr>
          <a:xfrm>
            <a:off x="145725" y="182150"/>
            <a:ext cx="8797800" cy="46509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 sz="1100">
                <a:solidFill>
                  <a:srgbClr val="FF0000"/>
                </a:solidFill>
                <a:latin typeface="Arial"/>
                <a:ea typeface="Arial"/>
                <a:cs typeface="Arial"/>
                <a:sym typeface="Arial"/>
              </a:rPr>
              <a:t>Reference</a:t>
            </a:r>
            <a:endParaRPr sz="1100">
              <a:solidFill>
                <a:srgbClr val="FF0000"/>
              </a:solidFill>
              <a:latin typeface="Arial"/>
              <a:ea typeface="Arial"/>
              <a:cs typeface="Arial"/>
              <a:sym typeface="Arial"/>
            </a:endParaRPr>
          </a:p>
          <a:p>
            <a:pPr indent="0" lvl="0" marL="0" rtl="0" algn="l">
              <a:lnSpc>
                <a:spcPct val="115000"/>
              </a:lnSpc>
              <a:spcBef>
                <a:spcPts val="1200"/>
              </a:spcBef>
              <a:spcAft>
                <a:spcPts val="0"/>
              </a:spcAft>
              <a:buNone/>
            </a:pPr>
            <a:r>
              <a:rPr lang="en" sz="1100">
                <a:solidFill>
                  <a:srgbClr val="000000"/>
                </a:solidFill>
                <a:latin typeface="Arial"/>
                <a:ea typeface="Arial"/>
                <a:cs typeface="Arial"/>
                <a:sym typeface="Arial"/>
              </a:rPr>
              <a:t>Caietti, N. (2018) ’10 Strategies for Successful Project Execution’ [Online]. Available:</a:t>
            </a:r>
            <a:r>
              <a:rPr lang="en" sz="1100">
                <a:solidFill>
                  <a:srgbClr val="000000"/>
                </a:solidFill>
                <a:uFill>
                  <a:noFill/>
                </a:uFill>
                <a:latin typeface="Arial"/>
                <a:ea typeface="Arial"/>
                <a:cs typeface="Arial"/>
                <a:sym typeface="Arial"/>
                <a:hlinkClick r:id="rId3"/>
              </a:rPr>
              <a:t> </a:t>
            </a:r>
            <a:r>
              <a:rPr lang="en" sz="1100" u="sng">
                <a:solidFill>
                  <a:schemeClr val="hlink"/>
                </a:solidFill>
                <a:latin typeface="Arial"/>
                <a:ea typeface="Arial"/>
                <a:cs typeface="Arial"/>
                <a:sym typeface="Arial"/>
                <a:hlinkClick r:id="rId4"/>
              </a:rPr>
              <a:t>https://www.projectmanager.com/blog/project-execution</a:t>
            </a:r>
            <a:r>
              <a:rPr lang="en" sz="1100">
                <a:solidFill>
                  <a:srgbClr val="000000"/>
                </a:solidFill>
                <a:latin typeface="Arial"/>
                <a:ea typeface="Arial"/>
                <a:cs typeface="Arial"/>
                <a:sym typeface="Arial"/>
              </a:rPr>
              <a:t>, Accessed: [26</a:t>
            </a:r>
            <a:r>
              <a:rPr baseline="30000" lang="en" sz="1100">
                <a:solidFill>
                  <a:srgbClr val="000000"/>
                </a:solidFill>
                <a:latin typeface="Arial"/>
                <a:ea typeface="Arial"/>
                <a:cs typeface="Arial"/>
                <a:sym typeface="Arial"/>
              </a:rPr>
              <a:t>th</a:t>
            </a:r>
            <a:r>
              <a:rPr lang="en" sz="1100">
                <a:solidFill>
                  <a:srgbClr val="000000"/>
                </a:solidFill>
                <a:latin typeface="Arial"/>
                <a:ea typeface="Arial"/>
                <a:cs typeface="Arial"/>
                <a:sym typeface="Arial"/>
              </a:rPr>
              <a:t>, November, 2019]</a:t>
            </a:r>
            <a:endParaRPr sz="1100">
              <a:solidFill>
                <a:srgbClr val="000000"/>
              </a:solidFill>
              <a:latin typeface="Arial"/>
              <a:ea typeface="Arial"/>
              <a:cs typeface="Arial"/>
              <a:sym typeface="Arial"/>
            </a:endParaRPr>
          </a:p>
          <a:p>
            <a:pPr indent="0" lvl="0" marL="0" rtl="0" algn="l">
              <a:lnSpc>
                <a:spcPct val="115000"/>
              </a:lnSpc>
              <a:spcBef>
                <a:spcPts val="1200"/>
              </a:spcBef>
              <a:spcAft>
                <a:spcPts val="0"/>
              </a:spcAft>
              <a:buNone/>
            </a:pPr>
            <a:r>
              <a:rPr lang="en" sz="1100">
                <a:solidFill>
                  <a:srgbClr val="000000"/>
                </a:solidFill>
                <a:latin typeface="Arial"/>
                <a:ea typeface="Arial"/>
                <a:cs typeface="Arial"/>
                <a:sym typeface="Arial"/>
              </a:rPr>
              <a:t>Cohen, E. (2018) ‘A Beginner-Friendly Guide to Work Breakdown Structures (WBS)’ [Online]. Available:</a:t>
            </a:r>
            <a:r>
              <a:rPr lang="en" sz="1100">
                <a:solidFill>
                  <a:srgbClr val="000000"/>
                </a:solidFill>
                <a:uFill>
                  <a:noFill/>
                </a:uFill>
                <a:latin typeface="Arial"/>
                <a:ea typeface="Arial"/>
                <a:cs typeface="Arial"/>
                <a:sym typeface="Arial"/>
                <a:hlinkClick r:id="rId5"/>
              </a:rPr>
              <a:t> </a:t>
            </a:r>
            <a:r>
              <a:rPr lang="en" sz="1100" u="sng">
                <a:solidFill>
                  <a:schemeClr val="hlink"/>
                </a:solidFill>
                <a:latin typeface="Arial"/>
                <a:ea typeface="Arial"/>
                <a:cs typeface="Arial"/>
                <a:sym typeface="Arial"/>
                <a:hlinkClick r:id="rId6"/>
              </a:rPr>
              <a:t>https://www.workamajig.com/blog/guide-to-work-breakdown-structures-wbs</a:t>
            </a:r>
            <a:r>
              <a:rPr lang="en" sz="1100">
                <a:solidFill>
                  <a:srgbClr val="000000"/>
                </a:solidFill>
                <a:latin typeface="Arial"/>
                <a:ea typeface="Arial"/>
                <a:cs typeface="Arial"/>
                <a:sym typeface="Arial"/>
              </a:rPr>
              <a:t>, Accessed: [26</a:t>
            </a:r>
            <a:r>
              <a:rPr baseline="30000" lang="en" sz="1100">
                <a:solidFill>
                  <a:srgbClr val="000000"/>
                </a:solidFill>
                <a:latin typeface="Arial"/>
                <a:ea typeface="Arial"/>
                <a:cs typeface="Arial"/>
                <a:sym typeface="Arial"/>
              </a:rPr>
              <a:t>th</a:t>
            </a:r>
            <a:r>
              <a:rPr lang="en" sz="1100">
                <a:solidFill>
                  <a:srgbClr val="000000"/>
                </a:solidFill>
                <a:latin typeface="Arial"/>
                <a:ea typeface="Arial"/>
                <a:cs typeface="Arial"/>
                <a:sym typeface="Arial"/>
              </a:rPr>
              <a:t>, November, 2019]</a:t>
            </a:r>
            <a:endParaRPr sz="1100">
              <a:solidFill>
                <a:srgbClr val="000000"/>
              </a:solidFill>
              <a:latin typeface="Arial"/>
              <a:ea typeface="Arial"/>
              <a:cs typeface="Arial"/>
              <a:sym typeface="Arial"/>
            </a:endParaRPr>
          </a:p>
          <a:p>
            <a:pPr indent="0" lvl="0" marL="0" rtl="0" algn="l">
              <a:lnSpc>
                <a:spcPct val="115000"/>
              </a:lnSpc>
              <a:spcBef>
                <a:spcPts val="1200"/>
              </a:spcBef>
              <a:spcAft>
                <a:spcPts val="0"/>
              </a:spcAft>
              <a:buNone/>
            </a:pPr>
            <a:r>
              <a:rPr lang="en" sz="1100">
                <a:solidFill>
                  <a:srgbClr val="000000"/>
                </a:solidFill>
                <a:latin typeface="Arial"/>
                <a:ea typeface="Arial"/>
                <a:cs typeface="Arial"/>
                <a:sym typeface="Arial"/>
              </a:rPr>
              <a:t>Future Learn, (2019) ‘The five stages of the project life cycle’ [Online]. Available:</a:t>
            </a:r>
            <a:r>
              <a:rPr lang="en" sz="1100">
                <a:solidFill>
                  <a:srgbClr val="000000"/>
                </a:solidFill>
                <a:uFill>
                  <a:noFill/>
                </a:uFill>
                <a:latin typeface="Arial"/>
                <a:ea typeface="Arial"/>
                <a:cs typeface="Arial"/>
                <a:sym typeface="Arial"/>
                <a:hlinkClick r:id="rId7"/>
              </a:rPr>
              <a:t> </a:t>
            </a:r>
            <a:r>
              <a:rPr lang="en" sz="1100" u="sng">
                <a:solidFill>
                  <a:schemeClr val="hlink"/>
                </a:solidFill>
                <a:latin typeface="Arial"/>
                <a:ea typeface="Arial"/>
                <a:cs typeface="Arial"/>
                <a:sym typeface="Arial"/>
                <a:hlinkClick r:id="rId8"/>
              </a:rPr>
              <a:t>https://www.futurelearn.com/courses/importance-of-project-management-in-global-construction/0/steps/46418</a:t>
            </a:r>
            <a:r>
              <a:rPr lang="en" sz="1100">
                <a:solidFill>
                  <a:srgbClr val="000000"/>
                </a:solidFill>
                <a:latin typeface="Arial"/>
                <a:ea typeface="Arial"/>
                <a:cs typeface="Arial"/>
                <a:sym typeface="Arial"/>
              </a:rPr>
              <a:t>, Accessed: [26</a:t>
            </a:r>
            <a:r>
              <a:rPr baseline="30000" lang="en" sz="1100">
                <a:solidFill>
                  <a:srgbClr val="000000"/>
                </a:solidFill>
                <a:latin typeface="Arial"/>
                <a:ea typeface="Arial"/>
                <a:cs typeface="Arial"/>
                <a:sym typeface="Arial"/>
              </a:rPr>
              <a:t>th</a:t>
            </a:r>
            <a:r>
              <a:rPr lang="en" sz="1100">
                <a:solidFill>
                  <a:srgbClr val="000000"/>
                </a:solidFill>
                <a:latin typeface="Arial"/>
                <a:ea typeface="Arial"/>
                <a:cs typeface="Arial"/>
                <a:sym typeface="Arial"/>
              </a:rPr>
              <a:t>, November, 2019]</a:t>
            </a:r>
            <a:endParaRPr sz="1100">
              <a:solidFill>
                <a:srgbClr val="000000"/>
              </a:solidFill>
              <a:latin typeface="Arial"/>
              <a:ea typeface="Arial"/>
              <a:cs typeface="Arial"/>
              <a:sym typeface="Arial"/>
            </a:endParaRPr>
          </a:p>
          <a:p>
            <a:pPr indent="0" lvl="0" marL="0" rtl="0" algn="l">
              <a:lnSpc>
                <a:spcPct val="115000"/>
              </a:lnSpc>
              <a:spcBef>
                <a:spcPts val="1200"/>
              </a:spcBef>
              <a:spcAft>
                <a:spcPts val="0"/>
              </a:spcAft>
              <a:buNone/>
            </a:pPr>
            <a:r>
              <a:rPr lang="en" sz="1100">
                <a:solidFill>
                  <a:srgbClr val="000000"/>
                </a:solidFill>
                <a:latin typeface="Arial"/>
                <a:ea typeface="Arial"/>
                <a:cs typeface="Arial"/>
                <a:sym typeface="Arial"/>
              </a:rPr>
              <a:t>The University of Cambridge, (2019) 'Research Integrity' [Online]. Available:</a:t>
            </a:r>
            <a:r>
              <a:rPr lang="en" sz="1100">
                <a:solidFill>
                  <a:srgbClr val="000000"/>
                </a:solidFill>
                <a:uFill>
                  <a:noFill/>
                </a:uFill>
                <a:latin typeface="Arial"/>
                <a:ea typeface="Arial"/>
                <a:cs typeface="Arial"/>
                <a:sym typeface="Arial"/>
                <a:hlinkClick r:id="rId9"/>
              </a:rPr>
              <a:t> </a:t>
            </a:r>
            <a:r>
              <a:rPr lang="en" sz="1100" u="sng">
                <a:solidFill>
                  <a:schemeClr val="hlink"/>
                </a:solidFill>
                <a:latin typeface="Arial"/>
                <a:ea typeface="Arial"/>
                <a:cs typeface="Arial"/>
                <a:sym typeface="Arial"/>
                <a:hlinkClick r:id="rId10"/>
              </a:rPr>
              <a:t>https://www.research-integrity.admin.cam.ac.uk/research-ethics/ethics-application-guidance/consent-forms-and-participant-information-sheets</a:t>
            </a:r>
            <a:r>
              <a:rPr lang="en" sz="1100">
                <a:solidFill>
                  <a:srgbClr val="000000"/>
                </a:solidFill>
                <a:latin typeface="Arial"/>
                <a:ea typeface="Arial"/>
                <a:cs typeface="Arial"/>
                <a:sym typeface="Arial"/>
              </a:rPr>
              <a:t>, Accessed: [26</a:t>
            </a:r>
            <a:r>
              <a:rPr baseline="30000" lang="en" sz="1100">
                <a:solidFill>
                  <a:srgbClr val="000000"/>
                </a:solidFill>
                <a:latin typeface="Arial"/>
                <a:ea typeface="Arial"/>
                <a:cs typeface="Arial"/>
                <a:sym typeface="Arial"/>
              </a:rPr>
              <a:t>th</a:t>
            </a:r>
            <a:r>
              <a:rPr lang="en" sz="1100">
                <a:solidFill>
                  <a:srgbClr val="000000"/>
                </a:solidFill>
                <a:latin typeface="Arial"/>
                <a:ea typeface="Arial"/>
                <a:cs typeface="Arial"/>
                <a:sym typeface="Arial"/>
              </a:rPr>
              <a:t>, November, 2019]</a:t>
            </a:r>
            <a:endParaRPr sz="1100">
              <a:solidFill>
                <a:srgbClr val="000000"/>
              </a:solidFill>
              <a:latin typeface="Arial"/>
              <a:ea typeface="Arial"/>
              <a:cs typeface="Arial"/>
              <a:sym typeface="Arial"/>
            </a:endParaRPr>
          </a:p>
          <a:p>
            <a:pPr indent="0" lvl="0" marL="0" rtl="0" algn="l">
              <a:lnSpc>
                <a:spcPct val="115000"/>
              </a:lnSpc>
              <a:spcBef>
                <a:spcPts val="1200"/>
              </a:spcBef>
              <a:spcAft>
                <a:spcPts val="0"/>
              </a:spcAft>
              <a:buNone/>
            </a:pPr>
            <a:r>
              <a:rPr lang="en" sz="1100">
                <a:solidFill>
                  <a:srgbClr val="000000"/>
                </a:solidFill>
                <a:latin typeface="Arial"/>
                <a:ea typeface="Arial"/>
                <a:cs typeface="Arial"/>
                <a:sym typeface="Arial"/>
              </a:rPr>
              <a:t>Westland, J. (2018) ‘The Triple Constaint in Project Management: Time, Scope &amp; cost’ [Online]. Available:</a:t>
            </a:r>
            <a:r>
              <a:rPr lang="en" sz="1100">
                <a:solidFill>
                  <a:srgbClr val="000000"/>
                </a:solidFill>
                <a:uFill>
                  <a:noFill/>
                </a:uFill>
                <a:latin typeface="Arial"/>
                <a:ea typeface="Arial"/>
                <a:cs typeface="Arial"/>
                <a:sym typeface="Arial"/>
                <a:hlinkClick r:id="rId11"/>
              </a:rPr>
              <a:t> </a:t>
            </a:r>
            <a:r>
              <a:rPr lang="en" sz="1100" u="sng">
                <a:solidFill>
                  <a:schemeClr val="hlink"/>
                </a:solidFill>
                <a:latin typeface="Arial"/>
                <a:ea typeface="Arial"/>
                <a:cs typeface="Arial"/>
                <a:sym typeface="Arial"/>
                <a:hlinkClick r:id="rId12"/>
              </a:rPr>
              <a:t>https://www.projectmanager.com/blog/triple-constraint-project-management-time-scope-cost</a:t>
            </a:r>
            <a:r>
              <a:rPr lang="en" sz="1100">
                <a:solidFill>
                  <a:srgbClr val="000000"/>
                </a:solidFill>
                <a:latin typeface="Arial"/>
                <a:ea typeface="Arial"/>
                <a:cs typeface="Arial"/>
                <a:sym typeface="Arial"/>
              </a:rPr>
              <a:t>, Accessed: [27</a:t>
            </a:r>
            <a:r>
              <a:rPr baseline="30000" lang="en" sz="1100">
                <a:solidFill>
                  <a:srgbClr val="000000"/>
                </a:solidFill>
                <a:latin typeface="Arial"/>
                <a:ea typeface="Arial"/>
                <a:cs typeface="Arial"/>
                <a:sym typeface="Arial"/>
              </a:rPr>
              <a:t>th</a:t>
            </a:r>
            <a:r>
              <a:rPr lang="en" sz="1100">
                <a:solidFill>
                  <a:srgbClr val="000000"/>
                </a:solidFill>
                <a:latin typeface="Arial"/>
                <a:ea typeface="Arial"/>
                <a:cs typeface="Arial"/>
                <a:sym typeface="Arial"/>
              </a:rPr>
              <a:t>, November, 2019]</a:t>
            </a:r>
            <a:endParaRPr sz="1100">
              <a:solidFill>
                <a:srgbClr val="000000"/>
              </a:solidFill>
              <a:latin typeface="Arial"/>
              <a:ea typeface="Arial"/>
              <a:cs typeface="Arial"/>
              <a:sym typeface="Arial"/>
            </a:endParaRPr>
          </a:p>
          <a:p>
            <a:pPr indent="0" lvl="0" marL="0" rtl="0" algn="l">
              <a:spcBef>
                <a:spcPts val="120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